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98" r:id="rId5"/>
    <p:sldId id="299" r:id="rId6"/>
    <p:sldId id="293" r:id="rId7"/>
    <p:sldId id="300" r:id="rId8"/>
    <p:sldId id="301" r:id="rId9"/>
    <p:sldId id="302" r:id="rId10"/>
    <p:sldId id="303" r:id="rId11"/>
    <p:sldId id="30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4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6" r:id="rId43"/>
    <p:sldId id="297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118" d="100"/>
          <a:sy n="118" d="100"/>
        </p:scale>
        <p:origin x="-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19D1-E9BE-4776-8D79-DB1E5D9E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688E-3FB7-4DAE-B8D0-4330D087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B4D0-84C9-4355-9835-F8B0B92C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1771-8CA0-47AE-B1D5-DD0739E3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3A8-3F92-4B61-82F5-6142A83DECB4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9.wmf"/><Relationship Id="rId3" Type="http://schemas.openxmlformats.org/officeDocument/2006/relationships/image" Target="../media/image32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92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mm.nasa.gov/resources/glossary#Ku-band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bserwator.imgw.pl/modernizacja-sieci-polrad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smtClean="0">
                <a:solidFill>
                  <a:srgbClr val="0000FF"/>
                </a:solidFill>
              </a:rPr>
              <a:t>Wykład 8. </a:t>
            </a:r>
            <a:r>
              <a:rPr lang="pl-PL" sz="4000" dirty="0" smtClean="0">
                <a:solidFill>
                  <a:srgbClr val="0000FF"/>
                </a:solidFill>
              </a:rPr>
              <a:t/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Radary opadowe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31840" y="6165304"/>
            <a:ext cx="3810000" cy="462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Schmidt et a., 2013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80784" cy="54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772400" cy="58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Ślady pojedynczych kropel deszczu na radarze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Fizyka radarów meteorologicznych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38242" cy="41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4E997-E074-487F-8E2A-39820D926ABA}" type="slidenum">
              <a:rPr lang="en-US"/>
              <a:pPr/>
              <a:t>12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633412"/>
          </a:xfrm>
        </p:spPr>
        <p:txBody>
          <a:bodyPr/>
          <a:lstStyle/>
          <a:p>
            <a:r>
              <a:rPr lang="pl-PL" sz="3200" b="1" dirty="0" smtClean="0"/>
              <a:t>Charakterystyka kątowa anteny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773238"/>
          <a:ext cx="25161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Równanie" r:id="rId3" imgW="1206360" imgH="444240" progId="Equation.3">
                  <p:embed/>
                </p:oleObj>
              </mc:Choice>
              <mc:Fallback>
                <p:oleObj name="Równanie" r:id="rId3" imgW="12063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2516187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Wzmocnienie anteny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G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2708920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w kierunku </a:t>
            </a:r>
            <a:r>
              <a:rPr lang="pl-PL" sz="2400" dirty="0" smtClean="0">
                <a:latin typeface="Arial" charset="0"/>
              </a:rPr>
              <a:t>maksymalnej </a:t>
            </a:r>
            <a:r>
              <a:rPr lang="pl-PL" sz="2400" dirty="0">
                <a:latin typeface="Arial" charset="0"/>
              </a:rPr>
              <a:t>emisji,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energia emitowane przez antenę.</a:t>
            </a:r>
          </a:p>
        </p:txBody>
      </p:sp>
      <p:pic>
        <p:nvPicPr>
          <p:cNvPr id="1032" name="Picture 6" descr="2D gain f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1125538"/>
            <a:ext cx="3783012" cy="4525962"/>
          </a:xfrm>
          <a:noFill/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Wartość energii powracającej do detektora często zapisuje się w [</a:t>
            </a:r>
            <a:r>
              <a:rPr lang="pl-PL" sz="2400" dirty="0" err="1">
                <a:latin typeface="Arial" charset="0"/>
              </a:rPr>
              <a:t>dB</a:t>
            </a:r>
            <a:r>
              <a:rPr lang="pl-PL" sz="2400" dirty="0">
                <a:latin typeface="Arial" charset="0"/>
              </a:rPr>
              <a:t>]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403350" y="5516563"/>
          <a:ext cx="23844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ównanie" r:id="rId6" imgW="1079280" imgH="431640" progId="Equation.3">
                  <p:embed/>
                </p:oleObj>
              </mc:Choice>
              <mc:Fallback>
                <p:oleObj name="Równanie" r:id="rId6" imgW="107928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23844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E8458-C88C-446A-9D63-E08C07CB9032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71238"/>
              </p:ext>
            </p:extLst>
          </p:nvPr>
        </p:nvGraphicFramePr>
        <p:xfrm>
          <a:off x="2944813" y="457200"/>
          <a:ext cx="17684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Równanie" r:id="rId3" imgW="685800" imgH="393480" progId="Equation.3">
                  <p:embed/>
                </p:oleObj>
              </mc:Choice>
              <mc:Fallback>
                <p:oleObj name="Równanie" r:id="rId3" imgW="685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57200"/>
                        <a:ext cx="176847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512" y="2132013"/>
            <a:ext cx="84406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400" dirty="0">
                <a:latin typeface="Arial" charset="0"/>
              </a:rPr>
              <a:t>Typowe wartość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wzmocnienie</a:t>
            </a:r>
            <a:r>
              <a:rPr lang="en-US" sz="2400" dirty="0">
                <a:latin typeface="Arial" charset="0"/>
              </a:rPr>
              <a:t> = 10,000 (40 db)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energia emitowana</a:t>
            </a:r>
            <a:r>
              <a:rPr lang="en-US" sz="2400" dirty="0">
                <a:latin typeface="Arial" charset="0"/>
              </a:rPr>
              <a:t> = 100,000 Watts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t</a:t>
            </a:r>
            <a:r>
              <a:rPr lang="en-US" sz="2400" dirty="0" err="1">
                <a:latin typeface="Arial" charset="0"/>
              </a:rPr>
              <a:t>arget</a:t>
            </a:r>
            <a:r>
              <a:rPr lang="en-US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odległy o</a:t>
            </a:r>
            <a:r>
              <a:rPr lang="en-US" sz="2400" dirty="0">
                <a:latin typeface="Arial" charset="0"/>
              </a:rPr>
              <a:t> 100 km 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</a:t>
            </a:r>
            <a:r>
              <a:rPr lang="en-US" sz="2400" dirty="0">
                <a:latin typeface="Arial" charset="0"/>
              </a:rPr>
              <a:t> = 8 x 10</a:t>
            </a:r>
            <a:r>
              <a:rPr lang="en-US" sz="2400" baseline="30000" dirty="0">
                <a:latin typeface="Arial" charset="0"/>
              </a:rPr>
              <a:t>-3</a:t>
            </a:r>
            <a:r>
              <a:rPr lang="en-US" sz="2400" dirty="0">
                <a:latin typeface="Arial" charset="0"/>
              </a:rPr>
              <a:t> Watts/m</a:t>
            </a:r>
            <a:r>
              <a:rPr lang="en-US" sz="2400" baseline="30000" dirty="0">
                <a:latin typeface="Arial" charset="0"/>
              </a:rPr>
              <a:t>2</a:t>
            </a:r>
            <a:endParaRPr lang="pl-PL" sz="2400" baseline="30000" dirty="0">
              <a:latin typeface="Arial" charset="0"/>
            </a:endParaRPr>
          </a:p>
          <a:p>
            <a:pPr eaLnBrk="1" hangingPunct="1"/>
            <a:r>
              <a:rPr lang="pl-PL" sz="2400" dirty="0">
                <a:latin typeface="Arial" charset="0"/>
              </a:rPr>
              <a:t>	Apertura radaru</a:t>
            </a:r>
            <a:r>
              <a:rPr lang="en-US" sz="2400" dirty="0">
                <a:latin typeface="Arial" charset="0"/>
              </a:rPr>
              <a:t> = 1 m</a:t>
            </a:r>
            <a:r>
              <a:rPr lang="pl-PL" sz="2400" baseline="30000" dirty="0">
                <a:latin typeface="Arial" charset="0"/>
              </a:rPr>
              <a:t>2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 powracającej do anteny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6.3 x 10</a:t>
            </a:r>
            <a:r>
              <a:rPr lang="pl-PL" sz="2400" baseline="30000" dirty="0">
                <a:latin typeface="Arial" charset="0"/>
              </a:rPr>
              <a:t>-14</a:t>
            </a:r>
            <a:r>
              <a:rPr lang="en-US" sz="2400" dirty="0">
                <a:latin typeface="Arial" charset="0"/>
              </a:rPr>
              <a:t> Watts/m</a:t>
            </a:r>
            <a:r>
              <a:rPr lang="pl-PL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!!</a:t>
            </a:r>
          </a:p>
          <a:p>
            <a:pPr eaLnBrk="1" hangingPunct="1"/>
            <a:endParaRPr lang="pl-PL" baseline="30000" dirty="0">
              <a:latin typeface="Arial" charset="0"/>
            </a:endParaRPr>
          </a:p>
          <a:p>
            <a:pPr eaLnBrk="1" hangingPunct="1"/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F540B-23E9-46F6-963A-26C5F4900A1F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Geometria radaru</a:t>
            </a:r>
          </a:p>
        </p:txBody>
      </p:sp>
      <p:pic>
        <p:nvPicPr>
          <p:cNvPr id="26628" name="Picture 3" descr="c3_radar_equ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675687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4881D-E8A4-4EC3-9EBB-E65DDB486F43}" type="slidenum">
              <a:rPr lang="en-US"/>
              <a:pPr/>
              <a:t>15</a:t>
            </a:fld>
            <a:endParaRPr lang="en-US"/>
          </a:p>
        </p:txBody>
      </p:sp>
      <p:pic>
        <p:nvPicPr>
          <p:cNvPr id="3078" name="Picture 2" descr="c3_radar_equ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1438" y="3789363"/>
            <a:ext cx="5262562" cy="2384425"/>
          </a:xfrm>
          <a:noFill/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79388" y="0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Kąt bryłowy definiujemy jako: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549275"/>
          <a:ext cx="4038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Równanie" r:id="rId4" imgW="1688760" imgH="393480" progId="Equation.3">
                  <p:embed/>
                </p:oleObj>
              </mc:Choice>
              <mc:Fallback>
                <p:oleObj name="Równanie" r:id="rId4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4038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jest szerokością połówkową anteny, HP- </a:t>
            </a:r>
            <a:r>
              <a:rPr lang="pl-PL" sz="2000" dirty="0" err="1">
                <a:latin typeface="Arial" charset="0"/>
              </a:rPr>
              <a:t>half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power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beam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width</a:t>
            </a:r>
            <a:endParaRPr lang="pl-PL" sz="2000" dirty="0">
              <a:latin typeface="Arial" charset="0"/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Efektywna apertura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</a:rPr>
              <a:t>e</a:t>
            </a:r>
            <a:endParaRPr lang="pl-PL" sz="2000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640138" y="2133600"/>
          <a:ext cx="24288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Równanie" r:id="rId6" imgW="1015920" imgH="457200" progId="Equation.3">
                  <p:embed/>
                </p:oleObj>
              </mc:Choice>
              <mc:Fallback>
                <p:oleObj name="Równanie" r:id="rId6" imgW="10159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133600"/>
                        <a:ext cx="242887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Moc promieniowania padającego na cząstki lub molekuły powietrza</a:t>
            </a:r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438150" y="4724400"/>
          <a:ext cx="19748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Równanie" r:id="rId8" imgW="825480" imgH="431640" progId="Equation.3">
                  <p:embed/>
                </p:oleObj>
              </mc:Choice>
              <mc:Fallback>
                <p:oleObj name="Równanie" r:id="rId8" imgW="8254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724400"/>
                        <a:ext cx="197485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443663" y="2276475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teorii 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BB130-9CF9-482C-A5F1-8F89FFD8554D}" type="slidenum">
              <a:rPr lang="en-US"/>
              <a:pPr/>
              <a:t>16</a:t>
            </a:fld>
            <a:endParaRPr lang="en-US"/>
          </a:p>
        </p:txBody>
      </p:sp>
      <p:pic>
        <p:nvPicPr>
          <p:cNvPr id="27651" name="Picture 2" descr="horizontal side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692150"/>
            <a:ext cx="45100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vertical side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76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CEE2-C43A-4F12-AEC9-D7C4164FEF27}" type="slidenum">
              <a:rPr lang="en-US"/>
              <a:pPr/>
              <a:t>17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218488" cy="7493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err="1" smtClean="0"/>
              <a:t>Radiancja</a:t>
            </a:r>
            <a:r>
              <a:rPr lang="pl-PL" sz="2800" dirty="0" smtClean="0"/>
              <a:t> promieniowania rozproszonego rejestrowanego przez detektor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3528" y="836712"/>
          <a:ext cx="1851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Równanie" r:id="rId3" imgW="749160" imgH="431640" progId="Equation.3">
                  <p:embed/>
                </p:oleObj>
              </mc:Choice>
              <mc:Fallback>
                <p:oleObj name="Równanie" r:id="rId3" imgW="7491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18510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66976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latin typeface="Arial" charset="0"/>
                <a:sym typeface="Symbol" pitchFamily="18" charset="2"/>
              </a:rPr>
              <a:t> współczynnik rozpraszania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wstecznego.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Całkowita moc promieniowania rozproszonego na elemencie objętości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dV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58825" y="5183188"/>
          <a:ext cx="30114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Równanie" r:id="rId5" imgW="1218960" imgH="469800" progId="Equation.3">
                  <p:embed/>
                </p:oleObj>
              </mc:Choice>
              <mc:Fallback>
                <p:oleObj name="Równanie" r:id="rId5" imgW="121896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183188"/>
                        <a:ext cx="3011488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radaru  stacjonarnego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68313" y="3500438"/>
          <a:ext cx="3451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Równanie" r:id="rId7" imgW="1396800" imgH="431640" progId="Equation.3">
                  <p:embed/>
                </p:oleObj>
              </mc:Choice>
              <mc:Fallback>
                <p:oleObj name="Równanie" r:id="rId7" imgW="13968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0438"/>
                        <a:ext cx="3451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54451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Równanie radaru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370DF-9A54-493E-8398-4B781F5FFB95}" type="slidenum">
              <a:rPr lang="en-US"/>
              <a:pPr/>
              <a:t>18</a:t>
            </a:fld>
            <a:endParaRPr lang="en-US"/>
          </a:p>
        </p:txBody>
      </p:sp>
      <p:pic>
        <p:nvPicPr>
          <p:cNvPr id="513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8825" y="0"/>
            <a:ext cx="3305175" cy="1990725"/>
          </a:xfrm>
          <a:noFill/>
        </p:spPr>
      </p:pic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6481763" cy="908050"/>
          </a:xfrm>
        </p:spPr>
        <p:txBody>
          <a:bodyPr/>
          <a:lstStyle/>
          <a:p>
            <a:r>
              <a:rPr lang="pl-PL" sz="2400" smtClean="0"/>
              <a:t>Niech </a:t>
            </a:r>
            <a:r>
              <a:rPr lang="pl-PL" sz="2400" smtClean="0">
                <a:solidFill>
                  <a:schemeClr val="folHlink"/>
                </a:solidFill>
              </a:rPr>
              <a:t>t</a:t>
            </a:r>
            <a:r>
              <a:rPr lang="pl-PL" sz="2400" baseline="-25000" smtClean="0">
                <a:solidFill>
                  <a:schemeClr val="folHlink"/>
                </a:solidFill>
              </a:rPr>
              <a:t>p</a:t>
            </a:r>
            <a:r>
              <a:rPr lang="pl-PL" sz="2400" smtClean="0"/>
              <a:t> będzie długością trwania impulsu falowego wówczas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4941888"/>
          <a:ext cx="3236392" cy="93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Równanie" r:id="rId4" imgW="1625400" imgH="469800" progId="Equation.3">
                  <p:embed/>
                </p:oleObj>
              </mc:Choice>
              <mc:Fallback>
                <p:oleObj name="Równanie" r:id="rId4" imgW="16254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3236392" cy="935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348038" y="549275"/>
          <a:ext cx="1295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Równanie" r:id="rId6" imgW="774360" imgH="241200" progId="Equation.3">
                  <p:embed/>
                </p:oleObj>
              </mc:Choice>
              <mc:Fallback>
                <p:oleObj name="Równanie" r:id="rId6" imgW="774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9275"/>
                        <a:ext cx="12954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41325" y="1381125"/>
          <a:ext cx="19700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Równanie" r:id="rId8" imgW="1066680" imgH="393480" progId="Equation.3">
                  <p:embed/>
                </p:oleObj>
              </mc:Choice>
              <mc:Fallback>
                <p:oleObj name="Równanie" r:id="rId8" imgW="1066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381125"/>
                        <a:ext cx="1970088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563938" y="1412875"/>
          <a:ext cx="19446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Równanie" r:id="rId10" imgW="1041120" imgH="393480" progId="Equation.3">
                  <p:embed/>
                </p:oleObj>
              </mc:Choice>
              <mc:Fallback>
                <p:oleObj name="Równanie" r:id="rId10" imgW="10411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12875"/>
                        <a:ext cx="19446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250825" y="2420938"/>
          <a:ext cx="24907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Równanie" r:id="rId12" imgW="1295280" imgH="393480" progId="Equation.3">
                  <p:embed/>
                </p:oleObj>
              </mc:Choice>
              <mc:Fallback>
                <p:oleObj name="Równanie" r:id="rId12" imgW="1295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20938"/>
                        <a:ext cx="249078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3276600" y="2636838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Rozdzielczość przestrzenna radaru</a:t>
            </a:r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251520" y="3356992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Element </a:t>
            </a:r>
            <a:r>
              <a:rPr lang="pl-PL" sz="2400" dirty="0">
                <a:latin typeface="Arial" charset="0"/>
              </a:rPr>
              <a:t>objętości można wyrazić wzorem: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469900" y="4052888"/>
          <a:ext cx="3165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Równanie" r:id="rId14" imgW="1206360" imgH="228600" progId="Equation.3">
                  <p:embed/>
                </p:oleObj>
              </mc:Choice>
              <mc:Fallback>
                <p:oleObj name="Równanie" r:id="rId14" imgW="12063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052888"/>
                        <a:ext cx="316547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3779838" y="5948363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>
                <a:latin typeface="Arial" charset="0"/>
              </a:rPr>
              <a:t>gdzie </a:t>
            </a:r>
          </a:p>
        </p:txBody>
      </p:sp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5076825" y="5805264"/>
          <a:ext cx="3284584" cy="6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Równanie" r:id="rId16" imgW="1180800" imgH="279360" progId="Equation.3">
                  <p:embed/>
                </p:oleObj>
              </mc:Choice>
              <mc:Fallback>
                <p:oleObj name="Równanie" r:id="rId16" imgW="1180800" imgH="279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805264"/>
                        <a:ext cx="3284584" cy="647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E4DAF-DC99-491F-89E9-EDE73C49D289}" type="slidenum">
              <a:rPr lang="en-US"/>
              <a:pPr/>
              <a:t>19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655762"/>
          </a:xfrm>
        </p:spPr>
        <p:txBody>
          <a:bodyPr/>
          <a:lstStyle/>
          <a:p>
            <a:r>
              <a:rPr lang="pl-PL" sz="2400" smtClean="0"/>
              <a:t>Typowe radary meteorologiczne pracują na długości fali 10 cm lub 3.21 cm. Dlatego nawet dla kropel deszczu stosowanie teorii rozpraszania Rayleigha jest uzasadnione. W tym przypadku możemy zapisać: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394450" y="1916113"/>
          <a:ext cx="21336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Równanie" r:id="rId3" imgW="1206360" imgH="507960" progId="Equation.3">
                  <p:embed/>
                </p:oleObj>
              </mc:Choice>
              <mc:Fallback>
                <p:oleObj name="Równanie" r:id="rId3" imgW="12063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916113"/>
                        <a:ext cx="2133600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76250" y="1916113"/>
          <a:ext cx="39941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Równanie" r:id="rId5" imgW="1955520" imgH="507960" progId="Equation.3">
                  <p:embed/>
                </p:oleObj>
              </mc:Choice>
              <mc:Fallback>
                <p:oleObj name="Równanie" r:id="rId5" imgW="19555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916113"/>
                        <a:ext cx="39941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17513" y="3357563"/>
          <a:ext cx="27225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Równanie" r:id="rId7" imgW="1333440" imgH="419040" progId="Equation.3">
                  <p:embed/>
                </p:oleObj>
              </mc:Choice>
              <mc:Fallback>
                <p:oleObj name="Równanie" r:id="rId7" imgW="13334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357563"/>
                        <a:ext cx="27225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64163" y="3357563"/>
          <a:ext cx="1503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Równanie" r:id="rId9" imgW="736560" imgH="419040" progId="Equation.3">
                  <p:embed/>
                </p:oleObj>
              </mc:Choice>
              <mc:Fallback>
                <p:oleObj name="Równanie" r:id="rId9" imgW="7365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57563"/>
                        <a:ext cx="1503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430213" y="4652963"/>
          <a:ext cx="45910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Równanie" r:id="rId11" imgW="2247840" imgH="393480" progId="Equation.3">
                  <p:embed/>
                </p:oleObj>
              </mc:Choice>
              <mc:Fallback>
                <p:oleObj name="Równanie" r:id="rId11" imgW="2247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652963"/>
                        <a:ext cx="45910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Zakresy mikrofalowe</a:t>
            </a:r>
            <a:endParaRPr lang="en-US" sz="3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621659" cy="44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8028384" y="1628800"/>
            <a:ext cx="0" cy="3600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16200000">
            <a:off x="7420962" y="3172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Tłumienie fali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5A7C9-995B-43E2-8906-D3DE18B64261}" type="slidenum">
              <a:rPr lang="en-US"/>
              <a:pPr/>
              <a:t>20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3200" dirty="0"/>
              <a:t>Przekrój czynny </a:t>
            </a:r>
            <a:r>
              <a:rPr lang="pl-PL" sz="3200" dirty="0" smtClean="0"/>
              <a:t>na rozpraszanie na obiektach sferycznych</a:t>
            </a:r>
            <a:endParaRPr lang="en-US" sz="3200" dirty="0"/>
          </a:p>
        </p:txBody>
      </p:sp>
      <p:pic>
        <p:nvPicPr>
          <p:cNvPr id="28676" name="Picture 3" descr="sphere cross sec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89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482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42100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Rayleigh region: a &lt;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/2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p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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/6</a:t>
            </a:r>
            <a:r>
              <a:rPr lang="en-US"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0C260-A5E7-473A-BCFB-5EF3078855EC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708025"/>
          <a:ext cx="4968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Równanie" r:id="rId3" imgW="2336760" imgH="444240" progId="Equation.3">
                  <p:embed/>
                </p:oleObj>
              </mc:Choice>
              <mc:Fallback>
                <p:oleObj name="Równanie" r:id="rId3" imgW="23367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08025"/>
                        <a:ext cx="496887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Podstawiając do równania radaru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764338" y="692150"/>
          <a:ext cx="17970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Równanie" r:id="rId5" imgW="863280" imgH="469800" progId="Equation.3">
                  <p:embed/>
                </p:oleObj>
              </mc:Choice>
              <mc:Fallback>
                <p:oleObj name="Równanie" r:id="rId5" imgW="8632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692150"/>
                        <a:ext cx="1797050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wielkość Z jest odbiciowości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i zdefiniowana jest jako: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468313" y="2565400"/>
          <a:ext cx="22891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Równanie" r:id="rId7" imgW="1041120" imgH="279360" progId="Equation.3">
                  <p:embed/>
                </p:oleObj>
              </mc:Choice>
              <mc:Fallback>
                <p:oleObj name="Równanie" r:id="rId7" imgW="104112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565400"/>
                        <a:ext cx="22891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</a:t>
            </a:r>
            <a:r>
              <a:rPr lang="pl-PL" sz="2400" dirty="0" smtClean="0">
                <a:latin typeface="Arial" charset="0"/>
              </a:rPr>
              <a:t>ogólnym przypadku musimy </a:t>
            </a:r>
            <a:r>
              <a:rPr lang="pl-PL" sz="2400" dirty="0">
                <a:latin typeface="Arial" charset="0"/>
              </a:rPr>
              <a:t>brać pod uwagę fakt, że wiązka promieniowania jest usuwana </a:t>
            </a:r>
            <a:r>
              <a:rPr lang="pl-PL" sz="2400" dirty="0" smtClean="0">
                <a:latin typeface="Arial" charset="0"/>
              </a:rPr>
              <a:t>wskutek absorpcji </a:t>
            </a:r>
            <a:r>
              <a:rPr lang="pl-PL" sz="2400" dirty="0">
                <a:latin typeface="Arial" charset="0"/>
              </a:rPr>
              <a:t>i </a:t>
            </a:r>
            <a:r>
              <a:rPr lang="pl-PL" sz="2400" dirty="0" smtClean="0">
                <a:latin typeface="Arial" charset="0"/>
              </a:rPr>
              <a:t>rozpraszania (ekstynkcji) co </a:t>
            </a:r>
            <a:r>
              <a:rPr lang="pl-PL" sz="2400" dirty="0">
                <a:latin typeface="Arial" charset="0"/>
              </a:rPr>
              <a:t>prowadzi do </a:t>
            </a:r>
            <a:r>
              <a:rPr lang="pl-PL" sz="2400" dirty="0" smtClean="0">
                <a:latin typeface="Arial" charset="0"/>
              </a:rPr>
              <a:t>bardziej ogólnego równania</a:t>
            </a:r>
            <a:r>
              <a:rPr lang="pl-PL" sz="2400" dirty="0">
                <a:latin typeface="Arial" charset="0"/>
              </a:rPr>
              <a:t>:</a:t>
            </a: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1331640" y="4941168"/>
          <a:ext cx="441483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Równanie" r:id="rId9" imgW="2120760" imgH="507960" progId="Equation.3">
                  <p:embed/>
                </p:oleObj>
              </mc:Choice>
              <mc:Fallback>
                <p:oleObj name="Równanie" r:id="rId9" imgW="2120760" imgH="507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4414837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B1053B-4B5B-4ABB-A152-B5E6A367923A}" type="slidenum">
              <a:rPr lang="en-US"/>
              <a:pPr/>
              <a:t>22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52928" cy="6334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Problem pomiaru natężenia opadu przy pomocy radaru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192" cy="2476500"/>
          </a:xfrm>
        </p:spPr>
        <p:txBody>
          <a:bodyPr/>
          <a:lstStyle/>
          <a:p>
            <a:r>
              <a:rPr lang="pl-PL" sz="2400" dirty="0" smtClean="0"/>
              <a:t>Nie wiemy jak związać mierzoną odbiciowość „</a:t>
            </a:r>
            <a:r>
              <a:rPr lang="pl-PL" sz="2400" dirty="0" smtClean="0">
                <a:solidFill>
                  <a:schemeClr val="folHlink"/>
                </a:solidFill>
              </a:rPr>
              <a:t>Z</a:t>
            </a:r>
            <a:r>
              <a:rPr lang="pl-PL" sz="2400" dirty="0" smtClean="0"/>
              <a:t>” </a:t>
            </a:r>
            <a:r>
              <a:rPr lang="pl-PL" sz="2400" dirty="0" err="1" smtClean="0"/>
              <a:t>z</a:t>
            </a:r>
            <a:r>
              <a:rPr lang="pl-PL" sz="2400" dirty="0" smtClean="0"/>
              <a:t> natężeniem opadu.</a:t>
            </a:r>
          </a:p>
          <a:p>
            <a:r>
              <a:rPr lang="pl-PL" sz="2400" dirty="0" smtClean="0"/>
              <a:t>Nie ma uniwersalnej teorii rozstrzygającą ten problem</a:t>
            </a:r>
          </a:p>
          <a:p>
            <a:r>
              <a:rPr lang="pl-PL" sz="2400" dirty="0" smtClean="0"/>
              <a:t>Istnieje wiele empirycznych wzorów wiążących obie wartości jednak s</a:t>
            </a:r>
            <a:r>
              <a:rPr lang="en-US" sz="2400" dirty="0" smtClean="0">
                <a:cs typeface="Arial" charset="0"/>
              </a:rPr>
              <a:t>ą</a:t>
            </a:r>
            <a:r>
              <a:rPr lang="pl-PL" sz="2400" dirty="0" smtClean="0"/>
              <a:t> one niedokładne (tzw. </a:t>
            </a:r>
            <a:r>
              <a:rPr lang="pl-PL" sz="2400" dirty="0" err="1" smtClean="0"/>
              <a:t>Z-R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27088" y="3644900"/>
          <a:ext cx="2305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Równanie" r:id="rId3" imgW="787320" imgH="203040" progId="Equation.3">
                  <p:embed/>
                </p:oleObj>
              </mc:Choice>
              <mc:Fallback>
                <p:oleObj name="Równanie" r:id="rId3" imgW="7873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23050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00113" y="4508500"/>
          <a:ext cx="20447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Równanie" r:id="rId5" imgW="698400" imgH="203040" progId="Equation.3">
                  <p:embed/>
                </p:oleObj>
              </mc:Choice>
              <mc:Fallback>
                <p:oleObj name="Równanie" r:id="rId5" imgW="6984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20447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33425" y="5229225"/>
          <a:ext cx="23796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Równanie" r:id="rId7" imgW="812520" imgH="203040" progId="Equation.3">
                  <p:embed/>
                </p:oleObj>
              </mc:Choice>
              <mc:Fallback>
                <p:oleObj name="Równanie" r:id="rId7" imgW="8125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229225"/>
                        <a:ext cx="23796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211638" y="378936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stratus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140200" y="458152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orograficznych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67175" y="53006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dających opad śniegu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50825" y="61658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Rr </a:t>
            </a:r>
            <a:r>
              <a:rPr lang="pl-PL">
                <a:latin typeface="Arial" charset="0"/>
              </a:rPr>
              <a:t>- natężenie 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CD532-A6BD-4547-88F9-12C44A040E38}" type="slidenum">
              <a:rPr lang="en-US"/>
              <a:pPr/>
              <a:t>23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229600" cy="12969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Rozkład wielkości kropel opadowych często opisywane jest przez rozkład </a:t>
            </a:r>
            <a:r>
              <a:rPr lang="pl-PL" sz="2400" dirty="0" err="1" smtClean="0"/>
              <a:t>Palmera-Marshala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folHlink"/>
                </a:solidFill>
              </a:rPr>
              <a:t>n(D)</a:t>
            </a:r>
            <a:r>
              <a:rPr lang="pl-PL" sz="2400" dirty="0" smtClean="0"/>
              <a:t> , który ma 2 swobodne parametry: </a:t>
            </a:r>
            <a:r>
              <a:rPr lang="pl-PL" sz="2400" dirty="0" smtClean="0">
                <a:solidFill>
                  <a:schemeClr val="folHlink"/>
                </a:solidFill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o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=1/D</a:t>
            </a:r>
            <a:r>
              <a:rPr lang="pl-PL" sz="2400" baseline="-25000" dirty="0" smtClean="0">
                <a:solidFill>
                  <a:schemeClr val="folHlink"/>
                </a:solidFill>
                <a:sym typeface="Symbol" pitchFamily="18" charset="2"/>
              </a:rPr>
              <a:t>o</a:t>
            </a:r>
            <a:endParaRPr lang="pl-PL" sz="2400" dirty="0" smtClean="0">
              <a:solidFill>
                <a:schemeClr val="folHlink"/>
              </a:solidFill>
              <a:sym typeface="Symbol" pitchFamily="18" charset="2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3568" y="1340768"/>
          <a:ext cx="21605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Równanie" r:id="rId3" imgW="927000" imgH="241200" progId="Equation.3">
                  <p:embed/>
                </p:oleObj>
              </mc:Choice>
              <mc:Fallback>
                <p:oleObj name="Równanie" r:id="rId3" imgW="927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40768"/>
                        <a:ext cx="21605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Odbiciowość w tym przypadku wyraża się wzorem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84213" y="2565400"/>
          <a:ext cx="33512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Równanie" r:id="rId5" imgW="1815840" imgH="482400" progId="Equation.3">
                  <p:embed/>
                </p:oleObj>
              </mc:Choice>
              <mc:Fallback>
                <p:oleObj name="Równanie" r:id="rId5" imgW="18158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65400"/>
                        <a:ext cx="335121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Natężenie opadu definiujemy jako: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684213" y="4005263"/>
          <a:ext cx="31781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Równanie" r:id="rId7" imgW="1663560" imgH="482400" progId="Equation.3">
                  <p:embed/>
                </p:oleObj>
              </mc:Choice>
              <mc:Fallback>
                <p:oleObj name="Równanie" r:id="rId7" imgW="166356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05263"/>
                        <a:ext cx="317817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m(D)</a:t>
            </a:r>
            <a:r>
              <a:rPr lang="pl-PL" sz="2400" dirty="0">
                <a:latin typeface="Arial" charset="0"/>
              </a:rPr>
              <a:t> rozkład masy,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v(D)</a:t>
            </a:r>
            <a:r>
              <a:rPr lang="pl-PL" sz="2400" dirty="0">
                <a:latin typeface="Arial" charset="0"/>
              </a:rPr>
              <a:t> rozkład prędkości opadania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9DB26-4B57-4572-9D5F-9ECD1B60F784}" type="slidenum">
              <a:rPr lang="en-US"/>
              <a:pPr/>
              <a:t>24</a:t>
            </a:fld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496300" cy="647700"/>
          </a:xfrm>
        </p:spPr>
        <p:txBody>
          <a:bodyPr/>
          <a:lstStyle/>
          <a:p>
            <a:r>
              <a:rPr lang="pl-PL" sz="2800" smtClean="0"/>
              <a:t>Zakładając rozkład Palmera Marshala mamy: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4275" y="836613"/>
          <a:ext cx="31734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Równanie" r:id="rId3" imgW="1688760" imgH="482400" progId="Equation.3">
                  <p:embed/>
                </p:oleObj>
              </mc:Choice>
              <mc:Fallback>
                <p:oleObj name="Równanie" r:id="rId3" imgW="16887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836613"/>
                        <a:ext cx="317341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63938" y="1773238"/>
          <a:ext cx="1584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Równanie" r:id="rId5" imgW="723600" imgH="228600" progId="Equation.3">
                  <p:embed/>
                </p:oleObj>
              </mc:Choice>
              <mc:Fallback>
                <p:oleObj name="Równanie" r:id="rId5" imgW="723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73238"/>
                        <a:ext cx="15843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założyliśmy: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77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prowadzi do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139952" y="2348880"/>
          <a:ext cx="23637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Równanie" r:id="rId7" imgW="1257120" imgH="393480" progId="Equation.3">
                  <p:embed/>
                </p:oleObj>
              </mc:Choice>
              <mc:Fallback>
                <p:oleObj name="Równanie" r:id="rId7" imgW="12571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348880"/>
                        <a:ext cx="23637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5288" y="3141663"/>
            <a:ext cx="820896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Problemy pomiarów radarowych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Sztuczne echa – produkowane przez budynki, lasy, wzniesienia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 smtClean="0">
                <a:latin typeface="Arial" charset="0"/>
              </a:rPr>
              <a:t>Kąt </a:t>
            </a:r>
            <a:r>
              <a:rPr lang="pl-PL" dirty="0">
                <a:latin typeface="Arial" charset="0"/>
              </a:rPr>
              <a:t>podniesienia rośnie z odległością od radaru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Rozpraszanie </a:t>
            </a:r>
            <a:r>
              <a:rPr lang="pl-PL" dirty="0" err="1">
                <a:latin typeface="Arial" charset="0"/>
              </a:rPr>
              <a:t>Bragga</a:t>
            </a:r>
            <a:r>
              <a:rPr lang="pl-PL" dirty="0">
                <a:latin typeface="Arial" charset="0"/>
              </a:rPr>
              <a:t> na fluktuacjach gęstości powietrza (fluktuacjach współczynnika refrakcji)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C063D-EC17-4F76-9B13-714B9389423E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7544" y="980728"/>
          <a:ext cx="43402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Równanie" r:id="rId3" imgW="2247840" imgH="507960" progId="Equation.3">
                  <p:embed/>
                </p:oleObj>
              </mc:Choice>
              <mc:Fallback>
                <p:oleObj name="Równanie" r:id="rId3" imgW="224784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0728"/>
                        <a:ext cx="43402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250825" y="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W równaniu radarowym zakłada się, </a:t>
            </a:r>
            <a:r>
              <a:rPr lang="pl-PL" dirty="0">
                <a:latin typeface="Arial" charset="0"/>
              </a:rPr>
              <a:t>że </a:t>
            </a:r>
            <a:r>
              <a:rPr lang="pl-PL" dirty="0" smtClean="0">
                <a:latin typeface="Arial" charset="0"/>
              </a:rPr>
              <a:t>promieniowanie pomiędzy hydrometeorami  </a:t>
            </a:r>
            <a:r>
              <a:rPr lang="pl-PL" dirty="0">
                <a:latin typeface="Arial" charset="0"/>
              </a:rPr>
              <a:t>a radarem </a:t>
            </a:r>
            <a:r>
              <a:rPr lang="pl-PL" dirty="0" smtClean="0">
                <a:latin typeface="Arial" charset="0"/>
              </a:rPr>
              <a:t>nie jest osłabiane. </a:t>
            </a:r>
            <a:r>
              <a:rPr lang="pl-PL" dirty="0">
                <a:latin typeface="Arial" charset="0"/>
              </a:rPr>
              <a:t>Po uwzględnieniu tego </a:t>
            </a:r>
            <a:r>
              <a:rPr lang="pl-PL" dirty="0" smtClean="0">
                <a:latin typeface="Arial" charset="0"/>
              </a:rPr>
              <a:t>faktu otrzymujemy </a:t>
            </a:r>
            <a:r>
              <a:rPr lang="pl-PL" dirty="0">
                <a:latin typeface="Arial" charset="0"/>
              </a:rPr>
              <a:t>równanie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 ekstynkcji w przypadku radaru definiuje się często jako: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95288" y="2924175"/>
          <a:ext cx="2035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Równanie" r:id="rId5" imgW="1054080" imgH="241200" progId="Equation.3">
                  <p:embed/>
                </p:oleObj>
              </mc:Choice>
              <mc:Fallback>
                <p:oleObj name="Równanie" r:id="rId5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2035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kropel deszczu ma postać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232400" y="3284538"/>
          <a:ext cx="31861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Równanie" r:id="rId7" imgW="1650960" imgH="419040" progId="Equation.3">
                  <p:embed/>
                </p:oleObj>
              </mc:Choice>
              <mc:Fallback>
                <p:oleObj name="Równanie" r:id="rId7" imgW="165096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284538"/>
                        <a:ext cx="31861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„w” </a:t>
            </a:r>
            <a:r>
              <a:rPr lang="pl-PL" dirty="0">
                <a:latin typeface="Arial" charset="0"/>
              </a:rPr>
              <a:t>jest wodnością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468313" y="4508500"/>
          <a:ext cx="1373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Równanie" r:id="rId9" imgW="711000" imgH="241200" progId="Equation.3">
                  <p:embed/>
                </p:oleObj>
              </mc:Choice>
              <mc:Fallback>
                <p:oleObj name="Równanie" r:id="rId9" imgW="7110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1373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160587" y="4581128"/>
            <a:ext cx="698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=|k|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zależy silnie od temperatury i długości fali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E253D-D678-4CDE-8CE0-206C05DD19CF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84002" name="Group 2"/>
          <p:cNvGraphicFramePr>
            <a:graphicFrameLocks noGrp="1"/>
          </p:cNvGraphicFramePr>
          <p:nvPr>
            <p:ph/>
          </p:nvPr>
        </p:nvGraphicFramePr>
        <p:xfrm>
          <a:off x="251520" y="980728"/>
          <a:ext cx="8229600" cy="2072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29" name="Group 29"/>
          <p:cNvGraphicFramePr>
            <a:graphicFrameLocks noGrp="1"/>
          </p:cNvGraphicFramePr>
          <p:nvPr/>
        </p:nvGraphicFramePr>
        <p:xfrm>
          <a:off x="250825" y="3357563"/>
          <a:ext cx="7058025" cy="1554480"/>
        </p:xfrm>
        <a:graphic>
          <a:graphicData uri="http://schemas.openxmlformats.org/drawingml/2006/table">
            <a:tbl>
              <a:tblPr/>
              <a:tblGrid>
                <a:gridCol w="1765300"/>
                <a:gridCol w="1763713"/>
                <a:gridCol w="1765300"/>
                <a:gridCol w="17637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Kryształy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7524750" y="38608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3200">
                <a:latin typeface="Arial" charset="0"/>
              </a:rPr>
              <a:t>X10</a:t>
            </a:r>
            <a:r>
              <a:rPr lang="pl-PL" sz="3200" baseline="30000">
                <a:latin typeface="Arial" charset="0"/>
              </a:rPr>
              <a:t>-3</a:t>
            </a:r>
            <a:endParaRPr lang="pl-PL" sz="3200">
              <a:latin typeface="Arial" charset="0"/>
            </a:endParaRPr>
          </a:p>
        </p:txBody>
      </p:sp>
      <p:sp>
        <p:nvSpPr>
          <p:cNvPr id="29749" name="Text Box 52"/>
          <p:cNvSpPr txBox="1">
            <a:spLocks noChangeArrowheads="1"/>
          </p:cNvSpPr>
          <p:nvPr/>
        </p:nvSpPr>
        <p:spPr bwMode="auto">
          <a:xfrm>
            <a:off x="0" y="5229225"/>
            <a:ext cx="860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>
                <a:latin typeface="Arial" charset="0"/>
                <a:sym typeface="Symbol" pitchFamily="18" charset="2"/>
              </a:rPr>
              <a:t> rzędu 10 cm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 jest zaniedbywalnie małe i może być pomijane.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Wartości parametru </a:t>
            </a:r>
            <a:r>
              <a:rPr lang="pl-PL" sz="3200" dirty="0" err="1" smtClean="0"/>
              <a:t>K</a:t>
            </a:r>
            <a:r>
              <a:rPr lang="pl-PL" sz="3200" baseline="-25000" dirty="0" err="1" smtClean="0"/>
              <a:t>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0DC4E-9713-497C-BC53-2C1EAB79C45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/>
              <a:t>Przykładowy obraz odbiciowości radarowej</a:t>
            </a:r>
          </a:p>
        </p:txBody>
      </p:sp>
      <p:pic>
        <p:nvPicPr>
          <p:cNvPr id="30724" name="Picture 3" descr="2004ivan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3638" y="1981200"/>
            <a:ext cx="4275137" cy="4114800"/>
          </a:xfrm>
          <a:noFill/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438" y="56610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solidFill>
                  <a:schemeClr val="bg1"/>
                </a:solidFill>
                <a:latin typeface="Arial" charset="0"/>
              </a:rPr>
              <a:t>Hurricane Ivan</a:t>
            </a:r>
            <a:r>
              <a:rPr lang="pl-PL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D87C3-8DA6-4571-945F-DD17EDA0EEE7}" type="slidenum">
              <a:rPr lang="en-US"/>
              <a:pPr/>
              <a:t>28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Radary Typu DIAL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218488" cy="965200"/>
          </a:xfrm>
        </p:spPr>
        <p:txBody>
          <a:bodyPr/>
          <a:lstStyle/>
          <a:p>
            <a:r>
              <a:rPr lang="pl-PL" sz="2400" dirty="0" smtClean="0"/>
              <a:t>Rozważmy 2 długości fali: krótszą </a:t>
            </a:r>
            <a:r>
              <a:rPr lang="pl-PL" sz="2400" dirty="0" smtClean="0">
                <a:solidFill>
                  <a:schemeClr val="folHlink"/>
                </a:solidFill>
              </a:rPr>
              <a:t>S</a:t>
            </a:r>
            <a:r>
              <a:rPr lang="pl-PL" sz="2400" dirty="0" smtClean="0"/>
              <a:t> oraz dłuższą </a:t>
            </a:r>
            <a:r>
              <a:rPr lang="pl-PL" sz="2400" dirty="0" smtClean="0">
                <a:solidFill>
                  <a:schemeClr val="folHlink"/>
                </a:solidFill>
              </a:rPr>
              <a:t>L,</a:t>
            </a:r>
            <a:r>
              <a:rPr lang="pl-PL" sz="2400" dirty="0" smtClean="0"/>
              <a:t> dla której zaniedbujemy osłabienie wiązki 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92760" y="1916833"/>
          <a:ext cx="4390740" cy="89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Równanie" r:id="rId3" imgW="2387520" imgH="507960" progId="Equation.3">
                  <p:embed/>
                </p:oleObj>
              </mc:Choice>
              <mc:Fallback>
                <p:oleObj name="Równanie" r:id="rId3" imgW="23875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760" y="1916833"/>
                        <a:ext cx="4390740" cy="897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50838" y="1989138"/>
          <a:ext cx="196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Równanie" r:id="rId5" imgW="1117440" imgH="469800" progId="Equation.3">
                  <p:embed/>
                </p:oleObj>
              </mc:Choice>
              <mc:Fallback>
                <p:oleObj name="Równanie" r:id="rId5" imgW="11174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989138"/>
                        <a:ext cx="19621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Biorąc równanie radarowe dla fali krótszej dla dwóch </a:t>
            </a:r>
            <a:r>
              <a:rPr lang="pl-PL" dirty="0" smtClean="0">
                <a:latin typeface="Arial" charset="0"/>
              </a:rPr>
              <a:t>różnych </a:t>
            </a:r>
            <a:r>
              <a:rPr lang="pl-PL" dirty="0">
                <a:latin typeface="Arial" charset="0"/>
              </a:rPr>
              <a:t>odległości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po podzieleniu stronami </a:t>
            </a:r>
            <a:r>
              <a:rPr lang="pl-PL" dirty="0" smtClean="0">
                <a:latin typeface="Arial" charset="0"/>
              </a:rPr>
              <a:t>otrzymujemy: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66490"/>
              </p:ext>
            </p:extLst>
          </p:nvPr>
        </p:nvGraphicFramePr>
        <p:xfrm>
          <a:off x="373063" y="3622675"/>
          <a:ext cx="43100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Równanie" r:id="rId7" imgW="2425680" imgH="533160" progId="Equation.3">
                  <p:embed/>
                </p:oleObj>
              </mc:Choice>
              <mc:Fallback>
                <p:oleObj name="Równanie" r:id="rId7" imgW="242568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3622675"/>
                        <a:ext cx="4310062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</a:t>
            </a:r>
            <a:r>
              <a:rPr lang="pl-PL" dirty="0" smtClean="0">
                <a:latin typeface="Arial" charset="0"/>
              </a:rPr>
              <a:t>przypadku, </a:t>
            </a:r>
            <a:r>
              <a:rPr lang="pl-PL" dirty="0">
                <a:latin typeface="Arial" charset="0"/>
              </a:rPr>
              <a:t>gdy opad nie jest zbyt intensywny i krople niezbyt </a:t>
            </a:r>
            <a:r>
              <a:rPr lang="pl-PL" dirty="0" smtClean="0">
                <a:latin typeface="Arial" charset="0"/>
              </a:rPr>
              <a:t>duże, </a:t>
            </a:r>
            <a:r>
              <a:rPr lang="pl-PL" dirty="0">
                <a:latin typeface="Arial" charset="0"/>
              </a:rPr>
              <a:t>wówczas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Z=Z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i możemy wykorzystać drugie z równań (dla fali dłuższej)</a:t>
            </a:r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229704"/>
              </p:ext>
            </p:extLst>
          </p:nvPr>
        </p:nvGraphicFramePr>
        <p:xfrm>
          <a:off x="1266825" y="5721350"/>
          <a:ext cx="52451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Równanie" r:id="rId9" imgW="2869920" imgH="495000" progId="Equation.3">
                  <p:embed/>
                </p:oleObj>
              </mc:Choice>
              <mc:Fallback>
                <p:oleObj name="Równanie" r:id="rId9" imgW="286992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721350"/>
                        <a:ext cx="524510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146800" y="3644900"/>
          <a:ext cx="23241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Równanie" r:id="rId11" imgW="1307880" imgH="457200" progId="Equation.3">
                  <p:embed/>
                </p:oleObj>
              </mc:Choice>
              <mc:Fallback>
                <p:oleObj name="Równanie" r:id="rId11" imgW="130788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644900"/>
                        <a:ext cx="232410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DC6CD-AAF3-4DEE-BD81-CC566B934C0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749300"/>
          </a:xfrm>
        </p:spPr>
        <p:txBody>
          <a:bodyPr/>
          <a:lstStyle/>
          <a:p>
            <a:r>
              <a:rPr lang="pl-PL" sz="2800" smtClean="0"/>
              <a:t>Wykorzystując rozkład Palmera Marshala mamy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765175"/>
          <a:ext cx="58118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Równanie" r:id="rId3" imgW="3035160" imgH="482400" progId="Equation.3">
                  <p:embed/>
                </p:oleObj>
              </mc:Choice>
              <mc:Fallback>
                <p:oleObj name="Równanie" r:id="rId3" imgW="3035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58118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3" y="1773238"/>
          <a:ext cx="4765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Równanie" r:id="rId5" imgW="2489040" imgH="482400" progId="Equation.3">
                  <p:embed/>
                </p:oleObj>
              </mc:Choice>
              <mc:Fallback>
                <p:oleObj name="Równanie" r:id="rId5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47656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5364163" y="2781300"/>
          <a:ext cx="2771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Równanie" r:id="rId7" imgW="1447560" imgH="482400" progId="Equation.3">
                  <p:embed/>
                </p:oleObj>
              </mc:Choice>
              <mc:Fallback>
                <p:oleObj name="Równanie" r:id="rId7" imgW="14475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81300"/>
                        <a:ext cx="27717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wykorzystaliśmy wzór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81359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Na podstawie powyższego wzoru możemy wyznaczyć </a:t>
            </a:r>
            <a:r>
              <a:rPr lang="pl-PL" dirty="0" smtClean="0">
                <a:latin typeface="Arial" charset="0"/>
              </a:rPr>
              <a:t>parametry rozkładu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 smtClean="0">
                <a:latin typeface="Arial" charset="0"/>
              </a:rPr>
              <a:t>P-M</a:t>
            </a:r>
            <a:r>
              <a:rPr lang="pl-PL" dirty="0" smtClean="0">
                <a:latin typeface="Arial" charset="0"/>
              </a:rPr>
              <a:t>: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71A7E-85A2-4F00-9F18-E7ECB518232D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folHlink"/>
                </a:solidFill>
              </a:rPr>
              <a:t>TRMM</a:t>
            </a:r>
            <a:r>
              <a:rPr lang="pl-PL" sz="3200" dirty="0" smtClean="0">
                <a:solidFill>
                  <a:schemeClr val="tx1"/>
                </a:solidFill>
              </a:rPr>
              <a:t> – pierwszy radar na orbicie (1997-2015)</a:t>
            </a:r>
            <a:br>
              <a:rPr lang="pl-PL" sz="3200" dirty="0" smtClean="0">
                <a:solidFill>
                  <a:schemeClr val="tx1"/>
                </a:solidFill>
              </a:rPr>
            </a:b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1584325"/>
          </a:xfrm>
        </p:spPr>
        <p:txBody>
          <a:bodyPr/>
          <a:lstStyle/>
          <a:p>
            <a:r>
              <a:rPr lang="pl-PL" sz="2400" dirty="0" smtClean="0"/>
              <a:t>138 </a:t>
            </a:r>
            <a:r>
              <a:rPr lang="pl-PL" sz="2400" dirty="0" err="1" smtClean="0"/>
              <a:t>GHz</a:t>
            </a:r>
            <a:r>
              <a:rPr lang="pl-PL" sz="2400" dirty="0" smtClean="0"/>
              <a:t>, rozdzielczość pionowa 250m, 4.3 </a:t>
            </a:r>
            <a:r>
              <a:rPr lang="pl-PL" sz="2400" dirty="0" err="1" smtClean="0"/>
              <a:t>footprint</a:t>
            </a:r>
            <a:r>
              <a:rPr lang="pl-PL" sz="2400" dirty="0" smtClean="0"/>
              <a:t>, cross </a:t>
            </a:r>
            <a:r>
              <a:rPr lang="pl-PL" sz="2400" dirty="0" err="1" smtClean="0"/>
              <a:t>track</a:t>
            </a:r>
            <a:r>
              <a:rPr lang="pl-PL" sz="2400" dirty="0" smtClean="0"/>
              <a:t> </a:t>
            </a:r>
            <a:r>
              <a:rPr lang="pl-PL" sz="2400" dirty="0" err="1" smtClean="0"/>
              <a:t>scaning</a:t>
            </a:r>
            <a:r>
              <a:rPr lang="pl-PL" sz="2400" dirty="0" smtClean="0"/>
              <a:t>, długość impulsu 1.67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s</a:t>
            </a:r>
            <a:r>
              <a:rPr lang="pl-PL" sz="2400" dirty="0" smtClean="0"/>
              <a:t>.</a:t>
            </a:r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348880"/>
            <a:ext cx="6948487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310BC-73D3-49A3-93FB-4481CD3A9723}" type="slidenum">
              <a:rPr lang="en-US"/>
              <a:pPr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Radary polaryzacyjne (DUAL </a:t>
            </a:r>
            <a:r>
              <a:rPr lang="pl-PL" sz="4000" b="1" dirty="0" err="1" smtClean="0"/>
              <a:t>polarization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method</a:t>
            </a:r>
            <a:r>
              <a:rPr lang="pl-PL" sz="4000" b="1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Rozpatrzmy krople deszczu spadające w nieruchomym powietrzu. </a:t>
            </a:r>
          </a:p>
          <a:p>
            <a:r>
              <a:rPr lang="pl-PL" sz="2400" dirty="0" smtClean="0"/>
              <a:t>Kropla nie jest sferyczna i ustawia się tak, że najdłuższa oś znajduje się w płaszczyźnie horyzontalnej.</a:t>
            </a:r>
          </a:p>
          <a:p>
            <a:r>
              <a:rPr lang="pl-PL" sz="2400" dirty="0" smtClean="0"/>
              <a:t>Amplituda fali rozproszonej równolegle do tej osi jest znacząco większa niż rozproszona prostopadle. </a:t>
            </a:r>
          </a:p>
          <a:p>
            <a:r>
              <a:rPr lang="pl-PL" sz="2400" dirty="0" smtClean="0"/>
              <a:t>W rezultacie moc promieniowania rozproszonego wstecznie o składowej polaryzacyjnej horyzontalnej jest większą od składowej pionowej</a:t>
            </a:r>
          </a:p>
          <a:p>
            <a:r>
              <a:rPr lang="pl-PL" sz="2400" dirty="0" smtClean="0"/>
              <a:t>Umożliwia to pomiar stosunku dłuższej do krótszej osi kropli a tym samym natężenie opadu.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Kształt kropli opadowych</a:t>
            </a:r>
            <a:endParaRPr lang="en-US" sz="3200" b="1" dirty="0"/>
          </a:p>
        </p:txBody>
      </p:sp>
      <p:pic>
        <p:nvPicPr>
          <p:cNvPr id="7" name="Symbol zastępczy zawartości 6" descr="2000px-Raindrops_siz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52916" cy="4525963"/>
          </a:xfrm>
        </p:spPr>
      </p:pic>
      <p:sp>
        <p:nvSpPr>
          <p:cNvPr id="4" name="Prostokąt 3"/>
          <p:cNvSpPr/>
          <p:nvPr/>
        </p:nvSpPr>
        <p:spPr>
          <a:xfrm>
            <a:off x="0" y="6021288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http://www.sailingissues.com/rain-teardrop-shaped.html</a:t>
            </a:r>
            <a:endParaRPr lang="en-US" dirty="0"/>
          </a:p>
        </p:txBody>
      </p:sp>
      <p:sp>
        <p:nvSpPr>
          <p:cNvPr id="22530" name="AutoShape 2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2819400"/>
            <a:ext cx="475297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9689E-5409-4EA0-855D-768355576B53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92100" y="692150"/>
          <a:ext cx="2681288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Równanie" r:id="rId3" imgW="1054080" imgH="939600" progId="Equation.3">
                  <p:embed/>
                </p:oleObj>
              </mc:Choice>
              <mc:Fallback>
                <p:oleObj name="Równanie" r:id="rId3" imgW="1054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692150"/>
                        <a:ext cx="2681288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131840" y="188640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Wprowadzamy wektor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Stokesa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opisujący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stan polaryzacji promieniowania. Pierwszy indeks w pierwszych dwóch składowych odpowiada polaryzacji promieniowania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odbitego,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zaś drugi promieniowania emitowanego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323528" y="371703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horyzontalnej ma postać: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228184" y="3140968"/>
          <a:ext cx="197485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Równanie" r:id="rId5" imgW="863280" imgH="914400" progId="Equation.3">
                  <p:embed/>
                </p:oleObj>
              </mc:Choice>
              <mc:Fallback>
                <p:oleObj name="Równanie" r:id="rId5" imgW="86328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0968"/>
                        <a:ext cx="1974850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</a:t>
            </a:r>
            <a:r>
              <a:rPr lang="pl-PL" sz="2400" dirty="0" smtClean="0">
                <a:latin typeface="Arial" charset="0"/>
              </a:rPr>
              <a:t>pionowej </a:t>
            </a:r>
            <a:r>
              <a:rPr lang="pl-PL" sz="2400" dirty="0">
                <a:latin typeface="Arial" charset="0"/>
              </a:rPr>
              <a:t>ma postać: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6084168" y="4725144"/>
          <a:ext cx="18002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Równanie" r:id="rId7" imgW="787320" imgH="914400" progId="Equation.3">
                  <p:embed/>
                </p:oleObj>
              </mc:Choice>
              <mc:Fallback>
                <p:oleObj name="Równanie" r:id="rId7" imgW="78732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25144"/>
                        <a:ext cx="1800225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6BC03-20B6-4B4E-8256-2DCD2F1A10BA}" type="slidenum">
              <a:rPr lang="en-US"/>
              <a:pPr/>
              <a:t>33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5040238" cy="1223962"/>
          </a:xfrm>
        </p:spPr>
        <p:txBody>
          <a:bodyPr/>
          <a:lstStyle/>
          <a:p>
            <a:r>
              <a:rPr lang="pl-PL" sz="2400" dirty="0" smtClean="0"/>
              <a:t>Macierz współczynnika rozproszenia wstecznego ma postać: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0"/>
          <a:ext cx="36353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Równanie" r:id="rId3" imgW="1917360" imgH="939600" progId="Equation.3">
                  <p:embed/>
                </p:oleObj>
              </mc:Choice>
              <mc:Fallback>
                <p:oleObj name="Równanie" r:id="rId3" imgW="191736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0"/>
                        <a:ext cx="363537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5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Odbiciowość </a:t>
            </a:r>
            <a:r>
              <a:rPr lang="pl-PL" sz="2400" dirty="0">
                <a:latin typeface="Arial" charset="0"/>
              </a:rPr>
              <a:t>definiowana jest jako: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550863" y="2492375"/>
          <a:ext cx="2916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Równanie" r:id="rId5" imgW="1726920" imgH="279360" progId="Equation.3">
                  <p:embed/>
                </p:oleObj>
              </mc:Choice>
              <mc:Fallback>
                <p:oleObj name="Równanie" r:id="rId5" imgW="17269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492375"/>
                        <a:ext cx="2916237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3746500" y="2852936"/>
          <a:ext cx="42322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Równanie" r:id="rId7" imgW="2425680" imgH="482400" progId="Equation.3">
                  <p:embed/>
                </p:oleObj>
              </mc:Choice>
              <mc:Fallback>
                <p:oleObj name="Równanie" r:id="rId7" imgW="24256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852936"/>
                        <a:ext cx="4232275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813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V,V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H/H</a:t>
            </a:r>
            <a:r>
              <a:rPr lang="pl-PL" sz="2400" dirty="0">
                <a:latin typeface="Arial" charset="0"/>
              </a:rPr>
              <a:t> 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odbiciowościami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związanymi z odpowiednimi składowymi promieniowania,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stałymi radarowymi.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Definiujemy wielkość</a:t>
            </a:r>
          </a:p>
        </p:txBody>
      </p:sp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3203575" y="5661025"/>
          <a:ext cx="5435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Równanie" r:id="rId9" imgW="3111480" imgH="558720" progId="Equation.3">
                  <p:embed/>
                </p:oleObj>
              </mc:Choice>
              <mc:Fallback>
                <p:oleObj name="Równanie" r:id="rId9" imgW="311148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661025"/>
                        <a:ext cx="5435600" cy="976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27E90-9B95-44B9-974F-EC2844C311E7}" type="slidenum">
              <a:rPr lang="en-US"/>
              <a:pPr/>
              <a:t>34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13787" cy="143986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obrębie chmury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dodatnie i największe dla dużych kropel (które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najbardziej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asferyczne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Dla gradu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bliskie zero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Zakładając rozkład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Palmera-Marshala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1916832"/>
          <a:ext cx="65960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Równanie" r:id="rId3" imgW="3352680" imgH="558720" progId="Equation.3">
                  <p:embed/>
                </p:oleObj>
              </mc:Choice>
              <mc:Fallback>
                <p:oleObj name="Równanie" r:id="rId3" imgW="335268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65960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równania </a:t>
            </a:r>
            <a:r>
              <a:rPr lang="pl-PL" sz="2000" dirty="0" smtClean="0">
                <a:latin typeface="Arial" charset="0"/>
              </a:rPr>
              <a:t>można </a:t>
            </a:r>
            <a:r>
              <a:rPr lang="pl-PL" sz="2000" dirty="0">
                <a:latin typeface="Arial" charset="0"/>
              </a:rPr>
              <a:t>wyznaczyć współczynnik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  <a:r>
              <a:rPr lang="pl-PL" sz="2000" dirty="0">
                <a:latin typeface="Arial" charset="0"/>
                <a:sym typeface="Symbol" pitchFamily="18" charset="2"/>
              </a:rPr>
              <a:t> a następnie z pomiaru np.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H,H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000" dirty="0">
                <a:latin typeface="Arial" charset="0"/>
                <a:sym typeface="Symbol" pitchFamily="18" charset="2"/>
              </a:rPr>
              <a:t>koncentracje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 dirty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  <a:sym typeface="Symbol" pitchFamily="18" charset="2"/>
              </a:rPr>
              <a:t>W dalszym kroku wyznacza </a:t>
            </a:r>
            <a:r>
              <a:rPr lang="pl-PL" sz="2000" dirty="0">
                <a:latin typeface="Arial" charset="0"/>
                <a:sym typeface="Symbol" pitchFamily="18" charset="2"/>
              </a:rPr>
              <a:t>się natężenie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opadu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C181B-D1B8-4CCC-9B75-85675CC4CC0E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392228" name="Group 36"/>
          <p:cNvGraphicFramePr>
            <a:graphicFrameLocks noGrp="1"/>
          </p:cNvGraphicFramePr>
          <p:nvPr>
            <p:ph idx="1"/>
          </p:nvPr>
        </p:nvGraphicFramePr>
        <p:xfrm>
          <a:off x="395288" y="5492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Hydrometeory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pl-PL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DR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Deszcz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Mżawka, mgła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Suche płatki śniegu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Śnieg z deszczem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Mokry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Zmienny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EEDC3-C84A-41A5-B49B-D264FBAE1893}" type="slidenum">
              <a:rPr lang="en-US"/>
              <a:pPr/>
              <a:t>36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50900"/>
          </a:xfrm>
        </p:spPr>
        <p:txBody>
          <a:bodyPr/>
          <a:lstStyle/>
          <a:p>
            <a:r>
              <a:rPr lang="pl-PL" sz="3200" b="1" dirty="0" smtClean="0"/>
              <a:t>Radar Dopplerowski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772400" cy="113823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Rozważmy detektor fali elektromagnetycznej poruszający się względem nadajnika z prędkością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Częstotliwość rejestrowanej fali wynosi: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300788" y="2492375"/>
          <a:ext cx="16557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Równanie" r:id="rId3" imgW="1079280" imgH="431640" progId="Equation.3">
                  <p:embed/>
                </p:oleObj>
              </mc:Choice>
              <mc:Fallback>
                <p:oleObj name="Równanie" r:id="rId3" imgW="10792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492375"/>
                        <a:ext cx="1655762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95288" y="3500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przypadku, gdy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/c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&lt;&lt;1</a:t>
            </a:r>
            <a:r>
              <a:rPr lang="pl-PL" sz="2400" dirty="0">
                <a:latin typeface="Arial" charset="0"/>
              </a:rPr>
              <a:t> mamy: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6227763" y="3573463"/>
          <a:ext cx="15986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Równanie" r:id="rId5" imgW="901440" imgH="203040" progId="Equation.3">
                  <p:embed/>
                </p:oleObj>
              </mc:Choice>
              <mc:Fallback>
                <p:oleObj name="Równanie" r:id="rId5" imgW="9014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73463"/>
                        <a:ext cx="15986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7"/>
          <p:cNvSpPr txBox="1">
            <a:spLocks noChangeArrowheads="1"/>
          </p:cNvSpPr>
          <p:nvPr/>
        </p:nvSpPr>
        <p:spPr bwMode="auto">
          <a:xfrm>
            <a:off x="251520" y="472514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względny ruch nie jest na prostej łączącej detektor i nadajnik to </a:t>
            </a:r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6229350" y="4279900"/>
          <a:ext cx="1811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Równanie" r:id="rId7" imgW="1180800" imgH="215640" progId="Equation.3">
                  <p:embed/>
                </p:oleObj>
              </mc:Choice>
              <mc:Fallback>
                <p:oleObj name="Równanie" r:id="rId7" imgW="11808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279900"/>
                        <a:ext cx="1811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2124075" y="5516563"/>
          <a:ext cx="2546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Równanie" r:id="rId9" imgW="1218960" imgH="203040" progId="Equation.3">
                  <p:embed/>
                </p:oleObj>
              </mc:Choice>
              <mc:Fallback>
                <p:oleObj name="Równanie" r:id="rId9" imgW="12189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16563"/>
                        <a:ext cx="2546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025650" y="6092825"/>
          <a:ext cx="29067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Równanie" r:id="rId11" imgW="1498320" imgH="215640" progId="Equation.3">
                  <p:embed/>
                </p:oleObj>
              </mc:Choice>
              <mc:Fallback>
                <p:oleObj name="Równanie" r:id="rId11" imgW="14983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6092825"/>
                        <a:ext cx="29067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B83EE-8066-4A50-9BF1-F3DD12F009B0}" type="slidenum">
              <a:rPr lang="en-US"/>
              <a:pPr/>
              <a:t>37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02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800" b="1"/>
              <a:t>Przykładowe wartości przesunięcia </a:t>
            </a:r>
            <a:r>
              <a:rPr lang="en-US" sz="2800" b="1"/>
              <a:t>Doppler</a:t>
            </a:r>
            <a:r>
              <a:rPr lang="pl-PL" sz="2800" b="1"/>
              <a:t>a</a:t>
            </a:r>
            <a:endParaRPr lang="en-US" sz="2800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86200" y="1371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Częstotliwość fali emitowanej</a:t>
            </a:r>
            <a:endParaRPr lang="en-US" sz="1800" i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X band             C band	S band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60725" y="22479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9.37 GHz	         5.62 GHz        3.0 GHz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124200" y="2667000"/>
            <a:ext cx="4114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l-PL" sz="1800" i="1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Prędkość radialna</a:t>
            </a:r>
            <a:endParaRPr lang="en-US" sz="1800" i="1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981200" y="2971800"/>
            <a:ext cx="78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10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50 m/s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3517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62.5 Hz           37.5 Hz          20.0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625 Hz            375 Hz           200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3125 Hz         1876 Hz         1000 Hz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609600" y="5181600"/>
            <a:ext cx="794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400" dirty="0"/>
              <a:t>Wartości przesunięcia dopplerowskiego są bardzo małe dlatego też radary dopplerowskie muszą posiadać bardzo stabilne nadajniki i odbiorniki fali elektromagnetycznej.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56EC9-1C03-44E2-A491-9C38F3B2AD07}" type="slidenum">
              <a:rPr lang="en-US"/>
              <a:pPr/>
              <a:t>38</a:t>
            </a:fld>
            <a:endParaRPr 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29600" cy="2449512"/>
          </a:xfrm>
        </p:spPr>
        <p:txBody>
          <a:bodyPr/>
          <a:lstStyle/>
          <a:p>
            <a:pPr marL="609600" indent="-609600">
              <a:buNone/>
            </a:pPr>
            <a:r>
              <a:rPr lang="pl-PL" sz="2400" dirty="0" smtClean="0"/>
              <a:t>Przypadek atmosferyczny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naziemne - nadajnik oraz detektor są nieruchome ale fale elektromagnetyczne są rozpraszane przez poruszający się ośrodek.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samolotowe – zarówno nadajnik , odbiornik jak i ośrodek poruszają się.</a:t>
            </a:r>
          </a:p>
        </p:txBody>
      </p:sp>
      <p:sp>
        <p:nvSpPr>
          <p:cNvPr id="18439" name="Line 3"/>
          <p:cNvSpPr>
            <a:spLocks noChangeShapeType="1"/>
          </p:cNvSpPr>
          <p:nvPr/>
        </p:nvSpPr>
        <p:spPr bwMode="auto">
          <a:xfrm flipH="1">
            <a:off x="1042988" y="3573463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2339975" y="3573463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5"/>
          <p:cNvSpPr>
            <a:spLocks noChangeShapeType="1"/>
          </p:cNvSpPr>
          <p:nvPr/>
        </p:nvSpPr>
        <p:spPr bwMode="auto">
          <a:xfrm flipH="1">
            <a:off x="1835150" y="3573463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2195513" y="3500438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7"/>
          <p:cNvSpPr txBox="1">
            <a:spLocks noChangeArrowheads="1"/>
          </p:cNvSpPr>
          <p:nvPr/>
        </p:nvSpPr>
        <p:spPr bwMode="auto">
          <a:xfrm>
            <a:off x="1979613" y="48688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V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Nadajnik</a:t>
            </a: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2627313" y="49418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Odbiornik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1619250" y="30686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rozpraszanie</a:t>
            </a:r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1619250" y="40767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sp>
        <p:nvSpPr>
          <p:cNvPr id="18448" name="Text Box 12"/>
          <p:cNvSpPr txBox="1">
            <a:spLocks noChangeArrowheads="1"/>
          </p:cNvSpPr>
          <p:nvPr/>
        </p:nvSpPr>
        <p:spPr bwMode="auto">
          <a:xfrm>
            <a:off x="2195513" y="4076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4716463" y="3284538"/>
          <a:ext cx="2844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Równanie" r:id="rId3" imgW="1549080" imgH="393480" progId="Equation.3">
                  <p:embed/>
                </p:oleObj>
              </mc:Choice>
              <mc:Fallback>
                <p:oleObj name="Równanie" r:id="rId3" imgW="15490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4538"/>
                        <a:ext cx="2844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5724525" y="5373688"/>
          <a:ext cx="19732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Równanie" r:id="rId5" imgW="990360" imgH="393480" progId="Equation.3">
                  <p:embed/>
                </p:oleObj>
              </mc:Choice>
              <mc:Fallback>
                <p:oleObj name="Równanie" r:id="rId5" imgW="9903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197326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4211638" y="4365625"/>
            <a:ext cx="4752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Dla układu z kolokacją nadajnika i odbiornika mamy: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395288" y="5949950"/>
          <a:ext cx="1676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Równanie" r:id="rId7" imgW="736560" imgH="215640" progId="Equation.3">
                  <p:embed/>
                </p:oleObj>
              </mc:Choice>
              <mc:Fallback>
                <p:oleObj name="Równanie" r:id="rId7" imgW="73656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949950"/>
                        <a:ext cx="16764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2555875" y="6092825"/>
            <a:ext cx="4608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Prędkość radialna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28F6-0BB1-4B91-ADB4-919880B01CEF}" type="slidenum">
              <a:rPr lang="en-US"/>
              <a:pPr/>
              <a:t>39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25923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Częstość repetycji (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definiuje maksimum przesunięcia dopplerowskiego jakie możemy mierzyć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PRF=1/T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gdzie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czasem repetycji (częstotliwość wysyłanych sygnałów) czyli liczba impulsów wysyłanych w ciągu 1 s.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Maksimum przesunięcia dopplerowskiego wynosi: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4213" y="2708275"/>
          <a:ext cx="20161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Równanie" r:id="rId3" imgW="952200" imgH="393480" progId="Equation.3">
                  <p:embed/>
                </p:oleObj>
              </mc:Choice>
              <mc:Fallback>
                <p:oleObj name="Równanie" r:id="rId3" imgW="952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20161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987824" y="2781300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wynika z </a:t>
            </a:r>
            <a:r>
              <a:rPr lang="pl-PL" sz="2400" dirty="0" err="1">
                <a:latin typeface="Arial" charset="0"/>
              </a:rPr>
              <a:t>aliasingu</a:t>
            </a:r>
            <a:r>
              <a:rPr lang="pl-PL" sz="2400" dirty="0">
                <a:latin typeface="Arial" charset="0"/>
              </a:rPr>
              <a:t> – częstość </a:t>
            </a:r>
            <a:r>
              <a:rPr lang="pl-PL" sz="2400" dirty="0" err="1">
                <a:latin typeface="Arial" charset="0"/>
              </a:rPr>
              <a:t>Nyquist’a</a:t>
            </a:r>
            <a:endParaRPr lang="pl-PL" sz="2400" dirty="0">
              <a:latin typeface="Arial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przeszkodę w odległości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 od radaru dopplerowskiego poruszającą się z prędkością </a:t>
            </a:r>
            <a:r>
              <a:rPr lang="pl-PL" sz="2400" dirty="0" smtClean="0">
                <a:latin typeface="Arial" charset="0"/>
              </a:rPr>
              <a:t>radialną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. Jeśli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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jest wysyłaną fazą to rejestrowana faza wynosi: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1200150" y="5445125"/>
          <a:ext cx="19891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Równanie" r:id="rId5" imgW="939600" imgH="393480" progId="Equation.3">
                  <p:embed/>
                </p:oleObj>
              </mc:Choice>
              <mc:Fallback>
                <p:oleObj name="Równanie" r:id="rId5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45125"/>
                        <a:ext cx="19891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44313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CloudSAT</a:t>
            </a:r>
            <a:r>
              <a:rPr lang="pl-PL" dirty="0" smtClean="0"/>
              <a:t> (od 2006 na orbicie)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628800"/>
            <a:ext cx="4170040" cy="411480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Nominal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: 94 </a:t>
            </a:r>
            <a:r>
              <a:rPr lang="pl-PL" dirty="0" err="1"/>
              <a:t>GHz</a:t>
            </a:r>
            <a:endParaRPr lang="pl-PL" dirty="0"/>
          </a:p>
          <a:p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: 3.3 </a:t>
            </a:r>
            <a:r>
              <a:rPr lang="pl-PL" dirty="0" err="1"/>
              <a:t>microsec</a:t>
            </a:r>
            <a:endParaRPr lang="pl-PL" dirty="0"/>
          </a:p>
          <a:p>
            <a:r>
              <a:rPr lang="pl-PL" dirty="0"/>
              <a:t>PRF: 4300 Hz</a:t>
            </a:r>
          </a:p>
          <a:p>
            <a:r>
              <a:rPr lang="pl-PL" dirty="0"/>
              <a:t>Minimum </a:t>
            </a:r>
            <a:r>
              <a:rPr lang="pl-PL" dirty="0" err="1"/>
              <a:t>Detectable</a:t>
            </a:r>
            <a:r>
              <a:rPr lang="pl-PL" dirty="0"/>
              <a:t> Z*: -26 </a:t>
            </a:r>
            <a:r>
              <a:rPr lang="pl-PL" dirty="0" err="1"/>
              <a:t>dBZ</a:t>
            </a:r>
            <a:endParaRPr lang="pl-PL" dirty="0"/>
          </a:p>
          <a:p>
            <a:r>
              <a:rPr lang="pl-PL" dirty="0"/>
              <a:t>Data </a:t>
            </a:r>
            <a:r>
              <a:rPr lang="pl-PL" dirty="0" err="1"/>
              <a:t>Window</a:t>
            </a:r>
            <a:r>
              <a:rPr lang="pl-PL" dirty="0"/>
              <a:t>: 0-25 km</a:t>
            </a:r>
          </a:p>
          <a:p>
            <a:r>
              <a:rPr lang="pl-PL" dirty="0" err="1"/>
              <a:t>Antenna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: 1.95 m</a:t>
            </a:r>
          </a:p>
          <a:p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: 70 </a:t>
            </a:r>
            <a:r>
              <a:rPr lang="pl-PL" dirty="0" err="1"/>
              <a:t>dB</a:t>
            </a:r>
            <a:endParaRPr lang="pl-PL" dirty="0"/>
          </a:p>
          <a:p>
            <a:r>
              <a:rPr lang="pl-PL" dirty="0" err="1"/>
              <a:t>Integration</a:t>
            </a:r>
            <a:r>
              <a:rPr lang="pl-PL" dirty="0"/>
              <a:t> Time: 0.3 sec</a:t>
            </a:r>
          </a:p>
          <a:p>
            <a:r>
              <a:rPr lang="pl-PL" dirty="0" err="1"/>
              <a:t>Vertical</a:t>
            </a:r>
            <a:r>
              <a:rPr lang="pl-PL" dirty="0"/>
              <a:t> Resolution: 500 m</a:t>
            </a:r>
          </a:p>
          <a:p>
            <a:r>
              <a:rPr lang="pl-PL" dirty="0" err="1"/>
              <a:t>Cross-track</a:t>
            </a:r>
            <a:r>
              <a:rPr lang="pl-PL" dirty="0"/>
              <a:t> Resolution: 1.4 km</a:t>
            </a:r>
          </a:p>
          <a:p>
            <a:r>
              <a:rPr lang="pl-PL" dirty="0" err="1"/>
              <a:t>Along-track</a:t>
            </a:r>
            <a:r>
              <a:rPr lang="pl-PL" dirty="0"/>
              <a:t> Resolution: 2.5 km</a:t>
            </a:r>
          </a:p>
          <a:p>
            <a:r>
              <a:rPr lang="pl-PL" dirty="0"/>
              <a:t>Data </a:t>
            </a:r>
            <a:r>
              <a:rPr lang="pl-PL" dirty="0" err="1"/>
              <a:t>Rate</a:t>
            </a:r>
            <a:r>
              <a:rPr lang="pl-PL" dirty="0"/>
              <a:t>: 15 </a:t>
            </a:r>
            <a:r>
              <a:rPr lang="pl-PL" dirty="0" err="1"/>
              <a:t>kbps</a:t>
            </a:r>
            <a:endParaRPr lang="pl-PL" dirty="0"/>
          </a:p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4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astronautix.com/graphics/c/clou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3337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1750-050D-404C-806A-AA4CA8DC8685}" type="slidenum">
              <a:rPr lang="en-US"/>
              <a:pPr/>
              <a:t>40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112963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chemeClr val="hlink"/>
                </a:solidFill>
              </a:rPr>
              <a:t>PROBLEM</a:t>
            </a:r>
          </a:p>
        </p:txBody>
      </p:sp>
      <p:pic>
        <p:nvPicPr>
          <p:cNvPr id="34820" name="Picture 3" descr="Ali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2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More than one Doppler frequency (radial velocity) will always exist that can fit a finite sample of phase values.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6629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>
                <a:solidFill>
                  <a:schemeClr val="hlink"/>
                </a:solidFill>
              </a:rPr>
              <a:t>The radial velocity determined from the sampled phase values is not unique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8546C-6503-46BD-BA81-FB75E086B026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88913"/>
          <a:ext cx="19542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Równanie" r:id="rId3" imgW="939600" imgH="393480" progId="Equation.3">
                  <p:embed/>
                </p:oleObj>
              </mc:Choice>
              <mc:Fallback>
                <p:oleObj name="Równanie" r:id="rId3" imgW="939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8913"/>
                        <a:ext cx="195421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8313" y="1341438"/>
          <a:ext cx="26622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Równanie" r:id="rId5" imgW="1282680" imgH="393480" progId="Equation.3">
                  <p:embed/>
                </p:oleObj>
              </mc:Choice>
              <mc:Fallback>
                <p:oleObj name="Równanie" r:id="rId5" imgW="1282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26622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51275" y="260350"/>
          <a:ext cx="23606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Równanie" r:id="rId7" imgW="1117440" imgH="393480" progId="Equation.3">
                  <p:embed/>
                </p:oleObj>
              </mc:Choice>
              <mc:Fallback>
                <p:oleObj name="Równanie" r:id="rId7" imgW="1117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0350"/>
                        <a:ext cx="236061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500563" y="1412875"/>
          <a:ext cx="10033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Równanie" r:id="rId9" imgW="533160" imgH="393480" progId="Equation.3">
                  <p:embed/>
                </p:oleObj>
              </mc:Choice>
              <mc:Fallback>
                <p:oleObj name="Równanie" r:id="rId9" imgW="533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412875"/>
                        <a:ext cx="10033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Maksymalne przesuniecie dopplerowskie definiuje </a:t>
            </a:r>
            <a:r>
              <a:rPr lang="pl-PL" sz="2000" dirty="0" smtClean="0">
                <a:latin typeface="Arial" charset="0"/>
              </a:rPr>
              <a:t>maksymalną </a:t>
            </a:r>
            <a:r>
              <a:rPr lang="pl-PL" sz="2000" dirty="0">
                <a:latin typeface="Arial" charset="0"/>
              </a:rPr>
              <a:t>prędkość </a:t>
            </a:r>
            <a:r>
              <a:rPr lang="pl-PL" sz="2000" dirty="0" smtClean="0">
                <a:latin typeface="Arial" charset="0"/>
              </a:rPr>
              <a:t>jaką </a:t>
            </a:r>
            <a:r>
              <a:rPr lang="pl-PL" sz="2000" dirty="0">
                <a:latin typeface="Arial" charset="0"/>
              </a:rPr>
              <a:t>może być mierzona</a:t>
            </a:r>
          </a:p>
        </p:txBody>
      </p:sp>
      <p:graphicFrame>
        <p:nvGraphicFramePr>
          <p:cNvPr id="20486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3213100"/>
          <a:ext cx="17287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Równanie" r:id="rId11" imgW="876240" imgH="393480" progId="Equation.3">
                  <p:embed/>
                </p:oleObj>
              </mc:Choice>
              <mc:Fallback>
                <p:oleObj name="Równanie" r:id="rId11" imgW="876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3100"/>
                        <a:ext cx="1728787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785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Maksymalny zasięg </a:t>
            </a: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019550" y="3933825"/>
          <a:ext cx="9842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Równanie" r:id="rId13" imgW="507960" imgH="393480" progId="Equation.3">
                  <p:embed/>
                </p:oleObj>
              </mc:Choice>
              <mc:Fallback>
                <p:oleObj name="Równanie" r:id="rId13" imgW="50796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933825"/>
                        <a:ext cx="98425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6011863" y="3933825"/>
          <a:ext cx="11557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Równanie" r:id="rId15" imgW="596880" imgH="393480" progId="Equation.3">
                  <p:embed/>
                </p:oleObj>
              </mc:Choice>
              <mc:Fallback>
                <p:oleObj name="Równanie" r:id="rId15" imgW="5968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33825"/>
                        <a:ext cx="11557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1"/>
          <p:cNvGraphicFramePr>
            <a:graphicFrameLocks noChangeAspect="1"/>
          </p:cNvGraphicFramePr>
          <p:nvPr/>
        </p:nvGraphicFramePr>
        <p:xfrm>
          <a:off x="427038" y="4652963"/>
          <a:ext cx="16716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Równanie" r:id="rId17" imgW="863280" imgH="393480" progId="Equation.3">
                  <p:embed/>
                </p:oleObj>
              </mc:Choice>
              <mc:Fallback>
                <p:oleObj name="Równanie" r:id="rId17" imgW="8632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652963"/>
                        <a:ext cx="1671637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468313" y="5734050"/>
          <a:ext cx="17938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Równanie" r:id="rId19" imgW="927000" imgH="393480" progId="Equation.3">
                  <p:embed/>
                </p:oleObj>
              </mc:Choice>
              <mc:Fallback>
                <p:oleObj name="Równanie" r:id="rId19" imgW="9270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4050"/>
                        <a:ext cx="17938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2843213" y="5876925"/>
            <a:ext cx="57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„Dylemat” radaru dopplerowskiego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Echo sygnału radarowego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11924" cy="4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6237312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http://www.radartutorial.eu/01.basics/Pulse%20Repetition%20Frequency%20%28PRF%29.en.html</a:t>
            </a:r>
            <a:endParaRPr lang="en-US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Maksymalny „jednoznaczny” zasięg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Ograniczenie wynika z faktu, że kolejny impuls nie może być wysłany jeśli nie odebraliśmy echa wcześniejszego impulsu</a:t>
            </a:r>
            <a:endParaRPr lang="en-US" sz="2400" dirty="0"/>
          </a:p>
        </p:txBody>
      </p:sp>
      <p:pic>
        <p:nvPicPr>
          <p:cNvPr id="58370" name="Picture 2" descr="http://www.radartutorial.eu/01.basics/pic/unambigu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80853" cy="230425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3D1FD-B818-4243-8EA2-91029C377A25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903912"/>
          </a:xfrm>
        </p:spPr>
        <p:txBody>
          <a:bodyPr/>
          <a:lstStyle/>
          <a:p>
            <a:r>
              <a:rPr lang="pl-PL" sz="2400" dirty="0" smtClean="0"/>
              <a:t>PRF powinno być możliwie małe aby mierzyć prędkości na dużych odległościach</a:t>
            </a:r>
          </a:p>
          <a:p>
            <a:r>
              <a:rPr lang="pl-PL" sz="2400" dirty="0" smtClean="0"/>
              <a:t>PRF powinno być możliwie duże aby mierzyć wysokie prędkości radialne</a:t>
            </a:r>
          </a:p>
          <a:p>
            <a:r>
              <a:rPr lang="pl-PL" sz="2400" dirty="0" smtClean="0"/>
              <a:t>Ograniczenie na prędkość  maksymalną wynika z faktu, że układ dopplerowski nie jest w stanie jednoznacznie mierzyć prędkość radialną gdy ośrodek rozpraszający pokonuje drogę większa niż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 w czasie jednego pulsu fali elektromagnetycznej</a:t>
            </a:r>
          </a:p>
          <a:p>
            <a:r>
              <a:rPr lang="pl-PL" sz="2400" dirty="0" smtClean="0">
                <a:sym typeface="Symbol" pitchFamily="18" charset="2"/>
              </a:rPr>
              <a:t>Dla przykładu dla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=10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oraz PRF=8000 Hz, v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=200 m/s, R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=18.7 </a:t>
            </a:r>
            <a:r>
              <a:rPr lang="pl-PL" sz="2400" dirty="0" err="1" smtClean="0">
                <a:sym typeface="Symbol" pitchFamily="18" charset="2"/>
              </a:rPr>
              <a:t>km</a:t>
            </a:r>
            <a:r>
              <a:rPr lang="pl-PL" sz="2400" dirty="0" smtClean="0">
                <a:sym typeface="Symbol" pitchFamily="18" charset="2"/>
              </a:rPr>
              <a:t>.</a:t>
            </a:r>
          </a:p>
          <a:p>
            <a:r>
              <a:rPr lang="pl-PL" sz="2400" dirty="0" smtClean="0">
                <a:sym typeface="Symbol" pitchFamily="18" charset="2"/>
              </a:rPr>
              <a:t>Ograniczenie na zasięg wynika z niejednoznaczności prędkości radialnej dla dużych odległości skąd odbieramy kolejno wysłane wcześniej impulsy falowe.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E2A28-D76B-4CB9-8AE3-7B96FB24B68B}" type="slidenum">
              <a:rPr lang="en-US"/>
              <a:pPr/>
              <a:t>45</a:t>
            </a:fld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NET RESULT: A series of pulses will measure a spectrum of velocities (Doppler frequencies)</a:t>
            </a:r>
          </a:p>
        </p:txBody>
      </p:sp>
      <p:pic>
        <p:nvPicPr>
          <p:cNvPr id="36868" name="Picture 3" descr="Doppler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6563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Power per unit velocity interval (db)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5240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68EF0-0AD2-4441-8974-F4173D273581}" type="slidenum">
              <a:rPr lang="en-US"/>
              <a:pPr/>
              <a:t>46</a:t>
            </a:fld>
            <a:endParaRPr lang="en-US"/>
          </a:p>
        </p:txBody>
      </p:sp>
      <p:pic>
        <p:nvPicPr>
          <p:cNvPr id="37891" name="Picture 2" descr="Doppler dilema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84888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76600" y="3079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The Doppler Dilema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3CFF4-14DB-42BC-83FB-E5EB3B9CF654}" type="slidenum">
              <a:rPr lang="en-US"/>
              <a:pPr/>
              <a:t>47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pl-PL" sz="2800" b="1" dirty="0" smtClean="0"/>
              <a:t>Typy radarów dopplerowskich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62372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(3-10 cm), używane do detekcji ruchu kropel deszczu, śniegu. Nie można nimi mierzyć prędkości w czystym powietrzu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30cm-6m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UHF – Ultra High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VHR - </a:t>
            </a:r>
            <a:r>
              <a:rPr lang="pl-PL" sz="2400" dirty="0" err="1" smtClean="0"/>
              <a:t>Very</a:t>
            </a:r>
            <a:r>
              <a:rPr lang="pl-PL" sz="2400" dirty="0" smtClean="0"/>
              <a:t> High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Używa się równania opisującego zmienność współ. refrakcji w zależności od temperatury ciśnienia powierza i pary wodnej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Detekcja dla fluktuacji współczynnika refrakcji wynikające z turbulencyjnego mieszania.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err="1" smtClean="0"/>
              <a:t>Lidary</a:t>
            </a:r>
            <a:r>
              <a:rPr lang="pl-PL" sz="2400" dirty="0" smtClean="0"/>
              <a:t> dopplerowskie (długości fali mniejsza od 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 używane są do detekcji ruchu aerozolu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00113" y="3933825"/>
          <a:ext cx="4054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Równanie" r:id="rId3" imgW="1892160" imgH="457200" progId="Equation.3">
                  <p:embed/>
                </p:oleObj>
              </mc:Choice>
              <mc:Fallback>
                <p:oleObj name="Równanie" r:id="rId3" imgW="18921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405447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EA840-59A7-411F-99E2-7A7F684DB93C}" type="slidenum">
              <a:rPr lang="en-US"/>
              <a:pPr/>
              <a:t>48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515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ymbol zastępczy zawartości 6" descr="PIA19475_hi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8892480" cy="5003241"/>
          </a:xfrm>
        </p:spPr>
      </p:pic>
      <p:sp>
        <p:nvSpPr>
          <p:cNvPr id="60418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NASA's CloudSat satellite completed a stunning eye overpass of Typhoon Dolphin in the western Pacific Ocean on May 16, 2015, at 0407 UT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b="1" dirty="0"/>
              <a:t>Global </a:t>
            </a:r>
            <a:r>
              <a:rPr lang="pl-PL" b="1" dirty="0" err="1"/>
              <a:t>Precipitation</a:t>
            </a:r>
            <a:r>
              <a:rPr lang="pl-PL" b="1" dirty="0"/>
              <a:t> </a:t>
            </a:r>
            <a:r>
              <a:rPr lang="pl-PL" b="1" dirty="0" err="1" smtClean="0"/>
              <a:t>Measurement</a:t>
            </a:r>
            <a:r>
              <a:rPr lang="pl-PL" b="1" dirty="0" smtClean="0"/>
              <a:t> (GPM</a:t>
            </a:r>
            <a:r>
              <a:rPr lang="pl-PL" b="1" dirty="0" smtClean="0"/>
              <a:t>) od 2014 r. na orbicie</a:t>
            </a:r>
            <a:endParaRPr lang="pl-PL" b="1" dirty="0"/>
          </a:p>
        </p:txBody>
      </p:sp>
      <p:pic>
        <p:nvPicPr>
          <p:cNvPr id="8" name="Symbol zastępczy zawartości 7" descr="GPM Swath Diagram 2013 - 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400600" cy="4906179"/>
          </a:xfrm>
        </p:spPr>
      </p:pic>
      <p:sp>
        <p:nvSpPr>
          <p:cNvPr id="23554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GPM Core Observatory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560" y="1052736"/>
            <a:ext cx="8062664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GPM Core Observatory carries the first space-borne Ku/Ka-band Dual-frequency Precipitation Radar (DPR) and a multi-channel GPM Microwave Imager (GMI). </a:t>
            </a:r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/>
              <a:t>DPR instrument, which provides three dimensional measurements of precipitation structure over 78 and 152 mile (125 and 245 km) swaths, consists of a Ka-band precipitation radar (</a:t>
            </a:r>
            <a:r>
              <a:rPr lang="en-US" dirty="0" err="1"/>
              <a:t>KaPR</a:t>
            </a:r>
            <a:r>
              <a:rPr lang="en-US" dirty="0"/>
              <a:t>) operating at 35.5 GHz and a </a:t>
            </a:r>
            <a:r>
              <a:rPr lang="en-US" dirty="0">
                <a:hlinkClick r:id="rId2" tooltip="Radar and microwave band in which the wavelengths vary from 1.67-2.4 cm, a frequency of 12-18 GHz. The 13 Ghz TRMM radar is a Ku-band radar."/>
              </a:rPr>
              <a:t>Ku-band</a:t>
            </a:r>
            <a:r>
              <a:rPr lang="en-US" dirty="0"/>
              <a:t> precipitation radar (</a:t>
            </a:r>
            <a:r>
              <a:rPr lang="en-US" dirty="0" err="1"/>
              <a:t>KuPR</a:t>
            </a:r>
            <a:r>
              <a:rPr lang="en-US" dirty="0"/>
              <a:t>) operating at 13.6 GHz. </a:t>
            </a:r>
            <a:endParaRPr lang="pl-PL" dirty="0" smtClean="0"/>
          </a:p>
          <a:p>
            <a:r>
              <a:rPr lang="en-US" dirty="0" smtClean="0"/>
              <a:t>Relative </a:t>
            </a:r>
            <a:r>
              <a:rPr lang="en-US" dirty="0"/>
              <a:t>to the TRMM precipitation radar, the DPR is more sensitive to light rain rates and snowfall.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simultaneous measurements by the overlapping of Ka/Ku-bands of the DPR can provide new information on particle drop size distributions over moderate precipitation intensities.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by providing new microphysical measurements from the DPR to complement cloud and aerosol observations, GPM is expected to provide further insights into how precipitation processes may be affected by human activities.</a:t>
            </a:r>
          </a:p>
          <a:p>
            <a:endParaRPr lang="en-US" dirty="0"/>
          </a:p>
        </p:txBody>
      </p:sp>
      <p:sp>
        <p:nvSpPr>
          <p:cNvPr id="61442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896544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Radary w naziemnych sieciach obserwacyjnych</a:t>
            </a:r>
            <a:endParaRPr lang="en-US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981200"/>
            <a:ext cx="4172272" cy="4114800"/>
          </a:xfrm>
        </p:spPr>
        <p:txBody>
          <a:bodyPr>
            <a:normAutofit fontScale="85000" lnSpcReduction="20000"/>
          </a:bodyPr>
          <a:lstStyle/>
          <a:p>
            <a:r>
              <a:rPr lang="pl-PL" sz="2400" dirty="0" smtClean="0"/>
              <a:t>Monitoring opadów i zjawisk konwekcyjnych 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Sieć radarów POLRAD IMGW-PIB</a:t>
            </a:r>
          </a:p>
          <a:p>
            <a:r>
              <a:rPr lang="pl-PL" sz="2400" dirty="0"/>
              <a:t>Aktualnie sieć POLRAD składa się z radarów dopplerowskich pracujących w paśmie częstotliwości C (ok. 5,5 </a:t>
            </a:r>
            <a:r>
              <a:rPr lang="pl-PL" sz="2400" dirty="0" err="1"/>
              <a:t>GHz</a:t>
            </a:r>
            <a:r>
              <a:rPr lang="pl-PL" sz="2400" dirty="0"/>
              <a:t>). Do końca 2023 roku cały system zostanie zmodernizowany i rozbudowany.</a:t>
            </a:r>
            <a:endParaRPr lang="pl-PL" sz="2400" dirty="0" smtClean="0"/>
          </a:p>
          <a:p>
            <a:endParaRPr lang="pl-PL" sz="2400" dirty="0"/>
          </a:p>
          <a:p>
            <a:r>
              <a:rPr lang="en-US" sz="2400" dirty="0">
                <a:hlinkClick r:id="rId2"/>
              </a:rPr>
              <a:t>https://obserwator.imgw.pl/modernizacja-sieci-polrad</a:t>
            </a:r>
            <a:r>
              <a:rPr lang="en-US" sz="2400" dirty="0" smtClean="0">
                <a:hlinkClick r:id="rId2"/>
              </a:rPr>
              <a:t>/</a:t>
            </a:r>
            <a:r>
              <a:rPr lang="pl-PL" sz="2400" dirty="0" smtClean="0"/>
              <a:t> 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88" y="2837230"/>
            <a:ext cx="3703712" cy="383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58715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Radar o bardzo wysokiej rozdzielczości przestrzennej</a:t>
            </a:r>
            <a:endParaRPr lang="en-US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764704"/>
            <a:ext cx="8640960" cy="1296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 MW, dual-polarization, C-band, Pulsed Doppler Mid-Course Radar (MCR) operated in the Cape Canaveral region of Florida by the US Navy.</a:t>
            </a:r>
          </a:p>
        </p:txBody>
      </p:sp>
      <p:sp>
        <p:nvSpPr>
          <p:cNvPr id="63490" name="AutoShape 2" descr="https://www.ncbi.nlm.nih.gov/corecgi/tileshop/tileshop.fcgi?p=PMC3&amp;id=367449&amp;s=35&amp;r=2&amp;c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24607"/>
            <a:ext cx="6696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" y="2420888"/>
            <a:ext cx="2859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1545</Words>
  <Application>Microsoft Office PowerPoint</Application>
  <PresentationFormat>Pokaz na ekranie (4:3)</PresentationFormat>
  <Paragraphs>282</Paragraphs>
  <Slides>48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0" baseType="lpstr">
      <vt:lpstr>Motyw pakietu Office</vt:lpstr>
      <vt:lpstr>Równanie</vt:lpstr>
      <vt:lpstr>Metody teledetekcyjne w badaniach atmosfery.  Wykład 8.  Radary opadowe </vt:lpstr>
      <vt:lpstr>Zakresy mikrofalowe</vt:lpstr>
      <vt:lpstr>TRMM – pierwszy radar na orbicie (1997-2015) </vt:lpstr>
      <vt:lpstr>CloudSAT (od 2006 na orbicie)</vt:lpstr>
      <vt:lpstr>Prezentacja programu PowerPoint</vt:lpstr>
      <vt:lpstr>Global Precipitation Measurement (GPM) od 2014 r. na orbicie</vt:lpstr>
      <vt:lpstr>GPM Core Observatory</vt:lpstr>
      <vt:lpstr>Radary w naziemnych sieciach obserwacyjnych</vt:lpstr>
      <vt:lpstr>Radar o bardzo wysokiej rozdzielczości przestrzennej</vt:lpstr>
      <vt:lpstr>Prezentacja programu PowerPoint</vt:lpstr>
      <vt:lpstr>Fizyka radarów meteorologicznych</vt:lpstr>
      <vt:lpstr>Charakterystyka kątowa anteny</vt:lpstr>
      <vt:lpstr>Prezentacja programu PowerPoint</vt:lpstr>
      <vt:lpstr>Geometria radaru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 pomiaru natężenia opadu przy pomocy radaru</vt:lpstr>
      <vt:lpstr>Prezentacja programu PowerPoint</vt:lpstr>
      <vt:lpstr>Prezentacja programu PowerPoint</vt:lpstr>
      <vt:lpstr>Prezentacja programu PowerPoint</vt:lpstr>
      <vt:lpstr>Prezentacja programu PowerPoint</vt:lpstr>
      <vt:lpstr>Przykładowy obraz odbiciowości radarowej</vt:lpstr>
      <vt:lpstr>Radary Typu DIAL</vt:lpstr>
      <vt:lpstr>Prezentacja programu PowerPoint</vt:lpstr>
      <vt:lpstr>Radary polaryzacyjne (DUAL polarization method)</vt:lpstr>
      <vt:lpstr>Kształt kropli opadowych</vt:lpstr>
      <vt:lpstr>Prezentacja programu PowerPoint</vt:lpstr>
      <vt:lpstr>Prezentacja programu PowerPoint</vt:lpstr>
      <vt:lpstr>Prezentacja programu PowerPoint</vt:lpstr>
      <vt:lpstr>Prezentacja programu PowerPoint</vt:lpstr>
      <vt:lpstr>Radar Dopplerowski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Echo sygnału radarowego</vt:lpstr>
      <vt:lpstr>Maksymalny „jednoznaczny” zasięg </vt:lpstr>
      <vt:lpstr>Prezentacja programu PowerPoint</vt:lpstr>
      <vt:lpstr>Prezentacja programu PowerPoint</vt:lpstr>
      <vt:lpstr>Prezentacja programu PowerPoint</vt:lpstr>
      <vt:lpstr>Typy radarów dopplerowskich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13.  Radary opadowe </dc:title>
  <dc:creator>Krzysztof Markowicz</dc:creator>
  <cp:lastModifiedBy>win10Solar</cp:lastModifiedBy>
  <cp:revision>99</cp:revision>
  <dcterms:created xsi:type="dcterms:W3CDTF">2017-04-24T15:01:14Z</dcterms:created>
  <dcterms:modified xsi:type="dcterms:W3CDTF">2023-05-09T08:48:03Z</dcterms:modified>
</cp:coreProperties>
</file>