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94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2334" y="-6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2" Type="http://schemas.openxmlformats.org/officeDocument/2006/relationships/image" Target="../media/image41.wmf"/><Relationship Id="rId1" Type="http://schemas.openxmlformats.org/officeDocument/2006/relationships/image" Target="../media/image26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Relationship Id="rId9" Type="http://schemas.openxmlformats.org/officeDocument/2006/relationships/image" Target="../media/image4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Relationship Id="rId9" Type="http://schemas.openxmlformats.org/officeDocument/2006/relationships/image" Target="../media/image62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3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73.wmf"/><Relationship Id="rId1" Type="http://schemas.openxmlformats.org/officeDocument/2006/relationships/image" Target="../media/image72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4" Type="http://schemas.openxmlformats.org/officeDocument/2006/relationships/image" Target="../media/image81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4" Type="http://schemas.openxmlformats.org/officeDocument/2006/relationships/image" Target="../media/image86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8.wmf"/><Relationship Id="rId1" Type="http://schemas.openxmlformats.org/officeDocument/2006/relationships/image" Target="../media/image87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1.wmf"/><Relationship Id="rId7" Type="http://schemas.openxmlformats.org/officeDocument/2006/relationships/image" Target="../media/image95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6" Type="http://schemas.openxmlformats.org/officeDocument/2006/relationships/image" Target="../media/image94.wmf"/><Relationship Id="rId5" Type="http://schemas.openxmlformats.org/officeDocument/2006/relationships/image" Target="../media/image93.wmf"/><Relationship Id="rId4" Type="http://schemas.openxmlformats.org/officeDocument/2006/relationships/image" Target="../media/image92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8.wmf"/><Relationship Id="rId2" Type="http://schemas.openxmlformats.org/officeDocument/2006/relationships/image" Target="../media/image97.wmf"/><Relationship Id="rId1" Type="http://schemas.openxmlformats.org/officeDocument/2006/relationships/image" Target="../media/image96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wmf"/><Relationship Id="rId2" Type="http://schemas.openxmlformats.org/officeDocument/2006/relationships/image" Target="../media/image100.wmf"/><Relationship Id="rId1" Type="http://schemas.openxmlformats.org/officeDocument/2006/relationships/image" Target="../media/image99.wmf"/><Relationship Id="rId5" Type="http://schemas.openxmlformats.org/officeDocument/2006/relationships/image" Target="../media/image103.wmf"/><Relationship Id="rId4" Type="http://schemas.openxmlformats.org/officeDocument/2006/relationships/image" Target="../media/image102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wmf"/><Relationship Id="rId2" Type="http://schemas.openxmlformats.org/officeDocument/2006/relationships/image" Target="../media/image105.wmf"/><Relationship Id="rId1" Type="http://schemas.openxmlformats.org/officeDocument/2006/relationships/image" Target="../media/image104.wmf"/><Relationship Id="rId6" Type="http://schemas.openxmlformats.org/officeDocument/2006/relationships/image" Target="../media/image109.wmf"/><Relationship Id="rId5" Type="http://schemas.openxmlformats.org/officeDocument/2006/relationships/image" Target="../media/image108.wmf"/><Relationship Id="rId4" Type="http://schemas.openxmlformats.org/officeDocument/2006/relationships/image" Target="../media/image107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wmf"/><Relationship Id="rId2" Type="http://schemas.openxmlformats.org/officeDocument/2006/relationships/image" Target="../media/image111.wmf"/><Relationship Id="rId1" Type="http://schemas.openxmlformats.org/officeDocument/2006/relationships/image" Target="../media/image110.wmf"/><Relationship Id="rId5" Type="http://schemas.openxmlformats.org/officeDocument/2006/relationships/image" Target="../media/image113.wmf"/><Relationship Id="rId4" Type="http://schemas.openxmlformats.org/officeDocument/2006/relationships/image" Target="../media/image11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6.wmf"/><Relationship Id="rId2" Type="http://schemas.openxmlformats.org/officeDocument/2006/relationships/image" Target="../media/image115.wmf"/><Relationship Id="rId1" Type="http://schemas.openxmlformats.org/officeDocument/2006/relationships/image" Target="../media/image114.wmf"/></Relationships>
</file>

<file path=ppt/drawings/_rels/vmlDrawing3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8.wmf"/><Relationship Id="rId1" Type="http://schemas.openxmlformats.org/officeDocument/2006/relationships/image" Target="../media/image1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85B69-3BED-41AC-9922-E99A995F89C1}" type="datetimeFigureOut">
              <a:rPr lang="en-US" smtClean="0"/>
              <a:pPr/>
              <a:t>5/30/2023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A842-4993-4503-9F37-BDCC9CA8D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85B69-3BED-41AC-9922-E99A995F89C1}" type="datetimeFigureOut">
              <a:rPr lang="en-US" smtClean="0"/>
              <a:pPr/>
              <a:t>5/30/2023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A842-4993-4503-9F37-BDCC9CA8D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85B69-3BED-41AC-9922-E99A995F89C1}" type="datetimeFigureOut">
              <a:rPr lang="en-US" smtClean="0"/>
              <a:pPr/>
              <a:t>5/30/2023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A842-4993-4503-9F37-BDCC9CA8D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ytuł, tekst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F060A02-6FB3-4502-98AA-EDBDA5144A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EA71C4A-2CD9-462B-B392-55EA4E761D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F15A0B1-731B-4726-9356-8D759D52B2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85B69-3BED-41AC-9922-E99A995F89C1}" type="datetimeFigureOut">
              <a:rPr lang="en-US" smtClean="0"/>
              <a:pPr/>
              <a:t>5/30/2023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A842-4993-4503-9F37-BDCC9CA8D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85B69-3BED-41AC-9922-E99A995F89C1}" type="datetimeFigureOut">
              <a:rPr lang="en-US" smtClean="0"/>
              <a:pPr/>
              <a:t>5/30/2023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A842-4993-4503-9F37-BDCC9CA8D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85B69-3BED-41AC-9922-E99A995F89C1}" type="datetimeFigureOut">
              <a:rPr lang="en-US" smtClean="0"/>
              <a:pPr/>
              <a:t>5/30/2023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A842-4993-4503-9F37-BDCC9CA8D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85B69-3BED-41AC-9922-E99A995F89C1}" type="datetimeFigureOut">
              <a:rPr lang="en-US" smtClean="0"/>
              <a:pPr/>
              <a:t>5/30/2023</a:t>
            </a:fld>
            <a:endParaRPr lang="en-US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A842-4993-4503-9F37-BDCC9CA8D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85B69-3BED-41AC-9922-E99A995F89C1}" type="datetimeFigureOut">
              <a:rPr lang="en-US" smtClean="0"/>
              <a:pPr/>
              <a:t>5/30/2023</a:t>
            </a:fld>
            <a:endParaRPr lang="en-US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A842-4993-4503-9F37-BDCC9CA8D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85B69-3BED-41AC-9922-E99A995F89C1}" type="datetimeFigureOut">
              <a:rPr lang="en-US" smtClean="0"/>
              <a:pPr/>
              <a:t>5/30/2023</a:t>
            </a:fld>
            <a:endParaRPr lang="en-US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A842-4993-4503-9F37-BDCC9CA8D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85B69-3BED-41AC-9922-E99A995F89C1}" type="datetimeFigureOut">
              <a:rPr lang="en-US" smtClean="0"/>
              <a:pPr/>
              <a:t>5/30/2023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A842-4993-4503-9F37-BDCC9CA8D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85B69-3BED-41AC-9922-E99A995F89C1}" type="datetimeFigureOut">
              <a:rPr lang="en-US" smtClean="0"/>
              <a:pPr/>
              <a:t>5/30/2023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A842-4993-4503-9F37-BDCC9CA8D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85B69-3BED-41AC-9922-E99A995F89C1}" type="datetimeFigureOut">
              <a:rPr lang="en-US" smtClean="0"/>
              <a:pPr/>
              <a:t>5/30/2023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DA842-4993-4503-9F37-BDCC9CA8D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0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5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9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6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9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7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4.wmf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46.wmf"/><Relationship Id="rId20" Type="http://schemas.openxmlformats.org/officeDocument/2006/relationships/image" Target="../media/image48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43.wmf"/><Relationship Id="rId19" Type="http://schemas.openxmlformats.org/officeDocument/2006/relationships/oleObject" Target="../embeddings/oleObject45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49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61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8.wmf"/><Relationship Id="rId17" Type="http://schemas.openxmlformats.org/officeDocument/2006/relationships/oleObject" Target="../embeddings/oleObject58.bin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60.wmf"/><Relationship Id="rId20" Type="http://schemas.openxmlformats.org/officeDocument/2006/relationships/image" Target="../media/image62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57.wmf"/><Relationship Id="rId19" Type="http://schemas.openxmlformats.org/officeDocument/2006/relationships/oleObject" Target="../embeddings/oleObject59.bin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9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63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6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0" Type="http://schemas.openxmlformats.org/officeDocument/2006/relationships/image" Target="../media/image67.wmf"/><Relationship Id="rId4" Type="http://schemas.openxmlformats.org/officeDocument/2006/relationships/image" Target="../media/image64.wmf"/><Relationship Id="rId9" Type="http://schemas.openxmlformats.org/officeDocument/2006/relationships/oleObject" Target="../embeddings/oleObject64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0.wmf"/><Relationship Id="rId5" Type="http://schemas.openxmlformats.org/officeDocument/2006/relationships/oleObject" Target="../embeddings/oleObject67.bin"/><Relationship Id="rId4" Type="http://schemas.openxmlformats.org/officeDocument/2006/relationships/image" Target="../media/image69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7" Type="http://schemas.openxmlformats.org/officeDocument/2006/relationships/image" Target="../media/image7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3.wmf"/><Relationship Id="rId5" Type="http://schemas.openxmlformats.org/officeDocument/2006/relationships/oleObject" Target="../embeddings/oleObject70.bin"/><Relationship Id="rId4" Type="http://schemas.openxmlformats.org/officeDocument/2006/relationships/image" Target="../media/image72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72.bin"/><Relationship Id="rId4" Type="http://schemas.openxmlformats.org/officeDocument/2006/relationships/image" Target="../media/image75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oleObject" Target="../embeddings/oleObject74.bin"/><Relationship Id="rId7" Type="http://schemas.openxmlformats.org/officeDocument/2006/relationships/oleObject" Target="../embeddings/oleObject7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79.wmf"/><Relationship Id="rId5" Type="http://schemas.openxmlformats.org/officeDocument/2006/relationships/oleObject" Target="../embeddings/oleObject75.bin"/><Relationship Id="rId10" Type="http://schemas.openxmlformats.org/officeDocument/2006/relationships/image" Target="../media/image81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77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84.wmf"/><Relationship Id="rId5" Type="http://schemas.openxmlformats.org/officeDocument/2006/relationships/oleObject" Target="../embeddings/oleObject79.bin"/><Relationship Id="rId10" Type="http://schemas.openxmlformats.org/officeDocument/2006/relationships/image" Target="../media/image86.wmf"/><Relationship Id="rId4" Type="http://schemas.openxmlformats.org/officeDocument/2006/relationships/image" Target="../media/image83.wmf"/><Relationship Id="rId9" Type="http://schemas.openxmlformats.org/officeDocument/2006/relationships/oleObject" Target="../embeddings/oleObject8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88.wmf"/><Relationship Id="rId5" Type="http://schemas.openxmlformats.org/officeDocument/2006/relationships/oleObject" Target="../embeddings/oleObject83.bin"/><Relationship Id="rId4" Type="http://schemas.openxmlformats.org/officeDocument/2006/relationships/image" Target="../media/image87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13" Type="http://schemas.openxmlformats.org/officeDocument/2006/relationships/oleObject" Target="../embeddings/oleObject89.bin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93.wmf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95.wmf"/><Relationship Id="rId1" Type="http://schemas.openxmlformats.org/officeDocument/2006/relationships/vmlDrawing" Target="../drawings/vmlDrawing25.vml"/><Relationship Id="rId6" Type="http://schemas.openxmlformats.org/officeDocument/2006/relationships/image" Target="../media/image90.w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10" Type="http://schemas.openxmlformats.org/officeDocument/2006/relationships/image" Target="../media/image92.wmf"/><Relationship Id="rId4" Type="http://schemas.openxmlformats.org/officeDocument/2006/relationships/image" Target="../media/image89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94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3" Type="http://schemas.openxmlformats.org/officeDocument/2006/relationships/oleObject" Target="../embeddings/oleObject91.bin"/><Relationship Id="rId7" Type="http://schemas.openxmlformats.org/officeDocument/2006/relationships/oleObject" Target="../embeddings/oleObject93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97.wmf"/><Relationship Id="rId5" Type="http://schemas.openxmlformats.org/officeDocument/2006/relationships/oleObject" Target="../embeddings/oleObject92.bin"/><Relationship Id="rId4" Type="http://schemas.openxmlformats.org/officeDocument/2006/relationships/image" Target="../media/image96.w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3" Type="http://schemas.openxmlformats.org/officeDocument/2006/relationships/oleObject" Target="../embeddings/oleObject94.bin"/><Relationship Id="rId7" Type="http://schemas.openxmlformats.org/officeDocument/2006/relationships/oleObject" Target="../embeddings/oleObject96.bin"/><Relationship Id="rId12" Type="http://schemas.openxmlformats.org/officeDocument/2006/relationships/image" Target="../media/image10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100.wmf"/><Relationship Id="rId11" Type="http://schemas.openxmlformats.org/officeDocument/2006/relationships/oleObject" Target="../embeddings/oleObject98.bin"/><Relationship Id="rId5" Type="http://schemas.openxmlformats.org/officeDocument/2006/relationships/oleObject" Target="../embeddings/oleObject95.bin"/><Relationship Id="rId10" Type="http://schemas.openxmlformats.org/officeDocument/2006/relationships/image" Target="../media/image102.wmf"/><Relationship Id="rId4" Type="http://schemas.openxmlformats.org/officeDocument/2006/relationships/image" Target="../media/image99.wmf"/><Relationship Id="rId9" Type="http://schemas.openxmlformats.org/officeDocument/2006/relationships/oleObject" Target="../embeddings/oleObject97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13" Type="http://schemas.openxmlformats.org/officeDocument/2006/relationships/oleObject" Target="../embeddings/oleObject104.bin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12" Type="http://schemas.openxmlformats.org/officeDocument/2006/relationships/image" Target="../media/image108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105.wmf"/><Relationship Id="rId11" Type="http://schemas.openxmlformats.org/officeDocument/2006/relationships/oleObject" Target="../embeddings/oleObject103.bin"/><Relationship Id="rId5" Type="http://schemas.openxmlformats.org/officeDocument/2006/relationships/oleObject" Target="../embeddings/oleObject100.bin"/><Relationship Id="rId10" Type="http://schemas.openxmlformats.org/officeDocument/2006/relationships/image" Target="../media/image107.wmf"/><Relationship Id="rId4" Type="http://schemas.openxmlformats.org/officeDocument/2006/relationships/image" Target="../media/image104.wmf"/><Relationship Id="rId9" Type="http://schemas.openxmlformats.org/officeDocument/2006/relationships/oleObject" Target="../embeddings/oleObject102.bin"/><Relationship Id="rId14" Type="http://schemas.openxmlformats.org/officeDocument/2006/relationships/image" Target="../media/image109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13" Type="http://schemas.openxmlformats.org/officeDocument/2006/relationships/oleObject" Target="../embeddings/oleObject110.bin"/><Relationship Id="rId3" Type="http://schemas.openxmlformats.org/officeDocument/2006/relationships/oleObject" Target="../embeddings/oleObject105.bin"/><Relationship Id="rId7" Type="http://schemas.openxmlformats.org/officeDocument/2006/relationships/oleObject" Target="../embeddings/oleObject107.bin"/><Relationship Id="rId12" Type="http://schemas.openxmlformats.org/officeDocument/2006/relationships/image" Target="../media/image1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6" Type="http://schemas.openxmlformats.org/officeDocument/2006/relationships/image" Target="../media/image111.wmf"/><Relationship Id="rId11" Type="http://schemas.openxmlformats.org/officeDocument/2006/relationships/oleObject" Target="../embeddings/oleObject109.bin"/><Relationship Id="rId5" Type="http://schemas.openxmlformats.org/officeDocument/2006/relationships/oleObject" Target="../embeddings/oleObject106.bin"/><Relationship Id="rId10" Type="http://schemas.openxmlformats.org/officeDocument/2006/relationships/image" Target="../media/image112.wmf"/><Relationship Id="rId4" Type="http://schemas.openxmlformats.org/officeDocument/2006/relationships/image" Target="../media/image110.wmf"/><Relationship Id="rId9" Type="http://schemas.openxmlformats.org/officeDocument/2006/relationships/oleObject" Target="../embeddings/oleObject108.bin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wmf"/><Relationship Id="rId3" Type="http://schemas.openxmlformats.org/officeDocument/2006/relationships/oleObject" Target="../embeddings/oleObject111.bin"/><Relationship Id="rId7" Type="http://schemas.openxmlformats.org/officeDocument/2006/relationships/oleObject" Target="../embeddings/oleObject1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6" Type="http://schemas.openxmlformats.org/officeDocument/2006/relationships/image" Target="../media/image115.wmf"/><Relationship Id="rId5" Type="http://schemas.openxmlformats.org/officeDocument/2006/relationships/oleObject" Target="../embeddings/oleObject112.bin"/><Relationship Id="rId4" Type="http://schemas.openxmlformats.org/officeDocument/2006/relationships/image" Target="../media/image114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1.vml"/><Relationship Id="rId6" Type="http://schemas.openxmlformats.org/officeDocument/2006/relationships/image" Target="../media/image118.wmf"/><Relationship Id="rId5" Type="http://schemas.openxmlformats.org/officeDocument/2006/relationships/oleObject" Target="../embeddings/oleObject115.bin"/><Relationship Id="rId4" Type="http://schemas.openxmlformats.org/officeDocument/2006/relationships/image" Target="../media/image11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2.png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692696"/>
            <a:ext cx="7772400" cy="3455987"/>
          </a:xfrm>
        </p:spPr>
        <p:txBody>
          <a:bodyPr>
            <a:normAutofit fontScale="90000"/>
          </a:bodyPr>
          <a:lstStyle/>
          <a:p>
            <a:r>
              <a:rPr lang="pl-PL" sz="4000" b="1" dirty="0" smtClean="0"/>
              <a:t>Metody teledetekcyjne w badaniach atmosfery.</a:t>
            </a:r>
            <a:br>
              <a:rPr lang="pl-PL" sz="4000" b="1" dirty="0" smtClean="0"/>
            </a:br>
            <a:r>
              <a:rPr lang="pl-PL" sz="4000" b="1" dirty="0"/>
              <a:t/>
            </a:r>
            <a:br>
              <a:rPr lang="pl-PL" sz="4000" b="1" dirty="0"/>
            </a:br>
            <a:r>
              <a:rPr lang="pl-PL" sz="4000" smtClean="0">
                <a:solidFill>
                  <a:srgbClr val="0000FF"/>
                </a:solidFill>
              </a:rPr>
              <a:t>Wykład 13. </a:t>
            </a:r>
            <a:r>
              <a:rPr lang="pl-PL" sz="4000" dirty="0" smtClean="0">
                <a:solidFill>
                  <a:srgbClr val="0000FF"/>
                </a:solidFill>
              </a:rPr>
              <a:t/>
            </a:r>
            <a:br>
              <a:rPr lang="pl-PL" sz="4000" dirty="0" smtClean="0">
                <a:solidFill>
                  <a:srgbClr val="0000FF"/>
                </a:solidFill>
              </a:rPr>
            </a:br>
            <a:r>
              <a:rPr lang="pl-PL" sz="4000" dirty="0" smtClean="0">
                <a:solidFill>
                  <a:srgbClr val="0000FF"/>
                </a:solidFill>
              </a:rPr>
              <a:t>Techniki zdalne w badaniach aerozolu</a:t>
            </a:r>
            <a:br>
              <a:rPr lang="pl-PL" sz="4000" dirty="0" smtClean="0">
                <a:solidFill>
                  <a:srgbClr val="0000FF"/>
                </a:solidFill>
              </a:rPr>
            </a:br>
            <a:endParaRPr lang="pl-PL" sz="4000" dirty="0" smtClean="0">
              <a:solidFill>
                <a:srgbClr val="0000FF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4509120"/>
            <a:ext cx="6400800" cy="1752600"/>
          </a:xfrm>
        </p:spPr>
        <p:txBody>
          <a:bodyPr/>
          <a:lstStyle/>
          <a:p>
            <a:r>
              <a:rPr lang="pl-PL" b="1" dirty="0" smtClean="0"/>
              <a:t>Krzysztof Markowicz</a:t>
            </a:r>
          </a:p>
          <a:p>
            <a:r>
              <a:rPr lang="pl-PL" b="1" dirty="0" err="1" smtClean="0"/>
              <a:t>kmark@igf.fuw.edu.pl</a:t>
            </a:r>
            <a:endParaRPr lang="pl-PL" b="1" dirty="0" smtClean="0"/>
          </a:p>
          <a:p>
            <a:endParaRPr lang="pl-P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8100D-13DB-4F7C-A3BD-968FD966DACB}" type="slidenum">
              <a:rPr lang="en-US"/>
              <a:pPr/>
              <a:t>10</a:t>
            </a:fld>
            <a:endParaRPr lang="en-US"/>
          </a:p>
        </p:txBody>
      </p:sp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77875"/>
          </a:xfrm>
        </p:spPr>
        <p:txBody>
          <a:bodyPr/>
          <a:lstStyle/>
          <a:p>
            <a:pPr algn="l"/>
            <a:r>
              <a:rPr lang="pl-PL" sz="2800" dirty="0"/>
              <a:t>2) Rozkład </a:t>
            </a:r>
            <a:r>
              <a:rPr lang="pl-PL" sz="2800" dirty="0" err="1"/>
              <a:t>Junge</a:t>
            </a:r>
            <a:endParaRPr lang="pl-PL" sz="2800" dirty="0"/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341438"/>
            <a:ext cx="4619625" cy="1108075"/>
          </a:xfrm>
        </p:spPr>
        <p:txBody>
          <a:bodyPr/>
          <a:lstStyle/>
          <a:p>
            <a:r>
              <a:rPr lang="pl-PL" sz="2400" dirty="0" smtClean="0"/>
              <a:t>Zakładając, że </a:t>
            </a:r>
            <a:r>
              <a:rPr lang="pl-PL" sz="2400" dirty="0"/>
              <a:t>rozkład wielkości cząstek ma postać </a:t>
            </a:r>
          </a:p>
        </p:txBody>
      </p:sp>
      <p:graphicFrame>
        <p:nvGraphicFramePr>
          <p:cNvPr id="2529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8513892"/>
              </p:ext>
            </p:extLst>
          </p:nvPr>
        </p:nvGraphicFramePr>
        <p:xfrm>
          <a:off x="4725988" y="1341438"/>
          <a:ext cx="3895725" cy="96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9" name="Równanie" r:id="rId3" imgW="1968480" imgH="482400" progId="Equation.3">
                  <p:embed/>
                </p:oleObj>
              </mc:Choice>
              <mc:Fallback>
                <p:oleObj name="Równanie" r:id="rId3" imgW="1968480" imgH="482400" progId="Equation.3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5988" y="1341438"/>
                        <a:ext cx="3895725" cy="966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2933" name="Text Box 5"/>
          <p:cNvSpPr txBox="1">
            <a:spLocks noChangeArrowheads="1"/>
          </p:cNvSpPr>
          <p:nvPr/>
        </p:nvSpPr>
        <p:spPr bwMode="auto">
          <a:xfrm>
            <a:off x="323850" y="2565400"/>
            <a:ext cx="81359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Możemy wyznaczyć grubość </a:t>
            </a:r>
            <a:r>
              <a:rPr lang="pl-PL" sz="2000" dirty="0" smtClean="0">
                <a:latin typeface="Arial" charset="0"/>
              </a:rPr>
              <a:t>optyczną </a:t>
            </a:r>
            <a:r>
              <a:rPr lang="pl-PL" sz="2000" dirty="0">
                <a:latin typeface="Arial" charset="0"/>
              </a:rPr>
              <a:t>aerozolu</a:t>
            </a:r>
          </a:p>
        </p:txBody>
      </p:sp>
      <p:sp>
        <p:nvSpPr>
          <p:cNvPr id="252934" name="Text Box 6"/>
          <p:cNvSpPr txBox="1">
            <a:spLocks noChangeArrowheads="1"/>
          </p:cNvSpPr>
          <p:nvPr/>
        </p:nvSpPr>
        <p:spPr bwMode="auto">
          <a:xfrm>
            <a:off x="827088" y="4076700"/>
            <a:ext cx="5473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pl-PL" sz="1800">
              <a:latin typeface="Arial" charset="0"/>
            </a:endParaRPr>
          </a:p>
        </p:txBody>
      </p:sp>
      <p:graphicFrame>
        <p:nvGraphicFramePr>
          <p:cNvPr id="252935" name="Object 7"/>
          <p:cNvGraphicFramePr>
            <a:graphicFrameLocks noGrp="1" noChangeAspect="1"/>
          </p:cNvGraphicFramePr>
          <p:nvPr>
            <p:ph sz="half" idx="2"/>
          </p:nvPr>
        </p:nvGraphicFramePr>
        <p:xfrm>
          <a:off x="539552" y="3284984"/>
          <a:ext cx="307975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0" name="Równanie" r:id="rId5" imgW="1968500" imgH="495300" progId="Equation.3">
                  <p:embed/>
                </p:oleObj>
              </mc:Choice>
              <mc:Fallback>
                <p:oleObj name="Równanie" r:id="rId5" imgW="1968500" imgH="495300" progId="Equation.3">
                  <p:embed/>
                  <p:pic>
                    <p:nvPicPr>
                      <p:cNvPr id="0" name="Picture 6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3284984"/>
                        <a:ext cx="3079750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2936" name="Object 8"/>
          <p:cNvGraphicFramePr>
            <a:graphicFrameLocks noChangeAspect="1"/>
          </p:cNvGraphicFramePr>
          <p:nvPr/>
        </p:nvGraphicFramePr>
        <p:xfrm>
          <a:off x="539750" y="4365625"/>
          <a:ext cx="958850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1" name="Równanie" r:id="rId7" imgW="533169" imgH="393529" progId="Equation.3">
                  <p:embed/>
                </p:oleObj>
              </mc:Choice>
              <mc:Fallback>
                <p:oleObj name="Równanie" r:id="rId7" imgW="533169" imgH="393529" progId="Equation.3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4365625"/>
                        <a:ext cx="958850" cy="639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2937" name="Object 9"/>
          <p:cNvGraphicFramePr>
            <a:graphicFrameLocks noChangeAspect="1"/>
          </p:cNvGraphicFramePr>
          <p:nvPr/>
        </p:nvGraphicFramePr>
        <p:xfrm>
          <a:off x="1908175" y="4365625"/>
          <a:ext cx="1233488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2" name="Równanie" r:id="rId9" imgW="685800" imgH="393700" progId="Equation.3">
                  <p:embed/>
                </p:oleObj>
              </mc:Choice>
              <mc:Fallback>
                <p:oleObj name="Równanie" r:id="rId9" imgW="685800" imgH="393700" progId="Equation.3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4365625"/>
                        <a:ext cx="1233488" cy="639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2938" name="Text Box 10"/>
          <p:cNvSpPr txBox="1">
            <a:spLocks noChangeArrowheads="1"/>
          </p:cNvSpPr>
          <p:nvPr/>
        </p:nvSpPr>
        <p:spPr bwMode="auto">
          <a:xfrm>
            <a:off x="3635375" y="4365625"/>
            <a:ext cx="51133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 smtClean="0">
                <a:latin typeface="Arial" charset="0"/>
              </a:rPr>
              <a:t>zamieniając zmienne</a:t>
            </a:r>
            <a:endParaRPr lang="pl-PL" sz="2000" dirty="0">
              <a:latin typeface="Arial" charset="0"/>
            </a:endParaRPr>
          </a:p>
        </p:txBody>
      </p:sp>
      <p:graphicFrame>
        <p:nvGraphicFramePr>
          <p:cNvPr id="252939" name="Object 11"/>
          <p:cNvGraphicFramePr>
            <a:graphicFrameLocks noChangeAspect="1"/>
          </p:cNvGraphicFramePr>
          <p:nvPr/>
        </p:nvGraphicFramePr>
        <p:xfrm>
          <a:off x="339725" y="5443676"/>
          <a:ext cx="4736331" cy="8237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3" name="Równanie" r:id="rId11" imgW="2921000" imgH="508000" progId="Equation.3">
                  <p:embed/>
                </p:oleObj>
              </mc:Choice>
              <mc:Fallback>
                <p:oleObj name="Równanie" r:id="rId11" imgW="2921000" imgH="508000" progId="Equation.3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" y="5443676"/>
                        <a:ext cx="4736331" cy="8237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CB67-A504-4EF6-8D1F-4D73C472A99A}" type="slidenum">
              <a:rPr lang="en-US"/>
              <a:pPr/>
              <a:t>11</a:t>
            </a:fld>
            <a:endParaRPr lang="en-US"/>
          </a:p>
        </p:txBody>
      </p:sp>
      <p:graphicFrame>
        <p:nvGraphicFramePr>
          <p:cNvPr id="254978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468313" y="188913"/>
          <a:ext cx="489585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6" name="Równanie" r:id="rId3" imgW="2260600" imgH="508000" progId="Equation.3">
                  <p:embed/>
                </p:oleObj>
              </mc:Choice>
              <mc:Fallback>
                <p:oleObj name="Równanie" r:id="rId3" imgW="2260600" imgH="508000" progId="Equation.3">
                  <p:embed/>
                  <p:pic>
                    <p:nvPicPr>
                      <p:cNvPr id="0" name="Picture 5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88913"/>
                        <a:ext cx="489585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4979" name="Object 3"/>
          <p:cNvGraphicFramePr>
            <a:graphicFrameLocks noChangeAspect="1"/>
          </p:cNvGraphicFramePr>
          <p:nvPr/>
        </p:nvGraphicFramePr>
        <p:xfrm>
          <a:off x="468313" y="1484313"/>
          <a:ext cx="258127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7" name="Równanie" r:id="rId5" imgW="1308100" imgH="241300" progId="Equation.3">
                  <p:embed/>
                </p:oleObj>
              </mc:Choice>
              <mc:Fallback>
                <p:oleObj name="Równanie" r:id="rId5" imgW="1308100" imgH="241300" progId="Equation.3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484313"/>
                        <a:ext cx="2581275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4980" name="Text Box 4"/>
          <p:cNvSpPr txBox="1">
            <a:spLocks noChangeArrowheads="1"/>
          </p:cNvSpPr>
          <p:nvPr/>
        </p:nvSpPr>
        <p:spPr bwMode="auto">
          <a:xfrm>
            <a:off x="3563938" y="1412875"/>
            <a:ext cx="532923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gdzie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k</a:t>
            </a:r>
            <a:r>
              <a:rPr lang="pl-PL" sz="2000" dirty="0">
                <a:latin typeface="Arial" charset="0"/>
              </a:rPr>
              <a:t> jest stała opisującą wartość całki </a:t>
            </a:r>
            <a:r>
              <a:rPr lang="pl-PL" sz="2000" dirty="0" smtClean="0">
                <a:latin typeface="Arial" charset="0"/>
              </a:rPr>
              <a:t>oznaczonej po </a:t>
            </a:r>
            <a:r>
              <a:rPr lang="pl-PL" sz="2000" dirty="0">
                <a:latin typeface="Arial" charset="0"/>
              </a:rPr>
              <a:t>parametrze wielkości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x</a:t>
            </a:r>
            <a:r>
              <a:rPr lang="pl-PL" sz="2000" dirty="0">
                <a:latin typeface="Arial" charset="0"/>
              </a:rPr>
              <a:t>.</a:t>
            </a:r>
          </a:p>
        </p:txBody>
      </p:sp>
      <p:sp>
        <p:nvSpPr>
          <p:cNvPr id="254981" name="Text Box 5"/>
          <p:cNvSpPr txBox="1">
            <a:spLocks noChangeArrowheads="1"/>
          </p:cNvSpPr>
          <p:nvPr/>
        </p:nvSpPr>
        <p:spPr bwMode="auto">
          <a:xfrm>
            <a:off x="179388" y="2636838"/>
            <a:ext cx="7848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 smtClean="0">
                <a:latin typeface="Arial" charset="0"/>
              </a:rPr>
              <a:t>Typowe wartości 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</a:t>
            </a:r>
            <a:r>
              <a:rPr lang="pl-PL" sz="2000" dirty="0">
                <a:latin typeface="Arial" charset="0"/>
                <a:sym typeface="Symbol" pitchFamily="18" charset="2"/>
              </a:rPr>
              <a:t> </a:t>
            </a:r>
            <a:r>
              <a:rPr lang="pl-PL" sz="2000" dirty="0">
                <a:latin typeface="Arial" charset="0"/>
              </a:rPr>
              <a:t>dla aerozolu </a:t>
            </a:r>
            <a:r>
              <a:rPr lang="pl-PL" sz="2000" dirty="0" smtClean="0">
                <a:latin typeface="Arial" charset="0"/>
              </a:rPr>
              <a:t>mieszą </a:t>
            </a:r>
            <a:r>
              <a:rPr lang="pl-PL" sz="2000" dirty="0">
                <a:latin typeface="Arial" charset="0"/>
              </a:rPr>
              <a:t>się w przedziale od 2 do 4. Zatem wykładnik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2-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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 &lt;0</a:t>
            </a:r>
            <a:r>
              <a:rPr lang="pl-PL" sz="2000" dirty="0">
                <a:latin typeface="Arial" charset="0"/>
              </a:rPr>
              <a:t> </a:t>
            </a:r>
          </a:p>
        </p:txBody>
      </p:sp>
      <p:graphicFrame>
        <p:nvGraphicFramePr>
          <p:cNvPr id="254982" name="Object 6"/>
          <p:cNvGraphicFramePr>
            <a:graphicFrameLocks noChangeAspect="1"/>
          </p:cNvGraphicFramePr>
          <p:nvPr/>
        </p:nvGraphicFramePr>
        <p:xfrm>
          <a:off x="395288" y="3716338"/>
          <a:ext cx="14287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8" name="Równanie" r:id="rId7" imgW="723586" imgH="228501" progId="Equation.3">
                  <p:embed/>
                </p:oleObj>
              </mc:Choice>
              <mc:Fallback>
                <p:oleObj name="Równanie" r:id="rId7" imgW="723586" imgH="228501" progId="Equation.3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3716338"/>
                        <a:ext cx="1428750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4983" name="Object 7"/>
          <p:cNvGraphicFramePr>
            <a:graphicFrameLocks noChangeAspect="1"/>
          </p:cNvGraphicFramePr>
          <p:nvPr/>
        </p:nvGraphicFramePr>
        <p:xfrm>
          <a:off x="2478088" y="3741738"/>
          <a:ext cx="11525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9" name="Równanie" r:id="rId9" imgW="583947" imgH="203112" progId="Equation.3">
                  <p:embed/>
                </p:oleObj>
              </mc:Choice>
              <mc:Fallback>
                <p:oleObj name="Równanie" r:id="rId9" imgW="583947" imgH="203112" progId="Equation.3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8088" y="3741738"/>
                        <a:ext cx="1152525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4984" name="Text Box 8"/>
          <p:cNvSpPr txBox="1">
            <a:spLocks noChangeArrowheads="1"/>
          </p:cNvSpPr>
          <p:nvPr/>
        </p:nvSpPr>
        <p:spPr bwMode="auto">
          <a:xfrm>
            <a:off x="4284663" y="3716338"/>
            <a:ext cx="3959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folHlink"/>
                </a:solidFill>
                <a:latin typeface="Arial" charset="0"/>
              </a:rPr>
              <a:t>Wykładnik Angstroma</a:t>
            </a:r>
          </a:p>
        </p:txBody>
      </p:sp>
      <p:sp>
        <p:nvSpPr>
          <p:cNvPr id="254985" name="Text Box 9"/>
          <p:cNvSpPr txBox="1">
            <a:spLocks noChangeArrowheads="1"/>
          </p:cNvSpPr>
          <p:nvPr/>
        </p:nvSpPr>
        <p:spPr bwMode="auto">
          <a:xfrm>
            <a:off x="323850" y="4365625"/>
            <a:ext cx="813593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Wyniki obserwacyjne spektralnej zmienności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AOT</a:t>
            </a:r>
            <a:r>
              <a:rPr lang="pl-PL" sz="2000" dirty="0">
                <a:latin typeface="Arial" charset="0"/>
              </a:rPr>
              <a:t> </a:t>
            </a:r>
            <a:r>
              <a:rPr lang="pl-PL" sz="2000" dirty="0" smtClean="0">
                <a:latin typeface="Arial" charset="0"/>
              </a:rPr>
              <a:t>wskazują, że </a:t>
            </a:r>
            <a:r>
              <a:rPr lang="pl-PL" sz="2000" dirty="0">
                <a:latin typeface="Arial" charset="0"/>
              </a:rPr>
              <a:t>wykładnik Angstroma zmienia się średnio w przedziale od 0 do </a:t>
            </a:r>
            <a:r>
              <a:rPr lang="pl-PL" sz="2000" dirty="0" smtClean="0">
                <a:latin typeface="Arial" charset="0"/>
              </a:rPr>
              <a:t>2.5. W Pewnych przypadkach notuje się </a:t>
            </a:r>
            <a:r>
              <a:rPr lang="pl-PL" sz="2000" dirty="0">
                <a:latin typeface="Arial" charset="0"/>
              </a:rPr>
              <a:t>również ujemne wartości 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</a:t>
            </a:r>
            <a:r>
              <a:rPr lang="pl-PL" sz="2000" dirty="0">
                <a:latin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C67E1-5253-4D28-9441-A4D012D8E621}" type="slidenum">
              <a:rPr lang="en-US"/>
              <a:pPr/>
              <a:t>12</a:t>
            </a:fld>
            <a:endParaRPr lang="en-US"/>
          </a:p>
        </p:txBody>
      </p:sp>
      <p:sp>
        <p:nvSpPr>
          <p:cNvPr id="2560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6035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2400" dirty="0"/>
              <a:t>Wykładnik Angstroma związany jest z parametrem rozkładu wielkości </a:t>
            </a:r>
            <a:r>
              <a:rPr lang="pl-PL" sz="2400" dirty="0">
                <a:solidFill>
                  <a:schemeClr val="folHlink"/>
                </a:solidFill>
                <a:sym typeface="Symbol" pitchFamily="18" charset="2"/>
              </a:rPr>
              <a:t></a:t>
            </a:r>
            <a:r>
              <a:rPr lang="pl-PL" sz="2400" dirty="0"/>
              <a:t> . Im jest on większy tym mniej jest dużych cząstek i odwrotnie</a:t>
            </a:r>
          </a:p>
          <a:p>
            <a:pPr>
              <a:lnSpc>
                <a:spcPct val="90000"/>
              </a:lnSpc>
            </a:pPr>
            <a:r>
              <a:rPr lang="pl-PL" sz="2400" dirty="0"/>
              <a:t>Małe wartości </a:t>
            </a:r>
            <a:r>
              <a:rPr lang="pl-PL" sz="2400" dirty="0">
                <a:sym typeface="Symbol" pitchFamily="18" charset="2"/>
              </a:rPr>
              <a:t> </a:t>
            </a:r>
            <a:r>
              <a:rPr lang="pl-PL" sz="2400" dirty="0"/>
              <a:t>odpowiadają </a:t>
            </a:r>
            <a:r>
              <a:rPr lang="pl-PL" sz="2400" dirty="0" smtClean="0"/>
              <a:t>dużym cząstkom aerozolu </a:t>
            </a:r>
          </a:p>
          <a:p>
            <a:pPr>
              <a:lnSpc>
                <a:spcPct val="90000"/>
              </a:lnSpc>
              <a:buNone/>
            </a:pPr>
            <a:r>
              <a:rPr lang="pl-PL" sz="2400" dirty="0" smtClean="0"/>
              <a:t>	i </a:t>
            </a:r>
            <a:r>
              <a:rPr lang="pl-PL" sz="2400" dirty="0"/>
              <a:t>odwrotnie. </a:t>
            </a:r>
          </a:p>
          <a:p>
            <a:pPr>
              <a:lnSpc>
                <a:spcPct val="90000"/>
              </a:lnSpc>
            </a:pPr>
            <a:r>
              <a:rPr lang="pl-PL" sz="2400" dirty="0"/>
              <a:t>Chociaż rozkład </a:t>
            </a:r>
            <a:r>
              <a:rPr lang="pl-PL" sz="2400" dirty="0" err="1"/>
              <a:t>Junge</a:t>
            </a:r>
            <a:r>
              <a:rPr lang="pl-PL" sz="2400" dirty="0"/>
              <a:t> ma osobliwości dla r=0 to jednak nieźle opisuje rozkład wielkości aerozolu większego od 0.5 </a:t>
            </a:r>
            <a:r>
              <a:rPr lang="pl-PL" sz="2400" dirty="0" err="1">
                <a:sym typeface="Symbol" pitchFamily="18" charset="2"/>
              </a:rPr>
              <a:t></a:t>
            </a:r>
            <a:r>
              <a:rPr lang="pl-PL" sz="2400" dirty="0" err="1"/>
              <a:t>m</a:t>
            </a:r>
            <a:r>
              <a:rPr lang="pl-PL" sz="2400" dirty="0"/>
              <a:t> i zaskakująco dobrze przewiduje obserwacyjne wartości wykładnika Angstroma. </a:t>
            </a:r>
          </a:p>
          <a:p>
            <a:pPr>
              <a:lnSpc>
                <a:spcPct val="90000"/>
              </a:lnSpc>
            </a:pPr>
            <a:endParaRPr lang="pl-PL" sz="2400" dirty="0"/>
          </a:p>
          <a:p>
            <a:pPr>
              <a:lnSpc>
                <a:spcPct val="90000"/>
              </a:lnSpc>
            </a:pPr>
            <a:r>
              <a:rPr lang="pl-PL" sz="2400" dirty="0">
                <a:solidFill>
                  <a:schemeClr val="tx2"/>
                </a:solidFill>
              </a:rPr>
              <a:t>Spektralna zmienność AOT zawiera informacje o rozkładzie wielkości aerozolu</a:t>
            </a:r>
            <a:r>
              <a:rPr lang="pl-PL" sz="2400" dirty="0">
                <a:solidFill>
                  <a:srgbClr val="0033CC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B4B8-8C05-4293-A09E-D6754D4113F1}" type="slidenum">
              <a:rPr lang="en-US"/>
              <a:pPr/>
              <a:t>13</a:t>
            </a:fld>
            <a:endParaRPr lang="en-US"/>
          </a:p>
        </p:txBody>
      </p:sp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25395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47813" y="1784350"/>
            <a:ext cx="5903912" cy="50736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4D5A-FEA9-4807-A511-73D4E46FBCA1}" type="slidenum">
              <a:rPr lang="en-US"/>
              <a:pPr/>
              <a:t>14</a:t>
            </a:fld>
            <a:endParaRPr lang="en-US"/>
          </a:p>
        </p:txBody>
      </p:sp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561975"/>
          </a:xfrm>
        </p:spPr>
        <p:txBody>
          <a:bodyPr/>
          <a:lstStyle/>
          <a:p>
            <a:pPr algn="l"/>
            <a:r>
              <a:rPr lang="pl-PL" sz="2800"/>
              <a:t>3) Rozkład Log-Normalny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52513"/>
            <a:ext cx="8229600" cy="18002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l-PL" sz="2400" dirty="0">
                <a:latin typeface="Arial" charset="0"/>
              </a:rPr>
              <a:t>Znacznie lepiej opisuje rozkład wielkości aerozolu. </a:t>
            </a:r>
          </a:p>
          <a:p>
            <a:pPr>
              <a:lnSpc>
                <a:spcPct val="80000"/>
              </a:lnSpc>
            </a:pPr>
            <a:r>
              <a:rPr lang="pl-PL" sz="2400" dirty="0">
                <a:latin typeface="Arial" charset="0"/>
              </a:rPr>
              <a:t>Często przyjmuje się że rozkład wielkości jest suma 2 lub 3 rozkładów </a:t>
            </a:r>
            <a:r>
              <a:rPr lang="pl-PL" sz="2400" dirty="0" smtClean="0">
                <a:latin typeface="Arial" charset="0"/>
              </a:rPr>
              <a:t>log-normalnych </a:t>
            </a:r>
            <a:r>
              <a:rPr lang="pl-PL" sz="2400" dirty="0">
                <a:latin typeface="Arial" charset="0"/>
              </a:rPr>
              <a:t>opisujących cząstki w modzie </a:t>
            </a:r>
            <a:r>
              <a:rPr lang="pl-PL" sz="2400" dirty="0" err="1">
                <a:latin typeface="Arial" charset="0"/>
              </a:rPr>
              <a:t>nukleacyjnym</a:t>
            </a:r>
            <a:r>
              <a:rPr lang="pl-PL" sz="2400" dirty="0">
                <a:latin typeface="Arial" charset="0"/>
              </a:rPr>
              <a:t> i akumulacyjnym oraz cząstki </a:t>
            </a:r>
            <a:r>
              <a:rPr lang="pl-PL" sz="2400" dirty="0" smtClean="0">
                <a:latin typeface="Arial" charset="0"/>
              </a:rPr>
              <a:t>duże.</a:t>
            </a:r>
            <a:r>
              <a:rPr lang="pl-PL" dirty="0" smtClean="0">
                <a:latin typeface="Arial" charset="0"/>
              </a:rPr>
              <a:t> </a:t>
            </a:r>
            <a:endParaRPr lang="pl-PL" dirty="0"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pl-PL" dirty="0">
              <a:latin typeface="Arial" charset="0"/>
            </a:endParaRPr>
          </a:p>
        </p:txBody>
      </p:sp>
      <p:graphicFrame>
        <p:nvGraphicFramePr>
          <p:cNvPr id="257028" name="Object 4"/>
          <p:cNvGraphicFramePr>
            <a:graphicFrameLocks noChangeAspect="1"/>
          </p:cNvGraphicFramePr>
          <p:nvPr/>
        </p:nvGraphicFramePr>
        <p:xfrm>
          <a:off x="755650" y="2997200"/>
          <a:ext cx="4535488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Równanie" r:id="rId3" imgW="2005729" imgH="533169" progId="Equation.3">
                  <p:embed/>
                </p:oleObj>
              </mc:Choice>
              <mc:Fallback>
                <p:oleObj name="Równanie" r:id="rId3" imgW="2005729" imgH="533169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997200"/>
                        <a:ext cx="4535488" cy="1216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7029" name="Text Box 5"/>
          <p:cNvSpPr txBox="1">
            <a:spLocks noChangeArrowheads="1"/>
          </p:cNvSpPr>
          <p:nvPr/>
        </p:nvSpPr>
        <p:spPr bwMode="auto">
          <a:xfrm>
            <a:off x="323850" y="4508500"/>
            <a:ext cx="842486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 err="1">
                <a:solidFill>
                  <a:schemeClr val="folHlink"/>
                </a:solidFill>
                <a:latin typeface="Arial" charset="0"/>
              </a:rPr>
              <a:t>r</a:t>
            </a:r>
            <a:r>
              <a:rPr lang="pl-PL" sz="2000" baseline="-25000" dirty="0" err="1">
                <a:solidFill>
                  <a:schemeClr val="folHlink"/>
                </a:solidFill>
                <a:latin typeface="Arial" charset="0"/>
              </a:rPr>
              <a:t>mi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 </a:t>
            </a:r>
            <a:r>
              <a:rPr lang="pl-PL" sz="2000" dirty="0">
                <a:latin typeface="Arial" charset="0"/>
              </a:rPr>
              <a:t>jest promieniem modalnym, 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</a:t>
            </a:r>
            <a:r>
              <a:rPr lang="pl-PL" sz="2000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i</a:t>
            </a:r>
            <a:r>
              <a:rPr lang="pl-PL" sz="2000" dirty="0">
                <a:latin typeface="Arial" charset="0"/>
              </a:rPr>
              <a:t> zaś geometryczne odchylenie standardowe.</a:t>
            </a:r>
          </a:p>
        </p:txBody>
      </p:sp>
      <p:sp>
        <p:nvSpPr>
          <p:cNvPr id="257030" name="Text Box 6"/>
          <p:cNvSpPr txBox="1">
            <a:spLocks noChangeArrowheads="1"/>
          </p:cNvSpPr>
          <p:nvPr/>
        </p:nvSpPr>
        <p:spPr bwMode="auto">
          <a:xfrm>
            <a:off x="395288" y="5516563"/>
            <a:ext cx="8353425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 smtClean="0">
                <a:latin typeface="Arial" charset="0"/>
              </a:rPr>
              <a:t>W tym przypadku wzoru na AOT nie </a:t>
            </a:r>
            <a:r>
              <a:rPr lang="pl-PL" sz="2000" dirty="0">
                <a:latin typeface="Arial" charset="0"/>
              </a:rPr>
              <a:t>można scałkować </a:t>
            </a:r>
            <a:r>
              <a:rPr lang="pl-PL" sz="2000" dirty="0" smtClean="0">
                <a:latin typeface="Arial" charset="0"/>
              </a:rPr>
              <a:t>analitycznie jak to ma miejsce dla </a:t>
            </a:r>
            <a:r>
              <a:rPr lang="pl-PL" sz="2000" dirty="0">
                <a:latin typeface="Arial" charset="0"/>
              </a:rPr>
              <a:t>rozkładu </a:t>
            </a:r>
            <a:r>
              <a:rPr lang="pl-PL" sz="2000" dirty="0" err="1">
                <a:latin typeface="Arial" charset="0"/>
              </a:rPr>
              <a:t>Junge</a:t>
            </a:r>
            <a:r>
              <a:rPr lang="pl-PL" sz="2000" dirty="0">
                <a:latin typeface="Arial" charset="0"/>
              </a:rPr>
              <a:t>. </a:t>
            </a:r>
            <a:endParaRPr lang="pl-PL" sz="2000" dirty="0" smtClean="0"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pl-PL" sz="2000" dirty="0" smtClean="0">
                <a:latin typeface="Arial" charset="0"/>
              </a:rPr>
              <a:t>Jednak </a:t>
            </a:r>
            <a:r>
              <a:rPr lang="pl-PL" sz="2000" dirty="0">
                <a:latin typeface="Arial" charset="0"/>
              </a:rPr>
              <a:t>korzystając z twierdzenia o wartość średniej możemy zapisać: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E915-D64B-45E9-ABDF-BB8384AD73C1}" type="slidenum">
              <a:rPr lang="en-US"/>
              <a:pPr/>
              <a:t>15</a:t>
            </a:fld>
            <a:endParaRPr lang="en-US"/>
          </a:p>
        </p:txBody>
      </p:sp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58052" name="Rectangle 4"/>
          <p:cNvSpPr>
            <a:spLocks noChangeArrowheads="1"/>
          </p:cNvSpPr>
          <p:nvPr/>
        </p:nvSpPr>
        <p:spPr bwMode="auto">
          <a:xfrm>
            <a:off x="0" y="1720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25805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908050"/>
            <a:ext cx="7200900" cy="44846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7455D-AF26-4C8F-BE84-0A7A4AD5D645}" type="slidenum">
              <a:rPr lang="en-US"/>
              <a:pPr/>
              <a:t>16</a:t>
            </a:fld>
            <a:endParaRPr lang="en-US"/>
          </a:p>
        </p:txBody>
      </p:sp>
      <p:graphicFrame>
        <p:nvGraphicFramePr>
          <p:cNvPr id="259074" name="Object 2"/>
          <p:cNvGraphicFramePr>
            <a:graphicFrameLocks noGrp="1" noChangeAspect="1"/>
          </p:cNvGraphicFramePr>
          <p:nvPr>
            <p:ph/>
          </p:nvPr>
        </p:nvGraphicFramePr>
        <p:xfrm>
          <a:off x="323850" y="188913"/>
          <a:ext cx="3024188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1" name="Równanie" r:id="rId3" imgW="1625600" imgH="482600" progId="Equation.3">
                  <p:embed/>
                </p:oleObj>
              </mc:Choice>
              <mc:Fallback>
                <p:oleObj name="Równanie" r:id="rId3" imgW="1625600" imgH="482600" progId="Equation.3">
                  <p:embed/>
                  <p:pic>
                    <p:nvPicPr>
                      <p:cNvPr id="0" name="Picture 6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188913"/>
                        <a:ext cx="3024188" cy="82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9075" name="Object 3"/>
          <p:cNvGraphicFramePr>
            <a:graphicFrameLocks noChangeAspect="1"/>
          </p:cNvGraphicFramePr>
          <p:nvPr/>
        </p:nvGraphicFramePr>
        <p:xfrm>
          <a:off x="250825" y="1196975"/>
          <a:ext cx="4611688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2" name="Równanie" r:id="rId5" imgW="2705100" imgH="482600" progId="Equation.3">
                  <p:embed/>
                </p:oleObj>
              </mc:Choice>
              <mc:Fallback>
                <p:oleObj name="Równanie" r:id="rId5" imgW="2705100" imgH="482600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196975"/>
                        <a:ext cx="4611688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9076" name="Text Box 4"/>
          <p:cNvSpPr txBox="1">
            <a:spLocks noChangeArrowheads="1"/>
          </p:cNvSpPr>
          <p:nvPr/>
        </p:nvSpPr>
        <p:spPr bwMode="auto">
          <a:xfrm>
            <a:off x="1403350" y="2205038"/>
            <a:ext cx="71294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jest całkowitą powierzchnią aerozolu w jednostce objętości </a:t>
            </a:r>
          </a:p>
        </p:txBody>
      </p:sp>
      <p:graphicFrame>
        <p:nvGraphicFramePr>
          <p:cNvPr id="259077" name="Object 5"/>
          <p:cNvGraphicFramePr>
            <a:graphicFrameLocks noChangeAspect="1"/>
          </p:cNvGraphicFramePr>
          <p:nvPr/>
        </p:nvGraphicFramePr>
        <p:xfrm>
          <a:off x="395288" y="2276475"/>
          <a:ext cx="801687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3" name="Równanie" r:id="rId7" imgW="469900" imgH="279400" progId="Equation.3">
                  <p:embed/>
                </p:oleObj>
              </mc:Choice>
              <mc:Fallback>
                <p:oleObj name="Równanie" r:id="rId7" imgW="469900" imgH="279400" progId="Equation.3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2276475"/>
                        <a:ext cx="801687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9078" name="Text Box 6"/>
          <p:cNvSpPr txBox="1">
            <a:spLocks noChangeArrowheads="1"/>
          </p:cNvSpPr>
          <p:nvPr/>
        </p:nvSpPr>
        <p:spPr bwMode="auto">
          <a:xfrm>
            <a:off x="250825" y="3284538"/>
            <a:ext cx="799306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Ogólny wzór na n–ty moment rozkładu log-normalnego można łatwo obliczyć i ma on postać:</a:t>
            </a:r>
          </a:p>
        </p:txBody>
      </p:sp>
      <p:graphicFrame>
        <p:nvGraphicFramePr>
          <p:cNvPr id="259079" name="Object 7"/>
          <p:cNvGraphicFramePr>
            <a:graphicFrameLocks noChangeAspect="1"/>
          </p:cNvGraphicFramePr>
          <p:nvPr/>
        </p:nvGraphicFramePr>
        <p:xfrm>
          <a:off x="468313" y="4292600"/>
          <a:ext cx="2735262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4" name="Równanie" r:id="rId9" imgW="965200" imgH="368300" progId="Equation.3">
                  <p:embed/>
                </p:oleObj>
              </mc:Choice>
              <mc:Fallback>
                <p:oleObj name="Równanie" r:id="rId9" imgW="965200" imgH="368300" progId="Equation.3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292600"/>
                        <a:ext cx="2735262" cy="903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9080" name="Object 8"/>
          <p:cNvGraphicFramePr>
            <a:graphicFrameLocks noChangeAspect="1"/>
          </p:cNvGraphicFramePr>
          <p:nvPr/>
        </p:nvGraphicFramePr>
        <p:xfrm>
          <a:off x="4427538" y="5445125"/>
          <a:ext cx="2268537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5" name="Równanie" r:id="rId11" imgW="799753" imgH="342751" progId="Equation.3">
                  <p:embed/>
                </p:oleObj>
              </mc:Choice>
              <mc:Fallback>
                <p:oleObj name="Równanie" r:id="rId11" imgW="799753" imgH="342751" progId="Equation.3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5445125"/>
                        <a:ext cx="2268537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9081" name="Text Box 9"/>
          <p:cNvSpPr txBox="1">
            <a:spLocks noChangeArrowheads="1"/>
          </p:cNvSpPr>
          <p:nvPr/>
        </p:nvSpPr>
        <p:spPr bwMode="auto">
          <a:xfrm>
            <a:off x="395288" y="5876925"/>
            <a:ext cx="36718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Promień </a:t>
            </a:r>
            <a:r>
              <a:rPr lang="pl-PL" sz="2000" dirty="0" smtClean="0">
                <a:latin typeface="Arial" charset="0"/>
              </a:rPr>
              <a:t>efektywny</a:t>
            </a:r>
            <a:endParaRPr lang="pl-PL" sz="20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F167-D630-4275-BED0-3805E3B16122}" type="slidenum">
              <a:rPr lang="en-US"/>
              <a:pPr/>
              <a:t>17</a:t>
            </a:fld>
            <a:endParaRPr lang="en-US"/>
          </a:p>
        </p:txBody>
      </p:sp>
      <p:graphicFrame>
        <p:nvGraphicFramePr>
          <p:cNvPr id="260098" name="Object 2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95288" y="188913"/>
          <a:ext cx="2447925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4" name="Równanie" r:id="rId3" imgW="1384300" imgH="558800" progId="Equation.3">
                  <p:embed/>
                </p:oleObj>
              </mc:Choice>
              <mc:Fallback>
                <p:oleObj name="Równanie" r:id="rId3" imgW="1384300" imgH="558800" progId="Equation.3">
                  <p:embed/>
                  <p:pic>
                    <p:nvPicPr>
                      <p:cNvPr id="0" name="Picture 5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188913"/>
                        <a:ext cx="2447925" cy="987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0099" name="Object 3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395288" y="2060575"/>
          <a:ext cx="6121400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5" name="Równanie" r:id="rId5" imgW="3606800" imgH="495300" progId="Equation.3">
                  <p:embed/>
                </p:oleObj>
              </mc:Choice>
              <mc:Fallback>
                <p:oleObj name="Równanie" r:id="rId5" imgW="3606800" imgH="495300" progId="Equation.3">
                  <p:embed/>
                  <p:pic>
                    <p:nvPicPr>
                      <p:cNvPr id="0" name="Picture 5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2060575"/>
                        <a:ext cx="6121400" cy="839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0100" name="Text Box 4"/>
          <p:cNvSpPr txBox="1">
            <a:spLocks noChangeArrowheads="1"/>
          </p:cNvSpPr>
          <p:nvPr/>
        </p:nvSpPr>
        <p:spPr bwMode="auto">
          <a:xfrm>
            <a:off x="250825" y="1412875"/>
            <a:ext cx="525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folHlink"/>
                </a:solidFill>
                <a:latin typeface="Arial" charset="0"/>
              </a:rPr>
              <a:t>AOT</a:t>
            </a:r>
            <a:r>
              <a:rPr lang="pl-PL">
                <a:latin typeface="Arial" charset="0"/>
              </a:rPr>
              <a:t> możemy policzyć ze wzoru</a:t>
            </a:r>
          </a:p>
        </p:txBody>
      </p:sp>
      <p:sp>
        <p:nvSpPr>
          <p:cNvPr id="260101" name="Text Box 5"/>
          <p:cNvSpPr txBox="1">
            <a:spLocks noChangeArrowheads="1"/>
          </p:cNvSpPr>
          <p:nvPr/>
        </p:nvSpPr>
        <p:spPr bwMode="auto">
          <a:xfrm>
            <a:off x="323850" y="3068638"/>
            <a:ext cx="82804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gdzie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V</a:t>
            </a:r>
            <a:r>
              <a:rPr lang="pl-PL" sz="2000" dirty="0">
                <a:latin typeface="Arial" charset="0"/>
              </a:rPr>
              <a:t> jest całkowitą objętością </a:t>
            </a:r>
            <a:r>
              <a:rPr lang="pl-PL" sz="2000" dirty="0" smtClean="0">
                <a:latin typeface="Arial" charset="0"/>
              </a:rPr>
              <a:t>aerozolu, </a:t>
            </a:r>
            <a:r>
              <a:rPr lang="pl-PL" sz="2000" dirty="0">
                <a:latin typeface="Arial" charset="0"/>
              </a:rPr>
              <a:t>zaś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M</a:t>
            </a:r>
            <a:r>
              <a:rPr lang="pl-PL" sz="2000" dirty="0">
                <a:latin typeface="Arial" charset="0"/>
              </a:rPr>
              <a:t> </a:t>
            </a:r>
            <a:r>
              <a:rPr lang="pl-PL" sz="2000" dirty="0" smtClean="0">
                <a:latin typeface="Arial" charset="0"/>
              </a:rPr>
              <a:t>jest masą </a:t>
            </a:r>
            <a:r>
              <a:rPr lang="pl-PL" sz="2000" dirty="0">
                <a:latin typeface="Arial" charset="0"/>
              </a:rPr>
              <a:t>w jednostce objętości.</a:t>
            </a:r>
          </a:p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Niestety  </a:t>
            </a:r>
            <a:r>
              <a:rPr lang="pl-PL" sz="2000" dirty="0" smtClean="0">
                <a:latin typeface="Arial" charset="0"/>
              </a:rPr>
              <a:t>Q jest </a:t>
            </a:r>
            <a:r>
              <a:rPr lang="pl-PL" sz="2000" dirty="0">
                <a:latin typeface="Arial" charset="0"/>
              </a:rPr>
              <a:t>na ogół wielkością zależną od promienia efektywnego co zasadniczo komplikuje obliczenia. </a:t>
            </a:r>
          </a:p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Obliczmy iloraz:</a:t>
            </a:r>
          </a:p>
        </p:txBody>
      </p:sp>
      <p:graphicFrame>
        <p:nvGraphicFramePr>
          <p:cNvPr id="260103" name="Object 7"/>
          <p:cNvGraphicFramePr>
            <a:graphicFrameLocks noChangeAspect="1"/>
          </p:cNvGraphicFramePr>
          <p:nvPr/>
        </p:nvGraphicFramePr>
        <p:xfrm>
          <a:off x="2711450" y="5084763"/>
          <a:ext cx="2132013" cy="1550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6" name="Równanie" r:id="rId7" imgW="1257300" imgH="914400" progId="Equation.3">
                  <p:embed/>
                </p:oleObj>
              </mc:Choice>
              <mc:Fallback>
                <p:oleObj name="Równanie" r:id="rId7" imgW="1257300" imgH="914400" progId="Equation.3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0" y="5084763"/>
                        <a:ext cx="2132013" cy="1550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50C73-A51E-481B-B6A9-D7BA9C43602C}" type="slidenum">
              <a:rPr lang="en-US"/>
              <a:pPr/>
              <a:t>18</a:t>
            </a:fld>
            <a:endParaRPr lang="en-US"/>
          </a:p>
        </p:txBody>
      </p:sp>
      <p:sp>
        <p:nvSpPr>
          <p:cNvPr id="26112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88913"/>
            <a:ext cx="8362950" cy="20447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pl-PL" sz="2400" dirty="0"/>
              <a:t>Iloraz </a:t>
            </a:r>
            <a:r>
              <a:rPr lang="pl-PL" sz="2400" dirty="0">
                <a:solidFill>
                  <a:schemeClr val="folHlink"/>
                </a:solidFill>
              </a:rPr>
              <a:t>AOT</a:t>
            </a:r>
            <a:r>
              <a:rPr lang="pl-PL" sz="2400" dirty="0"/>
              <a:t> dla 2 długości fali nie zależy od masy ani objętości aerozolu a jedynie od wielkości charakteryzujących jego </a:t>
            </a:r>
            <a:r>
              <a:rPr lang="pl-PL" sz="2400" dirty="0" smtClean="0"/>
              <a:t>rozmiar </a:t>
            </a:r>
            <a:r>
              <a:rPr lang="pl-PL" sz="2400" dirty="0"/>
              <a:t>i </a:t>
            </a:r>
            <a:r>
              <a:rPr lang="pl-PL" sz="2400" dirty="0" smtClean="0"/>
              <a:t>efektywny przekrój czynny na ekstynkcję dla pojedynczych cząstek. </a:t>
            </a:r>
            <a:endParaRPr lang="pl-PL" sz="2400" dirty="0"/>
          </a:p>
          <a:p>
            <a:pPr>
              <a:lnSpc>
                <a:spcPct val="90000"/>
              </a:lnSpc>
            </a:pPr>
            <a:endParaRPr lang="pl-PL" sz="2400" dirty="0"/>
          </a:p>
          <a:p>
            <a:pPr>
              <a:lnSpc>
                <a:spcPct val="90000"/>
              </a:lnSpc>
            </a:pPr>
            <a:r>
              <a:rPr lang="pl-PL" sz="2400" dirty="0"/>
              <a:t>Rozważmy przypadek aerozolu gigantycznego </a:t>
            </a:r>
            <a:r>
              <a:rPr lang="pl-PL" sz="2400" dirty="0">
                <a:solidFill>
                  <a:schemeClr val="folHlink"/>
                </a:solidFill>
              </a:rPr>
              <a:t>x&gt;&gt;1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 dirty="0"/>
              <a:t>	Wówczas  </a:t>
            </a:r>
            <a:r>
              <a:rPr lang="pl-PL" sz="2400" dirty="0">
                <a:solidFill>
                  <a:schemeClr val="folHlink"/>
                </a:solidFill>
              </a:rPr>
              <a:t>Q</a:t>
            </a:r>
            <a:r>
              <a:rPr lang="pl-PL" sz="2400" dirty="0">
                <a:solidFill>
                  <a:schemeClr val="folHlink"/>
                </a:solidFill>
                <a:sym typeface="Symbol" pitchFamily="18" charset="2"/>
              </a:rPr>
              <a:t>2</a:t>
            </a:r>
            <a:r>
              <a:rPr lang="pl-PL" sz="2400" dirty="0">
                <a:sym typeface="Symbol" pitchFamily="18" charset="2"/>
              </a:rPr>
              <a:t> (paradoks ekstynkcji)</a:t>
            </a:r>
          </a:p>
        </p:txBody>
      </p:sp>
      <p:graphicFrame>
        <p:nvGraphicFramePr>
          <p:cNvPr id="261123" name="Object 3"/>
          <p:cNvGraphicFramePr>
            <a:graphicFrameLocks noGrp="1" noChangeAspect="1"/>
          </p:cNvGraphicFramePr>
          <p:nvPr>
            <p:ph sz="half" idx="2"/>
          </p:nvPr>
        </p:nvGraphicFramePr>
        <p:xfrm>
          <a:off x="827088" y="2781300"/>
          <a:ext cx="3130550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8" name="Równanie" r:id="rId3" imgW="1637589" imgH="482391" progId="Equation.3">
                  <p:embed/>
                </p:oleObj>
              </mc:Choice>
              <mc:Fallback>
                <p:oleObj name="Równanie" r:id="rId3" imgW="1637589" imgH="482391" progId="Equation.3">
                  <p:embed/>
                  <p:pic>
                    <p:nvPicPr>
                      <p:cNvPr id="0" name="Picture 2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781300"/>
                        <a:ext cx="3130550" cy="887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1124" name="Object 4"/>
          <p:cNvGraphicFramePr>
            <a:graphicFrameLocks noChangeAspect="1"/>
          </p:cNvGraphicFramePr>
          <p:nvPr/>
        </p:nvGraphicFramePr>
        <p:xfrm>
          <a:off x="812800" y="3840163"/>
          <a:ext cx="3057525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9" name="Równanie" r:id="rId5" imgW="1511300" imgH="431800" progId="Equation.3">
                  <p:embed/>
                </p:oleObj>
              </mc:Choice>
              <mc:Fallback>
                <p:oleObj name="Równanie" r:id="rId5" imgW="1511300" imgH="43180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3840163"/>
                        <a:ext cx="3057525" cy="87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1125" name="Text Box 5"/>
          <p:cNvSpPr txBox="1">
            <a:spLocks noChangeArrowheads="1"/>
          </p:cNvSpPr>
          <p:nvPr/>
        </p:nvSpPr>
        <p:spPr bwMode="auto">
          <a:xfrm>
            <a:off x="4356100" y="2781300"/>
            <a:ext cx="45370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folHlink"/>
                </a:solidFill>
                <a:latin typeface="Arial" charset="0"/>
              </a:rPr>
              <a:t>S</a:t>
            </a:r>
            <a:r>
              <a:rPr lang="pl-PL">
                <a:latin typeface="Arial" charset="0"/>
              </a:rPr>
              <a:t> – całkowita powierzchnia aerozolu w jednostce objętości</a:t>
            </a:r>
          </a:p>
        </p:txBody>
      </p:sp>
      <p:sp>
        <p:nvSpPr>
          <p:cNvPr id="261126" name="Text Box 6"/>
          <p:cNvSpPr txBox="1">
            <a:spLocks noChangeArrowheads="1"/>
          </p:cNvSpPr>
          <p:nvPr/>
        </p:nvSpPr>
        <p:spPr bwMode="auto">
          <a:xfrm>
            <a:off x="323850" y="5084763"/>
            <a:ext cx="74882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Wzór często stosowany dla kropel chmurowych gdzie warunek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x&gt;&gt;1</a:t>
            </a:r>
            <a:r>
              <a:rPr lang="pl-PL" sz="2000" dirty="0">
                <a:latin typeface="Arial" charset="0"/>
              </a:rPr>
              <a:t> jest spełniony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34411-F95C-41E8-80D2-58E77DD921EC}" type="slidenum">
              <a:rPr lang="en-US"/>
              <a:pPr/>
              <a:t>19</a:t>
            </a:fld>
            <a:endParaRPr lang="en-US"/>
          </a:p>
        </p:txBody>
      </p:sp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260350"/>
            <a:ext cx="7772400" cy="490538"/>
          </a:xfrm>
        </p:spPr>
        <p:txBody>
          <a:bodyPr>
            <a:normAutofit fontScale="90000"/>
          </a:bodyPr>
          <a:lstStyle/>
          <a:p>
            <a:r>
              <a:rPr lang="pl-PL" sz="2800"/>
              <a:t>Wykładnik Angstroma cd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981075"/>
            <a:ext cx="8362950" cy="863600"/>
          </a:xfrm>
        </p:spPr>
        <p:txBody>
          <a:bodyPr/>
          <a:lstStyle/>
          <a:p>
            <a:r>
              <a:rPr lang="pl-PL" sz="2400"/>
              <a:t>Ze względu na wagę tego parametru zajmiemy się nim dokładniej</a:t>
            </a:r>
          </a:p>
        </p:txBody>
      </p:sp>
      <p:graphicFrame>
        <p:nvGraphicFramePr>
          <p:cNvPr id="262148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684213" y="1989138"/>
          <a:ext cx="1427162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81" name="Równanie" r:id="rId3" imgW="723586" imgH="228501" progId="Equation.3">
                  <p:embed/>
                </p:oleObj>
              </mc:Choice>
              <mc:Fallback>
                <p:oleObj name="Równanie" r:id="rId3" imgW="723586" imgH="228501" progId="Equation.3">
                  <p:embed/>
                  <p:pic>
                    <p:nvPicPr>
                      <p:cNvPr id="0" name="Picture 1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1989138"/>
                        <a:ext cx="1427162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2149" name="Object 5"/>
          <p:cNvGraphicFramePr>
            <a:graphicFrameLocks noChangeAspect="1"/>
          </p:cNvGraphicFramePr>
          <p:nvPr/>
        </p:nvGraphicFramePr>
        <p:xfrm>
          <a:off x="2916238" y="1989138"/>
          <a:ext cx="227965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82" name="Równanie" r:id="rId5" imgW="1091726" imgH="203112" progId="Equation.3">
                  <p:embed/>
                </p:oleObj>
              </mc:Choice>
              <mc:Fallback>
                <p:oleObj name="Równanie" r:id="rId5" imgW="1091726" imgH="203112" progId="Equation.3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1989138"/>
                        <a:ext cx="2279650" cy="423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2150" name="Object 6"/>
          <p:cNvGraphicFramePr>
            <a:graphicFrameLocks noChangeAspect="1"/>
          </p:cNvGraphicFramePr>
          <p:nvPr/>
        </p:nvGraphicFramePr>
        <p:xfrm>
          <a:off x="5867400" y="1844675"/>
          <a:ext cx="741363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83" name="Równanie" r:id="rId7" imgW="393529" imgH="393529" progId="Equation.3">
                  <p:embed/>
                </p:oleObj>
              </mc:Choice>
              <mc:Fallback>
                <p:oleObj name="Równanie" r:id="rId7" imgW="393529" imgH="393529" progId="Equation.3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844675"/>
                        <a:ext cx="741363" cy="617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2151" name="Line 7"/>
          <p:cNvSpPr>
            <a:spLocks noChangeShapeType="1"/>
          </p:cNvSpPr>
          <p:nvPr/>
        </p:nvSpPr>
        <p:spPr bwMode="auto">
          <a:xfrm flipH="1">
            <a:off x="5435600" y="1844675"/>
            <a:ext cx="360363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262152" name="Object 8"/>
          <p:cNvGraphicFramePr>
            <a:graphicFrameLocks noChangeAspect="1"/>
          </p:cNvGraphicFramePr>
          <p:nvPr/>
        </p:nvGraphicFramePr>
        <p:xfrm>
          <a:off x="539750" y="2708275"/>
          <a:ext cx="1439863" cy="7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84" name="Równanie" r:id="rId9" imgW="748975" imgH="393529" progId="Equation.3">
                  <p:embed/>
                </p:oleObj>
              </mc:Choice>
              <mc:Fallback>
                <p:oleObj name="Równanie" r:id="rId9" imgW="748975" imgH="393529" progId="Equation.3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708275"/>
                        <a:ext cx="1439863" cy="735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2153" name="Text Box 9"/>
          <p:cNvSpPr txBox="1">
            <a:spLocks noChangeArrowheads="1"/>
          </p:cNvSpPr>
          <p:nvPr/>
        </p:nvSpPr>
        <p:spPr bwMode="auto">
          <a:xfrm>
            <a:off x="2411413" y="2924175"/>
            <a:ext cx="792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lub</a:t>
            </a:r>
          </a:p>
        </p:txBody>
      </p:sp>
      <p:graphicFrame>
        <p:nvGraphicFramePr>
          <p:cNvPr id="262154" name="Object 10"/>
          <p:cNvGraphicFramePr>
            <a:graphicFrameLocks noChangeAspect="1"/>
          </p:cNvGraphicFramePr>
          <p:nvPr/>
        </p:nvGraphicFramePr>
        <p:xfrm>
          <a:off x="3600450" y="2781300"/>
          <a:ext cx="1366838" cy="7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85" name="Równanie" r:id="rId11" imgW="710891" imgH="393529" progId="Equation.3">
                  <p:embed/>
                </p:oleObj>
              </mc:Choice>
              <mc:Fallback>
                <p:oleObj name="Równanie" r:id="rId11" imgW="710891" imgH="393529" progId="Equation.3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0450" y="2781300"/>
                        <a:ext cx="1366838" cy="735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2155" name="Text Box 11"/>
          <p:cNvSpPr txBox="1">
            <a:spLocks noChangeArrowheads="1"/>
          </p:cNvSpPr>
          <p:nvPr/>
        </p:nvSpPr>
        <p:spPr bwMode="auto">
          <a:xfrm>
            <a:off x="250825" y="3644900"/>
            <a:ext cx="84248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Rozważmy mono-dyspersyjny rozkład cząstek o promieniu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r</a:t>
            </a:r>
          </a:p>
        </p:txBody>
      </p:sp>
      <p:graphicFrame>
        <p:nvGraphicFramePr>
          <p:cNvPr id="262156" name="Object 12"/>
          <p:cNvGraphicFramePr>
            <a:graphicFrameLocks noChangeAspect="1"/>
          </p:cNvGraphicFramePr>
          <p:nvPr/>
        </p:nvGraphicFramePr>
        <p:xfrm>
          <a:off x="298450" y="4365625"/>
          <a:ext cx="1562100" cy="7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86" name="Równanie" r:id="rId13" imgW="812447" imgH="393529" progId="Equation.3">
                  <p:embed/>
                </p:oleObj>
              </mc:Choice>
              <mc:Fallback>
                <p:oleObj name="Równanie" r:id="rId13" imgW="812447" imgH="393529" progId="Equation.3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" y="4365625"/>
                        <a:ext cx="1562100" cy="735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2157" name="Object 13"/>
          <p:cNvGraphicFramePr>
            <a:graphicFrameLocks noChangeAspect="1"/>
          </p:cNvGraphicFramePr>
          <p:nvPr/>
        </p:nvGraphicFramePr>
        <p:xfrm>
          <a:off x="2484438" y="4508500"/>
          <a:ext cx="200183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87" name="Równanie" r:id="rId15" imgW="1040948" imgH="279279" progId="Equation.3">
                  <p:embed/>
                </p:oleObj>
              </mc:Choice>
              <mc:Fallback>
                <p:oleObj name="Równanie" r:id="rId15" imgW="1040948" imgH="279279" progId="Equation.3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4508500"/>
                        <a:ext cx="2001837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2158" name="Object 14"/>
          <p:cNvGraphicFramePr>
            <a:graphicFrameLocks noChangeAspect="1"/>
          </p:cNvGraphicFramePr>
          <p:nvPr/>
        </p:nvGraphicFramePr>
        <p:xfrm>
          <a:off x="325438" y="5373688"/>
          <a:ext cx="4881562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88" name="Równanie" r:id="rId17" imgW="2540000" imgH="393700" progId="Equation.3">
                  <p:embed/>
                </p:oleObj>
              </mc:Choice>
              <mc:Fallback>
                <p:oleObj name="Równanie" r:id="rId17" imgW="2540000" imgH="393700" progId="Equation.3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438" y="5373688"/>
                        <a:ext cx="4881562" cy="735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2159" name="Text Box 15"/>
          <p:cNvSpPr txBox="1">
            <a:spLocks noChangeArrowheads="1"/>
          </p:cNvSpPr>
          <p:nvPr/>
        </p:nvSpPr>
        <p:spPr bwMode="auto">
          <a:xfrm>
            <a:off x="5508625" y="5084763"/>
            <a:ext cx="2808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gdyż 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n(r)=N</a:t>
            </a:r>
            <a:r>
              <a:rPr lang="pl-PL" baseline="-25000">
                <a:solidFill>
                  <a:schemeClr val="folHlink"/>
                </a:solidFill>
                <a:latin typeface="Arial" charset="0"/>
              </a:rPr>
              <a:t>o</a:t>
            </a: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(r)</a:t>
            </a:r>
          </a:p>
        </p:txBody>
      </p:sp>
      <p:graphicFrame>
        <p:nvGraphicFramePr>
          <p:cNvPr id="262160" name="Object 16"/>
          <p:cNvGraphicFramePr>
            <a:graphicFrameLocks noChangeAspect="1"/>
          </p:cNvGraphicFramePr>
          <p:nvPr/>
        </p:nvGraphicFramePr>
        <p:xfrm>
          <a:off x="5651500" y="5876925"/>
          <a:ext cx="1658938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89" name="Równanie" r:id="rId19" imgW="863225" imgH="418918" progId="Equation.3">
                  <p:embed/>
                </p:oleObj>
              </mc:Choice>
              <mc:Fallback>
                <p:oleObj name="Równanie" r:id="rId19" imgW="863225" imgH="418918" progId="Equation.3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5876925"/>
                        <a:ext cx="1658938" cy="782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18C5D-34D0-4D2B-BBDB-A86B8407AEFB}" type="slidenum">
              <a:rPr lang="en-US"/>
              <a:pPr/>
              <a:t>2</a:t>
            </a:fld>
            <a:endParaRPr lang="en-US"/>
          </a:p>
        </p:txBody>
      </p:sp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346075"/>
          </a:xfrm>
        </p:spPr>
        <p:txBody>
          <a:bodyPr>
            <a:normAutofit fontScale="90000"/>
          </a:bodyPr>
          <a:lstStyle/>
          <a:p>
            <a:r>
              <a:rPr lang="pl-PL" sz="2800" b="1" dirty="0"/>
              <a:t>Wprowadzenie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29600" cy="52562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2400"/>
              <a:t>Własności optyczne aerozoli odgrywają kluczowe znaczenie w oszacowaniu poprawki atmosferycznej.</a:t>
            </a:r>
          </a:p>
          <a:p>
            <a:pPr>
              <a:lnSpc>
                <a:spcPct val="90000"/>
              </a:lnSpc>
            </a:pPr>
            <a:r>
              <a:rPr lang="pl-PL" sz="2400"/>
              <a:t>Ma to znaczenie w czasie wyznaczania koncentracji ozonu czy innych gazów śladowych oraz koncentracji chlorofilu. </a:t>
            </a:r>
          </a:p>
          <a:p>
            <a:pPr>
              <a:lnSpc>
                <a:spcPct val="90000"/>
              </a:lnSpc>
            </a:pPr>
            <a:r>
              <a:rPr lang="pl-PL" sz="2400"/>
              <a:t>Aerozole są istotnym składnikiem układu klimatycznego ziemia-atmosfera i mogą efektywnie wpływać na wartość wymuszenia radiacyjne. </a:t>
            </a:r>
          </a:p>
          <a:p>
            <a:pPr>
              <a:lnSpc>
                <a:spcPct val="90000"/>
              </a:lnSpc>
            </a:pPr>
            <a:r>
              <a:rPr lang="pl-PL" sz="2400"/>
              <a:t>Aerozole globalnie ochładzają klimat poprzez zwiększanie albeda planetarnego (efekt bezpośredni)</a:t>
            </a:r>
          </a:p>
          <a:p>
            <a:pPr>
              <a:lnSpc>
                <a:spcPct val="90000"/>
              </a:lnSpc>
            </a:pPr>
            <a:r>
              <a:rPr lang="pl-PL" sz="2400"/>
              <a:t>Aerozole modyfikują własności mikrofizyczne oraz optyczne chmur (efekt pośredni)</a:t>
            </a:r>
          </a:p>
          <a:p>
            <a:pPr>
              <a:lnSpc>
                <a:spcPct val="90000"/>
              </a:lnSpc>
            </a:pPr>
            <a:r>
              <a:rPr lang="pl-PL" sz="2400"/>
              <a:t>Monitoring własności optycznych aerozoli w skali globalnej jest więc niezbędny.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AF0F2-41A9-4D17-A902-265D41A20FF5}" type="slidenum">
              <a:rPr lang="en-US"/>
              <a:pPr/>
              <a:t>20</a:t>
            </a:fld>
            <a:endParaRPr lang="en-US"/>
          </a:p>
        </p:txBody>
      </p:sp>
      <p:sp>
        <p:nvSpPr>
          <p:cNvPr id="26317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260350"/>
            <a:ext cx="8218488" cy="892175"/>
          </a:xfrm>
        </p:spPr>
        <p:txBody>
          <a:bodyPr/>
          <a:lstStyle/>
          <a:p>
            <a:r>
              <a:rPr lang="pl-PL" sz="2400"/>
              <a:t>Rozważmy obecnie rozkład poli-dyspersyjny</a:t>
            </a:r>
          </a:p>
        </p:txBody>
      </p:sp>
      <p:graphicFrame>
        <p:nvGraphicFramePr>
          <p:cNvPr id="263171" name="Object 3"/>
          <p:cNvGraphicFramePr>
            <a:graphicFrameLocks noGrp="1" noChangeAspect="1"/>
          </p:cNvGraphicFramePr>
          <p:nvPr>
            <p:ph sz="half" idx="2"/>
          </p:nvPr>
        </p:nvGraphicFramePr>
        <p:xfrm>
          <a:off x="395288" y="908050"/>
          <a:ext cx="540067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97" name="Równanie" r:id="rId3" imgW="3073400" imgH="393700" progId="Equation.3">
                  <p:embed/>
                </p:oleObj>
              </mc:Choice>
              <mc:Fallback>
                <p:oleObj name="Równanie" r:id="rId3" imgW="3073400" imgH="393700" progId="Equation.3">
                  <p:embed/>
                  <p:pic>
                    <p:nvPicPr>
                      <p:cNvPr id="0" name="Picture 6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908050"/>
                        <a:ext cx="5400675" cy="69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3172" name="Object 4"/>
          <p:cNvGraphicFramePr>
            <a:graphicFrameLocks noChangeAspect="1"/>
          </p:cNvGraphicFramePr>
          <p:nvPr/>
        </p:nvGraphicFramePr>
        <p:xfrm>
          <a:off x="4341813" y="1989138"/>
          <a:ext cx="182880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98" name="Równanie" r:id="rId5" imgW="1040948" imgH="393529" progId="Equation.3">
                  <p:embed/>
                </p:oleObj>
              </mc:Choice>
              <mc:Fallback>
                <p:oleObj name="Równanie" r:id="rId5" imgW="1040948" imgH="393529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1813" y="1989138"/>
                        <a:ext cx="1828800" cy="69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3173" name="Text Box 5"/>
          <p:cNvSpPr txBox="1">
            <a:spLocks noChangeArrowheads="1"/>
          </p:cNvSpPr>
          <p:nvPr/>
        </p:nvSpPr>
        <p:spPr bwMode="auto">
          <a:xfrm>
            <a:off x="323850" y="2133600"/>
            <a:ext cx="42481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Korzystamy ze wzoru</a:t>
            </a:r>
          </a:p>
        </p:txBody>
      </p:sp>
      <p:graphicFrame>
        <p:nvGraphicFramePr>
          <p:cNvPr id="263174" name="Object 6"/>
          <p:cNvGraphicFramePr>
            <a:graphicFrameLocks noChangeAspect="1"/>
          </p:cNvGraphicFramePr>
          <p:nvPr/>
        </p:nvGraphicFramePr>
        <p:xfrm>
          <a:off x="284163" y="2968625"/>
          <a:ext cx="3079750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99" name="Równanie" r:id="rId7" imgW="1752600" imgH="393700" progId="Equation.3">
                  <p:embed/>
                </p:oleObj>
              </mc:Choice>
              <mc:Fallback>
                <p:oleObj name="Równanie" r:id="rId7" imgW="1752600" imgH="393700" progId="Equation.3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163" y="2968625"/>
                        <a:ext cx="3079750" cy="690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3175" name="Text Box 7"/>
          <p:cNvSpPr txBox="1">
            <a:spLocks noChangeArrowheads="1"/>
          </p:cNvSpPr>
          <p:nvPr/>
        </p:nvSpPr>
        <p:spPr bwMode="auto">
          <a:xfrm>
            <a:off x="395288" y="3716338"/>
            <a:ext cx="24479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Zauważmy że</a:t>
            </a:r>
          </a:p>
        </p:txBody>
      </p:sp>
      <p:graphicFrame>
        <p:nvGraphicFramePr>
          <p:cNvPr id="263176" name="Object 8"/>
          <p:cNvGraphicFramePr>
            <a:graphicFrameLocks noChangeAspect="1"/>
          </p:cNvGraphicFramePr>
          <p:nvPr/>
        </p:nvGraphicFramePr>
        <p:xfrm>
          <a:off x="2784475" y="3703638"/>
          <a:ext cx="2363589" cy="478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00" name="Równanie" r:id="rId9" imgW="1193800" imgH="241300" progId="Equation.3">
                  <p:embed/>
                </p:oleObj>
              </mc:Choice>
              <mc:Fallback>
                <p:oleObj name="Równanie" r:id="rId9" imgW="1193800" imgH="241300" progId="Equation.3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475" y="3703638"/>
                        <a:ext cx="2363589" cy="4784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3177" name="Object 9"/>
          <p:cNvGraphicFramePr>
            <a:graphicFrameLocks noChangeAspect="1"/>
          </p:cNvGraphicFramePr>
          <p:nvPr/>
        </p:nvGraphicFramePr>
        <p:xfrm>
          <a:off x="539750" y="4437063"/>
          <a:ext cx="1673225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01" name="Równanie" r:id="rId11" imgW="952087" imgH="393529" progId="Equation.3">
                  <p:embed/>
                </p:oleObj>
              </mc:Choice>
              <mc:Fallback>
                <p:oleObj name="Równanie" r:id="rId11" imgW="952087" imgH="393529" progId="Equation.3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4437063"/>
                        <a:ext cx="1673225" cy="690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3178" name="Text Box 10"/>
          <p:cNvSpPr txBox="1">
            <a:spLocks noChangeArrowheads="1"/>
          </p:cNvSpPr>
          <p:nvPr/>
        </p:nvSpPr>
        <p:spPr bwMode="auto">
          <a:xfrm>
            <a:off x="2987675" y="4508500"/>
            <a:ext cx="4032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tx2"/>
                </a:solidFill>
                <a:latin typeface="Arial" charset="0"/>
              </a:rPr>
              <a:t>Wzór Shifrina</a:t>
            </a:r>
          </a:p>
        </p:txBody>
      </p:sp>
      <p:sp>
        <p:nvSpPr>
          <p:cNvPr id="263179" name="Text Box 11"/>
          <p:cNvSpPr txBox="1">
            <a:spLocks noChangeArrowheads="1"/>
          </p:cNvSpPr>
          <p:nvPr/>
        </p:nvSpPr>
        <p:spPr bwMode="auto">
          <a:xfrm>
            <a:off x="468313" y="5373688"/>
            <a:ext cx="8280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Wzór pozwala wyznaczyć wykładnik Angstroma cząstek o </a:t>
            </a:r>
            <a:r>
              <a:rPr lang="pl-PL" sz="2000" dirty="0" err="1">
                <a:latin typeface="Arial" charset="0"/>
              </a:rPr>
              <a:t>poli-dysperysyjnym</a:t>
            </a:r>
            <a:r>
              <a:rPr lang="pl-PL" sz="2000" dirty="0">
                <a:latin typeface="Arial" charset="0"/>
              </a:rPr>
              <a:t> rozkładzie wielkości gdy znamy wykładnik Angstroma dla poszczególnych składowych mieszaniny.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7DE51-FA0F-4916-8A31-137DB87BEF35}" type="slidenum">
              <a:rPr lang="en-US"/>
              <a:pPr/>
              <a:t>21</a:t>
            </a:fld>
            <a:endParaRPr lang="en-US"/>
          </a:p>
        </p:txBody>
      </p:sp>
      <p:graphicFrame>
        <p:nvGraphicFramePr>
          <p:cNvPr id="264194" name="Object 2"/>
          <p:cNvGraphicFramePr>
            <a:graphicFrameLocks noGrp="1" noChangeAspect="1"/>
          </p:cNvGraphicFramePr>
          <p:nvPr>
            <p:ph sz="half" idx="1"/>
          </p:nvPr>
        </p:nvGraphicFramePr>
        <p:xfrm>
          <a:off x="684213" y="260350"/>
          <a:ext cx="1655762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29" name="Równanie" r:id="rId3" imgW="761669" imgH="418918" progId="Equation.3">
                  <p:embed/>
                </p:oleObj>
              </mc:Choice>
              <mc:Fallback>
                <p:oleObj name="Równanie" r:id="rId3" imgW="761669" imgH="418918" progId="Equation.3">
                  <p:embed/>
                  <p:pic>
                    <p:nvPicPr>
                      <p:cNvPr id="0" name="Picture 1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260350"/>
                        <a:ext cx="1655762" cy="911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4195" name="Object 3"/>
          <p:cNvGraphicFramePr>
            <a:graphicFrameLocks noGrp="1" noChangeAspect="1"/>
          </p:cNvGraphicFramePr>
          <p:nvPr>
            <p:ph sz="half" idx="2"/>
          </p:nvPr>
        </p:nvGraphicFramePr>
        <p:xfrm>
          <a:off x="3635375" y="333375"/>
          <a:ext cx="122555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30" name="Równanie" r:id="rId5" imgW="558558" imgH="342751" progId="Equation.3">
                  <p:embed/>
                </p:oleObj>
              </mc:Choice>
              <mc:Fallback>
                <p:oleObj name="Równanie" r:id="rId5" imgW="558558" imgH="342751" progId="Equation.3">
                  <p:embed/>
                  <p:pic>
                    <p:nvPicPr>
                      <p:cNvPr id="0" name="Picture 11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333375"/>
                        <a:ext cx="1225550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4196" name="Text Box 4"/>
          <p:cNvSpPr txBox="1">
            <a:spLocks noChangeArrowheads="1"/>
          </p:cNvSpPr>
          <p:nvPr/>
        </p:nvSpPr>
        <p:spPr bwMode="auto">
          <a:xfrm>
            <a:off x="169141" y="1268412"/>
            <a:ext cx="835342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Rozważmy atmosferę w której w dolnej części mamy aerozol o grubości optycznej 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</a:t>
            </a:r>
            <a:r>
              <a:rPr lang="pl-PL" sz="2000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1</a:t>
            </a:r>
            <a:r>
              <a:rPr lang="pl-PL" sz="2000" dirty="0">
                <a:latin typeface="Arial" charset="0"/>
              </a:rPr>
              <a:t> i wykładniku Angstroma 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</a:t>
            </a:r>
            <a:r>
              <a:rPr lang="pl-PL" sz="2000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1</a:t>
            </a:r>
            <a:r>
              <a:rPr lang="pl-PL" sz="2000" baseline="-25000" dirty="0">
                <a:latin typeface="Arial" charset="0"/>
                <a:sym typeface="Symbol" pitchFamily="18" charset="2"/>
              </a:rPr>
              <a:t> </a:t>
            </a:r>
            <a:r>
              <a:rPr lang="pl-PL" sz="2000" dirty="0">
                <a:latin typeface="Arial" charset="0"/>
                <a:sym typeface="Symbol" pitchFamily="18" charset="2"/>
              </a:rPr>
              <a:t>powyżej zaś warstwę scharakteryzowana przez wartości 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</a:t>
            </a:r>
            <a:r>
              <a:rPr lang="pl-PL" sz="2000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2</a:t>
            </a:r>
            <a:r>
              <a:rPr lang="pl-PL" sz="2000" dirty="0">
                <a:latin typeface="Arial" charset="0"/>
              </a:rPr>
              <a:t> oraz 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</a:t>
            </a:r>
            <a:r>
              <a:rPr lang="pl-PL" sz="2000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2</a:t>
            </a:r>
            <a:r>
              <a:rPr lang="pl-PL" sz="2000" dirty="0">
                <a:latin typeface="Arial" charset="0"/>
                <a:sym typeface="Symbol" pitchFamily="18" charset="2"/>
              </a:rPr>
              <a:t> . Mamy więc dwa równania:</a:t>
            </a:r>
          </a:p>
        </p:txBody>
      </p:sp>
      <p:graphicFrame>
        <p:nvGraphicFramePr>
          <p:cNvPr id="264197" name="Object 5"/>
          <p:cNvGraphicFramePr>
            <a:graphicFrameLocks noChangeAspect="1"/>
          </p:cNvGraphicFramePr>
          <p:nvPr/>
        </p:nvGraphicFramePr>
        <p:xfrm>
          <a:off x="468313" y="3141663"/>
          <a:ext cx="139223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31" name="Równanie" r:id="rId7" imgW="634449" imgH="215713" progId="Equation.3">
                  <p:embed/>
                </p:oleObj>
              </mc:Choice>
              <mc:Fallback>
                <p:oleObj name="Równanie" r:id="rId7" imgW="634449" imgH="215713" progId="Equation.3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3141663"/>
                        <a:ext cx="1392237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4198" name="Object 6"/>
          <p:cNvGraphicFramePr>
            <a:graphicFrameLocks noChangeAspect="1"/>
          </p:cNvGraphicFramePr>
          <p:nvPr/>
        </p:nvGraphicFramePr>
        <p:xfrm>
          <a:off x="2555875" y="2924175"/>
          <a:ext cx="2317750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32" name="Równanie" r:id="rId9" imgW="1066337" imgH="393529" progId="Equation.3">
                  <p:embed/>
                </p:oleObj>
              </mc:Choice>
              <mc:Fallback>
                <p:oleObj name="Równanie" r:id="rId9" imgW="1066337" imgH="393529" progId="Equation.3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2924175"/>
                        <a:ext cx="2317750" cy="855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4199" name="Object 7"/>
          <p:cNvGraphicFramePr>
            <a:graphicFrameLocks noChangeAspect="1"/>
          </p:cNvGraphicFramePr>
          <p:nvPr/>
        </p:nvGraphicFramePr>
        <p:xfrm>
          <a:off x="3708400" y="4076700"/>
          <a:ext cx="13081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33" name="Równanie" r:id="rId11" imgW="596641" imgH="215806" progId="Equation.3">
                  <p:embed/>
                </p:oleObj>
              </mc:Choice>
              <mc:Fallback>
                <p:oleObj name="Równanie" r:id="rId11" imgW="596641" imgH="215806" progId="Equation.3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4076700"/>
                        <a:ext cx="130810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4200" name="Text Box 8"/>
          <p:cNvSpPr txBox="1">
            <a:spLocks noChangeArrowheads="1"/>
          </p:cNvSpPr>
          <p:nvPr/>
        </p:nvSpPr>
        <p:spPr bwMode="auto">
          <a:xfrm>
            <a:off x="468313" y="4076700"/>
            <a:ext cx="3598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Oznaczmy przez 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q</a:t>
            </a:r>
            <a:r>
              <a:rPr lang="pl-PL">
                <a:latin typeface="Arial" charset="0"/>
              </a:rPr>
              <a:t> :</a:t>
            </a:r>
          </a:p>
        </p:txBody>
      </p:sp>
      <p:graphicFrame>
        <p:nvGraphicFramePr>
          <p:cNvPr id="264201" name="Object 9"/>
          <p:cNvGraphicFramePr>
            <a:graphicFrameLocks noChangeAspect="1"/>
          </p:cNvGraphicFramePr>
          <p:nvPr/>
        </p:nvGraphicFramePr>
        <p:xfrm>
          <a:off x="611188" y="4724400"/>
          <a:ext cx="2170112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34" name="Równanie" r:id="rId13" imgW="1143000" imgH="393700" progId="Equation.3">
                  <p:embed/>
                </p:oleObj>
              </mc:Choice>
              <mc:Fallback>
                <p:oleObj name="Równanie" r:id="rId13" imgW="1143000" imgH="393700" progId="Equation.3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4724400"/>
                        <a:ext cx="2170112" cy="747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4202" name="Object 10"/>
          <p:cNvGraphicFramePr>
            <a:graphicFrameLocks noChangeAspect="1"/>
          </p:cNvGraphicFramePr>
          <p:nvPr/>
        </p:nvGraphicFramePr>
        <p:xfrm>
          <a:off x="611188" y="5661025"/>
          <a:ext cx="2290762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35" name="Równanie" r:id="rId15" imgW="1206500" imgH="457200" progId="Equation.3">
                  <p:embed/>
                </p:oleObj>
              </mc:Choice>
              <mc:Fallback>
                <p:oleObj name="Równanie" r:id="rId15" imgW="1206500" imgH="457200" progId="Equation.3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5661025"/>
                        <a:ext cx="2290762" cy="868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4203" name="Object 11"/>
          <p:cNvGraphicFramePr>
            <a:graphicFrameLocks noChangeAspect="1"/>
          </p:cNvGraphicFramePr>
          <p:nvPr/>
        </p:nvGraphicFramePr>
        <p:xfrm>
          <a:off x="4500563" y="5157788"/>
          <a:ext cx="1135062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36" name="Równanie" r:id="rId17" imgW="647700" imgH="419100" progId="Equation.3">
                  <p:embed/>
                </p:oleObj>
              </mc:Choice>
              <mc:Fallback>
                <p:oleObj name="Równanie" r:id="rId17" imgW="647700" imgH="419100" progId="Equation.3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5157788"/>
                        <a:ext cx="1135062" cy="733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4204" name="Object 12"/>
          <p:cNvGraphicFramePr>
            <a:graphicFrameLocks noChangeAspect="1"/>
          </p:cNvGraphicFramePr>
          <p:nvPr/>
        </p:nvGraphicFramePr>
        <p:xfrm>
          <a:off x="6394450" y="5146675"/>
          <a:ext cx="1090613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37" name="Równanie" r:id="rId19" imgW="622030" imgH="431613" progId="Equation.3">
                  <p:embed/>
                </p:oleObj>
              </mc:Choice>
              <mc:Fallback>
                <p:oleObj name="Równanie" r:id="rId19" imgW="622030" imgH="431613" progId="Equation.3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4450" y="5146675"/>
                        <a:ext cx="1090613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EE72-183E-4363-BB65-69EB26D5883F}" type="slidenum">
              <a:rPr lang="en-US"/>
              <a:pPr/>
              <a:t>22</a:t>
            </a:fld>
            <a:endParaRPr lang="en-US"/>
          </a:p>
        </p:txBody>
      </p:sp>
      <p:graphicFrame>
        <p:nvGraphicFramePr>
          <p:cNvPr id="265218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95288" y="188913"/>
          <a:ext cx="3744912" cy="86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7" name="Równanie" r:id="rId3" imgW="2082800" imgH="482600" progId="Equation.3">
                  <p:embed/>
                </p:oleObj>
              </mc:Choice>
              <mc:Fallback>
                <p:oleObj name="Równanie" r:id="rId3" imgW="2082800" imgH="482600" progId="Equation.3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188913"/>
                        <a:ext cx="3744912" cy="868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5219" name="Text Box 3"/>
          <p:cNvSpPr txBox="1">
            <a:spLocks noChangeArrowheads="1"/>
          </p:cNvSpPr>
          <p:nvPr/>
        </p:nvSpPr>
        <p:spPr bwMode="auto">
          <a:xfrm>
            <a:off x="250825" y="1052513"/>
            <a:ext cx="8642350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Gdy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q&gt;&gt;1</a:t>
            </a:r>
            <a:r>
              <a:rPr lang="pl-PL" sz="2000" dirty="0">
                <a:latin typeface="Arial" charset="0"/>
              </a:rPr>
              <a:t> czyli 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</a:t>
            </a:r>
            <a:r>
              <a:rPr lang="pl-PL" sz="2000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1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&gt;&gt; </a:t>
            </a:r>
            <a:r>
              <a:rPr lang="pl-PL" sz="2000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2</a:t>
            </a:r>
            <a:r>
              <a:rPr lang="pl-PL" sz="2000" baseline="-25000" dirty="0">
                <a:latin typeface="Arial" charset="0"/>
                <a:sym typeface="Symbol" pitchFamily="18" charset="2"/>
              </a:rPr>
              <a:t> </a:t>
            </a:r>
            <a:r>
              <a:rPr lang="pl-PL" sz="2000" dirty="0">
                <a:latin typeface="Arial" charset="0"/>
                <a:sym typeface="Symbol" pitchFamily="18" charset="2"/>
              </a:rPr>
              <a:t>to wówczas 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</a:t>
            </a:r>
            <a:r>
              <a:rPr lang="pl-PL" sz="2000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1</a:t>
            </a:r>
            <a:r>
              <a:rPr lang="pl-PL" sz="2000" baseline="-25000" dirty="0">
                <a:latin typeface="Arial" charset="0"/>
                <a:sym typeface="Symbol" pitchFamily="18" charset="2"/>
              </a:rPr>
              <a:t> </a:t>
            </a:r>
            <a:r>
              <a:rPr lang="pl-PL" sz="2000" dirty="0">
                <a:latin typeface="Arial" charset="0"/>
                <a:sym typeface="Symbol" pitchFamily="18" charset="2"/>
              </a:rPr>
              <a:t>o ile 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</a:t>
            </a:r>
            <a:r>
              <a:rPr lang="pl-PL" sz="2000" dirty="0">
                <a:latin typeface="Arial" charset="0"/>
                <a:sym typeface="Symbol" pitchFamily="18" charset="2"/>
              </a:rPr>
              <a:t> nie jest bliskie zero</a:t>
            </a:r>
          </a:p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  <a:sym typeface="Symbol" pitchFamily="18" charset="2"/>
              </a:rPr>
              <a:t>Wzór </a:t>
            </a:r>
            <a:r>
              <a:rPr lang="pl-PL" sz="2000" dirty="0" err="1">
                <a:latin typeface="Arial" charset="0"/>
                <a:sym typeface="Symbol" pitchFamily="18" charset="2"/>
              </a:rPr>
              <a:t>Shifrina</a:t>
            </a:r>
            <a:r>
              <a:rPr lang="pl-PL" sz="2000" dirty="0">
                <a:latin typeface="Arial" charset="0"/>
                <a:sym typeface="Symbol" pitchFamily="18" charset="2"/>
              </a:rPr>
              <a:t> jest </a:t>
            </a:r>
            <a:r>
              <a:rPr lang="pl-PL" sz="2000" dirty="0" smtClean="0">
                <a:latin typeface="Arial" charset="0"/>
                <a:sym typeface="Symbol" pitchFamily="18" charset="2"/>
              </a:rPr>
              <a:t>relacją, </a:t>
            </a:r>
            <a:r>
              <a:rPr lang="pl-PL" sz="2000" dirty="0">
                <a:latin typeface="Arial" charset="0"/>
                <a:sym typeface="Symbol" pitchFamily="18" charset="2"/>
              </a:rPr>
              <a:t>która </a:t>
            </a:r>
            <a:r>
              <a:rPr lang="pl-PL" sz="2000" dirty="0" smtClean="0">
                <a:latin typeface="Arial" charset="0"/>
                <a:sym typeface="Symbol" pitchFamily="18" charset="2"/>
              </a:rPr>
              <a:t>z której wynika, </a:t>
            </a:r>
            <a:r>
              <a:rPr lang="pl-PL" sz="2000" dirty="0">
                <a:latin typeface="Arial" charset="0"/>
                <a:sym typeface="Symbol" pitchFamily="18" charset="2"/>
              </a:rPr>
              <a:t>że jedynie </a:t>
            </a:r>
            <a:r>
              <a:rPr lang="pl-PL" sz="2000" dirty="0" smtClean="0">
                <a:latin typeface="Arial" charset="0"/>
                <a:sym typeface="Symbol" pitchFamily="18" charset="2"/>
              </a:rPr>
              <a:t>aerozol </a:t>
            </a:r>
            <a:r>
              <a:rPr lang="pl-PL" sz="2000" dirty="0">
                <a:latin typeface="Arial" charset="0"/>
                <a:sym typeface="Symbol" pitchFamily="18" charset="2"/>
              </a:rPr>
              <a:t>o znaczącym wkładzie do całkowitej grubości optycznej </a:t>
            </a:r>
            <a:r>
              <a:rPr lang="pl-PL" sz="2000" dirty="0" smtClean="0">
                <a:latin typeface="Arial" charset="0"/>
                <a:sym typeface="Symbol" pitchFamily="18" charset="2"/>
              </a:rPr>
              <a:t>może </a:t>
            </a:r>
            <a:r>
              <a:rPr lang="pl-PL" sz="2000" dirty="0">
                <a:latin typeface="Arial" charset="0"/>
                <a:sym typeface="Symbol" pitchFamily="18" charset="2"/>
              </a:rPr>
              <a:t>efektywnie wpływać na wartość wykładnika Angstroma</a:t>
            </a:r>
          </a:p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  <a:sym typeface="Symbol" pitchFamily="18" charset="2"/>
              </a:rPr>
              <a:t>Przykład. </a:t>
            </a:r>
          </a:p>
          <a:p>
            <a:pPr eaLnBrk="1" hangingPunct="1">
              <a:spcBef>
                <a:spcPct val="50000"/>
              </a:spcBef>
            </a:pPr>
            <a:r>
              <a:rPr lang="pl-PL" sz="2000" dirty="0">
                <a:solidFill>
                  <a:schemeClr val="tx2"/>
                </a:solidFill>
                <a:latin typeface="Arial" charset="0"/>
                <a:sym typeface="Symbol" pitchFamily="18" charset="2"/>
              </a:rPr>
              <a:t></a:t>
            </a:r>
            <a:r>
              <a:rPr lang="pl-PL" sz="2000" baseline="-25000" dirty="0" err="1">
                <a:solidFill>
                  <a:schemeClr val="tx2"/>
                </a:solidFill>
                <a:latin typeface="Arial" charset="0"/>
                <a:sym typeface="Symbol" pitchFamily="18" charset="2"/>
              </a:rPr>
              <a:t>soot</a:t>
            </a:r>
            <a:r>
              <a:rPr lang="pl-PL" sz="2000" dirty="0">
                <a:solidFill>
                  <a:schemeClr val="tx2"/>
                </a:solidFill>
                <a:latin typeface="Arial" charset="0"/>
                <a:sym typeface="Symbol" pitchFamily="18" charset="2"/>
              </a:rPr>
              <a:t>=0.02	</a:t>
            </a:r>
            <a:r>
              <a:rPr lang="pl-PL" sz="2000" baseline="-25000" dirty="0" err="1">
                <a:solidFill>
                  <a:schemeClr val="tx2"/>
                </a:solidFill>
                <a:latin typeface="Arial" charset="0"/>
                <a:sym typeface="Symbol" pitchFamily="18" charset="2"/>
              </a:rPr>
              <a:t>soot</a:t>
            </a:r>
            <a:r>
              <a:rPr lang="pl-PL" sz="2000" dirty="0">
                <a:solidFill>
                  <a:schemeClr val="tx2"/>
                </a:solidFill>
                <a:latin typeface="Arial" charset="0"/>
                <a:sym typeface="Symbol" pitchFamily="18" charset="2"/>
              </a:rPr>
              <a:t>=2.0</a:t>
            </a:r>
            <a:r>
              <a:rPr lang="pl-PL" sz="2000" baseline="-25000" dirty="0">
                <a:solidFill>
                  <a:schemeClr val="tx2"/>
                </a:solidFill>
                <a:latin typeface="Arial" charset="0"/>
                <a:sym typeface="Symbol" pitchFamily="18" charset="2"/>
              </a:rPr>
              <a:t> </a:t>
            </a:r>
            <a:endParaRPr lang="pl-PL" sz="2000" dirty="0">
              <a:solidFill>
                <a:schemeClr val="tx2"/>
              </a:solidFill>
              <a:latin typeface="Arial" charset="0"/>
              <a:sym typeface="Symbol" pitchFamily="18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pl-PL" sz="2000" dirty="0">
                <a:solidFill>
                  <a:schemeClr val="tx2"/>
                </a:solidFill>
                <a:latin typeface="Arial" charset="0"/>
                <a:sym typeface="Symbol" pitchFamily="18" charset="2"/>
              </a:rPr>
              <a:t></a:t>
            </a:r>
            <a:r>
              <a:rPr lang="pl-PL" sz="2000" baseline="-25000" dirty="0" err="1">
                <a:solidFill>
                  <a:schemeClr val="tx2"/>
                </a:solidFill>
                <a:latin typeface="Arial" charset="0"/>
                <a:sym typeface="Symbol" pitchFamily="18" charset="2"/>
              </a:rPr>
              <a:t>seasalt</a:t>
            </a:r>
            <a:r>
              <a:rPr lang="pl-PL" sz="2000" dirty="0">
                <a:solidFill>
                  <a:schemeClr val="tx2"/>
                </a:solidFill>
                <a:latin typeface="Arial" charset="0"/>
                <a:sym typeface="Symbol" pitchFamily="18" charset="2"/>
              </a:rPr>
              <a:t>=0.2 	</a:t>
            </a:r>
            <a:r>
              <a:rPr lang="pl-PL" sz="2000" baseline="-25000" dirty="0" err="1">
                <a:solidFill>
                  <a:schemeClr val="tx2"/>
                </a:solidFill>
                <a:latin typeface="Arial" charset="0"/>
                <a:sym typeface="Symbol" pitchFamily="18" charset="2"/>
              </a:rPr>
              <a:t>seasalt</a:t>
            </a:r>
            <a:r>
              <a:rPr lang="pl-PL" sz="2000" dirty="0">
                <a:solidFill>
                  <a:schemeClr val="tx2"/>
                </a:solidFill>
                <a:latin typeface="Arial" charset="0"/>
                <a:sym typeface="Symbol" pitchFamily="18" charset="2"/>
              </a:rPr>
              <a:t>=0.0</a:t>
            </a:r>
          </a:p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  <a:sym typeface="Symbol" pitchFamily="18" charset="2"/>
              </a:rPr>
              <a:t>Na postawie wzoru </a:t>
            </a:r>
            <a:r>
              <a:rPr lang="pl-PL" sz="2000" dirty="0" err="1">
                <a:latin typeface="Arial" charset="0"/>
                <a:sym typeface="Symbol" pitchFamily="18" charset="2"/>
              </a:rPr>
              <a:t>Shifrina</a:t>
            </a:r>
            <a:r>
              <a:rPr lang="pl-PL" sz="2000" dirty="0">
                <a:latin typeface="Arial" charset="0"/>
                <a:sym typeface="Symbol" pitchFamily="18" charset="2"/>
              </a:rPr>
              <a:t> mamy: </a:t>
            </a:r>
            <a:r>
              <a:rPr lang="pl-PL" sz="2000" baseline="-25000" dirty="0">
                <a:latin typeface="Arial" charset="0"/>
                <a:sym typeface="Symbol" pitchFamily="18" charset="2"/>
              </a:rPr>
              <a:t> 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=0.18</a:t>
            </a:r>
            <a:r>
              <a:rPr lang="pl-PL" sz="2000" dirty="0">
                <a:latin typeface="Arial" charset="0"/>
                <a:sym typeface="Symbol" pitchFamily="18" charset="2"/>
              </a:rPr>
              <a:t>. Nawet gdyby 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</a:t>
            </a:r>
            <a:r>
              <a:rPr lang="pl-PL" sz="2000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soot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=0.05</a:t>
            </a:r>
            <a:r>
              <a:rPr lang="pl-PL" sz="2000" dirty="0">
                <a:latin typeface="Arial" charset="0"/>
                <a:sym typeface="Symbol" pitchFamily="18" charset="2"/>
              </a:rPr>
              <a:t> to 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=0.4</a:t>
            </a:r>
            <a:r>
              <a:rPr lang="pl-PL" sz="2000" dirty="0">
                <a:latin typeface="Arial" charset="0"/>
                <a:sym typeface="Symbol" pitchFamily="18" charset="2"/>
              </a:rPr>
              <a:t>. </a:t>
            </a:r>
            <a:endParaRPr lang="pl-PL" sz="2000" dirty="0" smtClean="0">
              <a:latin typeface="Arial" charset="0"/>
              <a:sym typeface="Symbol" pitchFamily="18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pl-PL" sz="2000" dirty="0" smtClean="0">
                <a:latin typeface="Arial" charset="0"/>
                <a:sym typeface="Symbol" pitchFamily="18" charset="2"/>
              </a:rPr>
              <a:t>Grubość </a:t>
            </a:r>
            <a:r>
              <a:rPr lang="pl-PL" sz="2000" dirty="0">
                <a:latin typeface="Arial" charset="0"/>
                <a:sym typeface="Symbol" pitchFamily="18" charset="2"/>
              </a:rPr>
              <a:t>optyczna sadzy nawet dla bardzo zanieczyszczonych rejonów świata jest bardzo mała (podobnie jak w powyższym przykładzie). </a:t>
            </a:r>
          </a:p>
          <a:p>
            <a:pPr eaLnBrk="1" hangingPunct="1">
              <a:spcBef>
                <a:spcPct val="50000"/>
              </a:spcBef>
            </a:pPr>
            <a:endParaRPr lang="pl-PL" baseline="-25000" dirty="0">
              <a:latin typeface="Arial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9A526-0E5B-4D5F-8ABE-4EA238CD3532}" type="slidenum">
              <a:rPr lang="en-US"/>
              <a:pPr/>
              <a:t>23</a:t>
            </a:fld>
            <a:endParaRPr lang="en-US"/>
          </a:p>
        </p:txBody>
      </p:sp>
      <p:sp>
        <p:nvSpPr>
          <p:cNvPr id="266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88913"/>
            <a:ext cx="8229600" cy="3887787"/>
          </a:xfrm>
        </p:spPr>
        <p:txBody>
          <a:bodyPr/>
          <a:lstStyle/>
          <a:p>
            <a:pPr marL="609600" indent="-609600"/>
            <a:r>
              <a:rPr lang="pl-PL" sz="2400" dirty="0"/>
              <a:t>Rozważamy osobno przypadek małych i dużych cząstek zdefiniowanych przez parametr wielkości </a:t>
            </a:r>
            <a:r>
              <a:rPr lang="pl-PL" sz="2400" dirty="0">
                <a:solidFill>
                  <a:schemeClr val="folHlink"/>
                </a:solidFill>
              </a:rPr>
              <a:t>x</a:t>
            </a:r>
          </a:p>
          <a:p>
            <a:pPr marL="609600" indent="-609600">
              <a:buFontTx/>
              <a:buNone/>
            </a:pPr>
            <a:r>
              <a:rPr lang="pl-PL" sz="2400" dirty="0"/>
              <a:t>1) </a:t>
            </a:r>
            <a:r>
              <a:rPr lang="pl-PL" sz="2400" dirty="0">
                <a:solidFill>
                  <a:schemeClr val="tx2"/>
                </a:solidFill>
              </a:rPr>
              <a:t>Dla x&gt;&gt;1   Q=const=2  stad </a:t>
            </a:r>
            <a:r>
              <a:rPr lang="pl-PL" sz="2400" dirty="0">
                <a:solidFill>
                  <a:schemeClr val="tx2"/>
                </a:solidFill>
                <a:sym typeface="Symbol" pitchFamily="18" charset="2"/>
              </a:rPr>
              <a:t>=0</a:t>
            </a:r>
          </a:p>
          <a:p>
            <a:pPr marL="609600" indent="-609600">
              <a:buFontTx/>
              <a:buNone/>
            </a:pPr>
            <a:r>
              <a:rPr lang="pl-PL" sz="2400" dirty="0">
                <a:sym typeface="Symbol" pitchFamily="18" charset="2"/>
              </a:rPr>
              <a:t>2) </a:t>
            </a:r>
            <a:r>
              <a:rPr lang="pl-PL" sz="2400" dirty="0">
                <a:solidFill>
                  <a:schemeClr val="tx2"/>
                </a:solidFill>
                <a:sym typeface="Symbol" pitchFamily="18" charset="2"/>
              </a:rPr>
              <a:t>Dla x&lt;&lt;1</a:t>
            </a:r>
            <a:r>
              <a:rPr lang="pl-PL" sz="2400" dirty="0">
                <a:sym typeface="Symbol" pitchFamily="18" charset="2"/>
              </a:rPr>
              <a:t> </a:t>
            </a:r>
          </a:p>
          <a:p>
            <a:pPr marL="609600" indent="-609600">
              <a:buFontTx/>
              <a:buAutoNum type="alphaLcParenR"/>
            </a:pPr>
            <a:r>
              <a:rPr lang="pl-PL" sz="2400" dirty="0">
                <a:sym typeface="Symbol" pitchFamily="18" charset="2"/>
              </a:rPr>
              <a:t>gdy cześć urojona współczynnika refrakcji </a:t>
            </a:r>
            <a:r>
              <a:rPr lang="pl-PL" sz="2400" dirty="0">
                <a:solidFill>
                  <a:schemeClr val="folHlink"/>
                </a:solidFill>
                <a:sym typeface="Symbol" pitchFamily="18" charset="2"/>
              </a:rPr>
              <a:t>k=0</a:t>
            </a:r>
            <a:r>
              <a:rPr lang="pl-PL" sz="2400" dirty="0">
                <a:sym typeface="Symbol" pitchFamily="18" charset="2"/>
              </a:rPr>
              <a:t> </a:t>
            </a:r>
            <a:r>
              <a:rPr lang="pl-PL" sz="2400" dirty="0" smtClean="0">
                <a:sym typeface="Symbol" pitchFamily="18" charset="2"/>
              </a:rPr>
              <a:t>wówczas </a:t>
            </a:r>
            <a:r>
              <a:rPr lang="pl-PL" sz="2400" dirty="0" smtClean="0">
                <a:solidFill>
                  <a:schemeClr val="folHlink"/>
                </a:solidFill>
                <a:sym typeface="Symbol" pitchFamily="18" charset="2"/>
              </a:rPr>
              <a:t>Q</a:t>
            </a:r>
            <a:r>
              <a:rPr lang="pl-PL" sz="2400" dirty="0">
                <a:solidFill>
                  <a:schemeClr val="folHlink"/>
                </a:solidFill>
                <a:sym typeface="Symbol" pitchFamily="18" charset="2"/>
              </a:rPr>
              <a:t>()=</a:t>
            </a:r>
            <a:r>
              <a:rPr lang="pl-PL" sz="2400" dirty="0" err="1">
                <a:solidFill>
                  <a:schemeClr val="folHlink"/>
                </a:solidFill>
                <a:sym typeface="Symbol" pitchFamily="18" charset="2"/>
              </a:rPr>
              <a:t>Q</a:t>
            </a:r>
            <a:r>
              <a:rPr lang="pl-PL" sz="2400" baseline="-25000" dirty="0" err="1">
                <a:solidFill>
                  <a:schemeClr val="folHlink"/>
                </a:solidFill>
                <a:sym typeface="Symbol" pitchFamily="18" charset="2"/>
              </a:rPr>
              <a:t>scat</a:t>
            </a:r>
            <a:r>
              <a:rPr lang="pl-PL" sz="2400" dirty="0">
                <a:solidFill>
                  <a:schemeClr val="folHlink"/>
                </a:solidFill>
                <a:sym typeface="Symbol" pitchFamily="18" charset="2"/>
              </a:rPr>
              <a:t>=C/ </a:t>
            </a:r>
            <a:r>
              <a:rPr lang="pl-PL" sz="2400" baseline="30000" dirty="0">
                <a:solidFill>
                  <a:schemeClr val="folHlink"/>
                </a:solidFill>
                <a:sym typeface="Symbol" pitchFamily="18" charset="2"/>
              </a:rPr>
              <a:t>4</a:t>
            </a:r>
            <a:endParaRPr lang="pl-PL" sz="2400" dirty="0">
              <a:solidFill>
                <a:schemeClr val="folHlink"/>
              </a:solidFill>
              <a:sym typeface="Symbol" pitchFamily="18" charset="2"/>
            </a:endParaRPr>
          </a:p>
          <a:p>
            <a:pPr marL="609600" indent="-609600">
              <a:buFontTx/>
              <a:buNone/>
            </a:pPr>
            <a:r>
              <a:rPr lang="pl-PL" sz="2400" dirty="0">
                <a:sym typeface="Symbol" pitchFamily="18" charset="2"/>
              </a:rPr>
              <a:t>b)    gdy cześć urojona współczynnika refrakcji </a:t>
            </a:r>
            <a:r>
              <a:rPr lang="pl-PL" sz="2400" dirty="0">
                <a:solidFill>
                  <a:schemeClr val="folHlink"/>
                </a:solidFill>
                <a:sym typeface="Symbol" pitchFamily="18" charset="2"/>
              </a:rPr>
              <a:t>k 0</a:t>
            </a:r>
            <a:r>
              <a:rPr lang="pl-PL" sz="2400" dirty="0">
                <a:sym typeface="Symbol" pitchFamily="18" charset="2"/>
              </a:rPr>
              <a:t> </a:t>
            </a:r>
            <a:r>
              <a:rPr lang="pl-PL" sz="2400" dirty="0" smtClean="0">
                <a:sym typeface="Symbol" pitchFamily="18" charset="2"/>
              </a:rPr>
              <a:t>wówczas </a:t>
            </a:r>
            <a:r>
              <a:rPr lang="pl-PL" sz="2400" dirty="0" smtClean="0">
                <a:solidFill>
                  <a:schemeClr val="folHlink"/>
                </a:solidFill>
                <a:sym typeface="Symbol" pitchFamily="18" charset="2"/>
              </a:rPr>
              <a:t>Q</a:t>
            </a:r>
            <a:r>
              <a:rPr lang="pl-PL" sz="2400" dirty="0">
                <a:solidFill>
                  <a:schemeClr val="folHlink"/>
                </a:solidFill>
                <a:sym typeface="Symbol" pitchFamily="18" charset="2"/>
              </a:rPr>
              <a:t>()=</a:t>
            </a:r>
            <a:r>
              <a:rPr lang="pl-PL" sz="2400" dirty="0" err="1">
                <a:solidFill>
                  <a:schemeClr val="folHlink"/>
                </a:solidFill>
                <a:sym typeface="Symbol" pitchFamily="18" charset="2"/>
              </a:rPr>
              <a:t>Q</a:t>
            </a:r>
            <a:r>
              <a:rPr lang="pl-PL" sz="2400" baseline="-25000" dirty="0" err="1">
                <a:solidFill>
                  <a:schemeClr val="folHlink"/>
                </a:solidFill>
                <a:sym typeface="Symbol" pitchFamily="18" charset="2"/>
              </a:rPr>
              <a:t>abs</a:t>
            </a:r>
            <a:r>
              <a:rPr lang="pl-PL" sz="2400" dirty="0">
                <a:solidFill>
                  <a:schemeClr val="folHlink"/>
                </a:solidFill>
                <a:sym typeface="Symbol" pitchFamily="18" charset="2"/>
              </a:rPr>
              <a:t>=C/ </a:t>
            </a:r>
          </a:p>
          <a:p>
            <a:pPr marL="609600" indent="-609600">
              <a:buFontTx/>
              <a:buNone/>
            </a:pPr>
            <a:r>
              <a:rPr lang="pl-PL" sz="2400" dirty="0">
                <a:solidFill>
                  <a:schemeClr val="tx2"/>
                </a:solidFill>
              </a:rPr>
              <a:t>Paradoks Angstroma</a:t>
            </a:r>
          </a:p>
        </p:txBody>
      </p:sp>
      <p:graphicFrame>
        <p:nvGraphicFramePr>
          <p:cNvPr id="266243" name="Object 3"/>
          <p:cNvGraphicFramePr>
            <a:graphicFrameLocks noChangeAspect="1"/>
          </p:cNvGraphicFramePr>
          <p:nvPr/>
        </p:nvGraphicFramePr>
        <p:xfrm>
          <a:off x="468313" y="4005263"/>
          <a:ext cx="1439862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0" name="Równanie" r:id="rId3" imgW="545863" imgH="457002" progId="Equation.3">
                  <p:embed/>
                </p:oleObj>
              </mc:Choice>
              <mc:Fallback>
                <p:oleObj name="Równanie" r:id="rId3" imgW="545863" imgH="457002" progId="Equation.3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005263"/>
                        <a:ext cx="1439862" cy="1050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44" name="Text Box 4"/>
          <p:cNvSpPr txBox="1">
            <a:spLocks noChangeArrowheads="1"/>
          </p:cNvSpPr>
          <p:nvPr/>
        </p:nvSpPr>
        <p:spPr bwMode="auto">
          <a:xfrm>
            <a:off x="2411413" y="4005263"/>
            <a:ext cx="1728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folHlink"/>
                </a:solidFill>
                <a:latin typeface="Arial" charset="0"/>
              </a:rPr>
              <a:t>k=0</a:t>
            </a:r>
          </a:p>
        </p:txBody>
      </p:sp>
      <p:sp>
        <p:nvSpPr>
          <p:cNvPr id="266245" name="Text Box 5"/>
          <p:cNvSpPr txBox="1">
            <a:spLocks noChangeArrowheads="1"/>
          </p:cNvSpPr>
          <p:nvPr/>
        </p:nvSpPr>
        <p:spPr bwMode="auto">
          <a:xfrm>
            <a:off x="2268538" y="4581525"/>
            <a:ext cx="2374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folHlink"/>
                </a:solidFill>
                <a:latin typeface="Arial" charset="0"/>
              </a:rPr>
              <a:t>k</a:t>
            </a: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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 0</a:t>
            </a:r>
          </a:p>
        </p:txBody>
      </p:sp>
      <p:graphicFrame>
        <p:nvGraphicFramePr>
          <p:cNvPr id="266246" name="Object 6"/>
          <p:cNvGraphicFramePr>
            <a:graphicFrameLocks noChangeAspect="1"/>
          </p:cNvGraphicFramePr>
          <p:nvPr/>
        </p:nvGraphicFramePr>
        <p:xfrm>
          <a:off x="4427538" y="4149725"/>
          <a:ext cx="1247775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1" name="Równanie" r:id="rId5" imgW="190500" imgH="457200" progId="Equation.3">
                  <p:embed/>
                </p:oleObj>
              </mc:Choice>
              <mc:Fallback>
                <p:oleObj name="Równanie" r:id="rId5" imgW="190500" imgH="457200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4149725"/>
                        <a:ext cx="1247775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CC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47" name="Text Box 7"/>
          <p:cNvSpPr txBox="1">
            <a:spLocks noChangeArrowheads="1"/>
          </p:cNvSpPr>
          <p:nvPr/>
        </p:nvSpPr>
        <p:spPr bwMode="auto">
          <a:xfrm>
            <a:off x="5795963" y="4365625"/>
            <a:ext cx="2592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ma</a:t>
            </a:r>
            <a:r>
              <a:rPr lang="pl-PL" sz="2400" dirty="0">
                <a:latin typeface="Arial" charset="0"/>
                <a:sym typeface="Symbol" pitchFamily="18" charset="2"/>
              </a:rPr>
              <a:t>ł</a:t>
            </a:r>
            <a:r>
              <a:rPr lang="pl-PL" sz="2400" dirty="0">
                <a:latin typeface="Arial" charset="0"/>
              </a:rPr>
              <a:t>e cząstki</a:t>
            </a:r>
          </a:p>
        </p:txBody>
      </p:sp>
      <p:sp>
        <p:nvSpPr>
          <p:cNvPr id="266248" name="Text Box 8"/>
          <p:cNvSpPr txBox="1">
            <a:spLocks noChangeArrowheads="1"/>
          </p:cNvSpPr>
          <p:nvPr/>
        </p:nvSpPr>
        <p:spPr bwMode="auto">
          <a:xfrm>
            <a:off x="467518" y="5300663"/>
            <a:ext cx="849696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Obliczmy albedo pojedynczego rozpraszania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SSA</a:t>
            </a:r>
            <a:r>
              <a:rPr lang="pl-PL" sz="2000" dirty="0">
                <a:latin typeface="Arial" charset="0"/>
              </a:rPr>
              <a:t> (Single </a:t>
            </a:r>
            <a:r>
              <a:rPr lang="pl-PL" sz="2000" dirty="0" err="1">
                <a:latin typeface="Arial" charset="0"/>
              </a:rPr>
              <a:t>Scattering</a:t>
            </a:r>
            <a:r>
              <a:rPr lang="pl-PL" sz="2000" dirty="0">
                <a:latin typeface="Arial" charset="0"/>
              </a:rPr>
              <a:t> Albedo)</a:t>
            </a:r>
          </a:p>
        </p:txBody>
      </p:sp>
      <p:graphicFrame>
        <p:nvGraphicFramePr>
          <p:cNvPr id="266249" name="Object 9"/>
          <p:cNvGraphicFramePr>
            <a:graphicFrameLocks noChangeAspect="1"/>
          </p:cNvGraphicFramePr>
          <p:nvPr/>
        </p:nvGraphicFramePr>
        <p:xfrm>
          <a:off x="539750" y="6170613"/>
          <a:ext cx="1031875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2" name="Równanie" r:id="rId7" imgW="749300" imgH="419100" progId="Equation.3">
                  <p:embed/>
                </p:oleObj>
              </mc:Choice>
              <mc:Fallback>
                <p:oleObj name="Równanie" r:id="rId7" imgW="749300" imgH="419100" progId="Equation.3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6170613"/>
                        <a:ext cx="1031875" cy="687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50" name="Object 10"/>
          <p:cNvGraphicFramePr>
            <a:graphicFrameLocks noChangeAspect="1"/>
          </p:cNvGraphicFramePr>
          <p:nvPr/>
        </p:nvGraphicFramePr>
        <p:xfrm>
          <a:off x="2627313" y="6237288"/>
          <a:ext cx="7350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3" name="Równanie" r:id="rId9" imgW="533169" imgH="228501" progId="Equation.3">
                  <p:embed/>
                </p:oleObj>
              </mc:Choice>
              <mc:Fallback>
                <p:oleObj name="Równanie" r:id="rId9" imgW="533169" imgH="228501" progId="Equation.3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6237288"/>
                        <a:ext cx="735012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51" name="Object 11"/>
          <p:cNvGraphicFramePr>
            <a:graphicFrameLocks noChangeAspect="1"/>
          </p:cNvGraphicFramePr>
          <p:nvPr/>
        </p:nvGraphicFramePr>
        <p:xfrm>
          <a:off x="4140200" y="6237288"/>
          <a:ext cx="822325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4" name="Równanie" r:id="rId11" imgW="596900" imgH="241300" progId="Equation.3">
                  <p:embed/>
                </p:oleObj>
              </mc:Choice>
              <mc:Fallback>
                <p:oleObj name="Równanie" r:id="rId11" imgW="596900" imgH="241300" progId="Equation.3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6237288"/>
                        <a:ext cx="822325" cy="395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Przybliżenie małych cząstek</a:t>
            </a:r>
            <a:endParaRPr lang="pl-PL" sz="3200" dirty="0"/>
          </a:p>
        </p:txBody>
      </p:sp>
      <p:graphicFrame>
        <p:nvGraphicFramePr>
          <p:cNvPr id="4" name="Obi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4618846"/>
              </p:ext>
            </p:extLst>
          </p:nvPr>
        </p:nvGraphicFramePr>
        <p:xfrm>
          <a:off x="676275" y="3429000"/>
          <a:ext cx="1747838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4" name="Równanie" r:id="rId3" imgW="1269720" imgH="533160" progId="Equation.3">
                  <p:embed/>
                </p:oleObj>
              </mc:Choice>
              <mc:Fallback>
                <p:oleObj name="Równanie" r:id="rId3" imgW="1269720" imgH="53316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275" y="3429000"/>
                        <a:ext cx="1747838" cy="874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9184798"/>
              </p:ext>
            </p:extLst>
          </p:nvPr>
        </p:nvGraphicFramePr>
        <p:xfrm>
          <a:off x="676275" y="2492375"/>
          <a:ext cx="1889125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5" name="Równanie" r:id="rId5" imgW="1371600" imgH="482400" progId="Equation.3">
                  <p:embed/>
                </p:oleObj>
              </mc:Choice>
              <mc:Fallback>
                <p:oleObj name="Równanie" r:id="rId5" imgW="137160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275" y="2492375"/>
                        <a:ext cx="1889125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i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6117532"/>
              </p:ext>
            </p:extLst>
          </p:nvPr>
        </p:nvGraphicFramePr>
        <p:xfrm>
          <a:off x="549275" y="1412875"/>
          <a:ext cx="6491288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6" name="Równanie" r:id="rId7" imgW="4711680" imgH="558720" progId="Equation.3">
                  <p:embed/>
                </p:oleObj>
              </mc:Choice>
              <mc:Fallback>
                <p:oleObj name="Równanie" r:id="rId7" imgW="4711680" imgH="558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1412875"/>
                        <a:ext cx="6491288" cy="915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08818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17D78-7222-4669-8B43-6A4AD0CA1448}" type="slidenum">
              <a:rPr lang="en-US"/>
              <a:pPr/>
              <a:t>25</a:t>
            </a:fld>
            <a:endParaRPr lang="en-US"/>
          </a:p>
        </p:txBody>
      </p:sp>
      <p:graphicFrame>
        <p:nvGraphicFramePr>
          <p:cNvPr id="267266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95288" y="260350"/>
          <a:ext cx="1871662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2" name="Równanie" r:id="rId3" imgW="875920" imgH="393529" progId="Equation.3">
                  <p:embed/>
                </p:oleObj>
              </mc:Choice>
              <mc:Fallback>
                <p:oleObj name="Równanie" r:id="rId3" imgW="875920" imgH="393529" progId="Equation.3">
                  <p:embed/>
                  <p:pic>
                    <p:nvPicPr>
                      <p:cNvPr id="0" name="Picture 2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260350"/>
                        <a:ext cx="1871662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7267" name="Text Box 3"/>
          <p:cNvSpPr txBox="1">
            <a:spLocks noChangeArrowheads="1"/>
          </p:cNvSpPr>
          <p:nvPr/>
        </p:nvSpPr>
        <p:spPr bwMode="auto">
          <a:xfrm>
            <a:off x="2771775" y="476250"/>
            <a:ext cx="3744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Dla 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x&lt;&lt;1</a:t>
            </a:r>
          </a:p>
        </p:txBody>
      </p:sp>
      <p:graphicFrame>
        <p:nvGraphicFramePr>
          <p:cNvPr id="267268" name="Object 4"/>
          <p:cNvGraphicFramePr>
            <a:graphicFrameLocks noChangeAspect="1"/>
          </p:cNvGraphicFramePr>
          <p:nvPr/>
        </p:nvGraphicFramePr>
        <p:xfrm>
          <a:off x="5148263" y="549275"/>
          <a:ext cx="1600200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3" name="Równanie" r:id="rId5" imgW="748975" imgH="177723" progId="Equation.3">
                  <p:embed/>
                </p:oleObj>
              </mc:Choice>
              <mc:Fallback>
                <p:oleObj name="Równanie" r:id="rId5" imgW="748975" imgH="177723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549275"/>
                        <a:ext cx="1600200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7269" name="Text Box 5"/>
          <p:cNvSpPr txBox="1">
            <a:spLocks noChangeArrowheads="1"/>
          </p:cNvSpPr>
          <p:nvPr/>
        </p:nvSpPr>
        <p:spPr bwMode="auto">
          <a:xfrm>
            <a:off x="395288" y="1341438"/>
            <a:ext cx="5616575" cy="210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tx2"/>
                </a:solidFill>
                <a:latin typeface="Arial" charset="0"/>
              </a:rPr>
              <a:t>Dla cząstek dużych </a:t>
            </a:r>
          </a:p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tx2"/>
                </a:solidFill>
                <a:latin typeface="Arial" charset="0"/>
              </a:rPr>
              <a:t>Q</a:t>
            </a:r>
            <a:r>
              <a:rPr lang="pl-PL" baseline="-25000">
                <a:solidFill>
                  <a:schemeClr val="tx2"/>
                </a:solidFill>
                <a:latin typeface="Arial" charset="0"/>
              </a:rPr>
              <a:t>ext</a:t>
            </a:r>
            <a:r>
              <a:rPr lang="pl-PL">
                <a:solidFill>
                  <a:schemeClr val="tx2"/>
                </a:solidFill>
                <a:latin typeface="Arial" charset="0"/>
              </a:rPr>
              <a:t>=2</a:t>
            </a:r>
          </a:p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tx2"/>
                </a:solidFill>
                <a:latin typeface="Arial" charset="0"/>
              </a:rPr>
              <a:t>Q</a:t>
            </a:r>
            <a:r>
              <a:rPr lang="pl-PL" baseline="-25000">
                <a:solidFill>
                  <a:schemeClr val="tx2"/>
                </a:solidFill>
                <a:latin typeface="Arial" charset="0"/>
              </a:rPr>
              <a:t>abs</a:t>
            </a:r>
            <a:r>
              <a:rPr lang="pl-PL">
                <a:solidFill>
                  <a:schemeClr val="tx2"/>
                </a:solidFill>
                <a:latin typeface="Arial" charset="0"/>
              </a:rPr>
              <a:t>=1 (gdy k&gt;0)</a:t>
            </a:r>
          </a:p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tx2"/>
                </a:solidFill>
                <a:latin typeface="Arial" charset="0"/>
              </a:rPr>
              <a:t>Stad </a:t>
            </a:r>
            <a:r>
              <a:rPr lang="pl-PL">
                <a:solidFill>
                  <a:schemeClr val="tx2"/>
                </a:solidFill>
                <a:latin typeface="Arial" charset="0"/>
                <a:sym typeface="Symbol" pitchFamily="18" charset="2"/>
              </a:rPr>
              <a:t>=0.5</a:t>
            </a:r>
          </a:p>
        </p:txBody>
      </p:sp>
      <p:pic>
        <p:nvPicPr>
          <p:cNvPr id="267270" name="Picture 6" descr="ssa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635375" y="2727325"/>
            <a:ext cx="5508625" cy="4130675"/>
          </a:xfrm>
          <a:prstGeom prst="rect">
            <a:avLst/>
          </a:prstGeom>
          <a:noFill/>
        </p:spPr>
      </p:pic>
      <p:sp>
        <p:nvSpPr>
          <p:cNvPr id="267271" name="Text Box 7"/>
          <p:cNvSpPr txBox="1">
            <a:spLocks noChangeArrowheads="1"/>
          </p:cNvSpPr>
          <p:nvPr/>
        </p:nvSpPr>
        <p:spPr bwMode="auto">
          <a:xfrm>
            <a:off x="107950" y="4508500"/>
            <a:ext cx="381635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Paradoks Angstroma występuje nawet dla </a:t>
            </a:r>
          </a:p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k=10</a:t>
            </a:r>
            <a:r>
              <a:rPr lang="pl-PL" baseline="30000">
                <a:latin typeface="Arial" charset="0"/>
              </a:rPr>
              <a:t>-10.       </a:t>
            </a:r>
            <a:r>
              <a:rPr lang="pl-PL">
                <a:latin typeface="Arial" charset="0"/>
              </a:rPr>
              <a:t>Wówczas to </a:t>
            </a:r>
          </a:p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  <a:sym typeface="Symbol" pitchFamily="18" charset="2"/>
              </a:rPr>
              <a:t>=0  oraz </a:t>
            </a:r>
            <a:r>
              <a:rPr lang="pl-PL">
                <a:latin typeface="Arial" charset="0"/>
              </a:rPr>
              <a:t> =1</a:t>
            </a:r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80BB-FED3-41EE-A1D5-7C3A24396E33}" type="slidenum">
              <a:rPr lang="en-US"/>
              <a:pPr/>
              <a:t>26</a:t>
            </a:fld>
            <a:endParaRPr lang="en-US"/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60350"/>
            <a:ext cx="8229600" cy="1296988"/>
          </a:xfrm>
        </p:spPr>
        <p:txBody>
          <a:bodyPr/>
          <a:lstStyle/>
          <a:p>
            <a:r>
              <a:rPr lang="pl-PL" sz="2400"/>
              <a:t>Załóżmy, że mamy małe cząstki dla których spełniona jest zależność </a:t>
            </a:r>
            <a:r>
              <a:rPr lang="pl-PL" sz="2400">
                <a:solidFill>
                  <a:schemeClr val="folHlink"/>
                </a:solidFill>
              </a:rPr>
              <a:t>Q</a:t>
            </a:r>
            <a:r>
              <a:rPr lang="pl-PL" sz="2400" baseline="-25000">
                <a:solidFill>
                  <a:schemeClr val="folHlink"/>
                </a:solidFill>
              </a:rPr>
              <a:t>abs</a:t>
            </a:r>
            <a:r>
              <a:rPr lang="pl-PL" sz="2400">
                <a:solidFill>
                  <a:schemeClr val="folHlink"/>
                </a:solidFill>
              </a:rPr>
              <a:t>=x</a:t>
            </a:r>
          </a:p>
          <a:p>
            <a:pPr>
              <a:buFontTx/>
              <a:buNone/>
            </a:pPr>
            <a:r>
              <a:rPr lang="pl-PL" sz="2400"/>
              <a:t>Stąd </a:t>
            </a:r>
          </a:p>
        </p:txBody>
      </p:sp>
      <p:graphicFrame>
        <p:nvGraphicFramePr>
          <p:cNvPr id="268291" name="Object 3"/>
          <p:cNvGraphicFramePr>
            <a:graphicFrameLocks noChangeAspect="1"/>
          </p:cNvGraphicFramePr>
          <p:nvPr/>
        </p:nvGraphicFramePr>
        <p:xfrm>
          <a:off x="539750" y="1700213"/>
          <a:ext cx="180022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3" name="Równanie" r:id="rId3" imgW="710891" imgH="241195" progId="Equation.3">
                  <p:embed/>
                </p:oleObj>
              </mc:Choice>
              <mc:Fallback>
                <p:oleObj name="Równanie" r:id="rId3" imgW="710891" imgH="241195" progId="Equation.3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700213"/>
                        <a:ext cx="1800225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8292" name="Text Box 4"/>
          <p:cNvSpPr txBox="1">
            <a:spLocks noChangeArrowheads="1"/>
          </p:cNvSpPr>
          <p:nvPr/>
        </p:nvSpPr>
        <p:spPr bwMode="auto">
          <a:xfrm>
            <a:off x="3563938" y="1628775"/>
            <a:ext cx="51117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Wykładnik Angstroma dla absorpcji wynosi 1</a:t>
            </a:r>
          </a:p>
        </p:txBody>
      </p:sp>
      <p:graphicFrame>
        <p:nvGraphicFramePr>
          <p:cNvPr id="268293" name="Object 5"/>
          <p:cNvGraphicFramePr>
            <a:graphicFrameLocks noChangeAspect="1"/>
          </p:cNvGraphicFramePr>
          <p:nvPr/>
        </p:nvGraphicFramePr>
        <p:xfrm>
          <a:off x="539750" y="2636838"/>
          <a:ext cx="1800225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4" name="Równanie" r:id="rId5" imgW="723586" imgH="241195" progId="Equation.3">
                  <p:embed/>
                </p:oleObj>
              </mc:Choice>
              <mc:Fallback>
                <p:oleObj name="Równanie" r:id="rId5" imgW="723586" imgH="241195" progId="Equation.3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636838"/>
                        <a:ext cx="1800225" cy="611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8294" name="Object 6"/>
          <p:cNvGraphicFramePr>
            <a:graphicFrameLocks noChangeAspect="1"/>
          </p:cNvGraphicFramePr>
          <p:nvPr/>
        </p:nvGraphicFramePr>
        <p:xfrm>
          <a:off x="539750" y="3429000"/>
          <a:ext cx="244792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5" name="Równanie" r:id="rId7" imgW="1447800" imgH="431800" progId="Equation.3">
                  <p:embed/>
                </p:oleObj>
              </mc:Choice>
              <mc:Fallback>
                <p:oleObj name="Równanie" r:id="rId7" imgW="1447800" imgH="431800" progId="Equation.3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429000"/>
                        <a:ext cx="2447925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8295" name="Text Box 7"/>
          <p:cNvSpPr txBox="1">
            <a:spLocks noChangeArrowheads="1"/>
          </p:cNvSpPr>
          <p:nvPr/>
        </p:nvSpPr>
        <p:spPr bwMode="auto">
          <a:xfrm>
            <a:off x="395288" y="4221163"/>
            <a:ext cx="8497887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pl-PL" dirty="0">
                <a:latin typeface="Arial" charset="0"/>
              </a:rPr>
              <a:t>Dla aerozolu o </a:t>
            </a:r>
            <a:r>
              <a:rPr lang="pl-PL" dirty="0" smtClean="0">
                <a:latin typeface="Arial" charset="0"/>
              </a:rPr>
              <a:t>wykładniku </a:t>
            </a:r>
            <a:r>
              <a:rPr lang="pl-PL" dirty="0">
                <a:latin typeface="Arial" charset="0"/>
              </a:rPr>
              <a:t>Angstroma równym 1 mamy płaską zależność </a:t>
            </a:r>
            <a:r>
              <a:rPr lang="pl-PL" dirty="0" smtClean="0">
                <a:latin typeface="Arial" charset="0"/>
              </a:rPr>
              <a:t>albedo </a:t>
            </a:r>
            <a:r>
              <a:rPr lang="pl-PL" dirty="0">
                <a:latin typeface="Arial" charset="0"/>
              </a:rPr>
              <a:t>pojedynczego </a:t>
            </a:r>
            <a:r>
              <a:rPr lang="pl-PL">
                <a:latin typeface="Arial" charset="0"/>
              </a:rPr>
              <a:t>rozpraszania </a:t>
            </a:r>
            <a:r>
              <a:rPr lang="pl-PL" smtClean="0">
                <a:latin typeface="Arial" charset="0"/>
              </a:rPr>
              <a:t>od </a:t>
            </a:r>
            <a:r>
              <a:rPr lang="pl-PL" dirty="0">
                <a:latin typeface="Arial" charset="0"/>
              </a:rPr>
              <a:t>długością fali.</a:t>
            </a:r>
          </a:p>
          <a:p>
            <a:pPr marL="342900" indent="-342900" eaLnBrk="1" hangingPunct="1">
              <a:spcBef>
                <a:spcPct val="50000"/>
              </a:spcBef>
              <a:buFontTx/>
              <a:buAutoNum type="arabicParenR"/>
            </a:pPr>
            <a:r>
              <a:rPr lang="pl-PL" dirty="0">
                <a:solidFill>
                  <a:schemeClr val="tx2"/>
                </a:solidFill>
                <a:latin typeface="Arial" charset="0"/>
              </a:rPr>
              <a:t>Dla </a:t>
            </a:r>
            <a:r>
              <a:rPr lang="pl-PL" dirty="0">
                <a:solidFill>
                  <a:schemeClr val="tx2"/>
                </a:solidFill>
                <a:latin typeface="Arial" charset="0"/>
                <a:sym typeface="Symbol" pitchFamily="18" charset="2"/>
              </a:rPr>
              <a:t>&lt;1 SSA</a:t>
            </a:r>
            <a:r>
              <a:rPr lang="pl-PL" dirty="0">
                <a:solidFill>
                  <a:schemeClr val="tx2"/>
                </a:solidFill>
                <a:latin typeface="Arial" charset="0"/>
              </a:rPr>
              <a:t> rośnie z długością fali</a:t>
            </a:r>
          </a:p>
          <a:p>
            <a:pPr marL="342900" indent="-342900" eaLnBrk="1" hangingPunct="1">
              <a:spcBef>
                <a:spcPct val="50000"/>
              </a:spcBef>
              <a:buFontTx/>
              <a:buAutoNum type="arabicParenR"/>
            </a:pPr>
            <a:r>
              <a:rPr lang="pl-PL" dirty="0">
                <a:solidFill>
                  <a:schemeClr val="tx2"/>
                </a:solidFill>
                <a:latin typeface="Arial" charset="0"/>
              </a:rPr>
              <a:t>Dla </a:t>
            </a:r>
            <a:r>
              <a:rPr lang="pl-PL" dirty="0">
                <a:solidFill>
                  <a:schemeClr val="tx2"/>
                </a:solidFill>
                <a:latin typeface="Arial" charset="0"/>
                <a:sym typeface="Symbol" pitchFamily="18" charset="2"/>
              </a:rPr>
              <a:t>&gt;1 SSA maleje z długością fali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2BF4-6D70-4D18-9734-8B3EB645AA83}" type="slidenum">
              <a:rPr lang="en-US"/>
              <a:pPr/>
              <a:t>27</a:t>
            </a:fld>
            <a:endParaRPr lang="en-US"/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561975"/>
          </a:xfrm>
        </p:spPr>
        <p:txBody>
          <a:bodyPr/>
          <a:lstStyle/>
          <a:p>
            <a:r>
              <a:rPr lang="pl-PL" sz="2800"/>
              <a:t>Wykładnik Angstrom’a cd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29600" cy="936625"/>
          </a:xfrm>
        </p:spPr>
        <p:txBody>
          <a:bodyPr/>
          <a:lstStyle/>
          <a:p>
            <a:r>
              <a:rPr lang="pl-PL" sz="2400"/>
              <a:t>Załóżmy, że mamy dwa mody aerozolu o liczbie cząstek odpowiednio </a:t>
            </a:r>
            <a:r>
              <a:rPr lang="pl-PL" sz="2400">
                <a:solidFill>
                  <a:schemeClr val="folHlink"/>
                </a:solidFill>
              </a:rPr>
              <a:t>N</a:t>
            </a:r>
            <a:r>
              <a:rPr lang="pl-PL" sz="2400" baseline="-25000">
                <a:solidFill>
                  <a:schemeClr val="folHlink"/>
                </a:solidFill>
              </a:rPr>
              <a:t>1</a:t>
            </a:r>
            <a:r>
              <a:rPr lang="pl-PL" sz="2400"/>
              <a:t> oraz </a:t>
            </a:r>
            <a:r>
              <a:rPr lang="pl-PL" sz="2400">
                <a:solidFill>
                  <a:schemeClr val="folHlink"/>
                </a:solidFill>
              </a:rPr>
              <a:t>N</a:t>
            </a:r>
            <a:r>
              <a:rPr lang="pl-PL" sz="2400" baseline="-25000">
                <a:solidFill>
                  <a:schemeClr val="folHlink"/>
                </a:solidFill>
              </a:rPr>
              <a:t>2</a:t>
            </a:r>
            <a:r>
              <a:rPr lang="pl-PL" sz="2400"/>
              <a:t>. Wówczas </a:t>
            </a:r>
            <a:r>
              <a:rPr lang="pl-PL" sz="2400">
                <a:solidFill>
                  <a:schemeClr val="folHlink"/>
                </a:solidFill>
              </a:rPr>
              <a:t>AOT</a:t>
            </a:r>
            <a:r>
              <a:rPr lang="pl-PL" sz="2400"/>
              <a:t> wynosi:</a:t>
            </a:r>
          </a:p>
        </p:txBody>
      </p:sp>
      <p:graphicFrame>
        <p:nvGraphicFramePr>
          <p:cNvPr id="269316" name="Object 4"/>
          <p:cNvGraphicFramePr>
            <a:graphicFrameLocks noChangeAspect="1"/>
          </p:cNvGraphicFramePr>
          <p:nvPr/>
        </p:nvGraphicFramePr>
        <p:xfrm>
          <a:off x="467544" y="2060848"/>
          <a:ext cx="223202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4" name="Równanie" r:id="rId3" imgW="977476" imgH="215806" progId="Equation.3">
                  <p:embed/>
                </p:oleObj>
              </mc:Choice>
              <mc:Fallback>
                <p:oleObj name="Równanie" r:id="rId3" imgW="977476" imgH="215806" progId="Equation.3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060848"/>
                        <a:ext cx="2232025" cy="44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9317" name="Object 5"/>
          <p:cNvGraphicFramePr>
            <a:graphicFrameLocks noChangeAspect="1"/>
          </p:cNvGraphicFramePr>
          <p:nvPr/>
        </p:nvGraphicFramePr>
        <p:xfrm>
          <a:off x="683568" y="2780928"/>
          <a:ext cx="2376264" cy="5277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5" name="Równanie" r:id="rId5" imgW="1130300" imgH="279400" progId="Equation.3">
                  <p:embed/>
                </p:oleObj>
              </mc:Choice>
              <mc:Fallback>
                <p:oleObj name="Równanie" r:id="rId5" imgW="1130300" imgH="279400" progId="Equation.3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2780928"/>
                        <a:ext cx="2376264" cy="52772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9318" name="Object 6"/>
          <p:cNvGraphicFramePr>
            <a:graphicFrameLocks noChangeAspect="1"/>
          </p:cNvGraphicFramePr>
          <p:nvPr/>
        </p:nvGraphicFramePr>
        <p:xfrm>
          <a:off x="560388" y="3552825"/>
          <a:ext cx="4208462" cy="1341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6" name="Równanie" r:id="rId7" imgW="2362200" imgH="838200" progId="Equation.3">
                  <p:embed/>
                </p:oleObj>
              </mc:Choice>
              <mc:Fallback>
                <p:oleObj name="Równanie" r:id="rId7" imgW="2362200" imgH="838200" progId="Equation.3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8" y="3552825"/>
                        <a:ext cx="4208462" cy="1341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9319" name="Text Box 7"/>
          <p:cNvSpPr txBox="1">
            <a:spLocks noChangeArrowheads="1"/>
          </p:cNvSpPr>
          <p:nvPr/>
        </p:nvSpPr>
        <p:spPr bwMode="auto">
          <a:xfrm>
            <a:off x="4140200" y="2852738"/>
            <a:ext cx="2376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i=1,2</a:t>
            </a:r>
          </a:p>
        </p:txBody>
      </p:sp>
      <p:graphicFrame>
        <p:nvGraphicFramePr>
          <p:cNvPr id="269320" name="Object 8"/>
          <p:cNvGraphicFramePr>
            <a:graphicFrameLocks noChangeAspect="1"/>
          </p:cNvGraphicFramePr>
          <p:nvPr/>
        </p:nvGraphicFramePr>
        <p:xfrm>
          <a:off x="560388" y="5075238"/>
          <a:ext cx="3325812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7" name="Równanie" r:id="rId9" imgW="1866900" imgH="622300" progId="Equation.3">
                  <p:embed/>
                </p:oleObj>
              </mc:Choice>
              <mc:Fallback>
                <p:oleObj name="Równanie" r:id="rId9" imgW="1866900" imgH="622300" progId="Equation.3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8" y="5075238"/>
                        <a:ext cx="3325812" cy="995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9321" name="Text Box 9"/>
          <p:cNvSpPr txBox="1">
            <a:spLocks noChangeArrowheads="1"/>
          </p:cNvSpPr>
          <p:nvPr/>
        </p:nvSpPr>
        <p:spPr bwMode="auto">
          <a:xfrm>
            <a:off x="5148263" y="4149725"/>
            <a:ext cx="3995737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Wykładnik Angstroma zależy więc jedynie od stosunku liczby cząstek w poszczególnych modach nie zaś od całkowitej ich ilości.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199-218D-4B95-ABCD-32626EFE1E4F}" type="slidenum">
              <a:rPr lang="en-US"/>
              <a:pPr/>
              <a:t>28</a:t>
            </a:fld>
            <a:endParaRPr lang="en-US"/>
          </a:p>
        </p:txBody>
      </p:sp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270339" name="Picture 3" descr="AOT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0B44-C754-4168-A143-F8B0CE6D50FB}" type="slidenum">
              <a:rPr lang="en-US"/>
              <a:pPr/>
              <a:t>29</a:t>
            </a:fld>
            <a:endParaRPr lang="en-US"/>
          </a:p>
        </p:txBody>
      </p:sp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260350"/>
            <a:ext cx="7772400" cy="346075"/>
          </a:xfrm>
        </p:spPr>
        <p:txBody>
          <a:bodyPr>
            <a:normAutofit fontScale="90000"/>
          </a:bodyPr>
          <a:lstStyle/>
          <a:p>
            <a:r>
              <a:rPr lang="pl-PL" sz="3200" b="1" dirty="0"/>
              <a:t>Uogólnienie problemu odwrotnego</a:t>
            </a:r>
          </a:p>
        </p:txBody>
      </p:sp>
      <p:graphicFrame>
        <p:nvGraphicFramePr>
          <p:cNvPr id="271363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3203575" y="981075"/>
          <a:ext cx="2879725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8" name="Równanie" r:id="rId3" imgW="1651000" imgH="495300" progId="Equation.3">
                  <p:embed/>
                </p:oleObj>
              </mc:Choice>
              <mc:Fallback>
                <p:oleObj name="Równanie" r:id="rId3" imgW="1651000" imgH="495300" progId="Equation.3">
                  <p:embed/>
                  <p:pic>
                    <p:nvPicPr>
                      <p:cNvPr id="0" name="Picture 5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981075"/>
                        <a:ext cx="2879725" cy="865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1364" name="Text Box 4"/>
          <p:cNvSpPr txBox="1">
            <a:spLocks noChangeArrowheads="1"/>
          </p:cNvSpPr>
          <p:nvPr/>
        </p:nvSpPr>
        <p:spPr bwMode="auto">
          <a:xfrm>
            <a:off x="468313" y="1989138"/>
            <a:ext cx="849788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Rozkład wielkości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n(r)</a:t>
            </a:r>
            <a:r>
              <a:rPr lang="pl-PL" sz="2000" dirty="0">
                <a:latin typeface="Arial" charset="0"/>
              </a:rPr>
              <a:t> możemy rozbić na dwie części; wolno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f(r)</a:t>
            </a:r>
            <a:r>
              <a:rPr lang="pl-PL" sz="2000" dirty="0">
                <a:latin typeface="Arial" charset="0"/>
              </a:rPr>
              <a:t> oraz szybko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h(r)</a:t>
            </a:r>
            <a:r>
              <a:rPr lang="pl-PL" sz="2000" dirty="0">
                <a:latin typeface="Arial" charset="0"/>
              </a:rPr>
              <a:t> zmienną, gdzie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h(r)</a:t>
            </a:r>
            <a:r>
              <a:rPr lang="pl-PL" sz="2000" dirty="0">
                <a:latin typeface="Arial" charset="0"/>
              </a:rPr>
              <a:t> ma </a:t>
            </a:r>
            <a:r>
              <a:rPr lang="pl-PL" sz="2000" dirty="0" smtClean="0">
                <a:latin typeface="Arial" charset="0"/>
              </a:rPr>
              <a:t>np. postać </a:t>
            </a:r>
            <a:r>
              <a:rPr lang="pl-PL" sz="2000" dirty="0">
                <a:latin typeface="Arial" charset="0"/>
              </a:rPr>
              <a:t>rozkładu </a:t>
            </a:r>
            <a:r>
              <a:rPr lang="pl-PL" sz="2000" dirty="0" err="1">
                <a:latin typeface="Arial" charset="0"/>
              </a:rPr>
              <a:t>Junge</a:t>
            </a:r>
            <a:endParaRPr lang="pl-PL" sz="2000" dirty="0">
              <a:latin typeface="Arial" charset="0"/>
            </a:endParaRPr>
          </a:p>
        </p:txBody>
      </p:sp>
      <p:graphicFrame>
        <p:nvGraphicFramePr>
          <p:cNvPr id="271365" name="Object 5"/>
          <p:cNvGraphicFramePr>
            <a:graphicFrameLocks noChangeAspect="1"/>
          </p:cNvGraphicFramePr>
          <p:nvPr/>
        </p:nvGraphicFramePr>
        <p:xfrm>
          <a:off x="3851275" y="3068638"/>
          <a:ext cx="3198813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9" name="Równanie" r:id="rId5" imgW="1841500" imgH="495300" progId="Equation.3">
                  <p:embed/>
                </p:oleObj>
              </mc:Choice>
              <mc:Fallback>
                <p:oleObj name="Równanie" r:id="rId5" imgW="1841500" imgH="495300" progId="Equation.3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3068638"/>
                        <a:ext cx="3198813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1366" name="Text Box 6"/>
          <p:cNvSpPr txBox="1">
            <a:spLocks noChangeArrowheads="1"/>
          </p:cNvSpPr>
          <p:nvPr/>
        </p:nvSpPr>
        <p:spPr bwMode="auto">
          <a:xfrm>
            <a:off x="250825" y="4076700"/>
            <a:ext cx="84978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Naszym zadaniem jest wyznaczenie funkcji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f(r)</a:t>
            </a:r>
            <a:r>
              <a:rPr lang="pl-PL" sz="2000" dirty="0">
                <a:latin typeface="Arial" charset="0"/>
              </a:rPr>
              <a:t> zakładając współczynnik refrakcji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m</a:t>
            </a:r>
            <a:r>
              <a:rPr lang="pl-PL" sz="2000" dirty="0">
                <a:latin typeface="Arial" charset="0"/>
              </a:rPr>
              <a:t>. Równanie to sprowadza się do równania Fredholma pierwszego rodzaju jeśli przyjmiemy, </a:t>
            </a:r>
            <a:r>
              <a:rPr lang="pl-PL" sz="2000" dirty="0" smtClean="0">
                <a:latin typeface="Arial" charset="0"/>
              </a:rPr>
              <a:t>że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g=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()</a:t>
            </a:r>
            <a:r>
              <a:rPr lang="pl-PL" sz="2000" dirty="0">
                <a:latin typeface="Arial" charset="0"/>
                <a:sym typeface="Symbol" pitchFamily="18" charset="2"/>
              </a:rPr>
              <a:t> zaś</a:t>
            </a:r>
          </a:p>
        </p:txBody>
      </p:sp>
      <p:graphicFrame>
        <p:nvGraphicFramePr>
          <p:cNvPr id="271367" name="Object 7"/>
          <p:cNvGraphicFramePr>
            <a:graphicFrameLocks noChangeAspect="1"/>
          </p:cNvGraphicFramePr>
          <p:nvPr/>
        </p:nvGraphicFramePr>
        <p:xfrm>
          <a:off x="395288" y="5805488"/>
          <a:ext cx="360045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40" name="Równanie" r:id="rId7" imgW="1676400" imgH="431800" progId="Equation.3">
                  <p:embed/>
                </p:oleObj>
              </mc:Choice>
              <mc:Fallback>
                <p:oleObj name="Równanie" r:id="rId7" imgW="1676400" imgH="431800" progId="Equation.3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5805488"/>
                        <a:ext cx="360045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1368" name="Object 8"/>
          <p:cNvGraphicFramePr>
            <a:graphicFrameLocks noChangeAspect="1"/>
          </p:cNvGraphicFramePr>
          <p:nvPr/>
        </p:nvGraphicFramePr>
        <p:xfrm>
          <a:off x="5505450" y="5748338"/>
          <a:ext cx="2455863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41" name="Równanie" r:id="rId9" imgW="1143000" imgH="495300" progId="Equation.3">
                  <p:embed/>
                </p:oleObj>
              </mc:Choice>
              <mc:Fallback>
                <p:oleObj name="Równanie" r:id="rId9" imgW="1143000" imgH="495300" progId="Equation.3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5450" y="5748338"/>
                        <a:ext cx="2455863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594A1-F225-4A81-BDB0-458438F60A4E}" type="slidenum">
              <a:rPr lang="en-US"/>
              <a:pPr/>
              <a:t>3</a:t>
            </a:fld>
            <a:endParaRPr lang="en-US"/>
          </a:p>
        </p:txBody>
      </p:sp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581025"/>
          </a:xfrm>
        </p:spPr>
        <p:txBody>
          <a:bodyPr/>
          <a:lstStyle/>
          <a:p>
            <a:r>
              <a:rPr lang="pl-PL" sz="3200" b="1" dirty="0"/>
              <a:t>Pomiary </a:t>
            </a:r>
            <a:r>
              <a:rPr lang="pl-PL" sz="3200" b="1" dirty="0" smtClean="0"/>
              <a:t>naziemne grubości optycznej </a:t>
            </a:r>
            <a:endParaRPr lang="pl-PL" sz="3200" b="1" dirty="0"/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052513"/>
            <a:ext cx="8362950" cy="2549525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pl-PL" sz="2400" dirty="0"/>
              <a:t>Jedną z najprostszych metod pomiarowych zawartości aerozolu </a:t>
            </a:r>
            <a:r>
              <a:rPr lang="pl-PL" sz="2400" dirty="0" smtClean="0"/>
              <a:t>opiera się  o pomiar </a:t>
            </a:r>
            <a:r>
              <a:rPr lang="pl-PL" sz="2400" dirty="0"/>
              <a:t>promieniowania bezpośredniego na powierzchni </a:t>
            </a:r>
            <a:r>
              <a:rPr lang="pl-PL" sz="2400" dirty="0" smtClean="0"/>
              <a:t>ziemi.</a:t>
            </a:r>
            <a:endParaRPr lang="pl-PL" sz="2400" dirty="0"/>
          </a:p>
          <a:p>
            <a:pPr>
              <a:lnSpc>
                <a:spcPct val="90000"/>
              </a:lnSpc>
            </a:pPr>
            <a:r>
              <a:rPr lang="pl-PL" sz="2400" dirty="0"/>
              <a:t>Obecności aerozoli sprawa, że promieniowanie bezpośrednie dochodzące do ziemi jest efektywnie osłabiane (poprzez procesy rozpraszania oraz absorpcji) zgodnie z prawem Lamberta Beera. </a:t>
            </a:r>
          </a:p>
          <a:p>
            <a:pPr>
              <a:lnSpc>
                <a:spcPct val="90000"/>
              </a:lnSpc>
            </a:pPr>
            <a:r>
              <a:rPr lang="pl-PL" sz="2400" dirty="0"/>
              <a:t>Dla horyzontalnie jednorodnej atmosfery mamy:</a:t>
            </a:r>
          </a:p>
          <a:p>
            <a:pPr>
              <a:lnSpc>
                <a:spcPct val="90000"/>
              </a:lnSpc>
            </a:pPr>
            <a:endParaRPr lang="pl-PL" sz="2400" dirty="0"/>
          </a:p>
        </p:txBody>
      </p:sp>
      <p:graphicFrame>
        <p:nvGraphicFramePr>
          <p:cNvPr id="245764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323482576"/>
              </p:ext>
            </p:extLst>
          </p:nvPr>
        </p:nvGraphicFramePr>
        <p:xfrm>
          <a:off x="611560" y="4077072"/>
          <a:ext cx="1903412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" name="Równanie" r:id="rId3" imgW="990170" imgH="241195" progId="Equation.3">
                  <p:embed/>
                </p:oleObj>
              </mc:Choice>
              <mc:Fallback>
                <p:oleObj name="Równanie" r:id="rId3" imgW="990170" imgH="241195" progId="Equation.3">
                  <p:embed/>
                  <p:pic>
                    <p:nvPicPr>
                      <p:cNvPr id="0" name="Picture 2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4077072"/>
                        <a:ext cx="1903412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65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286263230"/>
              </p:ext>
            </p:extLst>
          </p:nvPr>
        </p:nvGraphicFramePr>
        <p:xfrm>
          <a:off x="251520" y="5301208"/>
          <a:ext cx="3671888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Równanie" r:id="rId5" imgW="1816100" imgH="241300" progId="Equation.3">
                  <p:embed/>
                </p:oleObj>
              </mc:Choice>
              <mc:Fallback>
                <p:oleObj name="Równanie" r:id="rId5" imgW="1816100" imgH="241300" progId="Equation.3">
                  <p:embed/>
                  <p:pic>
                    <p:nvPicPr>
                      <p:cNvPr id="0" name="Picture 2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5301208"/>
                        <a:ext cx="3671888" cy="471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3" descr="sun_photomete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>
          <a:xfrm>
            <a:off x="4164110" y="3349625"/>
            <a:ext cx="4857750" cy="3508375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2CB5-857C-4F70-9DF4-B5E773624DE0}" type="slidenum">
              <a:rPr lang="en-US"/>
              <a:pPr/>
              <a:t>30</a:t>
            </a:fld>
            <a:endParaRPr lang="en-US"/>
          </a:p>
        </p:txBody>
      </p:sp>
      <p:graphicFrame>
        <p:nvGraphicFramePr>
          <p:cNvPr id="272386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6541214"/>
              </p:ext>
            </p:extLst>
          </p:nvPr>
        </p:nvGraphicFramePr>
        <p:xfrm>
          <a:off x="755576" y="2681287"/>
          <a:ext cx="1828800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8" name="Równanie" r:id="rId3" imgW="1091726" imgH="495085" progId="Equation.3">
                  <p:embed/>
                </p:oleObj>
              </mc:Choice>
              <mc:Fallback>
                <p:oleObj name="Równanie" r:id="rId3" imgW="1091726" imgH="495085" progId="Equation.3">
                  <p:embed/>
                  <p:pic>
                    <p:nvPicPr>
                      <p:cNvPr id="0" name="Picture 2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681287"/>
                        <a:ext cx="1828800" cy="798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2387" name="Text Box 3"/>
          <p:cNvSpPr txBox="1">
            <a:spLocks noChangeArrowheads="1"/>
          </p:cNvSpPr>
          <p:nvPr/>
        </p:nvSpPr>
        <p:spPr bwMode="auto">
          <a:xfrm>
            <a:off x="250825" y="188913"/>
            <a:ext cx="8569325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gdzie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K</a:t>
            </a:r>
            <a:r>
              <a:rPr lang="pl-PL" sz="2000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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(r)</a:t>
            </a:r>
            <a:r>
              <a:rPr lang="pl-PL" sz="2000" dirty="0">
                <a:latin typeface="Arial" charset="0"/>
                <a:sym typeface="Symbol" pitchFamily="18" charset="2"/>
              </a:rPr>
              <a:t> jest funkcją wagową (</a:t>
            </a:r>
            <a:r>
              <a:rPr lang="pl-PL" sz="2000" dirty="0" smtClean="0">
                <a:latin typeface="Arial" charset="0"/>
                <a:sym typeface="Symbol" pitchFamily="18" charset="2"/>
              </a:rPr>
              <a:t>jądrem całkowym). </a:t>
            </a:r>
            <a:r>
              <a:rPr lang="pl-PL" sz="2000" dirty="0">
                <a:latin typeface="Arial" charset="0"/>
                <a:sym typeface="Symbol" pitchFamily="18" charset="2"/>
              </a:rPr>
              <a:t>W praktyce, ponieważ mamy tylko skończona ilość </a:t>
            </a:r>
            <a:r>
              <a:rPr lang="pl-PL" sz="2000" dirty="0" smtClean="0">
                <a:latin typeface="Arial" charset="0"/>
                <a:sym typeface="Symbol" pitchFamily="18" charset="2"/>
              </a:rPr>
              <a:t>zmierzonych </a:t>
            </a:r>
            <a:r>
              <a:rPr lang="pl-PL" sz="2000" dirty="0">
                <a:latin typeface="Arial" charset="0"/>
                <a:sym typeface="Symbol" pitchFamily="18" charset="2"/>
              </a:rPr>
              <a:t>parametrów </a:t>
            </a:r>
            <a:r>
              <a:rPr lang="pl-PL" sz="2000" dirty="0" err="1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g</a:t>
            </a:r>
            <a:r>
              <a:rPr lang="pl-PL" sz="2000" baseline="-25000" dirty="0" err="1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i</a:t>
            </a:r>
            <a:r>
              <a:rPr lang="pl-PL" sz="2000" dirty="0">
                <a:latin typeface="Arial" charset="0"/>
                <a:sym typeface="Symbol" pitchFamily="18" charset="2"/>
              </a:rPr>
              <a:t> powyższy problem jest źle postawiony nawet jeśli funkcja wagowa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K</a:t>
            </a:r>
            <a:r>
              <a:rPr lang="pl-PL" sz="2000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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(r)</a:t>
            </a:r>
            <a:r>
              <a:rPr lang="pl-PL" sz="2000" dirty="0">
                <a:latin typeface="Arial" charset="0"/>
                <a:sym typeface="Symbol" pitchFamily="18" charset="2"/>
              </a:rPr>
              <a:t> oraz wartości mierzone </a:t>
            </a:r>
            <a:r>
              <a:rPr lang="pl-PL" sz="2000" dirty="0" err="1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g</a:t>
            </a:r>
            <a:r>
              <a:rPr lang="pl-PL" sz="2000" baseline="-25000" dirty="0" err="1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i</a:t>
            </a:r>
            <a:r>
              <a:rPr lang="pl-PL" sz="2000" dirty="0">
                <a:latin typeface="Arial" charset="0"/>
                <a:sym typeface="Symbol" pitchFamily="18" charset="2"/>
              </a:rPr>
              <a:t> pozbawione s</a:t>
            </a:r>
            <a:r>
              <a:rPr lang="pl-PL" sz="2000" dirty="0">
                <a:latin typeface="Arial" charset="0"/>
              </a:rPr>
              <a:t>ą</a:t>
            </a:r>
            <a:r>
              <a:rPr lang="pl-PL" sz="2000" dirty="0">
                <a:latin typeface="Arial" charset="0"/>
                <a:sym typeface="Symbol" pitchFamily="18" charset="2"/>
              </a:rPr>
              <a:t> niepewności. </a:t>
            </a:r>
          </a:p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  <a:sym typeface="Symbol" pitchFamily="18" charset="2"/>
              </a:rPr>
              <a:t>Rozważmy równanie Fredholma w postaci:</a:t>
            </a:r>
          </a:p>
        </p:txBody>
      </p:sp>
      <p:sp>
        <p:nvSpPr>
          <p:cNvPr id="272388" name="Text Box 4"/>
          <p:cNvSpPr txBox="1">
            <a:spLocks noChangeArrowheads="1"/>
          </p:cNvSpPr>
          <p:nvPr/>
        </p:nvSpPr>
        <p:spPr bwMode="auto">
          <a:xfrm>
            <a:off x="3203848" y="2657475"/>
            <a:ext cx="51847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folHlink"/>
                </a:solidFill>
                <a:latin typeface="Arial" charset="0"/>
              </a:rPr>
              <a:t>i=1,2,…,M</a:t>
            </a:r>
            <a:r>
              <a:rPr lang="pl-PL">
                <a:latin typeface="Arial" charset="0"/>
              </a:rPr>
              <a:t>    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M</a:t>
            </a:r>
            <a:r>
              <a:rPr lang="pl-PL">
                <a:latin typeface="Arial" charset="0"/>
              </a:rPr>
              <a:t> jest liczbą obserwacji spektralnych wielkości 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g</a:t>
            </a:r>
          </a:p>
        </p:txBody>
      </p:sp>
      <p:sp>
        <p:nvSpPr>
          <p:cNvPr id="272389" name="Text Box 5"/>
          <p:cNvSpPr txBox="1">
            <a:spLocks noChangeArrowheads="1"/>
          </p:cNvSpPr>
          <p:nvPr/>
        </p:nvSpPr>
        <p:spPr bwMode="auto">
          <a:xfrm>
            <a:off x="323850" y="4076700"/>
            <a:ext cx="85693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Dla wygody poszukiwać będziemy rozwiązanie w postaci:</a:t>
            </a:r>
          </a:p>
        </p:txBody>
      </p:sp>
      <p:graphicFrame>
        <p:nvGraphicFramePr>
          <p:cNvPr id="272390" name="Object 6"/>
          <p:cNvGraphicFramePr>
            <a:graphicFrameLocks noChangeAspect="1"/>
          </p:cNvGraphicFramePr>
          <p:nvPr/>
        </p:nvGraphicFramePr>
        <p:xfrm>
          <a:off x="573088" y="4697413"/>
          <a:ext cx="1870075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9" name="Równanie" r:id="rId5" imgW="1054100" imgH="444500" progId="Equation.3">
                  <p:embed/>
                </p:oleObj>
              </mc:Choice>
              <mc:Fallback>
                <p:oleObj name="Równanie" r:id="rId5" imgW="1054100" imgH="44450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8" y="4697413"/>
                        <a:ext cx="1870075" cy="788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2391" name="Text Box 7"/>
          <p:cNvSpPr txBox="1">
            <a:spLocks noChangeArrowheads="1"/>
          </p:cNvSpPr>
          <p:nvPr/>
        </p:nvSpPr>
        <p:spPr bwMode="auto">
          <a:xfrm>
            <a:off x="2987675" y="4724400"/>
            <a:ext cx="59055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gdzie </a:t>
            </a:r>
            <a:r>
              <a:rPr lang="pl-PL" sz="2000" dirty="0" err="1">
                <a:solidFill>
                  <a:schemeClr val="folHlink"/>
                </a:solidFill>
                <a:latin typeface="Arial" charset="0"/>
              </a:rPr>
              <a:t>f</a:t>
            </a:r>
            <a:r>
              <a:rPr lang="pl-PL" sz="2000" baseline="-25000" dirty="0" err="1">
                <a:solidFill>
                  <a:schemeClr val="folHlink"/>
                </a:solidFill>
                <a:latin typeface="Arial" charset="0"/>
              </a:rPr>
              <a:t>j</a:t>
            </a:r>
            <a:r>
              <a:rPr lang="pl-PL" sz="2000" dirty="0">
                <a:latin typeface="Arial" charset="0"/>
              </a:rPr>
              <a:t> są nieznanymi współczynnikami, zaś </a:t>
            </a:r>
            <a:r>
              <a:rPr lang="pl-PL" sz="2000" dirty="0" err="1">
                <a:solidFill>
                  <a:schemeClr val="folHlink"/>
                </a:solidFill>
                <a:latin typeface="Arial" charset="0"/>
              </a:rPr>
              <a:t>w</a:t>
            </a:r>
            <a:r>
              <a:rPr lang="pl-PL" sz="2000" baseline="-25000" dirty="0" err="1">
                <a:solidFill>
                  <a:schemeClr val="folHlink"/>
                </a:solidFill>
                <a:latin typeface="Arial" charset="0"/>
              </a:rPr>
              <a:t>j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 </a:t>
            </a:r>
            <a:r>
              <a:rPr lang="pl-PL" sz="2000" dirty="0">
                <a:latin typeface="Arial" charset="0"/>
              </a:rPr>
              <a:t>oznacza funkcje ortogonalne. Podstawiając dostajemy: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3151-81D0-4B4A-8F68-DEC2CEE5789D}" type="slidenum">
              <a:rPr lang="en-US"/>
              <a:pPr/>
              <a:t>31</a:t>
            </a:fld>
            <a:endParaRPr lang="en-US"/>
          </a:p>
        </p:txBody>
      </p:sp>
      <p:graphicFrame>
        <p:nvGraphicFramePr>
          <p:cNvPr id="273410" name="Object 2"/>
          <p:cNvGraphicFramePr>
            <a:graphicFrameLocks noGrp="1" noChangeAspect="1"/>
          </p:cNvGraphicFramePr>
          <p:nvPr>
            <p:ph sz="half" idx="1"/>
          </p:nvPr>
        </p:nvGraphicFramePr>
        <p:xfrm>
          <a:off x="468313" y="333375"/>
          <a:ext cx="1728787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67" name="Równanie" r:id="rId3" imgW="761669" imgH="444307" progId="Equation.3">
                  <p:embed/>
                </p:oleObj>
              </mc:Choice>
              <mc:Fallback>
                <p:oleObj name="Równanie" r:id="rId3" imgW="761669" imgH="444307" progId="Equation.3">
                  <p:embed/>
                  <p:pic>
                    <p:nvPicPr>
                      <p:cNvPr id="0" name="Picture 8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333375"/>
                        <a:ext cx="1728787" cy="1008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11" name="Text Box 3"/>
          <p:cNvSpPr txBox="1">
            <a:spLocks noChangeArrowheads="1"/>
          </p:cNvSpPr>
          <p:nvPr/>
        </p:nvSpPr>
        <p:spPr bwMode="auto">
          <a:xfrm>
            <a:off x="2411413" y="476250"/>
            <a:ext cx="2665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gdzie i-1,2,…,M</a:t>
            </a:r>
          </a:p>
        </p:txBody>
      </p:sp>
      <p:graphicFrame>
        <p:nvGraphicFramePr>
          <p:cNvPr id="273412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5795963" y="333375"/>
          <a:ext cx="2230437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68" name="Równanie" r:id="rId5" imgW="1244060" imgH="495085" progId="Equation.3">
                  <p:embed/>
                </p:oleObj>
              </mc:Choice>
              <mc:Fallback>
                <p:oleObj name="Równanie" r:id="rId5" imgW="1244060" imgH="495085" progId="Equation.3">
                  <p:embed/>
                  <p:pic>
                    <p:nvPicPr>
                      <p:cNvPr id="0" name="Picture 8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333375"/>
                        <a:ext cx="2230437" cy="887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13" name="Text Box 5"/>
          <p:cNvSpPr txBox="1">
            <a:spLocks noChangeArrowheads="1"/>
          </p:cNvSpPr>
          <p:nvPr/>
        </p:nvSpPr>
        <p:spPr bwMode="auto">
          <a:xfrm>
            <a:off x="395288" y="1412875"/>
            <a:ext cx="84248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Musimy wyznaczyć 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f</a:t>
            </a:r>
            <a:r>
              <a:rPr lang="pl-PL" baseline="-25000">
                <a:solidFill>
                  <a:schemeClr val="folHlink"/>
                </a:solidFill>
                <a:latin typeface="Arial" charset="0"/>
              </a:rPr>
              <a:t>j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(j=1,…,N)</a:t>
            </a:r>
            <a:r>
              <a:rPr lang="pl-PL">
                <a:latin typeface="Arial" charset="0"/>
              </a:rPr>
              <a:t> korzystając z obserwacji 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g</a:t>
            </a:r>
            <a:r>
              <a:rPr lang="pl-PL" baseline="-25000">
                <a:solidFill>
                  <a:schemeClr val="folHlink"/>
                </a:solidFill>
                <a:latin typeface="Arial" charset="0"/>
              </a:rPr>
              <a:t>i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(i=1,…,M)</a:t>
            </a:r>
            <a:r>
              <a:rPr lang="pl-PL">
                <a:latin typeface="Arial" charset="0"/>
              </a:rPr>
              <a:t>. Wprowadzamy oznaczenia:</a:t>
            </a:r>
          </a:p>
        </p:txBody>
      </p:sp>
      <p:graphicFrame>
        <p:nvGraphicFramePr>
          <p:cNvPr id="273414" name="Object 6"/>
          <p:cNvGraphicFramePr>
            <a:graphicFrameLocks noChangeAspect="1"/>
          </p:cNvGraphicFramePr>
          <p:nvPr/>
        </p:nvGraphicFramePr>
        <p:xfrm>
          <a:off x="827088" y="2492375"/>
          <a:ext cx="1512887" cy="126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69" name="Równanie" r:id="rId7" imgW="583947" imgH="939392" progId="Equation.3">
                  <p:embed/>
                </p:oleObj>
              </mc:Choice>
              <mc:Fallback>
                <p:oleObj name="Równanie" r:id="rId7" imgW="583947" imgH="939392" progId="Equation.3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492375"/>
                        <a:ext cx="1512887" cy="1260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3415" name="Object 7"/>
          <p:cNvGraphicFramePr>
            <a:graphicFrameLocks noChangeAspect="1"/>
          </p:cNvGraphicFramePr>
          <p:nvPr/>
        </p:nvGraphicFramePr>
        <p:xfrm>
          <a:off x="3203575" y="2420938"/>
          <a:ext cx="1439863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70" name="Równanie" r:id="rId9" imgW="545863" imgH="939392" progId="Equation.3">
                  <p:embed/>
                </p:oleObj>
              </mc:Choice>
              <mc:Fallback>
                <p:oleObj name="Równanie" r:id="rId9" imgW="545863" imgH="939392" progId="Equation.3">
                  <p:embed/>
                  <p:pic>
                    <p:nvPicPr>
                      <p:cNvPr id="0" name="Picture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2420938"/>
                        <a:ext cx="1439863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3416" name="Object 8"/>
          <p:cNvGraphicFramePr>
            <a:graphicFrameLocks noChangeAspect="1"/>
          </p:cNvGraphicFramePr>
          <p:nvPr/>
        </p:nvGraphicFramePr>
        <p:xfrm>
          <a:off x="5219700" y="2420938"/>
          <a:ext cx="3095625" cy="1277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71" name="Równanie" r:id="rId11" imgW="1714500" imgH="939800" progId="Equation.3">
                  <p:embed/>
                </p:oleObj>
              </mc:Choice>
              <mc:Fallback>
                <p:oleObj name="Równanie" r:id="rId11" imgW="1714500" imgH="939800" progId="Equation.3">
                  <p:embed/>
                  <p:pic>
                    <p:nvPicPr>
                      <p:cNvPr id="0" name="Picture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2420938"/>
                        <a:ext cx="3095625" cy="1277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17" name="Text Box 9"/>
          <p:cNvSpPr txBox="1">
            <a:spLocks noChangeArrowheads="1"/>
          </p:cNvSpPr>
          <p:nvPr/>
        </p:nvSpPr>
        <p:spPr bwMode="auto">
          <a:xfrm>
            <a:off x="323850" y="3860800"/>
            <a:ext cx="76327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Wyjściowe równanie sprowadza się do równania wektorowego</a:t>
            </a:r>
          </a:p>
        </p:txBody>
      </p:sp>
      <p:graphicFrame>
        <p:nvGraphicFramePr>
          <p:cNvPr id="273418" name="Object 10"/>
          <p:cNvGraphicFramePr>
            <a:graphicFrameLocks noChangeAspect="1"/>
          </p:cNvGraphicFramePr>
          <p:nvPr/>
        </p:nvGraphicFramePr>
        <p:xfrm>
          <a:off x="2771775" y="4437063"/>
          <a:ext cx="1036638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72" name="Równanie" r:id="rId13" imgW="457200" imgH="241300" progId="Equation.3">
                  <p:embed/>
                </p:oleObj>
              </mc:Choice>
              <mc:Fallback>
                <p:oleObj name="Równanie" r:id="rId13" imgW="457200" imgH="241300" progId="Equation.3">
                  <p:embed/>
                  <p:pic>
                    <p:nvPicPr>
                      <p:cNvPr id="0" name="Picture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4437063"/>
                        <a:ext cx="1036638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19" name="Text Box 11"/>
          <p:cNvSpPr txBox="1">
            <a:spLocks noChangeArrowheads="1"/>
          </p:cNvSpPr>
          <p:nvPr/>
        </p:nvSpPr>
        <p:spPr bwMode="auto">
          <a:xfrm>
            <a:off x="323850" y="5084763"/>
            <a:ext cx="856932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Jak wiadomo macierz odwrotna istnieje tylko wtedy gdy 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M=N</a:t>
            </a:r>
            <a:r>
              <a:rPr lang="pl-PL">
                <a:latin typeface="Arial" charset="0"/>
              </a:rPr>
              <a:t> oraz gdy 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detA</a:t>
            </a: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0</a:t>
            </a:r>
            <a:r>
              <a:rPr lang="pl-PL">
                <a:latin typeface="Arial" charset="0"/>
                <a:sym typeface="Symbol" pitchFamily="18" charset="2"/>
              </a:rPr>
              <a:t>. Jeśli więc </a:t>
            </a: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M=N</a:t>
            </a:r>
            <a:r>
              <a:rPr lang="pl-PL">
                <a:latin typeface="Arial" charset="0"/>
                <a:sym typeface="Symbol" pitchFamily="18" charset="2"/>
              </a:rPr>
              <a:t> to nasze rozwiązanie jest postaci:</a:t>
            </a:r>
          </a:p>
        </p:txBody>
      </p:sp>
      <p:graphicFrame>
        <p:nvGraphicFramePr>
          <p:cNvPr id="273420" name="Object 12"/>
          <p:cNvGraphicFramePr>
            <a:graphicFrameLocks noChangeAspect="1"/>
          </p:cNvGraphicFramePr>
          <p:nvPr/>
        </p:nvGraphicFramePr>
        <p:xfrm>
          <a:off x="2009775" y="6165850"/>
          <a:ext cx="12668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73" name="Równanie" r:id="rId15" imgW="558558" imgH="241195" progId="Equation.3">
                  <p:embed/>
                </p:oleObj>
              </mc:Choice>
              <mc:Fallback>
                <p:oleObj name="Równanie" r:id="rId15" imgW="558558" imgH="241195" progId="Equation.3">
                  <p:embed/>
                  <p:pic>
                    <p:nvPicPr>
                      <p:cNvPr id="0" name="Picture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775" y="6165850"/>
                        <a:ext cx="1266825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1F50F-B17E-4400-A1B6-6EC2653EAF23}" type="slidenum">
              <a:rPr lang="en-US"/>
              <a:pPr/>
              <a:t>32</a:t>
            </a:fld>
            <a:endParaRPr lang="en-US"/>
          </a:p>
        </p:txBody>
      </p:sp>
      <p:sp>
        <p:nvSpPr>
          <p:cNvPr id="27443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260350"/>
            <a:ext cx="8218487" cy="1323975"/>
          </a:xfrm>
        </p:spPr>
        <p:txBody>
          <a:bodyPr/>
          <a:lstStyle/>
          <a:p>
            <a:r>
              <a:rPr lang="pl-PL" sz="2400"/>
              <a:t>Z reguły macierz </a:t>
            </a:r>
            <a:r>
              <a:rPr lang="pl-PL" sz="2400">
                <a:solidFill>
                  <a:schemeClr val="folHlink"/>
                </a:solidFill>
              </a:rPr>
              <a:t>A</a:t>
            </a:r>
            <a:r>
              <a:rPr lang="pl-PL" sz="2400"/>
              <a:t> nie może być odwrócona dlatego używa się metody najmniejszych kwadratów. Różnicę lewej i prawej strony powyższego równania zapisujemy w postaci:</a:t>
            </a:r>
          </a:p>
        </p:txBody>
      </p:sp>
      <p:graphicFrame>
        <p:nvGraphicFramePr>
          <p:cNvPr id="274435" name="Object 3"/>
          <p:cNvGraphicFramePr>
            <a:graphicFrameLocks noGrp="1" noChangeAspect="1"/>
          </p:cNvGraphicFramePr>
          <p:nvPr>
            <p:ph sz="half" idx="2"/>
          </p:nvPr>
        </p:nvGraphicFramePr>
        <p:xfrm>
          <a:off x="1042988" y="1773238"/>
          <a:ext cx="1916112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3" name="Równanie" r:id="rId3" imgW="990170" imgH="444307" progId="Equation.3">
                  <p:embed/>
                </p:oleObj>
              </mc:Choice>
              <mc:Fallback>
                <p:oleObj name="Równanie" r:id="rId3" imgW="990170" imgH="444307" progId="Equation.3">
                  <p:embed/>
                  <p:pic>
                    <p:nvPicPr>
                      <p:cNvPr id="0" name="Picture 3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1773238"/>
                        <a:ext cx="1916112" cy="827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4436" name="Text Box 4"/>
          <p:cNvSpPr txBox="1">
            <a:spLocks noChangeArrowheads="1"/>
          </p:cNvSpPr>
          <p:nvPr/>
        </p:nvSpPr>
        <p:spPr bwMode="auto">
          <a:xfrm>
            <a:off x="3492500" y="2133600"/>
            <a:ext cx="2592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1800">
                <a:solidFill>
                  <a:schemeClr val="folHlink"/>
                </a:solidFill>
                <a:latin typeface="Arial" charset="0"/>
              </a:rPr>
              <a:t>i=1,…,M</a:t>
            </a:r>
          </a:p>
        </p:txBody>
      </p:sp>
      <p:sp>
        <p:nvSpPr>
          <p:cNvPr id="274437" name="Text Box 5"/>
          <p:cNvSpPr txBox="1">
            <a:spLocks noChangeArrowheads="1"/>
          </p:cNvSpPr>
          <p:nvPr/>
        </p:nvSpPr>
        <p:spPr bwMode="auto">
          <a:xfrm>
            <a:off x="539750" y="2781300"/>
            <a:ext cx="6696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Musimy więc zminimalizować wielkość </a:t>
            </a:r>
          </a:p>
        </p:txBody>
      </p:sp>
      <p:graphicFrame>
        <p:nvGraphicFramePr>
          <p:cNvPr id="274438" name="Object 6"/>
          <p:cNvGraphicFramePr>
            <a:graphicFrameLocks noChangeAspect="1"/>
          </p:cNvGraphicFramePr>
          <p:nvPr/>
        </p:nvGraphicFramePr>
        <p:xfrm>
          <a:off x="468313" y="3357563"/>
          <a:ext cx="3371850" cy="1096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4" name="Równanie" r:id="rId5" imgW="1600200" imgH="520700" progId="Equation.3">
                  <p:embed/>
                </p:oleObj>
              </mc:Choice>
              <mc:Fallback>
                <p:oleObj name="Równanie" r:id="rId5" imgW="1600200" imgH="520700" progId="Equation.3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3357563"/>
                        <a:ext cx="3371850" cy="1096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4439" name="Text Box 7"/>
          <p:cNvSpPr txBox="1">
            <a:spLocks noChangeArrowheads="1"/>
          </p:cNvSpPr>
          <p:nvPr/>
        </p:nvSpPr>
        <p:spPr bwMode="auto">
          <a:xfrm>
            <a:off x="4140200" y="3284538"/>
            <a:ext cx="47529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Poprzez przyrównaniu wszystkich pochodnych względem 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f</a:t>
            </a:r>
            <a:r>
              <a:rPr lang="pl-PL" baseline="-25000">
                <a:solidFill>
                  <a:schemeClr val="folHlink"/>
                </a:solidFill>
                <a:latin typeface="Arial" charset="0"/>
              </a:rPr>
              <a:t>k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(k=1,2,…,n)</a:t>
            </a:r>
            <a:r>
              <a:rPr lang="pl-PL">
                <a:latin typeface="Arial" charset="0"/>
              </a:rPr>
              <a:t> do zera</a:t>
            </a:r>
          </a:p>
        </p:txBody>
      </p:sp>
      <p:graphicFrame>
        <p:nvGraphicFramePr>
          <p:cNvPr id="274440" name="Object 8"/>
          <p:cNvGraphicFramePr>
            <a:graphicFrameLocks noChangeAspect="1"/>
          </p:cNvGraphicFramePr>
          <p:nvPr/>
        </p:nvGraphicFramePr>
        <p:xfrm>
          <a:off x="477838" y="4730750"/>
          <a:ext cx="3638550" cy="123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5" name="Równanie" r:id="rId7" imgW="1726451" imgH="583947" progId="Equation.3">
                  <p:embed/>
                </p:oleObj>
              </mc:Choice>
              <mc:Fallback>
                <p:oleObj name="Równanie" r:id="rId7" imgW="1726451" imgH="583947" progId="Equation.3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838" y="4730750"/>
                        <a:ext cx="3638550" cy="1230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FCB37-43EC-4B47-91BD-202C6E50254C}" type="slidenum">
              <a:rPr lang="en-US"/>
              <a:pPr/>
              <a:t>33</a:t>
            </a:fld>
            <a:endParaRPr lang="en-US"/>
          </a:p>
        </p:txBody>
      </p:sp>
      <p:graphicFrame>
        <p:nvGraphicFramePr>
          <p:cNvPr id="275458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95288" y="311150"/>
          <a:ext cx="3367087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1" name="Równanie" r:id="rId3" imgW="1866900" imgH="508000" progId="Equation.3">
                  <p:embed/>
                </p:oleObj>
              </mc:Choice>
              <mc:Fallback>
                <p:oleObj name="Równanie" r:id="rId3" imgW="1866900" imgH="508000" progId="Equation.3">
                  <p:embed/>
                  <p:pic>
                    <p:nvPicPr>
                      <p:cNvPr id="0" name="Picture 6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311150"/>
                        <a:ext cx="3367087" cy="915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5459" name="Object 3"/>
          <p:cNvGraphicFramePr>
            <a:graphicFrameLocks noChangeAspect="1"/>
          </p:cNvGraphicFramePr>
          <p:nvPr/>
        </p:nvGraphicFramePr>
        <p:xfrm>
          <a:off x="468313" y="1412875"/>
          <a:ext cx="2614612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2" name="Równanie" r:id="rId5" imgW="1497950" imgH="482391" progId="Equation.3">
                  <p:embed/>
                </p:oleObj>
              </mc:Choice>
              <mc:Fallback>
                <p:oleObj name="Równanie" r:id="rId5" imgW="1497950" imgH="482391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412875"/>
                        <a:ext cx="2614612" cy="842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5460" name="Text Box 4"/>
          <p:cNvSpPr txBox="1">
            <a:spLocks noChangeArrowheads="1"/>
          </p:cNvSpPr>
          <p:nvPr/>
        </p:nvSpPr>
        <p:spPr bwMode="auto">
          <a:xfrm>
            <a:off x="4500563" y="476250"/>
            <a:ext cx="4176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lub w formie macierzowej</a:t>
            </a:r>
          </a:p>
        </p:txBody>
      </p:sp>
      <p:graphicFrame>
        <p:nvGraphicFramePr>
          <p:cNvPr id="275461" name="Object 5"/>
          <p:cNvGraphicFramePr>
            <a:graphicFrameLocks noChangeAspect="1"/>
          </p:cNvGraphicFramePr>
          <p:nvPr/>
        </p:nvGraphicFramePr>
        <p:xfrm>
          <a:off x="5724525" y="1052513"/>
          <a:ext cx="1417638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3" name="Równanie" r:id="rId7" imgW="812447" imgH="241195" progId="Equation.3">
                  <p:embed/>
                </p:oleObj>
              </mc:Choice>
              <mc:Fallback>
                <p:oleObj name="Równanie" r:id="rId7" imgW="812447" imgH="241195" progId="Equation.3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1052513"/>
                        <a:ext cx="1417638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5462" name="Object 6"/>
          <p:cNvGraphicFramePr>
            <a:graphicFrameLocks noChangeAspect="1"/>
          </p:cNvGraphicFramePr>
          <p:nvPr/>
        </p:nvGraphicFramePr>
        <p:xfrm>
          <a:off x="5559425" y="1739900"/>
          <a:ext cx="1749425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4" name="Równanie" r:id="rId9" imgW="1002865" imgH="279279" progId="Equation.3">
                  <p:embed/>
                </p:oleObj>
              </mc:Choice>
              <mc:Fallback>
                <p:oleObj name="Równanie" r:id="rId9" imgW="1002865" imgH="279279" progId="Equation.3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425" y="1739900"/>
                        <a:ext cx="1749425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5463" name="Text Box 7"/>
          <p:cNvSpPr txBox="1">
            <a:spLocks noChangeArrowheads="1"/>
          </p:cNvSpPr>
          <p:nvPr/>
        </p:nvSpPr>
        <p:spPr bwMode="auto">
          <a:xfrm>
            <a:off x="0" y="2276475"/>
            <a:ext cx="9144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dirty="0">
                <a:latin typeface="Arial" charset="0"/>
              </a:rPr>
              <a:t>Rozwiązanie zagadnienia odwrotnego w powyżej formie jest niestabilne. Niestabilności związane </a:t>
            </a:r>
            <a:r>
              <a:rPr lang="pl-PL" dirty="0" smtClean="0">
                <a:latin typeface="Arial" charset="0"/>
              </a:rPr>
              <a:t>ze </a:t>
            </a:r>
            <a:r>
              <a:rPr lang="pl-PL" dirty="0">
                <a:latin typeface="Arial" charset="0"/>
              </a:rPr>
              <a:t>źle postawionym problemem wyjściowym nie są jedyne. </a:t>
            </a:r>
            <a:endParaRPr lang="pl-PL" dirty="0" smtClean="0"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pl-PL" dirty="0" smtClean="0">
                <a:latin typeface="Arial" charset="0"/>
              </a:rPr>
              <a:t>Istotnym </a:t>
            </a:r>
            <a:r>
              <a:rPr lang="pl-PL" dirty="0">
                <a:latin typeface="Arial" charset="0"/>
              </a:rPr>
              <a:t>wkład wnoszą błędy kwadratur używane do obliczeń elementów macierzy </a:t>
            </a:r>
            <a:r>
              <a:rPr lang="pl-PL" dirty="0" err="1">
                <a:solidFill>
                  <a:schemeClr val="folHlink"/>
                </a:solidFill>
                <a:latin typeface="Arial" charset="0"/>
              </a:rPr>
              <a:t>A</a:t>
            </a:r>
            <a:r>
              <a:rPr lang="pl-PL" baseline="-25000" dirty="0" err="1">
                <a:solidFill>
                  <a:schemeClr val="folHlink"/>
                </a:solidFill>
                <a:latin typeface="Arial" charset="0"/>
              </a:rPr>
              <a:t>ij</a:t>
            </a:r>
            <a:r>
              <a:rPr lang="pl-PL" dirty="0">
                <a:latin typeface="Arial" charset="0"/>
              </a:rPr>
              <a:t>, błędy obcięcia numerycznego oraz przede wszystkim błędy pomiarowe wielkości </a:t>
            </a:r>
            <a:r>
              <a:rPr lang="pl-PL" dirty="0" err="1">
                <a:solidFill>
                  <a:schemeClr val="folHlink"/>
                </a:solidFill>
                <a:latin typeface="Arial" charset="0"/>
              </a:rPr>
              <a:t>g</a:t>
            </a:r>
            <a:r>
              <a:rPr lang="pl-PL" baseline="-25000" dirty="0" err="1">
                <a:solidFill>
                  <a:schemeClr val="folHlink"/>
                </a:solidFill>
                <a:latin typeface="Arial" charset="0"/>
              </a:rPr>
              <a:t>i</a:t>
            </a:r>
            <a:r>
              <a:rPr lang="pl-PL" dirty="0">
                <a:latin typeface="Arial" charset="0"/>
              </a:rPr>
              <a:t>. </a:t>
            </a:r>
            <a:endParaRPr lang="pl-PL" dirty="0" smtClean="0"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pl-PL" dirty="0" smtClean="0">
                <a:latin typeface="Arial" charset="0"/>
              </a:rPr>
              <a:t>W </a:t>
            </a:r>
            <a:r>
              <a:rPr lang="pl-PL" dirty="0">
                <a:latin typeface="Arial" charset="0"/>
              </a:rPr>
              <a:t>praktyce </a:t>
            </a:r>
            <a:r>
              <a:rPr lang="pl-PL" dirty="0" err="1">
                <a:solidFill>
                  <a:schemeClr val="folHlink"/>
                </a:solidFill>
                <a:latin typeface="Arial" charset="0"/>
              </a:rPr>
              <a:t>g</a:t>
            </a:r>
            <a:r>
              <a:rPr lang="pl-PL" baseline="-25000" dirty="0" err="1">
                <a:solidFill>
                  <a:schemeClr val="folHlink"/>
                </a:solidFill>
                <a:latin typeface="Arial" charset="0"/>
              </a:rPr>
              <a:t>i</a:t>
            </a:r>
            <a:r>
              <a:rPr lang="pl-PL" dirty="0">
                <a:latin typeface="Arial" charset="0"/>
              </a:rPr>
              <a:t> nigdy nie jest znane i dlatego musi być zapisane w postaci: </a:t>
            </a:r>
          </a:p>
        </p:txBody>
      </p:sp>
      <p:graphicFrame>
        <p:nvGraphicFramePr>
          <p:cNvPr id="275464" name="Object 8"/>
          <p:cNvGraphicFramePr>
            <a:graphicFrameLocks noChangeAspect="1"/>
          </p:cNvGraphicFramePr>
          <p:nvPr/>
        </p:nvGraphicFramePr>
        <p:xfrm>
          <a:off x="468313" y="4868863"/>
          <a:ext cx="1511300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5" name="Równanie" r:id="rId11" imgW="672808" imgH="215806" progId="Equation.3">
                  <p:embed/>
                </p:oleObj>
              </mc:Choice>
              <mc:Fallback>
                <p:oleObj name="Równanie" r:id="rId11" imgW="672808" imgH="215806" progId="Equation.3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868863"/>
                        <a:ext cx="1511300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5465" name="Text Box 9"/>
          <p:cNvSpPr txBox="1">
            <a:spLocks noChangeArrowheads="1"/>
          </p:cNvSpPr>
          <p:nvPr/>
        </p:nvSpPr>
        <p:spPr bwMode="auto">
          <a:xfrm>
            <a:off x="0" y="5445125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Niepewności </a:t>
            </a: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</a:t>
            </a:r>
            <a:r>
              <a:rPr lang="pl-PL" baseline="-2500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i</a:t>
            </a:r>
            <a:r>
              <a:rPr lang="pl-PL">
                <a:latin typeface="Arial" charset="0"/>
                <a:sym typeface="Symbol" pitchFamily="18" charset="2"/>
              </a:rPr>
              <a:t> wpływają na niejednoznaczność rozwiązania </a:t>
            </a: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f</a:t>
            </a:r>
            <a:r>
              <a:rPr lang="pl-PL" baseline="-2500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i</a:t>
            </a:r>
            <a:r>
              <a:rPr lang="pl-PL">
                <a:latin typeface="Arial" charset="0"/>
                <a:sym typeface="Symbol" pitchFamily="18" charset="2"/>
              </a:rPr>
              <a:t>, która może być usunięta poprzez narzucenie dodatkowego warunku pozwalającego wybrać jedno z możliwych </a:t>
            </a: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f</a:t>
            </a:r>
            <a:r>
              <a:rPr lang="pl-PL" baseline="-2500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i</a:t>
            </a:r>
            <a:endParaRPr lang="pl-PL">
              <a:solidFill>
                <a:schemeClr val="folHlink"/>
              </a:solidFill>
              <a:latin typeface="Arial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23FD1-7ECC-4385-952C-1FF6A05AC1D3}" type="slidenum">
              <a:rPr lang="en-US"/>
              <a:pPr/>
              <a:t>34</a:t>
            </a:fld>
            <a:endParaRPr lang="en-US"/>
          </a:p>
        </p:txBody>
      </p:sp>
      <p:sp>
        <p:nvSpPr>
          <p:cNvPr id="27648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79512" y="116632"/>
            <a:ext cx="4464050" cy="647700"/>
          </a:xfrm>
        </p:spPr>
        <p:txBody>
          <a:bodyPr/>
          <a:lstStyle/>
          <a:p>
            <a:pPr>
              <a:buFontTx/>
              <a:buNone/>
            </a:pPr>
            <a:r>
              <a:rPr lang="pl-PL" sz="2800" dirty="0"/>
              <a:t>	</a:t>
            </a:r>
            <a:r>
              <a:rPr lang="pl-PL" sz="2400" dirty="0"/>
              <a:t>Rozpatrujemy wyrażenie </a:t>
            </a:r>
          </a:p>
        </p:txBody>
      </p:sp>
      <p:graphicFrame>
        <p:nvGraphicFramePr>
          <p:cNvPr id="276483" name="Object 3"/>
          <p:cNvGraphicFramePr>
            <a:graphicFrameLocks noGrp="1" noChangeAspect="1"/>
          </p:cNvGraphicFramePr>
          <p:nvPr>
            <p:ph sz="half" idx="2"/>
          </p:nvPr>
        </p:nvGraphicFramePr>
        <p:xfrm>
          <a:off x="4572000" y="0"/>
          <a:ext cx="2601913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12" name="Równanie" r:id="rId3" imgW="1180588" imgH="380835" progId="Equation.3">
                  <p:embed/>
                </p:oleObj>
              </mc:Choice>
              <mc:Fallback>
                <p:oleObj name="Równanie" r:id="rId3" imgW="1180588" imgH="380835" progId="Equation.3">
                  <p:embed/>
                  <p:pic>
                    <p:nvPicPr>
                      <p:cNvPr id="0" name="Picture 7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0"/>
                        <a:ext cx="2601913" cy="839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484" name="Text Box 4"/>
          <p:cNvSpPr txBox="1">
            <a:spLocks noChangeArrowheads="1"/>
          </p:cNvSpPr>
          <p:nvPr/>
        </p:nvSpPr>
        <p:spPr bwMode="auto">
          <a:xfrm>
            <a:off x="395288" y="908050"/>
            <a:ext cx="813752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gdzie </a:t>
            </a: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</a:t>
            </a:r>
            <a:r>
              <a:rPr lang="pl-PL">
                <a:latin typeface="Arial" charset="0"/>
                <a:sym typeface="Symbol" pitchFamily="18" charset="2"/>
              </a:rPr>
              <a:t> jest współczynnikiem wygładzającym mówiącym jak silnie rozwiązanie </a:t>
            </a: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f</a:t>
            </a:r>
            <a:r>
              <a:rPr lang="pl-PL" baseline="-2500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i</a:t>
            </a:r>
            <a:r>
              <a:rPr lang="pl-PL">
                <a:latin typeface="Arial" charset="0"/>
                <a:sym typeface="Symbol" pitchFamily="18" charset="2"/>
              </a:rPr>
              <a:t> jest zmuszane do zbiegania do zadanej wartości (w tym przypadku do wartości średniej a ogólnie do wektora </a:t>
            </a: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informacji a priori</a:t>
            </a:r>
            <a:r>
              <a:rPr lang="pl-PL">
                <a:latin typeface="Arial" charset="0"/>
                <a:sym typeface="Symbol" pitchFamily="18" charset="2"/>
              </a:rPr>
              <a:t>). Stosując metodę najmniejszych kwadratów mamy</a:t>
            </a:r>
          </a:p>
        </p:txBody>
      </p:sp>
      <p:graphicFrame>
        <p:nvGraphicFramePr>
          <p:cNvPr id="276485" name="Object 5"/>
          <p:cNvGraphicFramePr>
            <a:graphicFrameLocks noChangeAspect="1"/>
          </p:cNvGraphicFramePr>
          <p:nvPr/>
        </p:nvGraphicFramePr>
        <p:xfrm>
          <a:off x="7942263" y="1590675"/>
          <a:ext cx="236537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13" name="Równanie" r:id="rId5" imgW="114201" imgH="190335" progId="Equation.3">
                  <p:embed/>
                </p:oleObj>
              </mc:Choice>
              <mc:Fallback>
                <p:oleObj name="Równanie" r:id="rId5" imgW="114201" imgH="190335" progId="Equation.3">
                  <p:embed/>
                  <p:pic>
                    <p:nvPicPr>
                      <p:cNvPr id="0" name="Picture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42263" y="1590675"/>
                        <a:ext cx="236537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486" name="Object 6"/>
          <p:cNvGraphicFramePr>
            <a:graphicFrameLocks noChangeAspect="1"/>
          </p:cNvGraphicFramePr>
          <p:nvPr/>
        </p:nvGraphicFramePr>
        <p:xfrm>
          <a:off x="539552" y="2348880"/>
          <a:ext cx="4032250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14" name="Równanie" r:id="rId7" imgW="2565400" imgH="584200" progId="Equation.3">
                  <p:embed/>
                </p:oleObj>
              </mc:Choice>
              <mc:Fallback>
                <p:oleObj name="Równanie" r:id="rId7" imgW="2565400" imgH="584200" progId="Equation.3">
                  <p:embed/>
                  <p:pic>
                    <p:nvPicPr>
                      <p:cNvPr id="0" name="Picture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348880"/>
                        <a:ext cx="4032250" cy="849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487" name="Object 7"/>
          <p:cNvGraphicFramePr>
            <a:graphicFrameLocks noChangeAspect="1"/>
          </p:cNvGraphicFramePr>
          <p:nvPr/>
        </p:nvGraphicFramePr>
        <p:xfrm>
          <a:off x="539552" y="3573016"/>
          <a:ext cx="4071938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15" name="Równanie" r:id="rId9" imgW="2463800" imgH="508000" progId="Equation.3">
                  <p:embed/>
                </p:oleObj>
              </mc:Choice>
              <mc:Fallback>
                <p:oleObj name="Równanie" r:id="rId9" imgW="2463800" imgH="508000" progId="Equation.3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3573016"/>
                        <a:ext cx="4071938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488" name="Text Box 8"/>
          <p:cNvSpPr txBox="1">
            <a:spLocks noChangeArrowheads="1"/>
          </p:cNvSpPr>
          <p:nvPr/>
        </p:nvSpPr>
        <p:spPr bwMode="auto">
          <a:xfrm>
            <a:off x="468313" y="4724400"/>
            <a:ext cx="4895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Równoważny zapis macierzowy</a:t>
            </a:r>
          </a:p>
        </p:txBody>
      </p:sp>
      <p:graphicFrame>
        <p:nvGraphicFramePr>
          <p:cNvPr id="276489" name="Object 9"/>
          <p:cNvGraphicFramePr>
            <a:graphicFrameLocks noChangeAspect="1"/>
          </p:cNvGraphicFramePr>
          <p:nvPr/>
        </p:nvGraphicFramePr>
        <p:xfrm>
          <a:off x="539750" y="5300663"/>
          <a:ext cx="2528888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16" name="Równanie" r:id="rId11" imgW="1409088" imgH="241195" progId="Equation.3">
                  <p:embed/>
                </p:oleObj>
              </mc:Choice>
              <mc:Fallback>
                <p:oleObj name="Równanie" r:id="rId11" imgW="1409088" imgH="241195" progId="Equation.3">
                  <p:embed/>
                  <p:pic>
                    <p:nvPicPr>
                      <p:cNvPr id="0" name="Picture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5300663"/>
                        <a:ext cx="2528888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490" name="Text Box 10"/>
          <p:cNvSpPr txBox="1">
            <a:spLocks noChangeArrowheads="1"/>
          </p:cNvSpPr>
          <p:nvPr/>
        </p:nvSpPr>
        <p:spPr bwMode="auto">
          <a:xfrm>
            <a:off x="395288" y="5876925"/>
            <a:ext cx="4105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gdzie macierz 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H</a:t>
            </a:r>
            <a:r>
              <a:rPr lang="pl-PL">
                <a:latin typeface="Arial" charset="0"/>
              </a:rPr>
              <a:t> ma postać</a:t>
            </a:r>
          </a:p>
        </p:txBody>
      </p:sp>
      <p:graphicFrame>
        <p:nvGraphicFramePr>
          <p:cNvPr id="276491" name="Object 11"/>
          <p:cNvGraphicFramePr>
            <a:graphicFrameLocks noChangeAspect="1"/>
          </p:cNvGraphicFramePr>
          <p:nvPr/>
        </p:nvGraphicFramePr>
        <p:xfrm>
          <a:off x="4968875" y="4889500"/>
          <a:ext cx="3895725" cy="168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17" name="Równanie" r:id="rId13" imgW="2171700" imgH="939800" progId="Equation.3">
                  <p:embed/>
                </p:oleObj>
              </mc:Choice>
              <mc:Fallback>
                <p:oleObj name="Równanie" r:id="rId13" imgW="2171700" imgH="939800" progId="Equation.3">
                  <p:embed/>
                  <p:pic>
                    <p:nvPicPr>
                      <p:cNvPr id="0" name="Picture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875" y="4889500"/>
                        <a:ext cx="3895725" cy="1687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6DF55-9504-4479-AB6B-357E0B64EB4B}" type="slidenum">
              <a:rPr lang="en-US"/>
              <a:pPr/>
              <a:t>35</a:t>
            </a:fld>
            <a:endParaRPr lang="en-US"/>
          </a:p>
        </p:txBody>
      </p:sp>
      <p:sp>
        <p:nvSpPr>
          <p:cNvPr id="277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88913"/>
            <a:ext cx="8229600" cy="676275"/>
          </a:xfrm>
        </p:spPr>
        <p:txBody>
          <a:bodyPr/>
          <a:lstStyle/>
          <a:p>
            <a:pPr>
              <a:buFontTx/>
              <a:buNone/>
            </a:pPr>
            <a:r>
              <a:rPr lang="pl-PL" sz="2400" dirty="0"/>
              <a:t>Postać macierzy </a:t>
            </a:r>
            <a:r>
              <a:rPr lang="pl-PL" sz="2400" dirty="0">
                <a:solidFill>
                  <a:schemeClr val="folHlink"/>
                </a:solidFill>
              </a:rPr>
              <a:t>H</a:t>
            </a:r>
            <a:r>
              <a:rPr lang="pl-PL" sz="2400" dirty="0"/>
              <a:t> </a:t>
            </a:r>
            <a:r>
              <a:rPr lang="pl-PL" sz="2400" dirty="0" smtClean="0"/>
              <a:t>wynika </a:t>
            </a:r>
            <a:r>
              <a:rPr lang="pl-PL" sz="2400" dirty="0"/>
              <a:t>ze </a:t>
            </a:r>
            <a:r>
              <a:rPr lang="pl-PL" sz="2400" dirty="0" smtClean="0"/>
              <a:t>wzoru</a:t>
            </a:r>
            <a:endParaRPr lang="pl-PL" sz="2400" dirty="0"/>
          </a:p>
        </p:txBody>
      </p:sp>
      <p:graphicFrame>
        <p:nvGraphicFramePr>
          <p:cNvPr id="277507" name="Object 3"/>
          <p:cNvGraphicFramePr>
            <a:graphicFrameLocks noChangeAspect="1"/>
          </p:cNvGraphicFramePr>
          <p:nvPr/>
        </p:nvGraphicFramePr>
        <p:xfrm>
          <a:off x="539750" y="836613"/>
          <a:ext cx="1944688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36" name="Równanie" r:id="rId3" imgW="787400" imgH="431800" progId="Equation.3">
                  <p:embed/>
                </p:oleObj>
              </mc:Choice>
              <mc:Fallback>
                <p:oleObj name="Równanie" r:id="rId3" imgW="787400" imgH="431800" progId="Equation.3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836613"/>
                        <a:ext cx="1944688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7508" name="Rectangle 4"/>
          <p:cNvSpPr>
            <a:spLocks noChangeArrowheads="1"/>
          </p:cNvSpPr>
          <p:nvPr/>
        </p:nvSpPr>
        <p:spPr bwMode="auto">
          <a:xfrm>
            <a:off x="323528" y="5445224"/>
            <a:ext cx="82296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dirty="0"/>
              <a:t>  gdzie </a:t>
            </a:r>
            <a:r>
              <a:rPr lang="pl-PL" dirty="0">
                <a:solidFill>
                  <a:schemeClr val="folHlink"/>
                </a:solidFill>
              </a:rPr>
              <a:t>I</a:t>
            </a:r>
            <a:r>
              <a:rPr lang="pl-PL" dirty="0"/>
              <a:t> jest macierzą jednostkową</a:t>
            </a:r>
          </a:p>
        </p:txBody>
      </p:sp>
      <p:graphicFrame>
        <p:nvGraphicFramePr>
          <p:cNvPr id="277509" name="Object 5"/>
          <p:cNvGraphicFramePr>
            <a:graphicFrameLocks noChangeAspect="1"/>
          </p:cNvGraphicFramePr>
          <p:nvPr/>
        </p:nvGraphicFramePr>
        <p:xfrm>
          <a:off x="468313" y="2276475"/>
          <a:ext cx="3230562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37" name="Równanie" r:id="rId5" imgW="1308100" imgH="279400" progId="Equation.3">
                  <p:embed/>
                </p:oleObj>
              </mc:Choice>
              <mc:Fallback>
                <p:oleObj name="Równanie" r:id="rId5" imgW="1308100" imgH="279400" progId="Equation.3">
                  <p:embed/>
                  <p:pic>
                    <p:nvPicPr>
                      <p:cNvPr id="0" name="Picture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2276475"/>
                        <a:ext cx="3230562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7510" name="Rectangle 6"/>
          <p:cNvSpPr>
            <a:spLocks noChangeArrowheads="1"/>
          </p:cNvSpPr>
          <p:nvPr/>
        </p:nvSpPr>
        <p:spPr bwMode="auto">
          <a:xfrm>
            <a:off x="179388" y="2924175"/>
            <a:ext cx="8229600" cy="129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dirty="0"/>
              <a:t>	Wprowadzony dodatkowy warunek ma na celu zbliżać rozwiązanie do pewnej klasy rozwiązań określonych przez </a:t>
            </a:r>
          </a:p>
          <a:p>
            <a:pPr marL="342900" indent="-342900">
              <a:spcBef>
                <a:spcPct val="20000"/>
              </a:spcBef>
            </a:pPr>
            <a:r>
              <a:rPr lang="pl-PL" dirty="0"/>
              <a:t>	Rozwiązanie na 	    może być wyznaczane na podstawie danych historycznych. </a:t>
            </a:r>
          </a:p>
        </p:txBody>
      </p:sp>
      <p:graphicFrame>
        <p:nvGraphicFramePr>
          <p:cNvPr id="277511" name="Object 7"/>
          <p:cNvGraphicFramePr>
            <a:graphicFrameLocks noChangeAspect="1"/>
          </p:cNvGraphicFramePr>
          <p:nvPr/>
        </p:nvGraphicFramePr>
        <p:xfrm>
          <a:off x="2051720" y="3501008"/>
          <a:ext cx="282575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38" name="Równanie" r:id="rId7" imgW="114201" imgH="190335" progId="Equation.3">
                  <p:embed/>
                </p:oleObj>
              </mc:Choice>
              <mc:Fallback>
                <p:oleObj name="Równanie" r:id="rId7" imgW="114201" imgH="190335" progId="Equation.3">
                  <p:embed/>
                  <p:pic>
                    <p:nvPicPr>
                      <p:cNvPr id="0" name="Picture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3501008"/>
                        <a:ext cx="282575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512" name="Object 8"/>
          <p:cNvGraphicFramePr>
            <a:graphicFrameLocks noChangeAspect="1"/>
          </p:cNvGraphicFramePr>
          <p:nvPr/>
        </p:nvGraphicFramePr>
        <p:xfrm>
          <a:off x="467544" y="4077072"/>
          <a:ext cx="3983038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39" name="Równanie" r:id="rId9" imgW="1612900" imgH="241300" progId="Equation.3">
                  <p:embed/>
                </p:oleObj>
              </mc:Choice>
              <mc:Fallback>
                <p:oleObj name="Równanie" r:id="rId9" imgW="1612900" imgH="241300" progId="Equation.3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077072"/>
                        <a:ext cx="3983038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513" name="Object 9"/>
          <p:cNvGraphicFramePr>
            <a:graphicFrameLocks noChangeAspect="1"/>
          </p:cNvGraphicFramePr>
          <p:nvPr/>
        </p:nvGraphicFramePr>
        <p:xfrm>
          <a:off x="539552" y="4725144"/>
          <a:ext cx="457835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40" name="Równanie" r:id="rId11" imgW="1854200" imgH="279400" progId="Equation.3">
                  <p:embed/>
                </p:oleObj>
              </mc:Choice>
              <mc:Fallback>
                <p:oleObj name="Równanie" r:id="rId11" imgW="1854200" imgH="279400" progId="Equation.3">
                  <p:embed/>
                  <p:pic>
                    <p:nvPicPr>
                      <p:cNvPr id="0" name="Picture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4725144"/>
                        <a:ext cx="4578350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7514" name="Rectangle 10"/>
          <p:cNvSpPr>
            <a:spLocks noChangeArrowheads="1"/>
          </p:cNvSpPr>
          <p:nvPr/>
        </p:nvSpPr>
        <p:spPr bwMode="auto">
          <a:xfrm>
            <a:off x="395288" y="1557338"/>
            <a:ext cx="82296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dirty="0"/>
              <a:t>  Rozwiązanie problemu </a:t>
            </a:r>
            <a:r>
              <a:rPr lang="pl-PL" dirty="0" smtClean="0"/>
              <a:t>odwrotnego:</a:t>
            </a:r>
            <a:endParaRPr lang="pl-PL" dirty="0"/>
          </a:p>
        </p:txBody>
      </p:sp>
      <p:graphicFrame>
        <p:nvGraphicFramePr>
          <p:cNvPr id="277516" name="Object 12"/>
          <p:cNvGraphicFramePr>
            <a:graphicFrameLocks noChangeAspect="1"/>
          </p:cNvGraphicFramePr>
          <p:nvPr/>
        </p:nvGraphicFramePr>
        <p:xfrm>
          <a:off x="3275856" y="3212976"/>
          <a:ext cx="282575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41" name="Równanie" r:id="rId13" imgW="114201" imgH="190335" progId="Equation.3">
                  <p:embed/>
                </p:oleObj>
              </mc:Choice>
              <mc:Fallback>
                <p:oleObj name="Równanie" r:id="rId13" imgW="114201" imgH="190335" progId="Equation.3">
                  <p:embed/>
                  <p:pic>
                    <p:nvPicPr>
                      <p:cNvPr id="0" name="Picture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3212976"/>
                        <a:ext cx="282575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993D9-567A-40B8-BB46-7C30C4FB5DE7}" type="slidenum">
              <a:rPr lang="en-US"/>
              <a:pPr/>
              <a:t>36</a:t>
            </a:fld>
            <a:endParaRPr lang="en-US"/>
          </a:p>
        </p:txBody>
      </p:sp>
      <p:sp>
        <p:nvSpPr>
          <p:cNvPr id="278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856662" cy="5688012"/>
          </a:xfrm>
        </p:spPr>
        <p:txBody>
          <a:bodyPr>
            <a:normAutofit lnSpcReduction="10000"/>
          </a:bodyPr>
          <a:lstStyle/>
          <a:p>
            <a:pPr marL="609600" indent="-609600">
              <a:buFontTx/>
              <a:buNone/>
            </a:pPr>
            <a:r>
              <a:rPr lang="pl-PL" sz="2400" dirty="0"/>
              <a:t>Warunek wygładzania rozwiązania można konstruować również przez wyrażenia:</a:t>
            </a:r>
          </a:p>
          <a:p>
            <a:pPr marL="609600" indent="-609600">
              <a:buFontTx/>
              <a:buNone/>
            </a:pPr>
            <a:r>
              <a:rPr lang="pl-PL" sz="2400" dirty="0"/>
              <a:t>1) 				(pierwsza pochodna)</a:t>
            </a:r>
          </a:p>
          <a:p>
            <a:pPr marL="609600" indent="-609600">
              <a:buFontTx/>
              <a:buAutoNum type="arabicParenR" startAt="2"/>
            </a:pPr>
            <a:r>
              <a:rPr lang="pl-PL" sz="2400" dirty="0"/>
              <a:t>                                (druga pochodna)</a:t>
            </a:r>
          </a:p>
          <a:p>
            <a:pPr marL="609600" indent="-609600">
              <a:buFontTx/>
              <a:buNone/>
            </a:pPr>
            <a:r>
              <a:rPr lang="pl-PL" sz="2400" dirty="0"/>
              <a:t>które nie zawierają wyrażenia </a:t>
            </a:r>
          </a:p>
          <a:p>
            <a:pPr marL="609600" indent="-609600"/>
            <a:r>
              <a:rPr lang="pl-PL" sz="2400" dirty="0"/>
              <a:t>Stosując przedstawioną </a:t>
            </a:r>
            <a:r>
              <a:rPr lang="pl-PL" sz="2400" dirty="0" smtClean="0"/>
              <a:t>powyżej </a:t>
            </a:r>
            <a:r>
              <a:rPr lang="pl-PL" sz="2400" dirty="0"/>
              <a:t>metodę rozwiązywania problemu odwrotnego dla grubości optycznej aerozolu zakładaliśmy, że znamy współczynnik refrakcji. </a:t>
            </a:r>
          </a:p>
          <a:p>
            <a:pPr marL="609600" indent="-609600"/>
            <a:r>
              <a:rPr lang="pl-PL" sz="2400" dirty="0"/>
              <a:t>Założenie to jest bardzo silne i może prowadzić do znacznych błędów, które w tej metodzie wchodzą do wielkości </a:t>
            </a:r>
            <a:r>
              <a:rPr lang="pl-PL" sz="2400" dirty="0" err="1">
                <a:solidFill>
                  <a:schemeClr val="folHlink"/>
                </a:solidFill>
                <a:sym typeface="Symbol" pitchFamily="18" charset="2"/>
              </a:rPr>
              <a:t></a:t>
            </a:r>
            <a:r>
              <a:rPr lang="pl-PL" sz="2400" baseline="-25000" dirty="0" err="1">
                <a:solidFill>
                  <a:schemeClr val="folHlink"/>
                </a:solidFill>
                <a:sym typeface="Symbol" pitchFamily="18" charset="2"/>
              </a:rPr>
              <a:t>i</a:t>
            </a:r>
            <a:endParaRPr lang="pl-PL" sz="2400" baseline="-25000" dirty="0">
              <a:solidFill>
                <a:schemeClr val="folHlink"/>
              </a:solidFill>
              <a:sym typeface="Symbol" pitchFamily="18" charset="2"/>
            </a:endParaRPr>
          </a:p>
          <a:p>
            <a:pPr marL="609600" indent="-609600"/>
            <a:r>
              <a:rPr lang="pl-PL" sz="2400" dirty="0">
                <a:sym typeface="Symbol" pitchFamily="18" charset="2"/>
              </a:rPr>
              <a:t>Wartość współ. refrakcji wpływa na zmienność efektywnego przekroju czynnego na ekstynkcje i tak cześć rzeczywista odpowiada ze przesuwanie kolejnych maksimów w zależności od parametru wielkości </a:t>
            </a:r>
            <a:r>
              <a:rPr lang="pl-PL" sz="2400" dirty="0">
                <a:solidFill>
                  <a:schemeClr val="folHlink"/>
                </a:solidFill>
                <a:sym typeface="Symbol" pitchFamily="18" charset="2"/>
              </a:rPr>
              <a:t>x</a:t>
            </a:r>
            <a:r>
              <a:rPr lang="pl-PL" sz="2400" dirty="0">
                <a:sym typeface="Symbol" pitchFamily="18" charset="2"/>
              </a:rPr>
              <a:t> zaś część urojona za wygładzanie oscylacji rezonansowych.</a:t>
            </a:r>
          </a:p>
        </p:txBody>
      </p:sp>
      <p:graphicFrame>
        <p:nvGraphicFramePr>
          <p:cNvPr id="278531" name="Object 3"/>
          <p:cNvGraphicFramePr>
            <a:graphicFrameLocks noChangeAspect="1"/>
          </p:cNvGraphicFramePr>
          <p:nvPr/>
        </p:nvGraphicFramePr>
        <p:xfrm>
          <a:off x="971600" y="908720"/>
          <a:ext cx="146367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79" name="Równanie" r:id="rId3" imgW="812447" imgH="253890" progId="Equation.3">
                  <p:embed/>
                </p:oleObj>
              </mc:Choice>
              <mc:Fallback>
                <p:oleObj name="Równanie" r:id="rId3" imgW="812447" imgH="253890" progId="Equation.3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908720"/>
                        <a:ext cx="1463675" cy="417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8532" name="Object 4"/>
          <p:cNvGraphicFramePr>
            <a:graphicFrameLocks noChangeAspect="1"/>
          </p:cNvGraphicFramePr>
          <p:nvPr/>
        </p:nvGraphicFramePr>
        <p:xfrm>
          <a:off x="827584" y="1340768"/>
          <a:ext cx="216376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0" name="Równanie" r:id="rId5" imgW="1205977" imgH="253890" progId="Equation.3">
                  <p:embed/>
                </p:oleObj>
              </mc:Choice>
              <mc:Fallback>
                <p:oleObj name="Równanie" r:id="rId5" imgW="1205977" imgH="253890" progId="Equation.3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1340768"/>
                        <a:ext cx="2163762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8533" name="Object 5"/>
          <p:cNvGraphicFramePr>
            <a:graphicFrameLocks noChangeAspect="1"/>
          </p:cNvGraphicFramePr>
          <p:nvPr/>
        </p:nvGraphicFramePr>
        <p:xfrm>
          <a:off x="3995937" y="1700809"/>
          <a:ext cx="155762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1" name="Równanie" r:id="rId7" imgW="114201" imgH="190335" progId="Equation.3">
                  <p:embed/>
                </p:oleObj>
              </mc:Choice>
              <mc:Fallback>
                <p:oleObj name="Równanie" r:id="rId7" imgW="114201" imgH="190335" progId="Equation.3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7" y="1700809"/>
                        <a:ext cx="155762" cy="3600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9964D-286F-4EE8-A69E-7695860AD217}" type="slidenum">
              <a:rPr lang="en-US"/>
              <a:pPr/>
              <a:t>37</a:t>
            </a:fld>
            <a:endParaRPr lang="en-US"/>
          </a:p>
        </p:txBody>
      </p:sp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561975"/>
          </a:xfrm>
        </p:spPr>
        <p:txBody>
          <a:bodyPr>
            <a:normAutofit fontScale="90000"/>
          </a:bodyPr>
          <a:lstStyle/>
          <a:p>
            <a:r>
              <a:rPr lang="pl-PL" sz="3200"/>
              <a:t>Fitowanie rozkładu log-normalnego</a:t>
            </a:r>
          </a:p>
        </p:txBody>
      </p:sp>
      <p:graphicFrame>
        <p:nvGraphicFramePr>
          <p:cNvPr id="279555" name="Object 3"/>
          <p:cNvGraphicFramePr>
            <a:graphicFrameLocks noGrp="1" noChangeAspect="1"/>
          </p:cNvGraphicFramePr>
          <p:nvPr>
            <p:ph sz="half" idx="1"/>
          </p:nvPr>
        </p:nvGraphicFramePr>
        <p:xfrm>
          <a:off x="4716463" y="1052513"/>
          <a:ext cx="3241675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6" name="Równanie" r:id="rId3" imgW="2005729" imgH="533169" progId="Equation.3">
                  <p:embed/>
                </p:oleObj>
              </mc:Choice>
              <mc:Fallback>
                <p:oleObj name="Równanie" r:id="rId3" imgW="2005729" imgH="533169" progId="Equation.3">
                  <p:embed/>
                  <p:pic>
                    <p:nvPicPr>
                      <p:cNvPr id="0" name="Picture 2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1052513"/>
                        <a:ext cx="3241675" cy="862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955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468313" y="1341438"/>
          <a:ext cx="3167062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7" name="Równanie" r:id="rId5" imgW="1574800" imgH="279400" progId="Equation.3">
                  <p:embed/>
                </p:oleObj>
              </mc:Choice>
              <mc:Fallback>
                <p:oleObj name="Równanie" r:id="rId5" imgW="1574800" imgH="279400" progId="Equation.3">
                  <p:embed/>
                  <p:pic>
                    <p:nvPicPr>
                      <p:cNvPr id="0" name="Picture 2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341438"/>
                        <a:ext cx="3167062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9557" name="Text Box 5"/>
          <p:cNvSpPr txBox="1">
            <a:spLocks noChangeArrowheads="1"/>
          </p:cNvSpPr>
          <p:nvPr/>
        </p:nvSpPr>
        <p:spPr bwMode="auto">
          <a:xfrm>
            <a:off x="323850" y="2205038"/>
            <a:ext cx="8280400" cy="2446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l-PL" dirty="0">
                <a:latin typeface="Arial" charset="0"/>
              </a:rPr>
              <a:t> Zakładamy, że mamy dwu-modowy rozkład log-normalny.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l-PL" dirty="0">
                <a:latin typeface="Arial" charset="0"/>
              </a:rPr>
              <a:t> Mamy do wyznaczenia 6 parametr</a:t>
            </a:r>
            <a:r>
              <a:rPr lang="pl-PL" dirty="0">
                <a:latin typeface="Arial" charset="0"/>
                <a:sym typeface="Symbol" pitchFamily="18" charset="2"/>
              </a:rPr>
              <a:t>ó</a:t>
            </a:r>
            <a:r>
              <a:rPr lang="pl-PL" dirty="0">
                <a:latin typeface="Arial" charset="0"/>
              </a:rPr>
              <a:t>w swobodnych (przy założeniu współczynnika refrakcji) </a:t>
            </a:r>
            <a:r>
              <a:rPr lang="pl-PL" dirty="0">
                <a:solidFill>
                  <a:schemeClr val="folHlink"/>
                </a:solidFill>
                <a:latin typeface="Arial" charset="0"/>
              </a:rPr>
              <a:t>N</a:t>
            </a:r>
            <a:r>
              <a:rPr lang="pl-PL" baseline="-25000" dirty="0">
                <a:solidFill>
                  <a:schemeClr val="folHlink"/>
                </a:solidFill>
                <a:latin typeface="Arial" charset="0"/>
              </a:rPr>
              <a:t>1</a:t>
            </a:r>
            <a:r>
              <a:rPr lang="pl-PL" dirty="0">
                <a:solidFill>
                  <a:schemeClr val="folHlink"/>
                </a:solidFill>
                <a:latin typeface="Arial" charset="0"/>
              </a:rPr>
              <a:t>,N</a:t>
            </a:r>
            <a:r>
              <a:rPr lang="pl-PL" baseline="-25000" dirty="0">
                <a:solidFill>
                  <a:schemeClr val="folHlink"/>
                </a:solidFill>
                <a:latin typeface="Arial" charset="0"/>
              </a:rPr>
              <a:t>2</a:t>
            </a:r>
            <a:r>
              <a:rPr lang="pl-PL" dirty="0">
                <a:solidFill>
                  <a:schemeClr val="folHlink"/>
                </a:solidFill>
                <a:latin typeface="Arial" charset="0"/>
              </a:rPr>
              <a:t>, r</a:t>
            </a:r>
            <a:r>
              <a:rPr lang="pl-PL" baseline="-25000" dirty="0">
                <a:solidFill>
                  <a:schemeClr val="folHlink"/>
                </a:solidFill>
                <a:latin typeface="Arial" charset="0"/>
              </a:rPr>
              <a:t>m1</a:t>
            </a:r>
            <a:r>
              <a:rPr lang="pl-PL" dirty="0">
                <a:solidFill>
                  <a:schemeClr val="folHlink"/>
                </a:solidFill>
                <a:latin typeface="Arial" charset="0"/>
              </a:rPr>
              <a:t>, r</a:t>
            </a:r>
            <a:r>
              <a:rPr lang="pl-PL" baseline="-25000" dirty="0">
                <a:solidFill>
                  <a:schemeClr val="folHlink"/>
                </a:solidFill>
                <a:latin typeface="Arial" charset="0"/>
              </a:rPr>
              <a:t>m2</a:t>
            </a:r>
            <a:r>
              <a:rPr lang="pl-PL" dirty="0">
                <a:solidFill>
                  <a:schemeClr val="folHlink"/>
                </a:solidFill>
                <a:latin typeface="Arial" charset="0"/>
              </a:rPr>
              <a:t>, </a:t>
            </a:r>
            <a:r>
              <a:rPr lang="pl-PL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</a:t>
            </a:r>
            <a:r>
              <a:rPr lang="pl-PL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1</a:t>
            </a:r>
            <a:r>
              <a:rPr lang="pl-PL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,</a:t>
            </a:r>
            <a:r>
              <a:rPr lang="pl-PL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2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l-PL" dirty="0">
                <a:latin typeface="Arial" charset="0"/>
                <a:sym typeface="Symbol" pitchFamily="18" charset="2"/>
              </a:rPr>
              <a:t> Możemy liczbę niewiadomych zredukować o </a:t>
            </a:r>
            <a:r>
              <a:rPr lang="pl-PL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</a:t>
            </a:r>
            <a:r>
              <a:rPr lang="pl-PL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1</a:t>
            </a:r>
            <a:r>
              <a:rPr lang="pl-PL" dirty="0">
                <a:latin typeface="Arial" charset="0"/>
                <a:sym typeface="Symbol" pitchFamily="18" charset="2"/>
              </a:rPr>
              <a:t>i </a:t>
            </a:r>
            <a:r>
              <a:rPr lang="pl-PL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</a:t>
            </a:r>
            <a:r>
              <a:rPr lang="pl-PL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2</a:t>
            </a:r>
            <a:r>
              <a:rPr lang="pl-PL" dirty="0">
                <a:latin typeface="Arial" charset="0"/>
                <a:sym typeface="Symbol" pitchFamily="18" charset="2"/>
              </a:rPr>
              <a:t> na podstawie informacji klimatycznych dla odpowiednich </a:t>
            </a:r>
            <a:r>
              <a:rPr lang="pl-PL" dirty="0" err="1">
                <a:latin typeface="Arial" charset="0"/>
                <a:sym typeface="Symbol" pitchFamily="18" charset="2"/>
              </a:rPr>
              <a:t>modów</a:t>
            </a:r>
            <a:r>
              <a:rPr lang="pl-PL" dirty="0">
                <a:latin typeface="Arial" charset="0"/>
                <a:sym typeface="Symbol" pitchFamily="18" charset="2"/>
              </a:rPr>
              <a:t>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l-PL" dirty="0">
                <a:latin typeface="Arial" charset="0"/>
                <a:sym typeface="Symbol" pitchFamily="18" charset="2"/>
              </a:rPr>
              <a:t> Dodatkowo przy dużej licznie kanałów spektralnych </a:t>
            </a:r>
            <a:r>
              <a:rPr lang="pl-PL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AOT</a:t>
            </a:r>
            <a:r>
              <a:rPr lang="pl-PL" dirty="0">
                <a:latin typeface="Arial" charset="0"/>
                <a:sym typeface="Symbol" pitchFamily="18" charset="2"/>
              </a:rPr>
              <a:t> możemy </a:t>
            </a:r>
            <a:r>
              <a:rPr lang="pl-PL" dirty="0" err="1">
                <a:latin typeface="Arial" charset="0"/>
                <a:sym typeface="Symbol" pitchFamily="18" charset="2"/>
              </a:rPr>
              <a:t>fitować</a:t>
            </a:r>
            <a:r>
              <a:rPr lang="pl-PL" dirty="0">
                <a:latin typeface="Arial" charset="0"/>
                <a:sym typeface="Symbol" pitchFamily="18" charset="2"/>
              </a:rPr>
              <a:t> współczynnik </a:t>
            </a:r>
            <a:r>
              <a:rPr lang="pl-PL" dirty="0" smtClean="0">
                <a:latin typeface="Arial" charset="0"/>
                <a:sym typeface="Symbol" pitchFamily="18" charset="2"/>
              </a:rPr>
              <a:t>załamania światła. </a:t>
            </a:r>
            <a:endParaRPr lang="pl-PL" dirty="0">
              <a:latin typeface="Arial" charset="0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07EE-EA52-476E-B93E-BA8CC462C387}" type="slidenum">
              <a:rPr lang="en-US"/>
              <a:pPr/>
              <a:t>4</a:t>
            </a:fld>
            <a:endParaRPr lang="en-US"/>
          </a:p>
        </p:txBody>
      </p:sp>
      <p:sp>
        <p:nvSpPr>
          <p:cNvPr id="2467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88913"/>
            <a:ext cx="8229600" cy="4968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2400"/>
              <a:t>W obszarze widzialnym oraz w bliskiej podczerwieni grubość optyczna ozonu, pary wodnej oraz innych gazów jest najczęściej zaniedbywana mała poza wąskimi pasmami absorpcyjnymi.</a:t>
            </a:r>
          </a:p>
          <a:p>
            <a:pPr>
              <a:lnSpc>
                <a:spcPct val="90000"/>
              </a:lnSpc>
            </a:pPr>
            <a:r>
              <a:rPr lang="pl-PL" sz="2400"/>
              <a:t>Największy wkład do grubości optycznej wnoszą rozpraszanie i absorpcja aerozolu oraz rozpraszanie molekularne. Przy czym to ostatnie szybko zmniejsza się z długością fali (</a:t>
            </a:r>
            <a:r>
              <a:rPr lang="pl-PL" sz="2400">
                <a:solidFill>
                  <a:schemeClr val="folHlink"/>
                </a:solidFill>
                <a:sym typeface="Symbol" pitchFamily="18" charset="2"/>
              </a:rPr>
              <a:t></a:t>
            </a:r>
            <a:r>
              <a:rPr lang="pl-PL" sz="2400" baseline="30000">
                <a:solidFill>
                  <a:schemeClr val="folHlink"/>
                </a:solidFill>
                <a:sym typeface="Symbol" pitchFamily="18" charset="2"/>
              </a:rPr>
              <a:t>-4</a:t>
            </a:r>
            <a:r>
              <a:rPr lang="pl-PL" sz="2400"/>
              <a:t>). </a:t>
            </a:r>
          </a:p>
          <a:p>
            <a:pPr>
              <a:lnSpc>
                <a:spcPct val="90000"/>
              </a:lnSpc>
            </a:pPr>
            <a:r>
              <a:rPr lang="pl-PL" sz="2400"/>
              <a:t>Przykład: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	</a:t>
            </a:r>
            <a:r>
              <a:rPr lang="pl-PL" sz="2400">
                <a:solidFill>
                  <a:schemeClr val="tx2"/>
                </a:solidFill>
                <a:sym typeface="Symbol" pitchFamily="18" charset="2"/>
              </a:rPr>
              <a:t></a:t>
            </a:r>
            <a:r>
              <a:rPr lang="pl-PL" sz="2400" baseline="-25000">
                <a:solidFill>
                  <a:schemeClr val="tx2"/>
                </a:solidFill>
                <a:sym typeface="Symbol" pitchFamily="18" charset="2"/>
              </a:rPr>
              <a:t>RAY</a:t>
            </a:r>
            <a:r>
              <a:rPr lang="pl-PL" sz="2400">
                <a:solidFill>
                  <a:schemeClr val="tx2"/>
                </a:solidFill>
                <a:sym typeface="Symbol" pitchFamily="18" charset="2"/>
              </a:rPr>
              <a:t>(350nm)=0.61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>
                <a:solidFill>
                  <a:schemeClr val="tx2"/>
                </a:solidFill>
                <a:sym typeface="Symbol" pitchFamily="18" charset="2"/>
              </a:rPr>
              <a:t>	</a:t>
            </a:r>
            <a:r>
              <a:rPr lang="pl-PL" sz="2400" baseline="-25000">
                <a:solidFill>
                  <a:schemeClr val="tx2"/>
                </a:solidFill>
                <a:sym typeface="Symbol" pitchFamily="18" charset="2"/>
              </a:rPr>
              <a:t>RAY</a:t>
            </a:r>
            <a:r>
              <a:rPr lang="pl-PL" sz="2400">
                <a:solidFill>
                  <a:schemeClr val="tx2"/>
                </a:solidFill>
                <a:sym typeface="Symbol" pitchFamily="18" charset="2"/>
              </a:rPr>
              <a:t>(500nm)=0.14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>
                <a:solidFill>
                  <a:schemeClr val="tx2"/>
                </a:solidFill>
                <a:sym typeface="Symbol" pitchFamily="18" charset="2"/>
              </a:rPr>
              <a:t>	</a:t>
            </a:r>
            <a:r>
              <a:rPr lang="pl-PL" sz="2400" baseline="-25000">
                <a:solidFill>
                  <a:schemeClr val="tx2"/>
                </a:solidFill>
                <a:sym typeface="Symbol" pitchFamily="18" charset="2"/>
              </a:rPr>
              <a:t>RAY</a:t>
            </a:r>
            <a:r>
              <a:rPr lang="pl-PL" sz="2400">
                <a:solidFill>
                  <a:schemeClr val="tx2"/>
                </a:solidFill>
                <a:sym typeface="Symbol" pitchFamily="18" charset="2"/>
              </a:rPr>
              <a:t>(1000nm)=0.008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>
                <a:sym typeface="Symbol" pitchFamily="18" charset="2"/>
              </a:rPr>
              <a:t>Grubość optyczn</a:t>
            </a:r>
            <a:r>
              <a:rPr lang="pl-PL" sz="2400"/>
              <a:t>ą</a:t>
            </a:r>
            <a:r>
              <a:rPr lang="pl-PL" sz="2400">
                <a:sym typeface="Symbol" pitchFamily="18" charset="2"/>
              </a:rPr>
              <a:t> aerozolu wyznaczamy ze wzoru:</a:t>
            </a:r>
          </a:p>
          <a:p>
            <a:pPr>
              <a:lnSpc>
                <a:spcPct val="90000"/>
              </a:lnSpc>
              <a:buFontTx/>
              <a:buNone/>
            </a:pPr>
            <a:endParaRPr lang="pl-PL" sz="2400">
              <a:sym typeface="Symbol" pitchFamily="18" charset="2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pl-PL" sz="2400">
              <a:sym typeface="Symbol" pitchFamily="18" charset="2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pl-PL" sz="2400">
              <a:sym typeface="Symbol" pitchFamily="18" charset="2"/>
            </a:endParaRPr>
          </a:p>
        </p:txBody>
      </p:sp>
      <p:graphicFrame>
        <p:nvGraphicFramePr>
          <p:cNvPr id="246787" name="Object 3"/>
          <p:cNvGraphicFramePr>
            <a:graphicFrameLocks noChangeAspect="1"/>
          </p:cNvGraphicFramePr>
          <p:nvPr/>
        </p:nvGraphicFramePr>
        <p:xfrm>
          <a:off x="755576" y="5373216"/>
          <a:ext cx="2951162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Równanie" r:id="rId3" imgW="1384300" imgH="419100" progId="Equation.3">
                  <p:embed/>
                </p:oleObj>
              </mc:Choice>
              <mc:Fallback>
                <p:oleObj name="Równanie" r:id="rId3" imgW="1384300" imgH="4191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5373216"/>
                        <a:ext cx="2951162" cy="846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62043-C884-4362-82FB-A3F34C08F05D}" type="slidenum">
              <a:rPr lang="en-US"/>
              <a:pPr/>
              <a:t>5</a:t>
            </a:fld>
            <a:endParaRPr lang="en-US"/>
          </a:p>
        </p:txBody>
      </p:sp>
      <p:sp>
        <p:nvSpPr>
          <p:cNvPr id="2478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4213" y="188913"/>
            <a:ext cx="8229600" cy="4525962"/>
          </a:xfrm>
        </p:spPr>
        <p:txBody>
          <a:bodyPr/>
          <a:lstStyle/>
          <a:p>
            <a:r>
              <a:rPr lang="pl-PL" sz="2400" dirty="0"/>
              <a:t>Grubość optyczna aerozolu (</a:t>
            </a:r>
            <a:r>
              <a:rPr lang="pl-PL" sz="2400" dirty="0" smtClean="0">
                <a:solidFill>
                  <a:schemeClr val="folHlink"/>
                </a:solidFill>
              </a:rPr>
              <a:t>AOT lub AOD</a:t>
            </a:r>
            <a:r>
              <a:rPr lang="pl-PL" sz="2400" dirty="0" smtClean="0"/>
              <a:t>) </a:t>
            </a:r>
            <a:r>
              <a:rPr lang="pl-PL" sz="2400" dirty="0"/>
              <a:t>opisuje całkowita zawartość aerozolu w pionowej kolumnie powietrza.</a:t>
            </a:r>
          </a:p>
          <a:p>
            <a:r>
              <a:rPr lang="pl-PL" sz="2400" dirty="0"/>
              <a:t>Z definicji grubości optycznej mamy</a:t>
            </a:r>
          </a:p>
          <a:p>
            <a:endParaRPr lang="pl-PL" sz="2400" dirty="0"/>
          </a:p>
          <a:p>
            <a:endParaRPr lang="pl-PL" sz="2400" dirty="0"/>
          </a:p>
          <a:p>
            <a:pPr>
              <a:buFontTx/>
              <a:buNone/>
            </a:pPr>
            <a:r>
              <a:rPr lang="pl-PL" sz="2400" dirty="0"/>
              <a:t>gdzie ekstynkcja wyraża się wzorem</a:t>
            </a:r>
          </a:p>
        </p:txBody>
      </p:sp>
      <p:graphicFrame>
        <p:nvGraphicFramePr>
          <p:cNvPr id="247811" name="Object 3"/>
          <p:cNvGraphicFramePr>
            <a:graphicFrameLocks noChangeAspect="1"/>
          </p:cNvGraphicFramePr>
          <p:nvPr/>
        </p:nvGraphicFramePr>
        <p:xfrm>
          <a:off x="6084888" y="1052513"/>
          <a:ext cx="1585912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Równanie" r:id="rId3" imgW="583947" imgH="482391" progId="Equation.3">
                  <p:embed/>
                </p:oleObj>
              </mc:Choice>
              <mc:Fallback>
                <p:oleObj name="Równanie" r:id="rId3" imgW="583947" imgH="482391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888" y="1052513"/>
                        <a:ext cx="1585912" cy="1057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7812" name="Object 4"/>
          <p:cNvGraphicFramePr>
            <a:graphicFrameLocks noChangeAspect="1"/>
          </p:cNvGraphicFramePr>
          <p:nvPr/>
        </p:nvGraphicFramePr>
        <p:xfrm>
          <a:off x="755650" y="2852738"/>
          <a:ext cx="4168775" cy="877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Równanie" r:id="rId5" imgW="1828800" imgH="431800" progId="Equation.3">
                  <p:embed/>
                </p:oleObj>
              </mc:Choice>
              <mc:Fallback>
                <p:oleObj name="Równanie" r:id="rId5" imgW="1828800" imgH="43180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852738"/>
                        <a:ext cx="4168775" cy="877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7813" name="Text Box 5"/>
          <p:cNvSpPr txBox="1">
            <a:spLocks noChangeArrowheads="1"/>
          </p:cNvSpPr>
          <p:nvPr/>
        </p:nvSpPr>
        <p:spPr bwMode="auto">
          <a:xfrm>
            <a:off x="395288" y="4221163"/>
            <a:ext cx="8281987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Q ()</a:t>
            </a:r>
            <a:r>
              <a:rPr lang="pl-PL" sz="2400" dirty="0">
                <a:latin typeface="Arial" charset="0"/>
              </a:rPr>
              <a:t> jest efektywnym przekrojem czynnym na ekstynkcje </a:t>
            </a:r>
          </a:p>
          <a:p>
            <a:pPr eaLnBrk="1" hangingPunct="1"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i dla cząstek sferycznych może być wyznaczony z teorii </a:t>
            </a:r>
            <a:r>
              <a:rPr lang="pl-PL" sz="2400" dirty="0" smtClean="0">
                <a:latin typeface="Arial" charset="0"/>
              </a:rPr>
              <a:t>Lorentza-MIE </a:t>
            </a:r>
            <a:r>
              <a:rPr lang="pl-PL" sz="2400" dirty="0">
                <a:latin typeface="Arial" charset="0"/>
              </a:rPr>
              <a:t>o ile znamy współczynnik refrakcji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m</a:t>
            </a:r>
            <a:r>
              <a:rPr lang="pl-PL" sz="2400" dirty="0">
                <a:latin typeface="Arial" charset="0"/>
              </a:rPr>
              <a:t> oraz promień cząstki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r</a:t>
            </a:r>
            <a:r>
              <a:rPr lang="pl-PL" sz="2400" dirty="0">
                <a:latin typeface="Arial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804BD-51C1-4295-BBC4-0392A44B15F7}" type="slidenum">
              <a:rPr lang="en-US"/>
              <a:pPr/>
              <a:t>6</a:t>
            </a:fld>
            <a:endParaRPr lang="en-US"/>
          </a:p>
        </p:txBody>
      </p:sp>
      <p:graphicFrame>
        <p:nvGraphicFramePr>
          <p:cNvPr id="248834" name="Object 2"/>
          <p:cNvGraphicFramePr>
            <a:graphicFrameLocks noGrp="1" noChangeAspect="1"/>
          </p:cNvGraphicFramePr>
          <p:nvPr>
            <p:ph/>
          </p:nvPr>
        </p:nvGraphicFramePr>
        <p:xfrm>
          <a:off x="611188" y="476250"/>
          <a:ext cx="3875087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6" name="Równanie" r:id="rId3" imgW="2032000" imgH="482600" progId="Equation.3">
                  <p:embed/>
                </p:oleObj>
              </mc:Choice>
              <mc:Fallback>
                <p:oleObj name="Równanie" r:id="rId3" imgW="2032000" imgH="482600" progId="Equation.3">
                  <p:embed/>
                  <p:pic>
                    <p:nvPicPr>
                      <p:cNvPr id="0" name="Picture 5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476250"/>
                        <a:ext cx="3875087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35" name="Object 3"/>
          <p:cNvGraphicFramePr>
            <a:graphicFrameLocks noChangeAspect="1"/>
          </p:cNvGraphicFramePr>
          <p:nvPr/>
        </p:nvGraphicFramePr>
        <p:xfrm>
          <a:off x="611188" y="1557338"/>
          <a:ext cx="4308475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" name="Równanie" r:id="rId5" imgW="2133600" imgH="482600" progId="Equation.3">
                  <p:embed/>
                </p:oleObj>
              </mc:Choice>
              <mc:Fallback>
                <p:oleObj name="Równanie" r:id="rId5" imgW="2133600" imgH="482600" progId="Equation.3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557338"/>
                        <a:ext cx="4308475" cy="974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36" name="Object 4"/>
          <p:cNvGraphicFramePr>
            <a:graphicFrameLocks noChangeAspect="1"/>
          </p:cNvGraphicFramePr>
          <p:nvPr/>
        </p:nvGraphicFramePr>
        <p:xfrm>
          <a:off x="611188" y="3860800"/>
          <a:ext cx="3744912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" name="Równanie" r:id="rId7" imgW="1854200" imgH="431800" progId="Equation.3">
                  <p:embed/>
                </p:oleObj>
              </mc:Choice>
              <mc:Fallback>
                <p:oleObj name="Równanie" r:id="rId7" imgW="1854200" imgH="431800" progId="Equation.3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3860800"/>
                        <a:ext cx="3744912" cy="871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37" name="Object 5"/>
          <p:cNvGraphicFramePr>
            <a:graphicFrameLocks noChangeAspect="1"/>
          </p:cNvGraphicFramePr>
          <p:nvPr/>
        </p:nvGraphicFramePr>
        <p:xfrm>
          <a:off x="611188" y="2708275"/>
          <a:ext cx="2255837" cy="99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9" name="Równanie" r:id="rId9" imgW="1104900" imgH="482600" progId="Equation.3">
                  <p:embed/>
                </p:oleObj>
              </mc:Choice>
              <mc:Fallback>
                <p:oleObj name="Równanie" r:id="rId9" imgW="1104900" imgH="482600" progId="Equation.3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708275"/>
                        <a:ext cx="2255837" cy="995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8838" name="Text Box 6"/>
          <p:cNvSpPr txBox="1">
            <a:spLocks noChangeArrowheads="1"/>
          </p:cNvSpPr>
          <p:nvPr/>
        </p:nvSpPr>
        <p:spPr bwMode="auto">
          <a:xfrm>
            <a:off x="3635375" y="2997200"/>
            <a:ext cx="4968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dirty="0" err="1">
                <a:solidFill>
                  <a:schemeClr val="folHlink"/>
                </a:solidFill>
                <a:latin typeface="Arial" charset="0"/>
              </a:rPr>
              <a:t>n</a:t>
            </a:r>
            <a:r>
              <a:rPr lang="pl-PL" baseline="-25000" dirty="0" err="1">
                <a:solidFill>
                  <a:schemeClr val="folHlink"/>
                </a:solidFill>
                <a:latin typeface="Arial" charset="0"/>
              </a:rPr>
              <a:t>c</a:t>
            </a:r>
            <a:r>
              <a:rPr lang="pl-PL" dirty="0">
                <a:solidFill>
                  <a:schemeClr val="folHlink"/>
                </a:solidFill>
                <a:latin typeface="Arial" charset="0"/>
              </a:rPr>
              <a:t>(</a:t>
            </a:r>
            <a:r>
              <a:rPr lang="pl-PL" dirty="0" err="1">
                <a:solidFill>
                  <a:schemeClr val="folHlink"/>
                </a:solidFill>
                <a:latin typeface="Arial" charset="0"/>
              </a:rPr>
              <a:t>r</a:t>
            </a:r>
            <a:r>
              <a:rPr lang="pl-PL" dirty="0">
                <a:solidFill>
                  <a:schemeClr val="folHlink"/>
                </a:solidFill>
                <a:latin typeface="Arial" charset="0"/>
              </a:rPr>
              <a:t>)-</a:t>
            </a:r>
            <a:r>
              <a:rPr lang="pl-PL" dirty="0">
                <a:latin typeface="Arial" charset="0"/>
              </a:rPr>
              <a:t> kolumnowy rozkład wielkości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87CDD-F521-44B5-AFE0-A9563F14C1EB}" type="slidenum">
              <a:rPr lang="en-US"/>
              <a:pPr/>
              <a:t>7</a:t>
            </a:fld>
            <a:endParaRPr lang="en-US"/>
          </a:p>
        </p:txBody>
      </p:sp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33413"/>
          </a:xfrm>
        </p:spPr>
        <p:txBody>
          <a:bodyPr/>
          <a:lstStyle/>
          <a:p>
            <a:r>
              <a:rPr lang="pl-PL" sz="2800" b="1" dirty="0"/>
              <a:t>Spektralna zmienność AOT</a:t>
            </a:r>
          </a:p>
        </p:txBody>
      </p:sp>
      <p:sp>
        <p:nvSpPr>
          <p:cNvPr id="2498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35975" cy="1108075"/>
          </a:xfrm>
        </p:spPr>
        <p:txBody>
          <a:bodyPr/>
          <a:lstStyle/>
          <a:p>
            <a:pPr marL="609600" indent="-609600">
              <a:buFontTx/>
              <a:buAutoNum type="arabicParenR"/>
            </a:pPr>
            <a:r>
              <a:rPr lang="pl-PL" sz="2400"/>
              <a:t>Mono-dyspersyjny rozkład wielkości cząstek aerozolu. </a:t>
            </a:r>
          </a:p>
          <a:p>
            <a:pPr marL="609600" indent="-609600">
              <a:buFontTx/>
              <a:buNone/>
            </a:pPr>
            <a:r>
              <a:rPr lang="pl-PL" sz="2400">
                <a:sym typeface="Symbol" pitchFamily="18" charset="2"/>
              </a:rPr>
              <a:t>	</a:t>
            </a:r>
            <a:r>
              <a:rPr lang="pl-PL" sz="2400">
                <a:solidFill>
                  <a:schemeClr val="folHlink"/>
                </a:solidFill>
                <a:sym typeface="Symbol" pitchFamily="18" charset="2"/>
              </a:rPr>
              <a:t>n</a:t>
            </a:r>
            <a:r>
              <a:rPr lang="pl-PL" sz="2400" baseline="-25000">
                <a:solidFill>
                  <a:schemeClr val="folHlink"/>
                </a:solidFill>
                <a:sym typeface="Symbol" pitchFamily="18" charset="2"/>
              </a:rPr>
              <a:t>c</a:t>
            </a:r>
            <a:r>
              <a:rPr lang="pl-PL" sz="2400">
                <a:solidFill>
                  <a:schemeClr val="folHlink"/>
                </a:solidFill>
                <a:sym typeface="Symbol" pitchFamily="18" charset="2"/>
              </a:rPr>
              <a:t>(r ) =N</a:t>
            </a:r>
            <a:r>
              <a:rPr lang="pl-PL" sz="2400" baseline="-25000">
                <a:solidFill>
                  <a:schemeClr val="folHlink"/>
                </a:solidFill>
                <a:sym typeface="Symbol" pitchFamily="18" charset="2"/>
              </a:rPr>
              <a:t>o</a:t>
            </a:r>
            <a:r>
              <a:rPr lang="pl-PL" sz="2400">
                <a:solidFill>
                  <a:schemeClr val="folHlink"/>
                </a:solidFill>
                <a:sym typeface="Symbol" pitchFamily="18" charset="2"/>
              </a:rPr>
              <a:t> (r-r</a:t>
            </a:r>
            <a:r>
              <a:rPr lang="pl-PL" sz="2400" baseline="-25000">
                <a:solidFill>
                  <a:schemeClr val="folHlink"/>
                </a:solidFill>
                <a:sym typeface="Symbol" pitchFamily="18" charset="2"/>
              </a:rPr>
              <a:t>o</a:t>
            </a:r>
            <a:r>
              <a:rPr lang="pl-PL" sz="2400">
                <a:solidFill>
                  <a:schemeClr val="folHlink"/>
                </a:solidFill>
                <a:sym typeface="Symbol" pitchFamily="18" charset="2"/>
              </a:rPr>
              <a:t>)</a:t>
            </a:r>
          </a:p>
          <a:p>
            <a:pPr marL="609600" indent="-609600">
              <a:buFontTx/>
              <a:buNone/>
            </a:pPr>
            <a:endParaRPr lang="pl-PL" sz="2400">
              <a:sym typeface="Symbol" pitchFamily="18" charset="2"/>
            </a:endParaRPr>
          </a:p>
        </p:txBody>
      </p:sp>
      <p:graphicFrame>
        <p:nvGraphicFramePr>
          <p:cNvPr id="249860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755650" y="2636838"/>
          <a:ext cx="4148138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Równanie" r:id="rId3" imgW="2540000" imgH="431800" progId="Equation.3">
                  <p:embed/>
                </p:oleObj>
              </mc:Choice>
              <mc:Fallback>
                <p:oleObj name="Równanie" r:id="rId3" imgW="2540000" imgH="431800" progId="Equation.3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636838"/>
                        <a:ext cx="4148138" cy="679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9861" name="Picture 5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43438" y="3540125"/>
            <a:ext cx="4500562" cy="3317875"/>
          </a:xfrm>
          <a:noFill/>
          <a:ln/>
        </p:spPr>
      </p:pic>
      <p:sp>
        <p:nvSpPr>
          <p:cNvPr id="249862" name="Text Box 6"/>
          <p:cNvSpPr txBox="1">
            <a:spLocks noChangeArrowheads="1"/>
          </p:cNvSpPr>
          <p:nvPr/>
        </p:nvSpPr>
        <p:spPr bwMode="auto">
          <a:xfrm>
            <a:off x="250825" y="3933825"/>
            <a:ext cx="410368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Jeśli przyjąć że 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r</a:t>
            </a:r>
            <a:r>
              <a:rPr lang="pl-PL" baseline="-25000">
                <a:solidFill>
                  <a:schemeClr val="folHlink"/>
                </a:solidFill>
                <a:latin typeface="Arial" charset="0"/>
              </a:rPr>
              <a:t>o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=1</a:t>
            </a: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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m</a:t>
            </a:r>
          </a:p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folHlink"/>
                </a:solidFill>
                <a:latin typeface="Arial" charset="0"/>
              </a:rPr>
              <a:t>x=6/</a:t>
            </a: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</a:t>
            </a:r>
            <a:r>
              <a:rPr lang="pl-PL">
                <a:latin typeface="Arial" charset="0"/>
                <a:sym typeface="Symbol" pitchFamily="18" charset="2"/>
              </a:rPr>
              <a:t> to dla </a:t>
            </a: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&gt;1 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m</a:t>
            </a:r>
          </a:p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tx2"/>
                </a:solidFill>
                <a:latin typeface="Arial" charset="0"/>
              </a:rPr>
              <a:t>AOT maleje z długością fali 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3509-730F-4424-BAEB-C27A399CCA01}" type="slidenum">
              <a:rPr lang="en-US"/>
              <a:pPr/>
              <a:t>8</a:t>
            </a:fld>
            <a:endParaRPr lang="en-US"/>
          </a:p>
        </p:txBody>
      </p:sp>
      <p:sp>
        <p:nvSpPr>
          <p:cNvPr id="2508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88913"/>
            <a:ext cx="8229600" cy="1079500"/>
          </a:xfrm>
        </p:spPr>
        <p:txBody>
          <a:bodyPr/>
          <a:lstStyle/>
          <a:p>
            <a:r>
              <a:rPr lang="pl-PL" sz="2400"/>
              <a:t>Dla </a:t>
            </a:r>
            <a:r>
              <a:rPr lang="pl-PL" sz="2400">
                <a:sym typeface="Symbol" pitchFamily="18" charset="2"/>
              </a:rPr>
              <a:t>&lt;1 </a:t>
            </a:r>
            <a:r>
              <a:rPr lang="pl-PL" sz="2400"/>
              <a:t>m zachowanie </a:t>
            </a:r>
            <a:r>
              <a:rPr lang="pl-PL" sz="2400">
                <a:solidFill>
                  <a:schemeClr val="folHlink"/>
                </a:solidFill>
              </a:rPr>
              <a:t>AOT</a:t>
            </a:r>
            <a:r>
              <a:rPr lang="pl-PL" sz="2400"/>
              <a:t> jest bardziej skomplikowane</a:t>
            </a:r>
          </a:p>
          <a:p>
            <a:r>
              <a:rPr lang="pl-PL" sz="2400"/>
              <a:t>Z anomalnej teorii dyfrakcji </a:t>
            </a:r>
            <a:r>
              <a:rPr lang="pl-PL" sz="2400">
                <a:solidFill>
                  <a:schemeClr val="folHlink"/>
                </a:solidFill>
              </a:rPr>
              <a:t>ADT</a:t>
            </a:r>
            <a:r>
              <a:rPr lang="pl-PL" sz="2400"/>
              <a:t> mamy</a:t>
            </a:r>
          </a:p>
          <a:p>
            <a:endParaRPr lang="pl-PL" sz="2400"/>
          </a:p>
        </p:txBody>
      </p:sp>
      <p:graphicFrame>
        <p:nvGraphicFramePr>
          <p:cNvPr id="250883" name="Object 3"/>
          <p:cNvGraphicFramePr>
            <a:graphicFrameLocks noChangeAspect="1"/>
          </p:cNvGraphicFramePr>
          <p:nvPr/>
        </p:nvGraphicFramePr>
        <p:xfrm>
          <a:off x="539750" y="1341438"/>
          <a:ext cx="3192463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1" name="Równanie" r:id="rId3" imgW="1651000" imgH="419100" progId="Equation.3">
                  <p:embed/>
                </p:oleObj>
              </mc:Choice>
              <mc:Fallback>
                <p:oleObj name="Równanie" r:id="rId3" imgW="1651000" imgH="419100" progId="Equation.3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341438"/>
                        <a:ext cx="3192463" cy="78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0884" name="Object 4"/>
          <p:cNvGraphicFramePr>
            <a:graphicFrameLocks noChangeAspect="1"/>
          </p:cNvGraphicFramePr>
          <p:nvPr/>
        </p:nvGraphicFramePr>
        <p:xfrm>
          <a:off x="611188" y="2420938"/>
          <a:ext cx="2160587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2" name="Równanie" r:id="rId5" imgW="939392" imgH="393529" progId="Equation.3">
                  <p:embed/>
                </p:oleObj>
              </mc:Choice>
              <mc:Fallback>
                <p:oleObj name="Równanie" r:id="rId5" imgW="939392" imgH="393529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420938"/>
                        <a:ext cx="2160587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0885" name="Object 5"/>
          <p:cNvGraphicFramePr>
            <a:graphicFrameLocks noChangeAspect="1"/>
          </p:cNvGraphicFramePr>
          <p:nvPr/>
        </p:nvGraphicFramePr>
        <p:xfrm>
          <a:off x="468313" y="3429000"/>
          <a:ext cx="3952875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3" name="Równanie" r:id="rId7" imgW="2044700" imgH="457200" progId="Equation.3">
                  <p:embed/>
                </p:oleObj>
              </mc:Choice>
              <mc:Fallback>
                <p:oleObj name="Równanie" r:id="rId7" imgW="2044700" imgH="457200" progId="Equation.3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3429000"/>
                        <a:ext cx="3952875" cy="855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0886" name="Text Box 6"/>
          <p:cNvSpPr txBox="1">
            <a:spLocks noChangeArrowheads="1"/>
          </p:cNvSpPr>
          <p:nvPr/>
        </p:nvSpPr>
        <p:spPr bwMode="auto">
          <a:xfrm>
            <a:off x="323850" y="4508500"/>
            <a:ext cx="5976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Zaniedbując III wyraz mamy</a:t>
            </a:r>
          </a:p>
        </p:txBody>
      </p:sp>
      <p:graphicFrame>
        <p:nvGraphicFramePr>
          <p:cNvPr id="250887" name="Object 7"/>
          <p:cNvGraphicFramePr>
            <a:graphicFrameLocks noChangeAspect="1"/>
          </p:cNvGraphicFramePr>
          <p:nvPr/>
        </p:nvGraphicFramePr>
        <p:xfrm>
          <a:off x="4859338" y="4076700"/>
          <a:ext cx="3719512" cy="140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4" name="Równanie" r:id="rId9" imgW="2019300" imgH="787400" progId="Equation.3">
                  <p:embed/>
                </p:oleObj>
              </mc:Choice>
              <mc:Fallback>
                <p:oleObj name="Równanie" r:id="rId9" imgW="2019300" imgH="787400" progId="Equation.3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4076700"/>
                        <a:ext cx="3719512" cy="1403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0888" name="Text Box 8"/>
          <p:cNvSpPr txBox="1">
            <a:spLocks noChangeArrowheads="1"/>
          </p:cNvSpPr>
          <p:nvPr/>
        </p:nvSpPr>
        <p:spPr bwMode="auto">
          <a:xfrm>
            <a:off x="323850" y="5876925"/>
            <a:ext cx="4824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AOT</a:t>
            </a:r>
            <a:r>
              <a:rPr lang="pl-PL" sz="2400" dirty="0">
                <a:latin typeface="Arial" charset="0"/>
              </a:rPr>
              <a:t> maleje z długością fali jeśli</a:t>
            </a:r>
          </a:p>
        </p:txBody>
      </p:sp>
      <p:graphicFrame>
        <p:nvGraphicFramePr>
          <p:cNvPr id="250889" name="Object 9"/>
          <p:cNvGraphicFramePr>
            <a:graphicFrameLocks noChangeAspect="1"/>
          </p:cNvGraphicFramePr>
          <p:nvPr/>
        </p:nvGraphicFramePr>
        <p:xfrm>
          <a:off x="5614988" y="5734050"/>
          <a:ext cx="2352675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5" name="Równanie" r:id="rId11" imgW="1155700" imgH="393700" progId="Equation.3">
                  <p:embed/>
                </p:oleObj>
              </mc:Choice>
              <mc:Fallback>
                <p:oleObj name="Równanie" r:id="rId11" imgW="1155700" imgH="393700" progId="Equation.3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4988" y="5734050"/>
                        <a:ext cx="2352675" cy="733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5B45E-D097-4E8A-AA7D-8C91FC16907E}" type="slidenum">
              <a:rPr lang="en-US"/>
              <a:pPr/>
              <a:t>9</a:t>
            </a:fld>
            <a:endParaRPr lang="en-US"/>
          </a:p>
        </p:txBody>
      </p:sp>
      <p:graphicFrame>
        <p:nvGraphicFramePr>
          <p:cNvPr id="251906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95288" y="260350"/>
          <a:ext cx="1944687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Równanie" r:id="rId3" imgW="889000" imgH="419100" progId="Equation.3">
                  <p:embed/>
                </p:oleObj>
              </mc:Choice>
              <mc:Fallback>
                <p:oleObj name="Równanie" r:id="rId3" imgW="889000" imgH="419100" progId="Equation.3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260350"/>
                        <a:ext cx="1944687" cy="917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1907" name="Text Box 3"/>
          <p:cNvSpPr txBox="1">
            <a:spLocks noChangeArrowheads="1"/>
          </p:cNvSpPr>
          <p:nvPr/>
        </p:nvSpPr>
        <p:spPr bwMode="auto">
          <a:xfrm>
            <a:off x="2700338" y="188913"/>
            <a:ext cx="604837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Typowa zmienność współczynnika załamania światła (rzeczywista cześć współczynnika refrakcji) zawiera się w  granicach (</a:t>
            </a:r>
            <a:r>
              <a:rPr lang="pl-PL" sz="2000" dirty="0">
                <a:solidFill>
                  <a:schemeClr val="tx2"/>
                </a:solidFill>
                <a:latin typeface="Arial" charset="0"/>
              </a:rPr>
              <a:t>1.3-1.7</a:t>
            </a:r>
            <a:r>
              <a:rPr lang="pl-PL" sz="2000" dirty="0">
                <a:latin typeface="Arial" charset="0"/>
              </a:rPr>
              <a:t>)</a:t>
            </a:r>
          </a:p>
        </p:txBody>
      </p:sp>
      <p:sp>
        <p:nvSpPr>
          <p:cNvPr id="251908" name="Text Box 4"/>
          <p:cNvSpPr txBox="1">
            <a:spLocks noChangeArrowheads="1"/>
          </p:cNvSpPr>
          <p:nvPr/>
        </p:nvSpPr>
        <p:spPr bwMode="auto">
          <a:xfrm>
            <a:off x="323850" y="2205038"/>
            <a:ext cx="8496300" cy="4016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Aby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AOT</a:t>
            </a:r>
            <a:r>
              <a:rPr lang="pl-PL" sz="2400" dirty="0">
                <a:latin typeface="Arial" charset="0"/>
              </a:rPr>
              <a:t> malała z długością fali musi być spełniony  przybliżony warunek </a:t>
            </a:r>
          </a:p>
          <a:p>
            <a:pPr eaLnBrk="1" hangingPunct="1">
              <a:spcBef>
                <a:spcPct val="50000"/>
              </a:spcBef>
            </a:pP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r</a:t>
            </a:r>
            <a:r>
              <a:rPr lang="pl-PL" sz="2400" baseline="-25000" dirty="0">
                <a:solidFill>
                  <a:schemeClr val="folHlink"/>
                </a:solidFill>
                <a:latin typeface="Arial" charset="0"/>
              </a:rPr>
              <a:t>o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&lt;</a:t>
            </a:r>
            <a:r>
              <a:rPr lang="pl-PL" sz="24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/2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l-PL" sz="2400" dirty="0">
                <a:latin typeface="Arial" charset="0"/>
                <a:sym typeface="Symbol" pitchFamily="18" charset="2"/>
              </a:rPr>
              <a:t> </a:t>
            </a:r>
            <a:r>
              <a:rPr lang="pl-PL" sz="2400" dirty="0">
                <a:solidFill>
                  <a:schemeClr val="tx2"/>
                </a:solidFill>
                <a:latin typeface="Arial" charset="0"/>
                <a:sym typeface="Symbol" pitchFamily="18" charset="2"/>
              </a:rPr>
              <a:t>Dla fal krótszych od 0.5 </a:t>
            </a:r>
            <a:r>
              <a:rPr lang="pl-PL" sz="2400" dirty="0">
                <a:solidFill>
                  <a:schemeClr val="tx2"/>
                </a:solidFill>
                <a:latin typeface="Arial" charset="0"/>
              </a:rPr>
              <a:t>m AOT dla aerozoli drobnych zmniejsza się z długością fali.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l-PL" sz="2400" dirty="0">
                <a:latin typeface="Arial" charset="0"/>
              </a:rPr>
              <a:t> Pomiary </a:t>
            </a:r>
            <a:r>
              <a:rPr lang="pl-PL" sz="2400" dirty="0" smtClean="0">
                <a:latin typeface="Arial" charset="0"/>
              </a:rPr>
              <a:t>potwierdzają, że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AOT</a:t>
            </a:r>
            <a:r>
              <a:rPr lang="pl-PL" sz="2400" dirty="0">
                <a:latin typeface="Arial" charset="0"/>
              </a:rPr>
              <a:t> dla małych </a:t>
            </a:r>
            <a:r>
              <a:rPr lang="pl-PL" sz="2400" dirty="0" smtClean="0">
                <a:latin typeface="Arial" charset="0"/>
              </a:rPr>
              <a:t>cząstek zmniejsza </a:t>
            </a:r>
            <a:r>
              <a:rPr lang="pl-PL" sz="2400" dirty="0">
                <a:latin typeface="Arial" charset="0"/>
              </a:rPr>
              <a:t>się z długością </a:t>
            </a:r>
            <a:r>
              <a:rPr lang="pl-PL" sz="2400" dirty="0" smtClean="0">
                <a:latin typeface="Arial" charset="0"/>
              </a:rPr>
              <a:t>fali. Jedynie w przypadku dużych cząstek możemy </a:t>
            </a:r>
            <a:r>
              <a:rPr lang="pl-PL" sz="2400" dirty="0">
                <a:latin typeface="Arial" charset="0"/>
              </a:rPr>
              <a:t>mieć </a:t>
            </a:r>
            <a:r>
              <a:rPr lang="pl-PL" sz="2400" dirty="0" smtClean="0">
                <a:latin typeface="Arial" charset="0"/>
              </a:rPr>
              <a:t>wzrost AOT z długością fali</a:t>
            </a:r>
            <a:endParaRPr lang="pl-PL" sz="2400" dirty="0"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endParaRPr lang="pl-PL" dirty="0">
              <a:latin typeface="Arial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1568</Words>
  <Application>Microsoft Office PowerPoint</Application>
  <PresentationFormat>Pokaz na ekranie (4:3)</PresentationFormat>
  <Paragraphs>203</Paragraphs>
  <Slides>37</Slides>
  <Notes>0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37</vt:i4>
      </vt:variant>
    </vt:vector>
  </HeadingPairs>
  <TitlesOfParts>
    <vt:vector size="39" baseType="lpstr">
      <vt:lpstr>Motyw pakietu Office</vt:lpstr>
      <vt:lpstr>Równanie</vt:lpstr>
      <vt:lpstr>Metody teledetekcyjne w badaniach atmosfery.  Wykład 13.  Techniki zdalne w badaniach aerozolu </vt:lpstr>
      <vt:lpstr>Wprowadzenie</vt:lpstr>
      <vt:lpstr>Pomiary naziemne grubości optycznej </vt:lpstr>
      <vt:lpstr>Prezentacja programu PowerPoint</vt:lpstr>
      <vt:lpstr>Prezentacja programu PowerPoint</vt:lpstr>
      <vt:lpstr>Prezentacja programu PowerPoint</vt:lpstr>
      <vt:lpstr>Spektralna zmienność AOT</vt:lpstr>
      <vt:lpstr>Prezentacja programu PowerPoint</vt:lpstr>
      <vt:lpstr>Prezentacja programu PowerPoint</vt:lpstr>
      <vt:lpstr>2) Rozkład Junge</vt:lpstr>
      <vt:lpstr>Prezentacja programu PowerPoint</vt:lpstr>
      <vt:lpstr>Prezentacja programu PowerPoint</vt:lpstr>
      <vt:lpstr>Prezentacja programu PowerPoint</vt:lpstr>
      <vt:lpstr>3) Rozkład Log-Normalny</vt:lpstr>
      <vt:lpstr>Prezentacja programu PowerPoint</vt:lpstr>
      <vt:lpstr>Prezentacja programu PowerPoint</vt:lpstr>
      <vt:lpstr>Prezentacja programu PowerPoint</vt:lpstr>
      <vt:lpstr>Prezentacja programu PowerPoint</vt:lpstr>
      <vt:lpstr>Wykładnik Angstroma cd</vt:lpstr>
      <vt:lpstr>Prezentacja programu PowerPoint</vt:lpstr>
      <vt:lpstr>Prezentacja programu PowerPoint</vt:lpstr>
      <vt:lpstr>Prezentacja programu PowerPoint</vt:lpstr>
      <vt:lpstr>Prezentacja programu PowerPoint</vt:lpstr>
      <vt:lpstr>Przybliżenie małych cząstek</vt:lpstr>
      <vt:lpstr>Prezentacja programu PowerPoint</vt:lpstr>
      <vt:lpstr>Prezentacja programu PowerPoint</vt:lpstr>
      <vt:lpstr>Wykładnik Angstrom’a cd</vt:lpstr>
      <vt:lpstr>Prezentacja programu PowerPoint</vt:lpstr>
      <vt:lpstr>Uogólnienie problemu odwrotnego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Fitowanie rozkładu log-normalnego</vt:lpstr>
    </vt:vector>
  </TitlesOfParts>
  <Company>IGF-UW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Krzysztof Markowicz</dc:creator>
  <cp:lastModifiedBy>win10Solar</cp:lastModifiedBy>
  <cp:revision>40</cp:revision>
  <dcterms:created xsi:type="dcterms:W3CDTF">2017-05-22T14:39:07Z</dcterms:created>
  <dcterms:modified xsi:type="dcterms:W3CDTF">2023-05-30T08:57:00Z</dcterms:modified>
</cp:coreProperties>
</file>