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8005-978D-4195-99AA-97110CBB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2B40-0DFC-4A81-A021-67885348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4B68-C630-41E0-BA12-7947DE55F8CF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atmosfery.</a:t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dirty="0" smtClean="0">
                <a:solidFill>
                  <a:srgbClr val="0000FF"/>
                </a:solidFill>
              </a:rPr>
              <a:t>Wykład 5.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Wyznaczanie profilu pionowego temperatury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D3C12-B031-4D7B-8A6E-BA080485588C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Im wyższa wartość absorpcji tym wyższej w atmosferze znajduje się poziom efektywnej emisji (maksimum funkcji wagowej)</a:t>
            </a:r>
          </a:p>
          <a:p>
            <a:r>
              <a:rPr lang="pl-PL" sz="2400" dirty="0" smtClean="0">
                <a:latin typeface="Arial" charset="0"/>
              </a:rPr>
              <a:t>Funkcje wagowe oblicza się przy pomocy modelu transferu promieniowania typu linia po linii dla standardowego profilu temperatury i ciśnienia.</a:t>
            </a:r>
          </a:p>
          <a:p>
            <a:r>
              <a:rPr lang="pl-PL" sz="2400" dirty="0" smtClean="0">
                <a:latin typeface="Arial" charset="0"/>
              </a:rPr>
              <a:t>Znacznym ograniczeniem metody jest nakładanie się funkcji wagowych.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86651-E3CC-46C2-8BF1-4F69AB74455F}" type="slidenum">
              <a:rPr lang="en-US"/>
              <a:pPr/>
              <a:t>11</a:t>
            </a:fld>
            <a:endParaRPr lang="en-US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06437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Funkcja wagowa - analiza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3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Funkcja wagowa we współrzędnych kartezianskich ma postać: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55650" y="2133600"/>
          <a:ext cx="1320800" cy="879475"/>
        </p:xfrm>
        <a:graphic>
          <a:graphicData uri="http://schemas.openxmlformats.org/presentationml/2006/ole">
            <p:oleObj spid="_x0000_s4098" name="Równanie" r:id="rId3" imgW="609480" imgH="43164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843213" y="2276475"/>
          <a:ext cx="1544637" cy="517525"/>
        </p:xfrm>
        <a:graphic>
          <a:graphicData uri="http://schemas.openxmlformats.org/presentationml/2006/ole">
            <p:oleObj spid="_x0000_s4099" name="Równanie" r:id="rId4" imgW="571320" imgH="20304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4932363" y="2205038"/>
          <a:ext cx="1922462" cy="711200"/>
        </p:xfrm>
        <a:graphic>
          <a:graphicData uri="http://schemas.openxmlformats.org/presentationml/2006/ole">
            <p:oleObj spid="_x0000_s4100" name="Równanie" r:id="rId5" imgW="711000" imgH="279360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95288" y="3141663"/>
          <a:ext cx="2093912" cy="841375"/>
        </p:xfrm>
        <a:graphic>
          <a:graphicData uri="http://schemas.openxmlformats.org/presentationml/2006/ole">
            <p:oleObj spid="_x0000_s4101" name="Równanie" r:id="rId6" imgW="774360" imgH="330120" progId="Equation.3">
              <p:embed/>
            </p:oleObj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395288" y="4076700"/>
          <a:ext cx="3001962" cy="1068388"/>
        </p:xfrm>
        <a:graphic>
          <a:graphicData uri="http://schemas.openxmlformats.org/presentationml/2006/ole">
            <p:oleObj spid="_x0000_s4102" name="Równanie" r:id="rId7" imgW="1244520" imgH="469800" progId="Equation.3">
              <p:embed/>
            </p:oleObj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7273925" y="2252663"/>
          <a:ext cx="1270000" cy="614362"/>
        </p:xfrm>
        <a:graphic>
          <a:graphicData uri="http://schemas.openxmlformats.org/presentationml/2006/ole">
            <p:oleObj spid="_x0000_s4103" name="Równanie" r:id="rId8" imgW="469800" imgH="241200" progId="Equation.3">
              <p:embed/>
            </p:oleObj>
          </a:graphicData>
        </a:graphic>
      </p:graphicFrame>
      <p:graphicFrame>
        <p:nvGraphicFramePr>
          <p:cNvPr id="4104" name="Object 10"/>
          <p:cNvGraphicFramePr>
            <a:graphicFrameLocks noChangeAspect="1"/>
          </p:cNvGraphicFramePr>
          <p:nvPr/>
        </p:nvGraphicFramePr>
        <p:xfrm>
          <a:off x="4500563" y="4076700"/>
          <a:ext cx="2970212" cy="1068388"/>
        </p:xfrm>
        <a:graphic>
          <a:graphicData uri="http://schemas.openxmlformats.org/presentationml/2006/ole">
            <p:oleObj spid="_x0000_s4104" name="Równanie" r:id="rId9" imgW="1231560" imgH="469800" progId="Equation.3">
              <p:embed/>
            </p:oleObj>
          </a:graphicData>
        </a:graphic>
      </p:graphicFrame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8497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stosunek zmieszania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stały z wysokością to cała zmienność funkcji wagowej wynika ze zmian gęstości powietrza.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DDC9A-C336-474B-B5B5-9420DB60AE92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900113" y="260350"/>
          <a:ext cx="3214687" cy="1038225"/>
        </p:xfrm>
        <a:graphic>
          <a:graphicData uri="http://schemas.openxmlformats.org/presentationml/2006/ole">
            <p:oleObj spid="_x0000_s5122" name="Równanie" r:id="rId3" imgW="1231560" imgH="533160" progId="Equation.3">
              <p:embed/>
            </p:oleObj>
          </a:graphicData>
        </a:graphic>
      </p:graphicFrame>
      <p:sp>
        <p:nvSpPr>
          <p:cNvPr id="5129" name="AutoShape 3"/>
          <p:cNvSpPr>
            <a:spLocks/>
          </p:cNvSpPr>
          <p:nvPr/>
        </p:nvSpPr>
        <p:spPr bwMode="auto">
          <a:xfrm rot="5400000">
            <a:off x="2339975" y="1052513"/>
            <a:ext cx="287337" cy="719138"/>
          </a:xfrm>
          <a:prstGeom prst="rightBrace">
            <a:avLst>
              <a:gd name="adj1" fmla="val 208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0" name="AutoShape 4"/>
          <p:cNvSpPr>
            <a:spLocks/>
          </p:cNvSpPr>
          <p:nvPr/>
        </p:nvSpPr>
        <p:spPr bwMode="auto">
          <a:xfrm rot="5400000">
            <a:off x="3348038" y="908050"/>
            <a:ext cx="287337" cy="1008063"/>
          </a:xfrm>
          <a:prstGeom prst="rightBrace">
            <a:avLst>
              <a:gd name="adj1" fmla="val 29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maleje z wysokością</a:t>
            </a: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276600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rośnie z wysokością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06413" y="2276475"/>
          <a:ext cx="5368925" cy="1038225"/>
        </p:xfrm>
        <a:graphic>
          <a:graphicData uri="http://schemas.openxmlformats.org/presentationml/2006/ole">
            <p:oleObj spid="_x0000_s5123" name="Równanie" r:id="rId4" imgW="2057400" imgH="533160" progId="Equation.3">
              <p:embed/>
            </p:oleObj>
          </a:graphicData>
        </a:graphic>
      </p:graphicFrame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5651500" y="333375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Zatem istnieje wysokością gdzie </a:t>
            </a:r>
            <a:r>
              <a:rPr lang="pl-PL" sz="1800">
                <a:solidFill>
                  <a:schemeClr val="folHlink"/>
                </a:solidFill>
                <a:latin typeface="Arial" charset="0"/>
              </a:rPr>
              <a:t>W(z)</a:t>
            </a:r>
            <a:r>
              <a:rPr lang="pl-PL" sz="1800">
                <a:latin typeface="Arial" charset="0"/>
              </a:rPr>
              <a:t> osiąga maksimum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158750" y="3582988"/>
          <a:ext cx="6329363" cy="1038225"/>
        </p:xfrm>
        <a:graphic>
          <a:graphicData uri="http://schemas.openxmlformats.org/presentationml/2006/ole">
            <p:oleObj spid="_x0000_s5124" name="Równanie" r:id="rId5" imgW="2425680" imgH="533160" progId="Equation.3">
              <p:embed/>
            </p:oleObj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539750" y="4868863"/>
          <a:ext cx="2386013" cy="666750"/>
        </p:xfrm>
        <a:graphic>
          <a:graphicData uri="http://schemas.openxmlformats.org/presentationml/2006/ole">
            <p:oleObj spid="_x0000_s5125" name="Równanie" r:id="rId6" imgW="914400" imgH="342720" progId="Equation.3">
              <p:embed/>
            </p:oleObj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4859338" y="4868863"/>
          <a:ext cx="2232025" cy="666750"/>
        </p:xfrm>
        <a:graphic>
          <a:graphicData uri="http://schemas.openxmlformats.org/presentationml/2006/ole">
            <p:oleObj spid="_x0000_s5126" name="Równanie" r:id="rId7" imgW="1104840" imgH="342720" progId="Equation.3">
              <p:embed/>
            </p:oleObj>
          </a:graphicData>
        </a:graphic>
      </p:graphicFrame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192088" y="5743575"/>
          <a:ext cx="4222750" cy="1038225"/>
        </p:xfrm>
        <a:graphic>
          <a:graphicData uri="http://schemas.openxmlformats.org/presentationml/2006/ole">
            <p:oleObj spid="_x0000_s5127" name="Równanie" r:id="rId8" imgW="208260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9D8D4-DB4E-45B4-ADAF-3C3EA37B8C04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35525" cy="1066800"/>
          </a:xfrm>
        </p:spPr>
        <p:txBody>
          <a:bodyPr/>
          <a:lstStyle/>
          <a:p>
            <a:r>
              <a:rPr lang="pl-PL" sz="3200" smtClean="0"/>
              <a:t>Przykłady funkcji wagowej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9144000" cy="3113088"/>
          </a:xfrm>
          <a:noFill/>
        </p:spPr>
      </p:pic>
      <p:pic>
        <p:nvPicPr>
          <p:cNvPr id="2458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0"/>
            <a:ext cx="3348037" cy="313531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6BDE0-8AA6-401F-B490-B5B9F84E52C8}" type="slidenum">
              <a:rPr lang="en-US"/>
              <a:pPr/>
              <a:t>14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642350" cy="2879725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>
                <a:latin typeface="Arial" charset="0"/>
              </a:rPr>
              <a:t>Jedną z najprostszych metod wyznaczania profilu temperatury polega na założeniu początkowego profilu, a następnie obliczeniu odpowiadającej mu radiancji na górnej granicy atmosfery w zależności od liczby falowej. </a:t>
            </a:r>
          </a:p>
          <a:p>
            <a:r>
              <a:rPr lang="pl-PL" sz="2400" dirty="0" smtClean="0">
                <a:latin typeface="Arial" charset="0"/>
              </a:rPr>
              <a:t>Następnie na podstawie różnicy radiancji obliczonej i  obserwowanej modyfikuje się profil tak aby zminimalizować tę różnicę. </a:t>
            </a:r>
          </a:p>
          <a:p>
            <a:r>
              <a:rPr lang="pl-PL" sz="2400" dirty="0" smtClean="0">
                <a:latin typeface="Arial" charset="0"/>
              </a:rPr>
              <a:t>Ze względu na błędy obserwacyjne równanie </a:t>
            </a:r>
            <a:r>
              <a:rPr lang="pl-PL" sz="2400" dirty="0" err="1" smtClean="0">
                <a:latin typeface="Arial" charset="0"/>
              </a:rPr>
              <a:t>Fredholma</a:t>
            </a:r>
            <a:r>
              <a:rPr lang="pl-PL" sz="2400" dirty="0" smtClean="0">
                <a:latin typeface="Arial" charset="0"/>
              </a:rPr>
              <a:t> może nie posiadać fizycznego rozwiązania. Aby tego uniknąć stosuje się metodę zwaną: nieliniowa iteracją.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3568" y="3140968"/>
          <a:ext cx="4351337" cy="806450"/>
        </p:xfrm>
        <a:graphic>
          <a:graphicData uri="http://schemas.openxmlformats.org/presentationml/2006/ole">
            <p:oleObj spid="_x0000_s6146" name="Równanie" r:id="rId3" imgW="2577960" imgH="495000" progId="Equation.3">
              <p:embed/>
            </p:oleObj>
          </a:graphicData>
        </a:graphic>
      </p:graphicFrame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179512" y="4365104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Funkcja Plancka w jednostkach częstości ma postać: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23528" y="4941168"/>
          <a:ext cx="1930400" cy="768350"/>
        </p:xfrm>
        <a:graphic>
          <a:graphicData uri="http://schemas.openxmlformats.org/presentationml/2006/ole">
            <p:oleObj spid="_x0000_s6147" name="Równanie" r:id="rId4" imgW="1054080" imgH="419040" progId="Equation.3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2987353" y="5228505"/>
          <a:ext cx="1000125" cy="373063"/>
        </p:xfrm>
        <a:graphic>
          <a:graphicData uri="http://schemas.openxmlformats.org/presentationml/2006/ole">
            <p:oleObj spid="_x0000_s6148" name="Równanie" r:id="rId5" imgW="545760" imgH="203040" progId="Equation.3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5076503" y="4869730"/>
          <a:ext cx="814388" cy="722313"/>
        </p:xfrm>
        <a:graphic>
          <a:graphicData uri="http://schemas.openxmlformats.org/presentationml/2006/ole">
            <p:oleObj spid="_x0000_s6149" name="Równanie" r:id="rId6" imgW="4442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52A54-CDA0-4793-877A-DB6D0BE08929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395288" y="3217863"/>
          <a:ext cx="5329237" cy="931862"/>
        </p:xfrm>
        <a:graphic>
          <a:graphicData uri="http://schemas.openxmlformats.org/presentationml/2006/ole">
            <p:oleObj spid="_x0000_s7170" name="Równanie" r:id="rId3" imgW="2831760" imgH="495000" progId="Equation.3">
              <p:embed/>
            </p:oleObj>
          </a:graphicData>
        </a:graphic>
      </p:graphicFrame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Zauważmy, że maksimum funkcji podcałkowej zależy od wysokości</a:t>
            </a:r>
            <a:r>
              <a:rPr lang="pl-PL" sz="2400" dirty="0" smtClean="0">
                <a:latin typeface="Arial" charset="0"/>
              </a:rPr>
              <a:t>. Z </a:t>
            </a:r>
            <a:r>
              <a:rPr lang="pl-PL" sz="2400" dirty="0">
                <a:latin typeface="Arial" charset="0"/>
              </a:rPr>
              <a:t>twierdzenia o wartości średniej mamy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7504" y="1124744"/>
          <a:ext cx="5281612" cy="944563"/>
        </p:xfrm>
        <a:graphic>
          <a:graphicData uri="http://schemas.openxmlformats.org/presentationml/2006/ole">
            <p:oleObj spid="_x0000_s7171" name="Równanie" r:id="rId4" imgW="2768400" imgH="495000" progId="Equation.3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4859338" y="4221163"/>
          <a:ext cx="3390900" cy="896937"/>
        </p:xfrm>
        <a:graphic>
          <a:graphicData uri="http://schemas.openxmlformats.org/presentationml/2006/ole">
            <p:oleObj spid="_x0000_s7172" name="Równanie" r:id="rId5" imgW="1777680" imgH="469800" progId="Equation.3">
              <p:embed/>
            </p:oleObj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539750" y="5805488"/>
          <a:ext cx="1743075" cy="896937"/>
        </p:xfrm>
        <a:graphic>
          <a:graphicData uri="http://schemas.openxmlformats.org/presentationml/2006/ole">
            <p:oleObj spid="_x0000_s7173" name="Równanie" r:id="rId6" imgW="914400" imgH="469800" progId="Equation.3">
              <p:embed/>
            </p:oleObj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484438" y="5876925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relaksacyjne, Chahine, Smith 1970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23850" y="53736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Przy założeniu braku wkładu od powierzchni ziemi mamy: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5724525" y="1125538"/>
            <a:ext cx="34194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1800">
                <a:latin typeface="Arial" charset="0"/>
              </a:rPr>
              <a:t> ciśnienie na poziomie gdzie waga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 osiąga maksimum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lnp</a:t>
            </a:r>
            <a:r>
              <a:rPr lang="pl-PL" sz="1800">
                <a:latin typeface="Arial" charset="0"/>
                <a:sym typeface="Symbol" pitchFamily="18" charset="2"/>
              </a:rPr>
              <a:t> oznacza efektywna szerokość funkcji wagowej</a:t>
            </a:r>
          </a:p>
        </p:txBody>
      </p:sp>
      <p:graphicFrame>
        <p:nvGraphicFramePr>
          <p:cNvPr id="7174" name="Object 10"/>
          <p:cNvGraphicFramePr>
            <a:graphicFrameLocks noChangeAspect="1"/>
          </p:cNvGraphicFramePr>
          <p:nvPr/>
        </p:nvGraphicFramePr>
        <p:xfrm>
          <a:off x="7956550" y="1484313"/>
          <a:ext cx="663575" cy="609600"/>
        </p:xfrm>
        <a:graphic>
          <a:graphicData uri="http://schemas.openxmlformats.org/presentationml/2006/ole">
            <p:oleObj spid="_x0000_s7174" name="Równanie" r:id="rId7" imgW="457200" imgH="419040" progId="Equation.3">
              <p:embed/>
            </p:oleObj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512" y="2204864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Niech </a:t>
            </a:r>
            <a:r>
              <a:rPr lang="pl-PL" sz="18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18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>
                <a:latin typeface="Arial" charset="0"/>
              </a:rPr>
              <a:t> </a:t>
            </a:r>
            <a:r>
              <a:rPr lang="pl-PL" sz="1800" dirty="0">
                <a:latin typeface="Arial" charset="0"/>
              </a:rPr>
              <a:t>oznacza </a:t>
            </a:r>
            <a:r>
              <a:rPr lang="pl-PL" sz="1800" dirty="0" smtClean="0">
                <a:latin typeface="Arial" charset="0"/>
              </a:rPr>
              <a:t>wartość zakładaną </a:t>
            </a:r>
            <a:r>
              <a:rPr lang="pl-PL" dirty="0" smtClean="0">
                <a:latin typeface="Arial" charset="0"/>
              </a:rPr>
              <a:t>wartość temperatury powietrza w </a:t>
            </a:r>
            <a:r>
              <a:rPr lang="pl-PL" sz="1800" dirty="0" smtClean="0">
                <a:latin typeface="Arial" charset="0"/>
              </a:rPr>
              <a:t>zerowym przybliżeniu dla poziomu, zaś I</a:t>
            </a:r>
            <a:r>
              <a:rPr lang="pl-PL" sz="1800" baseline="30000" dirty="0" smtClean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 smtClean="0">
                <a:latin typeface="Arial" charset="0"/>
              </a:rPr>
              <a:t> </a:t>
            </a:r>
            <a:r>
              <a:rPr lang="pl-PL" sz="1800" dirty="0" smtClean="0">
                <a:latin typeface="Arial" charset="0"/>
              </a:rPr>
              <a:t>oznacza odpowiadającą </a:t>
            </a:r>
            <a:r>
              <a:rPr lang="pl-PL" sz="1800" dirty="0">
                <a:latin typeface="Arial" charset="0"/>
              </a:rPr>
              <a:t>jej </a:t>
            </a:r>
            <a:r>
              <a:rPr lang="pl-PL" sz="1800" dirty="0" err="1" smtClean="0">
                <a:latin typeface="Arial" charset="0"/>
              </a:rPr>
              <a:t>radiancję</a:t>
            </a:r>
            <a:r>
              <a:rPr lang="pl-PL" sz="1800" dirty="0" smtClean="0">
                <a:latin typeface="Arial" charset="0"/>
              </a:rPr>
              <a:t> na </a:t>
            </a:r>
            <a:r>
              <a:rPr lang="pl-PL" sz="1800" dirty="0">
                <a:latin typeface="Arial" charset="0"/>
              </a:rPr>
              <a:t>TOA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95288" y="443706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Dzieląc stronami oba równania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A8EF5-3656-4D4E-B1C4-6FCEE5D677C6}" type="slidenum">
              <a:rPr lang="en-US"/>
              <a:pPr/>
              <a:t>16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Algorytm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1990725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Początkowy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dla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n=0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Podstawiając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do wyjściowego równania obliczamy wartość radiancji dla każdego kanału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Porównujemy obliczoną radiancję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latin typeface="Arial" charset="0"/>
              </a:rPr>
              <a:t> z wartością zmierzona i obliczamy wartość residualną.</a:t>
            </a:r>
            <a:r>
              <a:rPr lang="pl-PL" sz="2400" smtClean="0"/>
              <a:t> </a:t>
            </a:r>
          </a:p>
          <a:p>
            <a:pPr marL="609600" indent="-609600">
              <a:buFontTx/>
              <a:buNone/>
            </a:pPr>
            <a:endParaRPr lang="pl-PL" sz="24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042988" y="3500438"/>
          <a:ext cx="1943100" cy="887412"/>
        </p:xfrm>
        <a:graphic>
          <a:graphicData uri="http://schemas.openxmlformats.org/presentationml/2006/ole">
            <p:oleObj spid="_x0000_s8194" name="Równanie" r:id="rId3" imgW="888840" imgH="469800" progId="Equation.3">
              <p:embed/>
            </p:oleObj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39552" y="4581525"/>
            <a:ext cx="80646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gdy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R&lt;10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 sz="2000" dirty="0">
                <a:latin typeface="Arial" charset="0"/>
              </a:rPr>
              <a:t> dla wszystkich kanałów kończymy iteracje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4)     Stosujemy równanie relaksacyjne </a:t>
            </a:r>
            <a:r>
              <a:rPr lang="pl-PL" sz="2000" dirty="0">
                <a:solidFill>
                  <a:schemeClr val="tx2"/>
                </a:solidFill>
                <a:latin typeface="Arial" charset="0"/>
              </a:rPr>
              <a:t>M-razy</a:t>
            </a:r>
            <a:r>
              <a:rPr lang="pl-PL" sz="2000" dirty="0">
                <a:latin typeface="Arial" charset="0"/>
              </a:rPr>
              <a:t> dla obliczonego nowego profilu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(n+1)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000" dirty="0">
                <a:latin typeface="Arial" charset="0"/>
              </a:rPr>
              <a:t> ze wzoru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E9537-32DA-4E08-9E04-84D868C2669F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468313" y="284163"/>
          <a:ext cx="5087937" cy="1382712"/>
        </p:xfrm>
        <a:graphic>
          <a:graphicData uri="http://schemas.openxmlformats.org/presentationml/2006/ole">
            <p:oleObj spid="_x0000_s9218" name="Równanie" r:id="rId3" imgW="2616120" imgH="711000" progId="Equation.3">
              <p:embed/>
            </p:oleObj>
          </a:graphicData>
        </a:graphic>
      </p:graphicFrame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7019925" y="4762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i=1,2,…,M</a:t>
            </a:r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Wzór ten wynika z ilorazu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95288" y="2276475"/>
          <a:ext cx="2087562" cy="933450"/>
        </p:xfrm>
        <a:graphic>
          <a:graphicData uri="http://schemas.openxmlformats.org/presentationml/2006/ole">
            <p:oleObj spid="_x0000_s9219" name="Równanie" r:id="rId4" imgW="977760" imgH="46980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4643438" y="2276475"/>
          <a:ext cx="2211387" cy="925513"/>
        </p:xfrm>
        <a:graphic>
          <a:graphicData uri="http://schemas.openxmlformats.org/presentationml/2006/ole">
            <p:oleObj spid="_x0000_s9220" name="Równanie" r:id="rId5" imgW="1143000" imgH="469800" progId="Equation.3">
              <p:embed/>
            </p:oleObj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395288" y="3644900"/>
          <a:ext cx="2554287" cy="915988"/>
        </p:xfrm>
        <a:graphic>
          <a:graphicData uri="http://schemas.openxmlformats.org/presentationml/2006/ole">
            <p:oleObj spid="_x0000_s9221" name="Równanie" r:id="rId6" imgW="1371600" imgH="482400" progId="Equation.3">
              <p:embed/>
            </p:oleObj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678363" y="3573463"/>
          <a:ext cx="3687762" cy="1004887"/>
        </p:xfrm>
        <a:graphic>
          <a:graphicData uri="http://schemas.openxmlformats.org/presentationml/2006/ole">
            <p:oleObj spid="_x0000_s9222" name="Równanie" r:id="rId7" imgW="1803240" imgH="482400" progId="Equation.3">
              <p:embed/>
            </p:oleObj>
          </a:graphicData>
        </a:graphic>
      </p:graphicFrame>
      <p:graphicFrame>
        <p:nvGraphicFramePr>
          <p:cNvPr id="9223" name="Object 9"/>
          <p:cNvGraphicFramePr>
            <a:graphicFrameLocks noChangeAspect="1"/>
          </p:cNvGraphicFramePr>
          <p:nvPr/>
        </p:nvGraphicFramePr>
        <p:xfrm>
          <a:off x="395288" y="4941888"/>
          <a:ext cx="4643437" cy="1382712"/>
        </p:xfrm>
        <a:graphic>
          <a:graphicData uri="http://schemas.openxmlformats.org/presentationml/2006/ole">
            <p:oleObj spid="_x0000_s9223" name="Równanie" r:id="rId8" imgW="238752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83F5F-C906-4D60-9CBF-6FA38B48B4F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5) Dokonujemy interpolacji temperatury z każdego poziomu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dirty="0" smtClean="0">
                <a:latin typeface="Arial" charset="0"/>
              </a:rPr>
              <a:t> do poziomów które nas interesują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6) Wracamy do punku 2 i powtarzamy do osiągnięcia zadanej dokładności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zawsze metoda ta wykazuje zbieżność. Dlatego stosuje się inne metody np. minimalnej wariancji (teledetekcja hybrydowa) uwzględniająca fakt, iż wiele błędów ma charakter statystyczny.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C59C-FDBA-43A5-8379-29614E38935A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Przyrządy satelitarne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HIRS/2</a:t>
            </a:r>
            <a:r>
              <a:rPr lang="pl-PL" sz="2400" smtClean="0">
                <a:latin typeface="Arial" charset="0"/>
              </a:rPr>
              <a:t> (High Resolution Infrared Radiometer sounder), 20 kanałów, rozdzielczość 19 km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SSU</a:t>
            </a:r>
            <a:r>
              <a:rPr lang="pl-PL" sz="2400" smtClean="0">
                <a:latin typeface="Arial" charset="0"/>
              </a:rPr>
              <a:t> (Stratospheric Sounding Unit), 3 kanały w paśmie CO (15 m), rozdzielczości 111 km.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GOME</a:t>
            </a:r>
            <a:r>
              <a:rPr lang="pl-PL" sz="2400" smtClean="0">
                <a:latin typeface="Arial" charset="0"/>
              </a:rPr>
              <a:t> – gazy śladowe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SCIAMATCHY</a:t>
            </a:r>
            <a:r>
              <a:rPr lang="pl-PL" sz="2400" smtClean="0">
                <a:latin typeface="Arial" charset="0"/>
              </a:rPr>
              <a:t> – gazy śladowe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E59C2-A48F-4B14-9C1C-3CB527A7D3E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</a:rPr>
              <a:t>Wyznaczanie pionowego profilu temperatury powietrza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Pierwsze próby oszacowania profilu temperatury w atmosferze na podstawie spektralnych obserwacji promieniowanie długofalowego zasugerował King w 1956 roku.</a:t>
            </a:r>
          </a:p>
          <a:p>
            <a:r>
              <a:rPr lang="pl-PL" sz="2400" dirty="0" smtClean="0">
                <a:latin typeface="Arial" charset="0"/>
              </a:rPr>
              <a:t>W swoich badania pokazał, że rozkład kątowy radiancji jest równy transformacie </a:t>
            </a:r>
            <a:r>
              <a:rPr lang="pl-PL" sz="2400" dirty="0" err="1" smtClean="0">
                <a:latin typeface="Arial" charset="0"/>
              </a:rPr>
              <a:t>Laplace’a</a:t>
            </a:r>
            <a:r>
              <a:rPr lang="pl-PL" sz="2400" dirty="0" smtClean="0">
                <a:latin typeface="Arial" charset="0"/>
              </a:rPr>
              <a:t> funkcji Plancka zależnej od grubości optycznej. 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</a:rPr>
              <a:t>	Przedstawił metodę jak wykorzystać tę relację do obliczania profilu temperatury na podstawie pomiarów satelitarnych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1A95C-C32A-4562-A7C8-14C3B62CEE73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Skanowanie metodą LIMB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82738"/>
            <a:ext cx="7056438" cy="390048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91197-F589-43DD-A081-14095839582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657225"/>
          <a:ext cx="3648075" cy="1062038"/>
        </p:xfrm>
        <a:graphic>
          <a:graphicData uri="http://schemas.openxmlformats.org/presentationml/2006/ole">
            <p:oleObj spid="_x0000_s10242" name="Równanie" r:id="rId3" imgW="1612800" imgH="469800" progId="Equation.3">
              <p:embed/>
            </p:oleObj>
          </a:graphicData>
        </a:graphic>
      </p:graphicFrame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179388" y="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wzdłuż ścieżki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LOS</a:t>
            </a:r>
            <a:r>
              <a:rPr lang="pl-PL">
                <a:latin typeface="Arial" charset="0"/>
              </a:rPr>
              <a:t> (line of sign)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356100" y="620713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dirty="0">
                <a:latin typeface="Arial" charset="0"/>
              </a:rPr>
              <a:t> jest wysokością styczna (tangent </a:t>
            </a:r>
            <a:r>
              <a:rPr lang="pl-PL" dirty="0" err="1">
                <a:latin typeface="Arial" charset="0"/>
              </a:rPr>
              <a:t>height</a:t>
            </a:r>
            <a:r>
              <a:rPr lang="pl-PL" dirty="0">
                <a:latin typeface="Arial" charset="0"/>
              </a:rPr>
              <a:t>),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(s,0)</a:t>
            </a:r>
            <a:r>
              <a:rPr lang="pl-PL" dirty="0">
                <a:latin typeface="Arial" charset="0"/>
              </a:rPr>
              <a:t> transmisja wzdłuż ścieżki o długości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0" y="2276475"/>
            <a:ext cx="766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 geometrii mamy: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916238" y="2565400"/>
          <a:ext cx="2449512" cy="522288"/>
        </p:xfrm>
        <a:graphic>
          <a:graphicData uri="http://schemas.openxmlformats.org/presentationml/2006/ole">
            <p:oleObj spid="_x0000_s10243" name="Równanie" r:id="rId4" imgW="1422360" imgH="228600" progId="Equation.3">
              <p:embed/>
            </p:oleObj>
          </a:graphicData>
        </a:graphic>
      </p:graphicFrame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ponieważ promień ziemi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jest znacznie większy od wysokości stycznej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3724275" y="3933825"/>
          <a:ext cx="1855788" cy="522288"/>
        </p:xfrm>
        <a:graphic>
          <a:graphicData uri="http://schemas.openxmlformats.org/presentationml/2006/ole">
            <p:oleObj spid="_x0000_s10244" name="Równanie" r:id="rId5" imgW="901440" imgH="228600" progId="Equation.3">
              <p:embed/>
            </p:oleObj>
          </a:graphicData>
        </a:graphic>
      </p:graphicFrame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625475" y="4652963"/>
          <a:ext cx="7412038" cy="1062037"/>
        </p:xfrm>
        <a:graphic>
          <a:graphicData uri="http://schemas.openxmlformats.org/presentationml/2006/ole">
            <p:oleObj spid="_x0000_s10245" name="Równanie" r:id="rId6" imgW="32763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F9C6AC-02BF-4856-AE57-914A11C4E087}" type="slidenum">
              <a:rPr lang="en-US"/>
              <a:pPr/>
              <a:t>22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/>
              <a:t>gdzie 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692275" y="188913"/>
          <a:ext cx="3995738" cy="1387475"/>
        </p:xfrm>
        <a:graphic>
          <a:graphicData uri="http://schemas.openxmlformats.org/presentationml/2006/ole">
            <p:oleObj spid="_x0000_s11266" name="Równanie" r:id="rId3" imgW="2120760" imgH="736560" progId="Equation.3">
              <p:embed/>
            </p:oleObj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516688" y="0"/>
            <a:ext cx="2273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z&lt;h</a:t>
            </a:r>
            <a:r>
              <a:rPr lang="pl-PL" sz="2800"/>
              <a:t>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516688" y="836613"/>
            <a:ext cx="2238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z&gt;h</a:t>
            </a:r>
            <a:r>
              <a:rPr lang="pl-PL" sz="2800"/>
              <a:t> 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184467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Skanowanie metodą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LIMB</a:t>
            </a:r>
            <a:r>
              <a:rPr lang="pl-PL" sz="2000" dirty="0">
                <a:latin typeface="Arial" charset="0"/>
              </a:rPr>
              <a:t> wykazuje dużą czułość, jej główne zalety to: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Umożliwia pomiar koncentracji gazów śladowych (CO, NO, N</a:t>
            </a:r>
            <a:r>
              <a:rPr lang="pl-PL" sz="2000" baseline="-25000" dirty="0">
                <a:latin typeface="Arial" charset="0"/>
              </a:rPr>
              <a:t>2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ClO</a:t>
            </a:r>
            <a:r>
              <a:rPr lang="pl-PL" sz="2000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Emisja powierzchni Ziemi nie wpływa na obserwacje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Daje dobre wyniki od  wysokości kilku kilometrów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Ograniczenia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Nie może być używana dla dolnej troposfery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Wymaga bardzo dokładnych informacji o geometrii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5198A-6500-4415-801C-FD0500F7243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ys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35600" cy="4319588"/>
          </a:xfrm>
          <a:noFill/>
        </p:spPr>
      </p:pic>
      <p:pic>
        <p:nvPicPr>
          <p:cNvPr id="28677" name="Picture 4" descr="rys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5238" y="1844675"/>
            <a:ext cx="4068762" cy="501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DDB90-DC15-44C7-800A-09A9EBFD94B7}" type="slidenum">
              <a:rPr lang="en-US"/>
              <a:pPr/>
              <a:t>24</a:t>
            </a:fld>
            <a:endParaRPr lang="en-US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/>
              <a:t>Problem chmur- </a:t>
            </a:r>
            <a:r>
              <a:rPr lang="pl-PL" sz="2800" b="1" dirty="0" err="1" smtClean="0"/>
              <a:t>cloud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screening</a:t>
            </a:r>
            <a:r>
              <a:rPr lang="pl-PL" sz="2800" b="1" dirty="0" smtClean="0"/>
              <a:t> 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110807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Rozpatrzy dwa przylegające obszary (piksele) dla których radiancja wyraża się wzorem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95288" y="1989138"/>
          <a:ext cx="3529012" cy="590550"/>
        </p:xfrm>
        <a:graphic>
          <a:graphicData uri="http://schemas.openxmlformats.org/presentationml/2006/ole">
            <p:oleObj spid="_x0000_s13314" name="Równanie" r:id="rId3" imgW="1333440" imgH="241200" progId="Equation.3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95288" y="2781300"/>
          <a:ext cx="3662362" cy="590550"/>
        </p:xfrm>
        <a:graphic>
          <a:graphicData uri="http://schemas.openxmlformats.org/presentationml/2006/ole">
            <p:oleObj spid="_x0000_s13315" name="Równanie" r:id="rId4" imgW="1384200" imgH="241200" progId="Equation.3">
              <p:embed/>
            </p:oleObj>
          </a:graphicData>
        </a:graphic>
      </p:graphicFrame>
      <p:sp>
        <p:nvSpPr>
          <p:cNvPr id="13324" name="Text Box 6"/>
          <p:cNvSpPr txBox="1">
            <a:spLocks noChangeArrowheads="1"/>
          </p:cNvSpPr>
          <p:nvPr/>
        </p:nvSpPr>
        <p:spPr bwMode="auto">
          <a:xfrm>
            <a:off x="6011863" y="206057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bezchmurnego</a:t>
            </a:r>
          </a:p>
        </p:txBody>
      </p:sp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5292725" y="2060575"/>
          <a:ext cx="538163" cy="622300"/>
        </p:xfrm>
        <a:graphic>
          <a:graphicData uri="http://schemas.openxmlformats.org/presentationml/2006/ole">
            <p:oleObj spid="_x0000_s13316" name="Równanie" r:id="rId5" imgW="203040" imgH="253800" progId="Equation.3">
              <p:embed/>
            </p:oleObj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5275263" y="2852738"/>
          <a:ext cx="573087" cy="622300"/>
        </p:xfrm>
        <a:graphic>
          <a:graphicData uri="http://schemas.openxmlformats.org/presentationml/2006/ole">
            <p:oleObj spid="_x0000_s13317" name="Równanie" r:id="rId6" imgW="215640" imgH="253800" progId="Equation.3">
              <p:embed/>
            </p:oleObj>
          </a:graphicData>
        </a:graphic>
      </p:graphicFrame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6011863" y="28527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pochmurnego</a:t>
            </a:r>
          </a:p>
        </p:txBody>
      </p:sp>
      <p:sp>
        <p:nvSpPr>
          <p:cNvPr id="13326" name="Text Box 10"/>
          <p:cNvSpPr txBox="1">
            <a:spLocks noChangeArrowheads="1"/>
          </p:cNvSpPr>
          <p:nvPr/>
        </p:nvSpPr>
        <p:spPr bwMode="auto">
          <a:xfrm>
            <a:off x="323850" y="3573463"/>
            <a:ext cx="79200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oznacza efektywne pokrycie chmurami w poszczególnych obszarach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  <a:sym typeface="Symbol" pitchFamily="18" charset="2"/>
              </a:rPr>
              <a:t>W przypadku gdy chmury w obu obszarach maj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tak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sam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temperaturę wówczas: </a:t>
            </a:r>
          </a:p>
        </p:txBody>
      </p:sp>
      <p:graphicFrame>
        <p:nvGraphicFramePr>
          <p:cNvPr id="13318" name="Object 11"/>
          <p:cNvGraphicFramePr>
            <a:graphicFrameLocks noChangeAspect="1"/>
          </p:cNvGraphicFramePr>
          <p:nvPr/>
        </p:nvGraphicFramePr>
        <p:xfrm>
          <a:off x="4859338" y="5013325"/>
          <a:ext cx="2325687" cy="560388"/>
        </p:xfrm>
        <a:graphic>
          <a:graphicData uri="http://schemas.openxmlformats.org/presentationml/2006/ole">
            <p:oleObj spid="_x0000_s13318" name="Równanie" r:id="rId7" imgW="876240" imgH="228600" progId="Equation.3">
              <p:embed/>
            </p:oleObj>
          </a:graphicData>
        </a:graphic>
      </p:graphicFrame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338138" y="5430838"/>
          <a:ext cx="3124200" cy="1179512"/>
        </p:xfrm>
        <a:graphic>
          <a:graphicData uri="http://schemas.openxmlformats.org/presentationml/2006/ole">
            <p:oleObj spid="_x0000_s13319" name="Równanie" r:id="rId8" imgW="1180800" imgH="482400" progId="Equation.3">
              <p:embed/>
            </p:oleObj>
          </a:graphicData>
        </a:graphic>
      </p:graphicFrame>
      <p:graphicFrame>
        <p:nvGraphicFramePr>
          <p:cNvPr id="13320" name="Object 13"/>
          <p:cNvGraphicFramePr>
            <a:graphicFrameLocks noChangeAspect="1"/>
          </p:cNvGraphicFramePr>
          <p:nvPr/>
        </p:nvGraphicFramePr>
        <p:xfrm>
          <a:off x="4859338" y="5661025"/>
          <a:ext cx="2224087" cy="560388"/>
        </p:xfrm>
        <a:graphic>
          <a:graphicData uri="http://schemas.openxmlformats.org/presentationml/2006/ole">
            <p:oleObj spid="_x0000_s13320" name="Równanie" r:id="rId9" imgW="8380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EE76A-EBB9-4957-B781-FF379AC317C1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1052513"/>
          <a:ext cx="1941513" cy="868362"/>
        </p:xfrm>
        <a:graphic>
          <a:graphicData uri="http://schemas.openxmlformats.org/presentationml/2006/ole">
            <p:oleObj spid="_x0000_s14338" name="Równanie" r:id="rId3" imgW="965160" imgH="431640" progId="Equation.3">
              <p:embed/>
            </p:oleObj>
          </a:graphicData>
        </a:graphic>
      </p:graphicFrame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Jeśli znamy stosunek zachmurzenia w obu obszarach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możemy policzyć </a:t>
            </a:r>
            <a:r>
              <a:rPr lang="pl-PL" sz="2000" dirty="0" err="1">
                <a:latin typeface="Arial" charset="0"/>
              </a:rPr>
              <a:t>radiancje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smtClean="0">
                <a:latin typeface="Arial" charset="0"/>
              </a:rPr>
              <a:t>dla </a:t>
            </a:r>
            <a:r>
              <a:rPr lang="pl-PL" sz="2000" dirty="0">
                <a:latin typeface="Arial" charset="0"/>
              </a:rPr>
              <a:t>czystego </a:t>
            </a:r>
            <a:r>
              <a:rPr lang="pl-PL" sz="2000" dirty="0" smtClean="0">
                <a:latin typeface="Arial" charset="0"/>
              </a:rPr>
              <a:t>piksela:</a:t>
            </a:r>
            <a:endParaRPr lang="pl-PL" sz="2000" dirty="0">
              <a:latin typeface="Arial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85693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Oczywiście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nie zależy od numeru kanału jednak musimy </a:t>
            </a:r>
            <a:r>
              <a:rPr lang="pl-PL" sz="2000" dirty="0" smtClean="0">
                <a:latin typeface="Arial" charset="0"/>
              </a:rPr>
              <a:t>założyć: </a:t>
            </a:r>
            <a:endParaRPr lang="pl-PL" sz="2000" dirty="0">
              <a:latin typeface="Arial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latin typeface="Arial" charset="0"/>
              </a:rPr>
              <a:t>że chmury mają tę samą wysokość, temperaturę i własności optyczne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musza być rożne ze względu na mianownik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w powyższym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równaniu</a:t>
            </a:r>
            <a:endParaRPr lang="pl-PL" sz="2000" dirty="0">
              <a:latin typeface="Arial" charset="0"/>
              <a:sym typeface="Symbol" pitchFamily="18" charset="2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pl-PL" sz="2000" dirty="0" smtClean="0">
                <a:latin typeface="Arial" charset="0"/>
                <a:sym typeface="Symbol" pitchFamily="18" charset="2"/>
              </a:rPr>
              <a:t>dodatkowa,  musimy ją znać wartości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000" baseline="30000" dirty="0"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(w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artość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 </a:t>
            </a:r>
            <a:r>
              <a:rPr lang="pl-PL" sz="2000" baseline="30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można obliczyć </a:t>
            </a:r>
            <a:r>
              <a:rPr lang="pl-PL" sz="2000" dirty="0">
                <a:latin typeface="Arial" charset="0"/>
                <a:sym typeface="Symbol" pitchFamily="18" charset="2"/>
              </a:rPr>
              <a:t>na podstawie pomiarów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mikrofalowych).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458788" y="5695950"/>
          <a:ext cx="1812925" cy="944563"/>
        </p:xfrm>
        <a:graphic>
          <a:graphicData uri="http://schemas.openxmlformats.org/presentationml/2006/ole">
            <p:oleObj spid="_x0000_s14339" name="Równanie" r:id="rId4" imgW="901440" imgH="469800" progId="Equation.3">
              <p:embed/>
            </p:oleObj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555875" y="5805488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Niestety na ogół w obszarze mikrofalowym mamy znacznie gorsza rozdzielczość przestrzenna.</a:t>
            </a:r>
            <a:r>
              <a:rPr lang="pl-PL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35833-9F63-407D-8D00-0B108C5CF58F}" type="slidenum">
              <a:rPr lang="en-US"/>
              <a:pPr/>
              <a:t>26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633413"/>
          </a:xfrm>
        </p:spPr>
        <p:txBody>
          <a:bodyPr/>
          <a:lstStyle/>
          <a:p>
            <a:r>
              <a:rPr lang="pl-PL" sz="2800" b="1" dirty="0" smtClean="0"/>
              <a:t>Naziemne pomiary radiancji nieboskłonu</a:t>
            </a:r>
            <a:endParaRPr lang="en-US" sz="2800" b="1" dirty="0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341438"/>
            <a:ext cx="47244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39C7D-2C75-4A2E-982D-EA978D5C4567}" type="slidenum">
              <a:rPr lang="en-US"/>
              <a:pPr/>
              <a:t>27</a:t>
            </a:fld>
            <a:endParaRPr 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7488" y="0"/>
            <a:ext cx="51165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BC3-221B-4945-B1CA-A3A868FEB810}" type="slidenum">
              <a:rPr lang="en-US"/>
              <a:pPr/>
              <a:t>28</a:t>
            </a:fld>
            <a:endParaRPr lang="en-US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3663" y="0"/>
            <a:ext cx="5240337" cy="6858000"/>
          </a:xfrm>
          <a:noFill/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51520" y="260648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dirty="0" err="1">
                <a:solidFill>
                  <a:schemeClr val="tx2"/>
                </a:solidFill>
                <a:latin typeface="Arial" charset="0"/>
              </a:rPr>
              <a:t>Radiancja</a:t>
            </a:r>
            <a:r>
              <a:rPr lang="pl-PL" sz="3200" dirty="0">
                <a:solidFill>
                  <a:schemeClr val="tx2"/>
                </a:solidFill>
                <a:latin typeface="Arial" charset="0"/>
              </a:rPr>
              <a:t> mierzona z satelity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5EB2F-F5F9-4B83-876C-DBD6CECD6C14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275263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AE948-FCB7-4006-9AE7-6CDAE38FD59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563888" y="548680"/>
          <a:ext cx="4687887" cy="909637"/>
        </p:xfrm>
        <a:graphic>
          <a:graphicData uri="http://schemas.openxmlformats.org/presentationml/2006/ole">
            <p:oleObj spid="_x0000_s1026" name="Równanie" r:id="rId3" imgW="2552400" imgH="4950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11188" y="908050"/>
          <a:ext cx="1693862" cy="508000"/>
        </p:xfrm>
        <a:graphic>
          <a:graphicData uri="http://schemas.openxmlformats.org/presentationml/2006/ole">
            <p:oleObj spid="_x0000_s1027" name="Równanie" r:id="rId4" imgW="761760" imgH="228600" progId="Equation.3">
              <p:embed/>
            </p:oleObj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323850" y="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długofalowe na górnej granicy atmosfery wyraża się wzorem:</a:t>
            </a: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12750" y="1628775"/>
          <a:ext cx="2560638" cy="939800"/>
        </p:xfrm>
        <a:graphic>
          <a:graphicData uri="http://schemas.openxmlformats.org/presentationml/2006/ole">
            <p:oleObj spid="_x0000_s1028" name="Równanie" r:id="rId5" imgW="1143000" imgH="419040" progId="Equation.3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50825" y="2708275"/>
          <a:ext cx="5613400" cy="1003300"/>
        </p:xfrm>
        <a:graphic>
          <a:graphicData uri="http://schemas.openxmlformats.org/presentationml/2006/ole">
            <p:oleObj spid="_x0000_s1029" name="Równanie" r:id="rId6" imgW="2705040" imgH="482400" progId="Equation.3">
              <p:embed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lub we współrzędnych ciśnieniowych</a:t>
            </a:r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4067175" y="4292600"/>
          <a:ext cx="4156075" cy="939800"/>
        </p:xfrm>
        <a:graphic>
          <a:graphicData uri="http://schemas.openxmlformats.org/presentationml/2006/ole">
            <p:oleObj spid="_x0000_s1030" name="Równanie" r:id="rId7" imgW="1854000" imgH="419040" progId="Equation.3">
              <p:embed/>
            </p:oleObj>
          </a:graphicData>
        </a:graphic>
      </p:graphicFrame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179388" y="5589588"/>
          <a:ext cx="5246687" cy="1028700"/>
        </p:xfrm>
        <a:graphic>
          <a:graphicData uri="http://schemas.openxmlformats.org/presentationml/2006/ole">
            <p:oleObj spid="_x0000_s1031" name="Równanie" r:id="rId8" imgW="252720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F4F85-C873-430A-B99F-740AEBEEB63A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Niepewności w wyznaczaniu profilu temperatury powietrza</a:t>
            </a:r>
            <a:endParaRPr lang="en-US" sz="2800" b="1" dirty="0" smtClean="0">
              <a:latin typeface="Arial" charset="0"/>
            </a:endParaRPr>
          </a:p>
        </p:txBody>
      </p:sp>
      <p:pic>
        <p:nvPicPr>
          <p:cNvPr id="33796" name="Picture 3" descr="ry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248400" cy="533876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285F0-59C8-4D87-B446-68CB50F35BC2}" type="slidenum">
              <a:rPr lang="en-US"/>
              <a:pPr/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0"/>
            <a:ext cx="3894138" cy="1965325"/>
          </a:xfrm>
          <a:noFill/>
        </p:spPr>
      </p:pic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54225"/>
            <a:ext cx="5905500" cy="48037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8F6D2-28BE-47A5-A461-331917A1EE4E}" type="slidenum">
              <a:rPr lang="en-US"/>
              <a:pPr/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41738" cy="3192463"/>
          </a:xfrm>
          <a:noFill/>
        </p:spPr>
      </p:pic>
      <p:pic>
        <p:nvPicPr>
          <p:cNvPr id="3584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3754438"/>
            <a:ext cx="5651500" cy="3103562"/>
          </a:xfrm>
          <a:noFill/>
        </p:spPr>
      </p:pic>
      <p:pic>
        <p:nvPicPr>
          <p:cNvPr id="3584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6913" y="3578225"/>
            <a:ext cx="2719387" cy="3492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83AB1-A486-45F4-BD51-A011D49B35C8}" type="slidenum">
              <a:rPr lang="en-US"/>
              <a:pPr/>
              <a:t>33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00563" cy="4064000"/>
          </a:xfrm>
          <a:noFill/>
        </p:spPr>
      </p:pic>
      <p:pic>
        <p:nvPicPr>
          <p:cNvPr id="3686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138" y="0"/>
            <a:ext cx="4614862" cy="61658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FE1A-D8E4-4DEB-8E57-A2745470F26E}" type="slidenum">
              <a:rPr lang="en-US"/>
              <a:pPr/>
              <a:t>4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002587" cy="1944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przypadku gdy czynnik powierzchniowy wnosi znaczący wkład do radiancji na górnej granicy atmosfery musi być on oczywiście uwzględniony w równaniu.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Jednak w dalszych rozważaniach zakładać będziemy jednak atmosfera ma dużą grubość optyczną, a zatem </a:t>
            </a:r>
            <a:r>
              <a:rPr lang="pl-PL" sz="2400" i="1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)=0</a:t>
            </a:r>
            <a:r>
              <a:rPr lang="pl-PL" sz="2400" dirty="0" smtClean="0">
                <a:latin typeface="Arial" charset="0"/>
              </a:rPr>
              <a:t>. Wówczas mamy: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115616" y="2204864"/>
          <a:ext cx="2876550" cy="893762"/>
        </p:xfrm>
        <a:graphic>
          <a:graphicData uri="http://schemas.openxmlformats.org/presentationml/2006/ole">
            <p:oleObj spid="_x0000_s2050" name="Równanie" r:id="rId3" imgW="1536480" imgH="495000" progId="Equation.3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86756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Fundamentalnym problemem w teledetekcyjnych metodach pomiaru profilu temperatury jest wyznaczenie zależności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(T(p))</a:t>
            </a:r>
            <a:r>
              <a:rPr lang="pl-PL" sz="2400" dirty="0">
                <a:latin typeface="Arial" charset="0"/>
              </a:rPr>
              <a:t> dla zmierzonej radiancji na górnej granicy atmosfery </a:t>
            </a:r>
            <a:r>
              <a:rPr lang="pl-PL" sz="2400" dirty="0" smtClean="0">
                <a:latin typeface="Arial" charset="0"/>
              </a:rPr>
              <a:t>dla znanej </a:t>
            </a:r>
            <a:r>
              <a:rPr lang="pl-PL" sz="2400" dirty="0">
                <a:latin typeface="Arial" charset="0"/>
              </a:rPr>
              <a:t>funkcji wagowej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accent1"/>
                </a:solidFill>
                <a:latin typeface="Arial" charset="0"/>
              </a:rPr>
              <a:t>Funkcja wagowa jest pochodna transmisji po ciśnieniu atmosferycznym</a:t>
            </a:r>
            <a:r>
              <a:rPr lang="pl-PL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F6B5F-4446-46A5-ACED-DD28EFE1E1D6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5689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Wybierając obszar spektralny, gdzie absorpcja promieniowania przez gaz (gazy) atmosferyczny, którego koncentracja nie zmienia się z wysokością zapewniamy, że w pierwszym przybliżeniu funkcja wagowa jest stała w czasie.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Najczęściej używa się do tego celu gazów: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lub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Transmisja tych gazów nawet dla stałego stosunku zmieszania (jak to ma miejsce do około 100 km) zmienia się z wysokością, gdyż zależy od ciśnienia oraz temperatury powietrza  (poszerzenia ciśnieniowe i dopplerowskie linii widomych).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dalszej części używać będziemy zamiast długości fali liczby falowej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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Ponieważ funkcja Plancka jest funkcją temperatury i częstotliwości musimy wyeliminować zależność od częstotliwości.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W wąskim obszarze spektralnym zmienność funkcji Plancka możemy opisać zależnością liniową: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52C5E-8D93-4FF4-B727-B508EFF74F31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539552" y="260648"/>
          <a:ext cx="3207692" cy="549052"/>
        </p:xfrm>
        <a:graphic>
          <a:graphicData uri="http://schemas.openxmlformats.org/presentationml/2006/ole">
            <p:oleObj spid="_x0000_s3074" name="Równanie" r:id="rId3" imgW="140940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42938" y="1052513"/>
          <a:ext cx="406400" cy="504825"/>
        </p:xfrm>
        <a:graphic>
          <a:graphicData uri="http://schemas.openxmlformats.org/presentationml/2006/ole">
            <p:oleObj spid="_x0000_s3075" name="Równanie" r:id="rId4" imgW="164880" imgH="215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11188" y="1679575"/>
          <a:ext cx="473075" cy="504825"/>
        </p:xfrm>
        <a:graphic>
          <a:graphicData uri="http://schemas.openxmlformats.org/presentationml/2006/ole">
            <p:oleObj spid="_x0000_s3076" name="Równanie" r:id="rId5" imgW="203040" imgH="2286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290638" y="1639889"/>
          <a:ext cx="430097" cy="492968"/>
        </p:xfrm>
        <a:graphic>
          <a:graphicData uri="http://schemas.openxmlformats.org/presentationml/2006/ole">
            <p:oleObj spid="_x0000_s3077" name="Równanie" r:id="rId6" imgW="190440" imgH="228600" progId="Equation.3">
              <p:embed/>
            </p:oleObj>
          </a:graphicData>
        </a:graphic>
      </p:graphicFrame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1763713" y="1125538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częstotliwość referencyjna </a:t>
            </a:r>
          </a:p>
        </p:txBody>
      </p:sp>
      <p:sp>
        <p:nvSpPr>
          <p:cNvPr id="3084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parametry dofitowania</a:t>
            </a:r>
          </a:p>
        </p:txBody>
      </p:sp>
      <p:sp>
        <p:nvSpPr>
          <p:cNvPr id="3085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opisujące radiancję na górnej granicy atmosfery można zapisać w postaci</a:t>
            </a:r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395288" y="3284538"/>
          <a:ext cx="2370137" cy="963612"/>
        </p:xfrm>
        <a:graphic>
          <a:graphicData uri="http://schemas.openxmlformats.org/presentationml/2006/ole">
            <p:oleObj spid="_x0000_s3078" name="Równanie" r:id="rId7" imgW="1218960" imgH="495000" progId="Equation.3">
              <p:embed/>
            </p:oleObj>
          </a:graphicData>
        </a:graphic>
      </p:graphicFrame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395288" y="4292600"/>
          <a:ext cx="1530350" cy="841375"/>
        </p:xfrm>
        <a:graphic>
          <a:graphicData uri="http://schemas.openxmlformats.org/presentationml/2006/ole">
            <p:oleObj spid="_x0000_s3079" name="Równanie" r:id="rId8" imgW="787320" imgH="431640" progId="Equation.3">
              <p:embed/>
            </p:oleObj>
          </a:graphicData>
        </a:graphic>
      </p:graphicFrame>
      <p:graphicFrame>
        <p:nvGraphicFramePr>
          <p:cNvPr id="3080" name="Object 11"/>
          <p:cNvGraphicFramePr>
            <a:graphicFrameLocks noChangeAspect="1"/>
          </p:cNvGraphicFramePr>
          <p:nvPr/>
        </p:nvGraphicFramePr>
        <p:xfrm>
          <a:off x="2771775" y="4437063"/>
          <a:ext cx="1974850" cy="469900"/>
        </p:xfrm>
        <a:graphic>
          <a:graphicData uri="http://schemas.openxmlformats.org/presentationml/2006/ole">
            <p:oleObj spid="_x0000_s3080" name="Równanie" r:id="rId9" imgW="1015920" imgH="241200" progId="Equation.3">
              <p:embed/>
            </p:oleObj>
          </a:graphicData>
        </a:graphic>
      </p:graphicFrame>
      <p:graphicFrame>
        <p:nvGraphicFramePr>
          <p:cNvPr id="3081" name="Object 12"/>
          <p:cNvGraphicFramePr>
            <a:graphicFrameLocks noChangeAspect="1"/>
          </p:cNvGraphicFramePr>
          <p:nvPr/>
        </p:nvGraphicFramePr>
        <p:xfrm>
          <a:off x="5651500" y="4264025"/>
          <a:ext cx="1974850" cy="817563"/>
        </p:xfrm>
        <a:graphic>
          <a:graphicData uri="http://schemas.openxmlformats.org/presentationml/2006/ole">
            <p:oleObj spid="_x0000_s3081" name="Równanie" r:id="rId10" imgW="1015920" imgH="419040" progId="Equation.3">
              <p:embed/>
            </p:oleObj>
          </a:graphicData>
        </a:graphic>
      </p:graphicFrame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8497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jest więc równaniem Fredholma pierwszego rodzaju z funkcją wagową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>
                <a:latin typeface="Arial" charset="0"/>
              </a:rPr>
              <a:t>, funkcja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f(p)</a:t>
            </a:r>
            <a:r>
              <a:rPr lang="pl-PL">
                <a:latin typeface="Arial" charset="0"/>
              </a:rPr>
              <a:t> jest szukaną wielkością, zaś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g</a:t>
            </a:r>
            <a:r>
              <a:rPr lang="pl-PL">
                <a:latin typeface="Arial" charset="0"/>
              </a:rPr>
              <a:t> znamy na podstawie obserwacji.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B83B5-5660-411C-AB38-E25CF846518B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 descr="ry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9D4C6-F4E2-4FA6-BA20-4F5FC6C464D9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6408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Wykres przedstawia pasmo absorpcyjne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(oscylacyjno-rotacyjne). Wynika z niego, że odpowiadająca ciału doskonale czarnemu, temperatura spada w kierunku środka pasma. Spadek ten związany jest z obniżaniem się temperatury powietrza w troposferze. Jedynie maksimum w środku pasma jest odzwierciedleniem wzrostu temperatury w stratosferze.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Na podstawie wykresu możemy wybrać kilka charakterystycznych punktów, które posłużą od obliczania profilu temperatury.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Obliczamy dla nich funkcje wagowe K, które w idealnym przypadku powinny być deltami </a:t>
            </a:r>
            <a:r>
              <a:rPr lang="pl-PL" sz="2400" dirty="0" err="1" smtClean="0">
                <a:latin typeface="Arial" charset="0"/>
              </a:rPr>
              <a:t>diracka</a:t>
            </a:r>
            <a:r>
              <a:rPr lang="pl-PL" sz="2400" dirty="0" smtClean="0">
                <a:latin typeface="Arial" charset="0"/>
              </a:rPr>
              <a:t>. W takim przypadku pozwoliłoby to na wyznaczenie profilu temperatury z bardzo duża rozdzielczością.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Dla wybranych punktów (1-6) wykreślone zostały odpowiadające im funkcje wagowe. Mają one charakterystyczne maksimum na wysokości, która zależy od współczynnika absorpcji.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55E9-1D16-48E7-9236-ED814F715F3F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984625"/>
          </a:xfrm>
          <a:noFill/>
        </p:spPr>
      </p:pic>
      <p:pic>
        <p:nvPicPr>
          <p:cNvPr id="2253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133600"/>
            <a:ext cx="4441825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1123</Words>
  <Application>Microsoft Office PowerPoint</Application>
  <PresentationFormat>Pokaz na ekranie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6" baseType="lpstr">
      <vt:lpstr>Motyw pakietu Office</vt:lpstr>
      <vt:lpstr>Równanie</vt:lpstr>
      <vt:lpstr>Microsoft Equation 3.0</vt:lpstr>
      <vt:lpstr>Metody teledetekcyjne w badaniach atmosfery.  Wykład 5.  Wyznaczanie profilu pionowego temperatury </vt:lpstr>
      <vt:lpstr>Wyznaczanie pionowego profilu temperatury powietrza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Funkcja wagowa - analiza</vt:lpstr>
      <vt:lpstr>Slajd 12</vt:lpstr>
      <vt:lpstr>Przykłady funkcji wagowej</vt:lpstr>
      <vt:lpstr>Slajd 14</vt:lpstr>
      <vt:lpstr>Slajd 15</vt:lpstr>
      <vt:lpstr>Algorytm</vt:lpstr>
      <vt:lpstr>Slajd 17</vt:lpstr>
      <vt:lpstr>Slajd 18</vt:lpstr>
      <vt:lpstr>Przyrządy satelitarne</vt:lpstr>
      <vt:lpstr>Skanowanie metodą LIMB</vt:lpstr>
      <vt:lpstr>Slajd 21</vt:lpstr>
      <vt:lpstr>Slajd 22</vt:lpstr>
      <vt:lpstr>Slajd 23</vt:lpstr>
      <vt:lpstr>Problem chmur- cloud screening </vt:lpstr>
      <vt:lpstr>Slajd 25</vt:lpstr>
      <vt:lpstr>Naziemne pomiary radiancji nieboskłonu</vt:lpstr>
      <vt:lpstr>Slajd 27</vt:lpstr>
      <vt:lpstr>Slajd 28</vt:lpstr>
      <vt:lpstr>Slajd 29</vt:lpstr>
      <vt:lpstr>Niepewności w wyznaczaniu profilu temperatury powietrza</vt:lpstr>
      <vt:lpstr>Slajd 31</vt:lpstr>
      <vt:lpstr>Slajd 32</vt:lpstr>
      <vt:lpstr>Slajd 33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5.  Wyznaczanie profilu pionowego temperatury </dc:title>
  <dc:creator>Krzysztof Markowicz</dc:creator>
  <cp:lastModifiedBy>Krzysztof Markowicz</cp:lastModifiedBy>
  <cp:revision>28</cp:revision>
  <dcterms:created xsi:type="dcterms:W3CDTF">2017-03-14T08:54:05Z</dcterms:created>
  <dcterms:modified xsi:type="dcterms:W3CDTF">2019-04-09T08:29:37Z</dcterms:modified>
</cp:coreProperties>
</file>