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308" r:id="rId6"/>
    <p:sldId id="30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0" r:id="rId15"/>
    <p:sldId id="31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14" r:id="rId41"/>
    <p:sldId id="293" r:id="rId42"/>
    <p:sldId id="294" r:id="rId43"/>
    <p:sldId id="295" r:id="rId44"/>
    <p:sldId id="315" r:id="rId45"/>
    <p:sldId id="316" r:id="rId46"/>
    <p:sldId id="317" r:id="rId47"/>
    <p:sldId id="312" r:id="rId48"/>
    <p:sldId id="313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18" r:id="rId61"/>
    <p:sldId id="319" r:id="rId62"/>
    <p:sldId id="307" r:id="rId6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4B5B-01DE-4BE2-84E4-C8EA08975400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2AD9A-4F5E-4CFD-8D6A-BADCE6795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47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22465-8633-4430-83A3-928E2240A3C5}" type="slidenum">
              <a:rPr lang="en-US"/>
              <a:pPr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2D26-A32D-4950-811B-2A745F171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77D1-1922-464F-A03B-7B256BD0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9016-93AE-4524-ADF6-0E7351E021AD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mark@igf.fuw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earthobservatory.nasa.gov/Newsroom/NewImages/Images/ozone_hole_large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ozone.meteo.be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zone.meteo.be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stratosphere/tovsto/gif_files/tovs_chan9.gif" TargetMode="External"/><Relationship Id="rId2" Type="http://schemas.openxmlformats.org/officeDocument/2006/relationships/hyperlink" Target="http://www.cpc.ncep.noaa.gov/products/stratosphere/tovsto/gif_files/transmisivity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stratosphere/tovsto/gif_files/oz_contrib.gi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lar.com/sunphoto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charset="0"/>
              </a:rPr>
              <a:t>Metody teledetekcyjne w badaniach atmosfery</a:t>
            </a:r>
            <a:r>
              <a:rPr lang="pl-PL" sz="3200" dirty="0" smtClean="0">
                <a:latin typeface="Arial" charset="0"/>
              </a:rPr>
              <a:t>.</a:t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/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>Wykład 3. </a:t>
            </a:r>
            <a:br>
              <a:rPr lang="pl-PL" sz="3200" dirty="0" smtClean="0">
                <a:latin typeface="Arial" charset="0"/>
              </a:rPr>
            </a:br>
            <a:r>
              <a:rPr lang="pl-PL" sz="3200" dirty="0" smtClean="0">
                <a:latin typeface="Arial" charset="0"/>
              </a:rPr>
              <a:t>Pomiary ozonu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b="1" dirty="0" smtClean="0">
                <a:latin typeface="Arial" charset="0"/>
              </a:rPr>
              <a:t>Krzysztof Markowicz</a:t>
            </a:r>
          </a:p>
          <a:p>
            <a:r>
              <a:rPr lang="pl-PL" sz="2800" b="1" dirty="0" err="1" smtClean="0">
                <a:latin typeface="Arial" charset="0"/>
                <a:hlinkClick r:id="rId2"/>
              </a:rPr>
              <a:t>kmark@igf.fuw.edu.pl</a:t>
            </a:r>
            <a:endParaRPr lang="pl-PL" sz="2800" b="1" dirty="0" smtClean="0">
              <a:latin typeface="Arial" charset="0"/>
            </a:endParaRPr>
          </a:p>
          <a:p>
            <a:endParaRPr lang="pl-PL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9E81-F668-41A3-9BF9-DC2DAA400676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49506" name="Group 2"/>
          <p:cNvGraphicFramePr>
            <a:graphicFrameLocks noGrp="1"/>
          </p:cNvGraphicFramePr>
          <p:nvPr>
            <p:ph sz="half" idx="1"/>
          </p:nvPr>
        </p:nvGraphicFramePr>
        <p:xfrm>
          <a:off x="179388" y="188913"/>
          <a:ext cx="4105275" cy="2808290"/>
        </p:xfrm>
        <a:graphic>
          <a:graphicData uri="http://schemas.openxmlformats.org/drawingml/2006/table">
            <a:tbl>
              <a:tblPr/>
              <a:tblGrid>
                <a:gridCol w="1065212"/>
                <a:gridCol w="1519238"/>
                <a:gridCol w="1520825"/>
              </a:tblGrid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1.98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3213100"/>
          <a:ext cx="3671888" cy="706438"/>
        </p:xfrm>
        <a:graphic>
          <a:graphicData uri="http://schemas.openxmlformats.org/presentationml/2006/ole">
            <p:oleObj spid="_x0000_s3098" name="Równanie" r:id="rId3" imgW="1397000" imgH="279400" progId="Equation.3">
              <p:embed/>
            </p:oleObj>
          </a:graphicData>
        </a:graphic>
      </p:graphicFrame>
      <p:sp>
        <p:nvSpPr>
          <p:cNvPr id="3112" name="Text Box 37"/>
          <p:cNvSpPr txBox="1">
            <a:spLocks noChangeArrowheads="1"/>
          </p:cNvSpPr>
          <p:nvPr/>
        </p:nvSpPr>
        <p:spPr bwMode="auto">
          <a:xfrm>
            <a:off x="4500563" y="476250"/>
            <a:ext cx="4392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W celu wyznaczenia grubości optycznej ozonu wykorzystuje się pomiary na dwóch długościach fali dla których współczynniki absorpcji promieniowanie słonecznego są znacząco różne.</a:t>
            </a:r>
          </a:p>
        </p:txBody>
      </p:sp>
      <p:graphicFrame>
        <p:nvGraphicFramePr>
          <p:cNvPr id="3075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4149725"/>
          <a:ext cx="3671888" cy="687388"/>
        </p:xfrm>
        <a:graphic>
          <a:graphicData uri="http://schemas.openxmlformats.org/presentationml/2006/ole">
            <p:oleObj spid="_x0000_s3099" name="Równanie" r:id="rId4" imgW="1435100" imgH="279400" progId="Equation.3">
              <p:embed/>
            </p:oleObj>
          </a:graphicData>
        </a:graphic>
      </p:graphicFrame>
      <p:sp>
        <p:nvSpPr>
          <p:cNvPr id="3113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76" name="Object 41"/>
          <p:cNvGraphicFramePr>
            <a:graphicFrameLocks noChangeAspect="1"/>
          </p:cNvGraphicFramePr>
          <p:nvPr/>
        </p:nvGraphicFramePr>
        <p:xfrm>
          <a:off x="323850" y="5157788"/>
          <a:ext cx="1223963" cy="438150"/>
        </p:xfrm>
        <a:graphic>
          <a:graphicData uri="http://schemas.openxmlformats.org/presentationml/2006/ole">
            <p:oleObj spid="_x0000_s3100" name="Równanie" r:id="rId5" imgW="634725" imgH="228501" progId="Equation.3">
              <p:embed/>
            </p:oleObj>
          </a:graphicData>
        </a:graphic>
      </p:graphicFrame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50825" y="594995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</a:t>
            </a:r>
            <a:r>
              <a:rPr lang="pl-PL" sz="1800">
                <a:latin typeface="Arial" charset="0"/>
                <a:sym typeface="Symbol" pitchFamily="18" charset="2"/>
              </a:rPr>
              <a:t> jest współczynnikiem absorpcji przez ozon,  jest całkowitą zawartością ozonu w pionowej kolumnie powietrza w Dobsonach.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643438" y="3284538"/>
            <a:ext cx="3384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</a:t>
            </a:r>
            <a:r>
              <a:rPr lang="pl-PL" sz="1800">
                <a:latin typeface="Arial" charset="0"/>
              </a:rPr>
              <a:t>[DU]=dz*100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p=1013 hPa.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dz jest grubością warstwy ozonu [mm]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0DCD9-ABB6-4AF5-915F-5B8FDCAD9BE8}" type="slidenum">
              <a:rPr lang="en-US"/>
              <a:pPr/>
              <a:t>11</a:t>
            </a:fld>
            <a:endParaRPr lang="en-US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73063" y="200025"/>
          <a:ext cx="6523037" cy="763588"/>
        </p:xfrm>
        <a:graphic>
          <a:graphicData uri="http://schemas.openxmlformats.org/presentationml/2006/ole">
            <p:oleObj spid="_x0000_s4146" name="Równanie" r:id="rId3" imgW="3708400" imgH="431800" progId="Equation.3">
              <p:embed/>
            </p:oleObj>
          </a:graphicData>
        </a:graphic>
      </p:graphicFrame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55588" y="1136650"/>
          <a:ext cx="1000125" cy="741363"/>
        </p:xfrm>
        <a:graphic>
          <a:graphicData uri="http://schemas.openxmlformats.org/presentationml/2006/ole">
            <p:oleObj spid="_x0000_s4147" name="Równanie" r:id="rId4" imgW="583947" imgH="431613" progId="Equation.3">
              <p:embed/>
            </p:oleObj>
          </a:graphicData>
        </a:graphic>
      </p:graphicFrame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1979613" y="1160463"/>
          <a:ext cx="1131887" cy="704850"/>
        </p:xfrm>
        <a:graphic>
          <a:graphicData uri="http://schemas.openxmlformats.org/presentationml/2006/ole">
            <p:oleObj spid="_x0000_s4148" name="Równanie" r:id="rId5" imgW="698197" imgH="431613" progId="Equation.3">
              <p:embed/>
            </p:oleObj>
          </a:graphicData>
        </a:graphic>
      </p:graphicFrame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3708400" y="1412875"/>
          <a:ext cx="1368425" cy="427038"/>
        </p:xfrm>
        <a:graphic>
          <a:graphicData uri="http://schemas.openxmlformats.org/presentationml/2006/ole">
            <p:oleObj spid="_x0000_s4149" name="Równanie" r:id="rId6" imgW="736600" imgH="228600" progId="Equation.3">
              <p:embed/>
            </p:oleObj>
          </a:graphicData>
        </a:graphic>
      </p:graphicFrame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88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  <p:graphicFrame>
        <p:nvGraphicFramePr>
          <p:cNvPr id="4102" name="Object 11"/>
          <p:cNvGraphicFramePr>
            <a:graphicFrameLocks noChangeAspect="1"/>
          </p:cNvGraphicFramePr>
          <p:nvPr/>
        </p:nvGraphicFramePr>
        <p:xfrm>
          <a:off x="5940425" y="1412875"/>
          <a:ext cx="1584325" cy="396875"/>
        </p:xfrm>
        <a:graphic>
          <a:graphicData uri="http://schemas.openxmlformats.org/presentationml/2006/ole">
            <p:oleObj spid="_x0000_s4150" name="Równanie" r:id="rId7" imgW="875920" imgH="215806" progId="Equation.3">
              <p:embed/>
            </p:oleObj>
          </a:graphicData>
        </a:graphic>
      </p:graphicFrame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3" name="Object 13"/>
          <p:cNvGraphicFramePr>
            <a:graphicFrameLocks noChangeAspect="1"/>
          </p:cNvGraphicFramePr>
          <p:nvPr/>
        </p:nvGraphicFramePr>
        <p:xfrm>
          <a:off x="280988" y="2492375"/>
          <a:ext cx="3108325" cy="711200"/>
        </p:xfrm>
        <a:graphic>
          <a:graphicData uri="http://schemas.openxmlformats.org/presentationml/2006/ole">
            <p:oleObj spid="_x0000_s4151" name="Równanie" r:id="rId8" imgW="1954951" imgH="444307" progId="Equation.3">
              <p:embed/>
            </p:oleObj>
          </a:graphicData>
        </a:graphic>
      </p:graphicFrame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Całkowita zawartość ozonu wynosi: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0" y="3357563"/>
            <a:ext cx="87137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Często ze względu na brak dodatkowych informacji ostatni człon powyższego równania jest pomijany. Może to prowadzić do znacznych błędów chociaż </a:t>
            </a:r>
            <a:r>
              <a:rPr lang="pl-PL" sz="1800">
                <a:latin typeface="Arial" charset="0"/>
                <a:sym typeface="Symbol" pitchFamily="18" charset="2"/>
              </a:rPr>
              <a:t> jest niewielka i wynosi około 20 nm to jednak różnice własności optycznych aerozolu mogą być znaczące.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Przykład: Spektrometr Dobsona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=1.88	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RAY,1=0.491</a:t>
            </a:r>
            <a:endParaRPr lang="pl-PL" sz="20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=325.4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=0.120   =1.76 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RAY,2=0.375      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RAY=0.116</a:t>
            </a:r>
            <a:r>
              <a:rPr lang="pl-PL" sz="1800" baseline="-25000">
                <a:latin typeface="Arial" charset="0"/>
                <a:sym typeface="Symbol" pitchFamily="18" charset="2"/>
              </a:rPr>
              <a:t> </a:t>
            </a:r>
            <a:endParaRPr lang="pl-PL" sz="18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 MICROTOPS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=312.5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3</a:t>
            </a:r>
            <a:r>
              <a:rPr lang="pl-PL" sz="1800">
                <a:latin typeface="Arial" charset="0"/>
                <a:sym typeface="Symbol" pitchFamily="18" charset="2"/>
              </a:rPr>
              <a:t>=320.0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080D0-5246-4B80-95AB-2A30FD3364C5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" charset="0"/>
              </a:rPr>
              <a:t>Założenia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22606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Brak różnic spektralnych grubości optycznej (</a:t>
            </a:r>
            <a:r>
              <a:rPr lang="pl-PL" sz="2400" smtClean="0">
                <a:latin typeface="Arial" charset="0"/>
                <a:sym typeface="Symbol" pitchFamily="18" charset="2"/>
              </a:rPr>
              <a:t>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AOT</a:t>
            </a:r>
            <a:r>
              <a:rPr lang="pl-PL" sz="2400" smtClean="0">
                <a:latin typeface="Arial" charset="0"/>
                <a:sym typeface="Symbol" pitchFamily="18" charset="2"/>
              </a:rPr>
              <a:t>=0)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  nie zależy od temperatury i ciśnienia powietrza w stratosferze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Tarcza słoneczna pozbawiona chmur w czasie pomiaru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Atmosfera jednorodna horyzontalnie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51002-21A5-41F9-AB23-05D3243303D2}" type="slidenum">
              <a:rPr lang="en-US"/>
              <a:pPr/>
              <a:t>13</a:t>
            </a:fld>
            <a:endParaRPr lang="en-US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3 kanałowy algorytm MICROTOPS’a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308725"/>
            <a:ext cx="7993062" cy="9255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dirty="0" smtClean="0"/>
              <a:t>	</a:t>
            </a:r>
            <a:r>
              <a:rPr lang="pl-PL" sz="2000" dirty="0" smtClean="0">
                <a:latin typeface="Arial" charset="0"/>
              </a:rPr>
              <a:t>Algorytm minimalizuje wpływ absorpcji przez aerozol w  oszacowanej zawartości ozonu w pionowej kolumnie powietrza.</a:t>
            </a:r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Założenie: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763713" y="1196975"/>
          <a:ext cx="1584325" cy="400050"/>
        </p:xfrm>
        <a:graphic>
          <a:graphicData uri="http://schemas.openxmlformats.org/presentationml/2006/ole">
            <p:oleObj spid="_x0000_s5162" name="Równanie" r:id="rId3" imgW="939392" imgH="241195" progId="Equation.3">
              <p:embed/>
            </p:oleObj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692275" y="1700213"/>
          <a:ext cx="2160588" cy="687387"/>
        </p:xfrm>
        <a:graphic>
          <a:graphicData uri="http://schemas.openxmlformats.org/presentationml/2006/ole">
            <p:oleObj spid="_x0000_s5163" name="Równanie" r:id="rId4" imgW="1524000" imgH="482600" progId="Equation.3">
              <p:embed/>
            </p:oleObj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323850" y="2636838"/>
          <a:ext cx="3600450" cy="693737"/>
        </p:xfrm>
        <a:graphic>
          <a:graphicData uri="http://schemas.openxmlformats.org/presentationml/2006/ole">
            <p:oleObj spid="_x0000_s5164" name="Równanie" r:id="rId5" imgW="2374900" imgH="457200" progId="Equation.3">
              <p:embed/>
            </p:oleObj>
          </a:graphicData>
        </a:graphic>
      </p:graphicFrame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179388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Oznaczmy 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323850" y="3644900"/>
          <a:ext cx="3744913" cy="914400"/>
        </p:xfrm>
        <a:graphic>
          <a:graphicData uri="http://schemas.openxmlformats.org/presentationml/2006/ole">
            <p:oleObj spid="_x0000_s5165" name="Równanie" r:id="rId6" imgW="2806700" imgH="685800" progId="Equation.3">
              <p:embed/>
            </p:oleObj>
          </a:graphicData>
        </a:graphic>
      </p:graphicFrame>
      <p:graphicFrame>
        <p:nvGraphicFramePr>
          <p:cNvPr id="5126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4941888"/>
          <a:ext cx="7632700" cy="993775"/>
        </p:xfrm>
        <a:graphic>
          <a:graphicData uri="http://schemas.openxmlformats.org/presentationml/2006/ole">
            <p:oleObj spid="_x0000_s5166" name="Równanie" r:id="rId7" imgW="5372100" imgH="698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6341-0133-43D5-8808-69F2FB535EA3}" type="slidenum">
              <a:rPr lang="en-US"/>
              <a:pPr/>
              <a:t>14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Spektrofotometr </a:t>
            </a:r>
            <a:r>
              <a:rPr lang="pl-PL" sz="3200" b="1" dirty="0" err="1" smtClean="0">
                <a:latin typeface="Arial" charset="0"/>
              </a:rPr>
              <a:t>Brewera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1736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Accuracy ±1 % ( For Direct-sun total ozone)</a:t>
            </a:r>
          </a:p>
          <a:p>
            <a:r>
              <a:rPr lang="pl-PL" sz="2400" smtClean="0">
                <a:latin typeface="Arial" charset="0"/>
              </a:rPr>
              <a:t>Resolution 0.6 nm at 302.2, 302.3, 310.1, 313.5, 316.8, 320.1 nm</a:t>
            </a:r>
          </a:p>
          <a:p>
            <a:r>
              <a:rPr lang="pl-PL" sz="2400" smtClean="0">
                <a:latin typeface="Arial" charset="0"/>
              </a:rPr>
              <a:t>Wavelength Stability ± 0.01 nm (Over operating temperature)</a:t>
            </a:r>
          </a:p>
          <a:p>
            <a:r>
              <a:rPr lang="pl-PL" sz="2400" smtClean="0">
                <a:latin typeface="Arial" charset="0"/>
              </a:rPr>
              <a:t>Wavelength Precision 0.006 ± 0.002 nm step-1</a:t>
            </a:r>
          </a:p>
          <a:p>
            <a:r>
              <a:rPr lang="pl-PL" sz="2400" smtClean="0">
                <a:latin typeface="Arial" charset="0"/>
              </a:rPr>
              <a:t>Detector Low Noise Photo Mulitplier Tube (PMT)</a:t>
            </a:r>
          </a:p>
          <a:p>
            <a:r>
              <a:rPr lang="pl-PL" sz="2400" smtClean="0">
                <a:latin typeface="Arial" charset="0"/>
              </a:rPr>
              <a:t>Azimuth Tracking resolution, 0.02º step-1</a:t>
            </a:r>
          </a:p>
          <a:p>
            <a:r>
              <a:rPr lang="pl-PL" sz="2400" smtClean="0">
                <a:latin typeface="Arial" charset="0"/>
              </a:rPr>
              <a:t>Zenith Tracking resolution, 0.13º step-1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Wyznaczanie zawartości ozonu z spektrometry </a:t>
            </a:r>
            <a:r>
              <a:rPr lang="pl-PL" sz="3200" b="1" dirty="0" err="1" smtClean="0"/>
              <a:t>Brewera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38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073008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29644" cy="31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7504" y="64886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https://projects.pmodwrc.ch/atmoz/images/Presentations_web/2_Symposium_Redondas.pdf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0C94C-2B5B-4DEB-B251-7EDC0DD280C0}" type="slidenum">
              <a:rPr lang="en-US"/>
              <a:pPr/>
              <a:t>16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Wyznaczanie profilu ozonu</a:t>
            </a:r>
            <a:r>
              <a:rPr lang="pl-PL" sz="3200" b="1" dirty="0" smtClean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06713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Na podstawie pomiaru promieniowania rozproszonego z kierunku zenitalnego.</a:t>
            </a:r>
          </a:p>
          <a:p>
            <a:r>
              <a:rPr lang="pl-PL" sz="2400" dirty="0" smtClean="0">
                <a:latin typeface="Arial" charset="0"/>
              </a:rPr>
              <a:t>Pomiar promieniowania dla dwóch długości fal z obszaru UV, gdzie jedna znajduje się w obszarze silnej a druga w zakresie słabej absorpcji przez ozon. </a:t>
            </a:r>
          </a:p>
          <a:p>
            <a:r>
              <a:rPr lang="pl-PL" sz="2400" dirty="0" smtClean="0">
                <a:latin typeface="Arial" charset="0"/>
              </a:rPr>
              <a:t>Stosunek promieniowania rozproszonego dla 2 długości fali zależy od wysokości ozonosfery.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ED268-94D6-4D3B-A0D7-EC8E523124FE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Efekt </a:t>
            </a:r>
            <a:r>
              <a:rPr lang="pl-PL" sz="3200" b="1" dirty="0" err="1" smtClean="0">
                <a:latin typeface="Arial" charset="0"/>
              </a:rPr>
              <a:t>Umkehr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546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charset="0"/>
              </a:rPr>
              <a:t>Efekt odwrócenia odkryty w 1931 roku przez G</a:t>
            </a:r>
            <a:r>
              <a:rPr lang="en-US" sz="2400" smtClean="0">
                <a:latin typeface="Arial" charset="0"/>
                <a:cs typeface="Arial" charset="0"/>
              </a:rPr>
              <a:t>ö</a:t>
            </a:r>
            <a:r>
              <a:rPr lang="pl-PL" sz="2400" smtClean="0">
                <a:latin typeface="Arial" charset="0"/>
                <a:cs typeface="Arial" charset="0"/>
              </a:rPr>
              <a:t>t</a:t>
            </a:r>
            <a:r>
              <a:rPr lang="pl-PL" sz="2400" smtClean="0">
                <a:latin typeface="Arial" charset="0"/>
              </a:rPr>
              <a:t>za. </a:t>
            </a:r>
          </a:p>
          <a:p>
            <a:r>
              <a:rPr lang="pl-PL" sz="2400" smtClean="0">
                <a:latin typeface="Arial" charset="0"/>
              </a:rPr>
              <a:t>Standartowo 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2</a:t>
            </a:r>
            <a:r>
              <a:rPr lang="pl-PL" sz="2400" smtClean="0">
                <a:latin typeface="Arial" charset="0"/>
              </a:rPr>
              <a:t> /I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1</a:t>
            </a:r>
            <a:r>
              <a:rPr lang="pl-PL" sz="2400" smtClean="0">
                <a:latin typeface="Arial" charset="0"/>
              </a:rPr>
              <a:t> dla (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2</a:t>
            </a:r>
            <a:r>
              <a:rPr lang="pl-PL" sz="2400" smtClean="0">
                <a:latin typeface="Arial" charset="0"/>
                <a:sym typeface="Symbol" pitchFamily="18" charset="2"/>
              </a:rPr>
              <a:t>&gt;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1</a:t>
            </a:r>
            <a:r>
              <a:rPr lang="pl-PL" sz="2400" smtClean="0">
                <a:latin typeface="Arial" charset="0"/>
                <a:sym typeface="Symbol" pitchFamily="18" charset="2"/>
              </a:rPr>
              <a:t>) rośnie z kątem zenitalnym Słońca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Stosunek ten rośnie tylko do pewnego kąta dla którego  osiąga maksimum (Efekt Umkehr)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II Efekt Umkehr stosunek ten następnie maleje do wysokości Słońca około -7</a:t>
            </a:r>
            <a:r>
              <a:rPr lang="pl-PL" sz="2400" baseline="30000" smtClean="0">
                <a:latin typeface="Arial" charset="0"/>
                <a:sym typeface="Symbol" pitchFamily="18" charset="2"/>
              </a:rPr>
              <a:t>o </a:t>
            </a:r>
            <a:r>
              <a:rPr lang="pl-PL" sz="2400" smtClean="0">
                <a:latin typeface="Arial" charset="0"/>
                <a:sym typeface="Symbol" pitchFamily="18" charset="2"/>
              </a:rPr>
              <a:t>(poniżej horyzontu). </a:t>
            </a:r>
          </a:p>
          <a:p>
            <a:endParaRPr lang="pl-PL" sz="2400" smtClean="0">
              <a:latin typeface="Arial" charset="0"/>
            </a:endParaRPr>
          </a:p>
        </p:txBody>
      </p:sp>
      <p:pic>
        <p:nvPicPr>
          <p:cNvPr id="24581" name="Picture 4" descr="wykr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724150"/>
            <a:ext cx="4038600" cy="413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11486-4860-4C94-9AA5-EBCAB8680FE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Od czego zależy promieniowanie rozproszone z kierunku nadiru?</a:t>
            </a:r>
            <a:r>
              <a:rPr lang="pl-PL" sz="4000" b="1" dirty="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133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1. Liczby cząstek (ciśnienia) – funkcja źródłowa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2. Osłabienia promieniowania przez absorpcje na cząstkach ozonu oraz ekstynkcji przed i za warstwą ozonu.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Istnieje wysokość na której występuje maksimum rozpraszania promieniowania docierającego do powierzchni Ziemi (efektywna warstwa rozpraszania).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Wysokość ta rośnie ze wzrostem współ. absorpcji (zmniejsza się z długością fali) oraz kąta zenitalnego.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EAC55-82A4-467D-B860-0A790CFB5CF8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95738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800" smtClean="0"/>
              <a:t>	</a:t>
            </a:r>
            <a:r>
              <a:rPr lang="pl-PL" sz="2400" smtClean="0">
                <a:latin typeface="Arial" charset="0"/>
              </a:rPr>
              <a:t>Dla długości fali silniej absorbowanej przez ozon warstwa efektywnego  rozpraszania znajduje się powyżej warstwy ozonu (zielona linia). Mimo, że promieniowanie rozpraszane jest w rzadkich warstwach atmosfery znacznie słabiej niż w dolnych warstwach atmosfery.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175" y="0"/>
            <a:ext cx="5076825" cy="3429000"/>
            <a:chOff x="1383" y="1789"/>
            <a:chExt cx="3487" cy="2380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1383" y="3929"/>
              <a:ext cx="2832" cy="240"/>
            </a:xfrm>
            <a:prstGeom prst="rect">
              <a:avLst/>
            </a:prstGeom>
            <a:solidFill>
              <a:srgbClr val="969696"/>
            </a:solidFill>
            <a:ln w="444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1429" y="2840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429" y="3249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H="1">
              <a:off x="2749" y="2176"/>
              <a:ext cx="2041" cy="9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 flipH="1">
              <a:off x="2789" y="2568"/>
              <a:ext cx="2041" cy="90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 flipH="1">
              <a:off x="2829" y="1789"/>
              <a:ext cx="2041" cy="90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2789" y="2069"/>
              <a:ext cx="0" cy="18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2789" y="3475"/>
              <a:ext cx="0" cy="45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2744" y="3067"/>
              <a:ext cx="0" cy="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>
              <a:off x="2834" y="2704"/>
              <a:ext cx="1" cy="12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1519" y="2931"/>
              <a:ext cx="3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l-PL" sz="1800">
                  <a:latin typeface="Arial" charset="0"/>
                </a:rPr>
                <a:t>O</a:t>
              </a:r>
              <a:r>
                <a:rPr lang="pl-PL" sz="1800" baseline="-25000">
                  <a:latin typeface="Arial" charset="0"/>
                </a:rPr>
                <a:t>3</a:t>
              </a:r>
              <a:endParaRPr lang="pl-PL" sz="1800">
                <a:latin typeface="Arial" charset="0"/>
              </a:endParaRPr>
            </a:p>
          </p:txBody>
        </p:sp>
      </p:grpSp>
      <p:sp>
        <p:nvSpPr>
          <p:cNvPr id="26629" name="Text Box 15"/>
          <p:cNvSpPr txBox="1">
            <a:spLocks noChangeArrowheads="1"/>
          </p:cNvSpPr>
          <p:nvPr/>
        </p:nvSpPr>
        <p:spPr bwMode="auto">
          <a:xfrm>
            <a:off x="250825" y="4941888"/>
            <a:ext cx="871378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 sz="2400" dirty="0">
                <a:latin typeface="Arial" charset="0"/>
              </a:rPr>
              <a:t>Dla fali słabo absorbowanej promieniowanie przechodząc przez warstwę ozonu jest słabo osłabiane, a więc efektywne rozproszenie występuje w niższych warstwach atmosfery gdzie ciśnienie jest wyższe. 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84DC3-1DE5-4E86-ADC1-D37CF4120EA7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Arial" charset="0"/>
              </a:rPr>
              <a:t>Zdalne pomiary prowadzone z powierzchni ziemi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 smtClean="0">
                <a:solidFill>
                  <a:srgbClr val="0000FF"/>
                </a:solidFill>
                <a:latin typeface="Arial" charset="0"/>
              </a:rPr>
              <a:t>Dobsona</a:t>
            </a:r>
            <a:r>
              <a:rPr lang="pl-PL" sz="2400" dirty="0" smtClean="0">
                <a:latin typeface="Arial" charset="0"/>
              </a:rPr>
              <a:t> – pomiar osłabienia fali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400" dirty="0" smtClean="0">
                <a:latin typeface="Arial" charset="0"/>
              </a:rPr>
              <a:t>względem fali referencyjnej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 smtClean="0">
                <a:solidFill>
                  <a:srgbClr val="0000FF"/>
                </a:solidFill>
                <a:latin typeface="Arial" charset="0"/>
              </a:rPr>
              <a:t>Brewera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multispektralny</a:t>
            </a:r>
            <a:r>
              <a:rPr lang="pl-PL" sz="2400" dirty="0" smtClean="0">
                <a:latin typeface="Arial" charset="0"/>
              </a:rPr>
              <a:t> pomiar promieniowania UV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0000FF"/>
                </a:solidFill>
                <a:latin typeface="Arial" charset="0"/>
              </a:rPr>
              <a:t>Fotometr słoneczny Microtops</a:t>
            </a:r>
            <a:r>
              <a:rPr lang="pl-PL" sz="2400" dirty="0" smtClean="0">
                <a:latin typeface="Arial" charset="0"/>
              </a:rPr>
              <a:t> – pomiary bezpośredniego promieniowanie słonecznego w 2-3 długościach fali w UV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Inne spektrometry i fotometry…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8D42A3-B406-4943-8505-FDE1BD7AC62F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</a:t>
            </a:r>
          </a:p>
        </p:txBody>
      </p:sp>
      <p:pic>
        <p:nvPicPr>
          <p:cNvPr id="27652" name="Picture 3" descr="um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8229600" cy="3703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D917E-70CA-474A-8873-CE2D76844BA7}" type="slidenum">
              <a:rPr lang="en-US"/>
              <a:pPr/>
              <a:t>21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Załóżmy, że na poziomie „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sz="2400" dirty="0" smtClean="0">
                <a:latin typeface="Arial" charset="0"/>
              </a:rPr>
              <a:t> promieniowanie ulega rozproszeniu na molekułach powietrza w kierunku zenitalnym. Wówczas natężenie promieniowania bezpośredniego na tym poziomie wynosi: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74675" y="1722438"/>
          <a:ext cx="2454275" cy="792162"/>
        </p:xfrm>
        <a:graphic>
          <a:graphicData uri="http://schemas.openxmlformats.org/presentationml/2006/ole">
            <p:oleObj spid="_x0000_s6178" name="Równanie" r:id="rId3" imgW="1333500" imgH="431800" progId="Equation.3">
              <p:embed/>
            </p:oleObj>
          </a:graphicData>
        </a:graphic>
      </p:graphicFrame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851275" y="1700213"/>
          <a:ext cx="865188" cy="735012"/>
        </p:xfrm>
        <a:graphic>
          <a:graphicData uri="http://schemas.openxmlformats.org/presentationml/2006/ole">
            <p:oleObj spid="_x0000_s6179" name="Równanie" r:id="rId4" imgW="508000" imgH="431800" progId="Equation.3">
              <p:embed/>
            </p:oleObj>
          </a:graphicData>
        </a:graphic>
      </p:graphicFrame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468313" y="4724400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Osłabienie promieniowania rozproszonego docierającego do powierzchni ziemi wynosi: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463550" y="3933825"/>
          <a:ext cx="6199188" cy="706438"/>
        </p:xfrm>
        <a:graphic>
          <a:graphicData uri="http://schemas.openxmlformats.org/presentationml/2006/ole">
            <p:oleObj spid="_x0000_s6180" name="Równanie" r:id="rId5" imgW="3429000" imgH="393700" progId="Equation.3">
              <p:embed/>
            </p:oleObj>
          </a:graphicData>
        </a:graphic>
      </p:graphicFrame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95288" y="3284538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promieniowania rozproszone na poziomie </a:t>
            </a:r>
            <a:r>
              <a:rPr lang="pl-PL" dirty="0" smtClean="0">
                <a:latin typeface="Arial" charset="0"/>
              </a:rPr>
              <a:t>„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wynosi:</a:t>
            </a: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9" name="Object 12"/>
          <p:cNvGraphicFramePr>
            <a:graphicFrameLocks noChangeAspect="1"/>
          </p:cNvGraphicFramePr>
          <p:nvPr/>
        </p:nvGraphicFramePr>
        <p:xfrm>
          <a:off x="420688" y="5734050"/>
          <a:ext cx="2684462" cy="887413"/>
        </p:xfrm>
        <a:graphic>
          <a:graphicData uri="http://schemas.openxmlformats.org/presentationml/2006/ole">
            <p:oleObj spid="_x0000_s6181" name="Równanie" r:id="rId6" imgW="1345616" imgH="444307" progId="Equation.3">
              <p:embed/>
            </p:oleObj>
          </a:graphicData>
        </a:graphic>
      </p:graphicFrame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4787900" y="1557338"/>
            <a:ext cx="4176713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err="1">
                <a:latin typeface="Arial" charset="0"/>
                <a:sym typeface="Symbol" pitchFamily="18" charset="2"/>
              </a:rPr>
              <a:t></a:t>
            </a:r>
            <a:r>
              <a:rPr lang="pl-PL" sz="2000" baseline="-25000" dirty="0" err="1" smtClean="0">
                <a:latin typeface="Arial" charset="0"/>
                <a:sym typeface="Symbol" pitchFamily="18" charset="2"/>
              </a:rPr>
              <a:t>R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- </a:t>
            </a:r>
            <a:r>
              <a:rPr lang="pl-PL" sz="2000" dirty="0">
                <a:latin typeface="Arial" charset="0"/>
                <a:sym typeface="Symbol" pitchFamily="18" charset="2"/>
              </a:rPr>
              <a:t>współczynnik rozpraszania Rayleigha, </a:t>
            </a:r>
            <a:r>
              <a:rPr lang="pl-PL" sz="2000" dirty="0" err="1">
                <a:latin typeface="Arial" charset="0"/>
                <a:sym typeface="Symbol" pitchFamily="18" charset="2"/>
              </a:rPr>
              <a:t></a:t>
            </a:r>
            <a:r>
              <a:rPr lang="pl-PL" sz="20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000" dirty="0">
                <a:latin typeface="Arial" charset="0"/>
                <a:sym typeface="Symbol" pitchFamily="18" charset="2"/>
              </a:rPr>
              <a:t> -współ.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absorpcji dla ozonu, </a:t>
            </a:r>
            <a:r>
              <a:rPr lang="pl-PL" sz="2000" dirty="0" err="1">
                <a:latin typeface="Arial" charset="0"/>
                <a:sym typeface="Symbol" pitchFamily="18" charset="2"/>
              </a:rPr>
              <a:t>r</a:t>
            </a:r>
            <a:r>
              <a:rPr lang="pl-PL" sz="2000" dirty="0">
                <a:latin typeface="Arial" charset="0"/>
                <a:sym typeface="Symbol" pitchFamily="18" charset="2"/>
              </a:rPr>
              <a:t>- stosunek zmieszania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ozonu, </a:t>
            </a:r>
            <a:r>
              <a:rPr lang="pl-PL" sz="2000" dirty="0">
                <a:latin typeface="Arial" charset="0"/>
                <a:sym typeface="Symbol" pitchFamily="18" charset="2"/>
              </a:rPr>
              <a:t> - kąt zenitalny słońca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0AD65-1318-497F-9196-6449455544A3}" type="slidenum">
              <a:rPr lang="en-US"/>
              <a:pPr/>
              <a:t>22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latin typeface="Arial" charset="0"/>
              </a:rPr>
              <a:t>Całkując po całej atmosferze dostajemy wzór na promieniowanie rozproszone docierające do powierzchni ziemi z kierunku zenitalnego. </a:t>
            </a: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4625" y="1196975"/>
          <a:ext cx="5535613" cy="962025"/>
        </p:xfrm>
        <a:graphic>
          <a:graphicData uri="http://schemas.openxmlformats.org/presentationml/2006/ole">
            <p:oleObj spid="_x0000_s7210" name="Równanie" r:id="rId3" imgW="3200400" imgH="558800" progId="Equation.3">
              <p:embed/>
            </p:oleObj>
          </a:graphicData>
        </a:graphic>
      </p:graphicFrame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0" y="2205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wyrażenie podcałkowe i przekształćmy je do postaci:</a:t>
            </a: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15913" y="2781300"/>
          <a:ext cx="8004175" cy="801688"/>
        </p:xfrm>
        <a:graphic>
          <a:graphicData uri="http://schemas.openxmlformats.org/presentationml/2006/ole">
            <p:oleObj spid="_x0000_s7211" name="Równanie" r:id="rId4" imgW="3898900" imgH="393700" progId="Equation.3">
              <p:embed/>
            </p:oleObj>
          </a:graphicData>
        </a:graphic>
      </p:graphicFrame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76225" y="3860800"/>
          <a:ext cx="4051300" cy="815975"/>
        </p:xfrm>
        <a:graphic>
          <a:graphicData uri="http://schemas.openxmlformats.org/presentationml/2006/ole">
            <p:oleObj spid="_x0000_s7212" name="Równanie" r:id="rId5" imgW="1943100" imgH="393700" progId="Equation.3">
              <p:embed/>
            </p:oleObj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219075" y="4940300"/>
          <a:ext cx="3136900" cy="715963"/>
        </p:xfrm>
        <a:graphic>
          <a:graphicData uri="http://schemas.openxmlformats.org/presentationml/2006/ole">
            <p:oleObj spid="_x0000_s7213" name="Równanie" r:id="rId6" imgW="1866900" imgH="431800" progId="Equation.3">
              <p:embed/>
            </p:oleObj>
          </a:graphicData>
        </a:graphic>
      </p:graphicFrame>
      <p:graphicFrame>
        <p:nvGraphicFramePr>
          <p:cNvPr id="7174" name="Object 12"/>
          <p:cNvGraphicFramePr>
            <a:graphicFrameLocks noChangeAspect="1"/>
          </p:cNvGraphicFramePr>
          <p:nvPr/>
        </p:nvGraphicFramePr>
        <p:xfrm>
          <a:off x="185738" y="5876925"/>
          <a:ext cx="5030787" cy="962025"/>
        </p:xfrm>
        <a:graphic>
          <a:graphicData uri="http://schemas.openxmlformats.org/presentationml/2006/ole">
            <p:oleObj spid="_x0000_s7214" name="Równanie" r:id="rId7" imgW="2908300" imgH="558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FA147-38F2-4156-88D8-157F9B1FCEC1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404813"/>
            <a:ext cx="3178175" cy="338455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smtClean="0">
                <a:latin typeface="Arial" charset="0"/>
              </a:rPr>
              <a:t>Wykresy pokazują  wagę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jako funkcja wysokości przy rożnych kątach zenitalnych Słońca 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  <a:sym typeface="Symbol" pitchFamily="18" charset="2"/>
              </a:rPr>
              <a:t>i dla dwóch długości fali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</a:rPr>
              <a:t>Funkcja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opisuje  warstwę efektywnego rozpraszania</a:t>
            </a:r>
            <a:r>
              <a:rPr lang="pl-PL" sz="2400" smtClean="0">
                <a:sym typeface="Symbol" pitchFamily="18" charset="2"/>
              </a:rPr>
              <a:t> </a:t>
            </a:r>
          </a:p>
        </p:txBody>
      </p:sp>
      <p:pic>
        <p:nvPicPr>
          <p:cNvPr id="28676" name="Picture 3" descr="wykre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73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7DD18-385F-4509-B2FE-A7C4FBC3DD82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61950" y="19050"/>
          <a:ext cx="4027488" cy="1128713"/>
        </p:xfrm>
        <a:graphic>
          <a:graphicData uri="http://schemas.openxmlformats.org/presentationml/2006/ole">
            <p:oleObj spid="_x0000_s8242" name="Równanie" r:id="rId3" imgW="1993900" imgH="558800" progId="Equation.3">
              <p:embed/>
            </p:oleObj>
          </a:graphicData>
        </a:graphic>
      </p:graphicFrame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4824413" y="0"/>
            <a:ext cx="43195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Czynnik podcałkowy (</a:t>
            </a:r>
            <a:r>
              <a:rPr lang="pl-PL" sz="2400" dirty="0" err="1">
                <a:latin typeface="Arial" charset="0"/>
              </a:rPr>
              <a:t>exp</a:t>
            </a:r>
            <a:r>
              <a:rPr lang="pl-PL" sz="2400" dirty="0">
                <a:latin typeface="Arial" charset="0"/>
              </a:rPr>
              <a:t>) zależy tylko od całkowitej zawartości ozonu w pionowej kolumnie powietrza</a:t>
            </a: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1446213"/>
          <a:ext cx="3024187" cy="495300"/>
        </p:xfrm>
        <a:graphic>
          <a:graphicData uri="http://schemas.openxmlformats.org/presentationml/2006/ole">
            <p:oleObj spid="_x0000_s8243" name="Równanie" r:id="rId4" imgW="1473200" imgH="241300" progId="Equation.3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133350" y="2205038"/>
          <a:ext cx="3983038" cy="901700"/>
        </p:xfrm>
        <a:graphic>
          <a:graphicData uri="http://schemas.openxmlformats.org/presentationml/2006/ole">
            <p:oleObj spid="_x0000_s8244" name="Równanie" r:id="rId5" imgW="1497950" imgH="431613" progId="Equation.3">
              <p:embed/>
            </p:oleObj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5364163" y="2276475"/>
          <a:ext cx="2087562" cy="874713"/>
        </p:xfrm>
        <a:graphic>
          <a:graphicData uri="http://schemas.openxmlformats.org/presentationml/2006/ole">
            <p:oleObj spid="_x0000_s8245" name="Równanie" r:id="rId6" imgW="1193800" imgH="482600" progId="Equation.3">
              <p:embed/>
            </p:oleObj>
          </a:graphicData>
        </a:graphic>
      </p:graphicFrame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0" y="36449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 bazy danych profili klimatycznych wybieramy jeden i liczymy </a:t>
            </a:r>
            <a:r>
              <a:rPr lang="pl-PL" sz="2400" dirty="0" err="1">
                <a:latin typeface="Arial" charset="0"/>
              </a:rPr>
              <a:t>I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latin typeface="Arial" charset="0"/>
                <a:sym typeface="Symbol" pitchFamily="18" charset="2"/>
              </a:rPr>
              <a:t>. Następnie obliczamy stosunek dla dwóch kątów zenitalnych Słońca: 60</a:t>
            </a:r>
            <a:r>
              <a:rPr lang="pl-PL" sz="2400" baseline="30000" dirty="0"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err="1"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latin typeface="Arial" charset="0"/>
                <a:sym typeface="Symbol" pitchFamily="18" charset="2"/>
              </a:rPr>
              <a:t>. </a:t>
            </a:r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323850" y="4941888"/>
          <a:ext cx="4752975" cy="696912"/>
        </p:xfrm>
        <a:graphic>
          <a:graphicData uri="http://schemas.openxmlformats.org/presentationml/2006/ole">
            <p:oleObj spid="_x0000_s8246" name="Równanie" r:id="rId7" imgW="2095500" imgH="457200" progId="Equation.3">
              <p:embed/>
            </p:oleObj>
          </a:graphicData>
        </a:graphic>
      </p:graphicFrame>
      <p:graphicFrame>
        <p:nvGraphicFramePr>
          <p:cNvPr id="8199" name="Object 10"/>
          <p:cNvGraphicFramePr>
            <a:graphicFrameLocks noChangeAspect="1"/>
          </p:cNvGraphicFramePr>
          <p:nvPr/>
        </p:nvGraphicFramePr>
        <p:xfrm>
          <a:off x="323850" y="5876925"/>
          <a:ext cx="5124450" cy="696913"/>
        </p:xfrm>
        <a:graphic>
          <a:graphicData uri="http://schemas.openxmlformats.org/presentationml/2006/ole">
            <p:oleObj spid="_x0000_s8247" name="Równanie" r:id="rId8" imgW="2006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0FDC36-FAFF-43C2-AF48-2168D9F708CE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424863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Gdy profil klimatyczny zgadza się z obserwowanym mamy: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)=N(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Zjawisko </a:t>
            </a:r>
            <a:r>
              <a:rPr lang="pl-PL" sz="2400" dirty="0" err="1" smtClean="0">
                <a:latin typeface="Arial" charset="0"/>
              </a:rPr>
              <a:t>Umkehr</a:t>
            </a:r>
            <a:r>
              <a:rPr lang="pl-PL" sz="2400" dirty="0" smtClean="0">
                <a:latin typeface="Arial" charset="0"/>
              </a:rPr>
              <a:t> występuję gdy warstwa efektywnego rozpraszania znajduje się po wyżej warstwy ozonu dla fali krótszej oraz poniżej dla fali dłuższej.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Zjawisko wynika z faktu, że gdy Słońce znajduje się nisko nad horyzontem masa optyczna ozonu jest duża 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 smtClean="0">
                <a:latin typeface="Arial" charset="0"/>
              </a:rPr>
              <a:t>	i promieniowanie jest silnie absorbowane przez ozon.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 smtClean="0">
                <a:latin typeface="Arial" charset="0"/>
              </a:rPr>
              <a:t>	Promieniowanie rozproszone z kierunku zenitalnego ma masę optyczna równa 1. Dlatego warstwa efektywna musi być powyżej warstwy ozonu aby osłabienie wiązki związane z przejściem przez warstwę ozonu było możliwie jak najmniejsze. 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90167-C36E-4BE2-B1A2-0DB570265FF7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7875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Symulacja efektu </a:t>
            </a:r>
            <a:r>
              <a:rPr lang="pl-PL" sz="3200" b="1" dirty="0" err="1" smtClean="0">
                <a:latin typeface="Arial" charset="0"/>
              </a:rPr>
              <a:t>Umkehr</a:t>
            </a:r>
            <a:endParaRPr lang="pl-PL" sz="3200" b="1" dirty="0" smtClean="0">
              <a:latin typeface="Arial" charset="0"/>
            </a:endParaRPr>
          </a:p>
        </p:txBody>
      </p:sp>
      <p:pic>
        <p:nvPicPr>
          <p:cNvPr id="30724" name="Picture 3" descr="umkeh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27188"/>
            <a:ext cx="6980237" cy="5230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F15A2-0949-4A2F-A11B-F56E74EA38C4}" type="slidenum">
              <a:rPr lang="en-US"/>
              <a:pPr/>
              <a:t>27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latin typeface="Arial" charset="0"/>
              </a:rPr>
              <a:t>Metody pomiary ozonu wykorzystujące pasma absorpcyjne w podczerwieni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Wykorzystuje się następujące widma oscylacyjno rotacyjne:  4.75, 9.6 oraz 14.1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 smtClean="0">
                <a:latin typeface="Arial" charset="0"/>
              </a:rPr>
              <a:t>m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r>
              <a:rPr lang="pl-PL" sz="2400" dirty="0" smtClean="0">
                <a:latin typeface="Arial" charset="0"/>
              </a:rPr>
              <a:t>Absorpcja dla pasma 9.6 zależy silnie od ciśnienia co służy do wyznaczania średniej wartości ciśnienia w warstwie ozonowej. </a:t>
            </a:r>
          </a:p>
          <a:p>
            <a:r>
              <a:rPr lang="pl-PL" sz="2400" dirty="0" smtClean="0">
                <a:latin typeface="Arial" charset="0"/>
              </a:rPr>
              <a:t>Stosuje się również metody mikrofalowe, które pozwalają wyznaczać profil ozonu.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2EE89-D0B7-470E-A9C4-7DD17AC3E71C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Pomiary satelitarne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Satelita NIMBUS 3 - pierwsze pomiary ozonu przy pomocy </a:t>
            </a:r>
            <a:r>
              <a:rPr lang="pl-PL" sz="2400" dirty="0" err="1" smtClean="0">
                <a:latin typeface="Arial" charset="0"/>
              </a:rPr>
              <a:t>Spektro-Interferometru</a:t>
            </a:r>
            <a:r>
              <a:rPr lang="pl-PL" sz="2400" dirty="0" smtClean="0">
                <a:latin typeface="Arial" charset="0"/>
              </a:rPr>
              <a:t> Michelsona IRIS (5-25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smtClean="0">
                <a:latin typeface="Arial" charset="0"/>
              </a:rPr>
              <a:t> m). Wykorzystywano absorpcje w 9.6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 smtClean="0">
                <a:latin typeface="Arial" charset="0"/>
              </a:rPr>
              <a:t>m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Od 1970 roku regularne pomiary ozonu z satelity NIMBUS 4. Pomiary promieniowania UV z kierunku nadiru.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1978 roku na satelicie NIMBUS 7 umieszczono przyrząd TOMS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1995 ERS-2 (</a:t>
            </a:r>
            <a:r>
              <a:rPr lang="pl-PL" sz="2400" dirty="0" err="1" smtClean="0">
                <a:latin typeface="Arial" charset="0"/>
              </a:rPr>
              <a:t>European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Remote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Sensing</a:t>
            </a:r>
            <a:r>
              <a:rPr lang="pl-PL" sz="2400" dirty="0" smtClean="0">
                <a:latin typeface="Arial" charset="0"/>
              </a:rPr>
              <a:t>) z przyrządem GOME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Od 1996 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EP-TOMS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2001 ENVISAT, SCIAMACHY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2004 OMI na satelicie AURA – projekt </a:t>
            </a:r>
            <a:r>
              <a:rPr lang="pl-PL" sz="2400" dirty="0" err="1" smtClean="0">
                <a:latin typeface="Arial" charset="0"/>
              </a:rPr>
              <a:t>A-train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GOME-2A (METOP-A) od 2006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GOME-2B  (</a:t>
            </a:r>
            <a:r>
              <a:rPr lang="pl-PL" sz="2400" dirty="0" err="1" smtClean="0">
                <a:latin typeface="Arial" charset="0"/>
              </a:rPr>
              <a:t>METOP-B</a:t>
            </a:r>
            <a:r>
              <a:rPr lang="pl-PL" sz="2400" dirty="0" smtClean="0">
                <a:latin typeface="Arial" charset="0"/>
              </a:rPr>
              <a:t>) od 2012</a:t>
            </a:r>
          </a:p>
          <a:p>
            <a:pPr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l-PL" sz="24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827584" y="5877272"/>
            <a:ext cx="593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Real Time data: </a:t>
            </a:r>
            <a:r>
              <a:rPr lang="en-US" dirty="0" smtClean="0"/>
              <a:t>http://www.temis.nl/protocols/O3global.html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063E2-FC44-4DD5-B166-510342B7EAC7}" type="slidenum">
              <a:rPr lang="en-US"/>
              <a:pPr/>
              <a:t>29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TOMS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Pomiar promieniowania dla 6-ciu długości fali: 312.5, 317.5, 331.3, 339.9, 360.0, 380.0 nm. </a:t>
            </a:r>
          </a:p>
          <a:p>
            <a:r>
              <a:rPr lang="pl-PL" sz="2400" smtClean="0">
                <a:latin typeface="Arial" charset="0"/>
              </a:rPr>
              <a:t>Wykonuje skan w kierunku prostopadłym do płaszczyzny orbity trwający 8 sekund. </a:t>
            </a:r>
          </a:p>
          <a:p>
            <a:r>
              <a:rPr lang="pl-PL" sz="2400" smtClean="0">
                <a:latin typeface="Arial" charset="0"/>
              </a:rPr>
              <a:t>Orbita: zsynchronizowana ze Słońcem, inklinacja 99.3, wysokości 955 km, czas obiegu 104 min</a:t>
            </a:r>
          </a:p>
          <a:p>
            <a:r>
              <a:rPr lang="pl-PL" sz="2400" smtClean="0">
                <a:latin typeface="Arial" charset="0"/>
              </a:rPr>
              <a:t>Wielkość piksela 39x39 km w kierunku nadiru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1661E-47D0-471E-BDE1-1CD289B608A9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 descr="mt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5413"/>
            <a:ext cx="3814763" cy="2746375"/>
          </a:xfrm>
          <a:noFill/>
        </p:spPr>
      </p:pic>
      <p:pic>
        <p:nvPicPr>
          <p:cNvPr id="18437" name="Picture 4" descr="Dobson_Bldr_Apr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044825"/>
          </a:xfrm>
          <a:noFill/>
        </p:spPr>
      </p:pic>
      <p:pic>
        <p:nvPicPr>
          <p:cNvPr id="18438" name="Picture 5" descr="kipp_plo_brewermkiii_6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149600"/>
            <a:ext cx="3708400" cy="370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C3742-BC89-4498-AB33-A18FAAE85DC6}" type="slidenum">
              <a:rPr lang="en-US"/>
              <a:pPr/>
              <a:t>30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Wyznaczanie całkowitej zawartości ozonu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Promieniowanie docierające do satelity zależy od: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Osłabienia wiązki bezpośredniej wzdłuż ukośnej drogi przez warstwę ozonu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Rozproszenia wstecznego promieniowania bezpośredniego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Osłabienie wiązki  rozproszonej do góry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Zdolności odbijającej troposfery, powierzchni ziemi</a:t>
            </a:r>
          </a:p>
          <a:p>
            <a:pPr marL="0" indent="0">
              <a:buNone/>
            </a:pPr>
            <a:r>
              <a:rPr lang="pl-PL" sz="2400" dirty="0">
                <a:latin typeface="Arial" charset="0"/>
              </a:rPr>
              <a:t>	</a:t>
            </a:r>
            <a:r>
              <a:rPr lang="pl-PL" sz="2400" dirty="0" smtClean="0">
                <a:latin typeface="Arial" charset="0"/>
              </a:rPr>
              <a:t> i chmur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81979-88BB-460E-914B-53E379699E02}" type="slidenum">
              <a:rPr lang="en-US"/>
              <a:pPr/>
              <a:t>31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Przybliżenie pojedynczego rozproszenia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l-PL" smtClean="0"/>
              <a:t>	</a:t>
            </a:r>
            <a:r>
              <a:rPr lang="pl-PL" sz="2400" smtClean="0">
                <a:latin typeface="Arial" charset="0"/>
              </a:rPr>
              <a:t>Promieniowanie z kierunku nadiru docierające do satelity przy założeniu absorpcji tylko poprzez ozon oraz zerowego albeda powierzchni ziemi wynosi: 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9530164"/>
              </p:ext>
            </p:extLst>
          </p:nvPr>
        </p:nvGraphicFramePr>
        <p:xfrm>
          <a:off x="684213" y="2420938"/>
          <a:ext cx="6345237" cy="869950"/>
        </p:xfrm>
        <a:graphic>
          <a:graphicData uri="http://schemas.openxmlformats.org/presentationml/2006/ole">
            <p:oleObj spid="_x0000_s9242" name="Równanie" r:id="rId3" imgW="3682800" imgH="507960" progId="Equation.3">
              <p:embed/>
            </p:oleObj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(p) jest całkowitą zawartością ozonu w kolumnie powietrza o ciśnieniu p. </a:t>
            </a: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827088" y="4292600"/>
          <a:ext cx="1296987" cy="858838"/>
        </p:xfrm>
        <a:graphic>
          <a:graphicData uri="http://schemas.openxmlformats.org/presentationml/2006/ole">
            <p:oleObj spid="_x0000_s9243" name="Równanie" r:id="rId4" imgW="672808" imgH="444307" progId="Equation.3">
              <p:embed/>
            </p:oleObj>
          </a:graphicData>
        </a:graphic>
      </p:graphicFrame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5867400" y="4292600"/>
          <a:ext cx="3059113" cy="547688"/>
        </p:xfrm>
        <a:graphic>
          <a:graphicData uri="http://schemas.openxmlformats.org/presentationml/2006/ole">
            <p:oleObj spid="_x0000_s9244" name="Równanie" r:id="rId5" imgW="1270000" imgH="228600" progId="Equation.3">
              <p:embed/>
            </p:oleObj>
          </a:graphicData>
        </a:graphic>
      </p:graphicFrame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95288" y="5122863"/>
            <a:ext cx="835183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p</a:t>
            </a:r>
            <a:r>
              <a:rPr lang="pl-PL" baseline="-25000" dirty="0" err="1">
                <a:latin typeface="Arial" charset="0"/>
              </a:rPr>
              <a:t>R</a:t>
            </a:r>
            <a:r>
              <a:rPr lang="pl-PL" dirty="0">
                <a:latin typeface="Arial" charset="0"/>
              </a:rPr>
              <a:t> – ciśnienie na poziomie warstwy rozpraszającej, R</a:t>
            </a:r>
            <a:r>
              <a:rPr lang="pl-PL" baseline="-25000" dirty="0"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albedo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Udział promieniowania rozproszonego wyższych rzędów dla 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=0 i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=60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wynosi 46%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 wiec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nie może być pomijany!!!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3708400" y="4365625"/>
            <a:ext cx="208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ogólności: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B906A-5BC9-45DE-9CF8-AC2CD029E642}" type="slidenum">
              <a:rPr lang="en-US"/>
              <a:pPr/>
              <a:t>32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Ogólny algorytm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1257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smtClean="0">
                <a:latin typeface="Arial" charset="0"/>
              </a:rPr>
              <a:t>Pierwszy człon I</a:t>
            </a:r>
            <a:r>
              <a:rPr lang="pl-PL" sz="2400" baseline="-25000" smtClean="0">
                <a:latin typeface="Arial" charset="0"/>
              </a:rPr>
              <a:t>A</a:t>
            </a:r>
            <a:r>
              <a:rPr lang="pl-PL" sz="2400" smtClean="0">
                <a:latin typeface="Arial" charset="0"/>
              </a:rPr>
              <a:t>() oznacza promieniowanie rozproszone w atmosferze, zaś drugi I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() przyczynek od odbicia od powierzchni ziemi. 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0" y="1125538"/>
          <a:ext cx="9161463" cy="420687"/>
        </p:xfrm>
        <a:graphic>
          <a:graphicData uri="http://schemas.openxmlformats.org/presentationml/2006/ole">
            <p:oleObj spid="_x0000_s10258" name="Równanie" r:id="rId3" imgW="4978400" imgH="228600" progId="Equation.3">
              <p:embed/>
            </p:oleObj>
          </a:graphicData>
        </a:graphic>
      </p:graphicFrame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428625" y="3295650"/>
          <a:ext cx="2744788" cy="787400"/>
        </p:xfrm>
        <a:graphic>
          <a:graphicData uri="http://schemas.openxmlformats.org/presentationml/2006/ole">
            <p:oleObj spid="_x0000_s10259" name="Równanie" r:id="rId4" imgW="1511300" imgH="431800" progId="Equation.3">
              <p:embed/>
            </p:oleObj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24300" y="3141663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 () oznacza odbitą pod kątem </a:t>
            </a:r>
            <a:r>
              <a:rPr lang="pl-PL">
                <a:latin typeface="Arial" charset="0"/>
                <a:sym typeface="Symbol" pitchFamily="18" charset="2"/>
              </a:rPr>
              <a:t> </a:t>
            </a:r>
            <a:r>
              <a:rPr lang="pl-PL">
                <a:latin typeface="Arial" charset="0"/>
              </a:rPr>
              <a:t> cześć promieniowania docierającą do satelity (transmisje) 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dd</a:t>
            </a:r>
            <a:r>
              <a:rPr lang="pl-PL">
                <a:latin typeface="Arial" charset="0"/>
              </a:rPr>
              <a:t> jest promieniowaniem całkowitym na powierzchni ziemi, S</a:t>
            </a:r>
            <a:r>
              <a:rPr lang="pl-PL" baseline="-25000">
                <a:latin typeface="Arial" charset="0"/>
              </a:rPr>
              <a:t>b </a:t>
            </a:r>
            <a:r>
              <a:rPr lang="pl-PL">
                <a:latin typeface="Arial" charset="0"/>
              </a:rPr>
              <a:t>oznacza cześć odbitego od powierzchni ziemi promieniowania, która rozpraszana jest w atmosferze ponownie w kierunku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86930-7454-429C-B98B-723C6D2D06BD}" type="slidenum">
              <a:rPr lang="en-US"/>
              <a:pPr/>
              <a:t>33</a:t>
            </a:fld>
            <a:endParaRPr lang="en-US"/>
          </a:p>
        </p:txBody>
      </p:sp>
      <p:sp>
        <p:nvSpPr>
          <p:cNvPr id="171010" name="Cloud" descr="Marbre blanc"/>
          <p:cNvSpPr>
            <a:spLocks noChangeAspect="1" noEditPoints="1" noChangeArrowheads="1"/>
          </p:cNvSpPr>
          <p:nvPr/>
        </p:nvSpPr>
        <p:spPr bwMode="auto">
          <a:xfrm>
            <a:off x="304800" y="2590800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Line 3"/>
          <p:cNvSpPr>
            <a:spLocks noChangeShapeType="1"/>
          </p:cNvSpPr>
          <p:nvPr/>
        </p:nvSpPr>
        <p:spPr bwMode="auto">
          <a:xfrm>
            <a:off x="323850" y="1341438"/>
            <a:ext cx="431800" cy="172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4"/>
          <p:cNvSpPr>
            <a:spLocks noChangeShapeType="1"/>
          </p:cNvSpPr>
          <p:nvPr/>
        </p:nvSpPr>
        <p:spPr bwMode="auto">
          <a:xfrm flipV="1">
            <a:off x="2987675" y="19161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>
            <a:off x="755650" y="3068638"/>
            <a:ext cx="720725" cy="24479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684213" y="2060575"/>
            <a:ext cx="6858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2051050" y="4941888"/>
            <a:ext cx="76835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2438400" y="2743200"/>
            <a:ext cx="25146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R, 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 flipV="1">
            <a:off x="1547813" y="3357563"/>
            <a:ext cx="1368425" cy="20161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067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68313" y="4652963"/>
            <a:ext cx="576262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990600" y="5562600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81" name="Text Box 13"/>
          <p:cNvSpPr txBox="1">
            <a:spLocks noChangeArrowheads="1"/>
          </p:cNvSpPr>
          <p:nvPr/>
        </p:nvSpPr>
        <p:spPr bwMode="auto">
          <a:xfrm>
            <a:off x="2743200" y="5562600"/>
            <a:ext cx="1447800" cy="3667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111111"/>
                </a:solidFill>
              </a:rPr>
              <a:t>R</a:t>
            </a:r>
            <a:r>
              <a:rPr lang="pl-PL" sz="1800" baseline="-25000">
                <a:solidFill>
                  <a:srgbClr val="111111"/>
                </a:solidFill>
              </a:rPr>
              <a:t>s</a:t>
            </a:r>
            <a:endParaRPr lang="en-US" sz="1800">
              <a:solidFill>
                <a:srgbClr val="111111"/>
              </a:solidFill>
            </a:endParaRPr>
          </a:p>
        </p:txBody>
      </p:sp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0" y="0"/>
            <a:ext cx="8964613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tx2"/>
                </a:solidFill>
                <a:latin typeface="Arial" charset="0"/>
              </a:rPr>
              <a:t>Promieniowanie wychodzące z atmosfery:</a:t>
            </a:r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>
            <a:off x="2987675" y="3500438"/>
            <a:ext cx="1079500" cy="187325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 flipV="1">
            <a:off x="4140200" y="2276475"/>
            <a:ext cx="1871663" cy="3024188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6156325" y="2349500"/>
            <a:ext cx="1439863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4716463" y="4868863"/>
            <a:ext cx="136842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r>
              <a:rPr lang="pl-PL" sz="2000">
                <a:solidFill>
                  <a:schemeClr val="tx2"/>
                </a:solidFill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7" name="Line 19"/>
          <p:cNvSpPr>
            <a:spLocks noChangeShapeType="1"/>
          </p:cNvSpPr>
          <p:nvPr/>
        </p:nvSpPr>
        <p:spPr bwMode="auto">
          <a:xfrm flipV="1">
            <a:off x="900113" y="17002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908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graphicFrame>
        <p:nvGraphicFramePr>
          <p:cNvPr id="11266" name="Object 21"/>
          <p:cNvGraphicFramePr>
            <a:graphicFrameLocks noChangeAspect="1"/>
          </p:cNvGraphicFramePr>
          <p:nvPr/>
        </p:nvGraphicFramePr>
        <p:xfrm>
          <a:off x="0" y="476250"/>
          <a:ext cx="9093200" cy="482600"/>
        </p:xfrm>
        <a:graphic>
          <a:graphicData uri="http://schemas.openxmlformats.org/presentationml/2006/ole">
            <p:oleObj spid="_x0000_s11290" name="Równanie" r:id="rId4" imgW="4546600" imgH="241300" progId="Equation.3">
              <p:embed/>
            </p:oleObj>
          </a:graphicData>
        </a:graphic>
      </p:graphicFrame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6227763" y="3573463"/>
          <a:ext cx="2616200" cy="965200"/>
        </p:xfrm>
        <a:graphic>
          <a:graphicData uri="http://schemas.openxmlformats.org/presentationml/2006/ole">
            <p:oleObj spid="_x0000_s11291" name="Równanie" r:id="rId5" imgW="1307532" imgH="482391" progId="Equation.3">
              <p:embed/>
            </p:oleObj>
          </a:graphicData>
        </a:graphic>
      </p:graphicFrame>
      <p:graphicFrame>
        <p:nvGraphicFramePr>
          <p:cNvPr id="11268" name="Object 23"/>
          <p:cNvGraphicFramePr>
            <a:graphicFrameLocks noChangeAspect="1"/>
          </p:cNvGraphicFramePr>
          <p:nvPr/>
        </p:nvGraphicFramePr>
        <p:xfrm>
          <a:off x="6659563" y="4724400"/>
          <a:ext cx="1117600" cy="457200"/>
        </p:xfrm>
        <a:graphic>
          <a:graphicData uri="http://schemas.openxmlformats.org/presentationml/2006/ole">
            <p:oleObj spid="_x0000_s11292" name="Równanie" r:id="rId6" imgW="558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33A1D-E5B6-499D-8F66-AB4D31F257AA}" type="slidenum">
              <a:rPr lang="en-US"/>
              <a:pPr/>
              <a:t>34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11863" y="260350"/>
          <a:ext cx="1366837" cy="903288"/>
        </p:xfrm>
        <a:graphic>
          <a:graphicData uri="http://schemas.openxmlformats.org/presentationml/2006/ole">
            <p:oleObj spid="_x0000_s12298" name="Równanie" r:id="rId3" imgW="672808" imgH="444307" progId="Equation.3">
              <p:embed/>
            </p:oleObj>
          </a:graphicData>
        </a:graphic>
      </p:graphicFrame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1) Na podstawie pomiarów obliczamy: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8820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2) Używając modelu transferu promieniowania w atmosferze obliczamy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N(i)</a:t>
            </a:r>
            <a:r>
              <a:rPr lang="pl-PL" sz="2400" dirty="0">
                <a:latin typeface="Arial" charset="0"/>
              </a:rPr>
              <a:t> dla rożnych zawartości ozonu, geometrii oraz własności odbijających powierzchni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3) W pierwszym kroku zawartość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 sz="2400" dirty="0">
                <a:latin typeface="Arial" charset="0"/>
              </a:rPr>
              <a:t> liczona jest na podstawie pary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400" dirty="0">
                <a:latin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4) Obliczamy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N=N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meas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cal</a:t>
            </a:r>
            <a:endParaRPr lang="pl-PL" sz="2400" baseline="-25000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5) Minimalizując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</a:t>
            </a:r>
            <a:r>
              <a:rPr lang="pl-PL" sz="2400" dirty="0">
                <a:latin typeface="Arial" charset="0"/>
                <a:sym typeface="Symbol" pitchFamily="18" charset="2"/>
              </a:rPr>
              <a:t> poprawiamy zawartość ozonu.</a:t>
            </a:r>
            <a:endParaRPr lang="pl-PL" sz="2400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147F4B-B8CB-45A2-AE39-1984BA1A7EEF}" type="slidenum">
              <a:rPr lang="en-US"/>
              <a:pPr/>
              <a:t>35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W celu obliczenia </a:t>
            </a:r>
            <a:r>
              <a:rPr lang="pl-PL" sz="2800" b="1" dirty="0" err="1" smtClean="0">
                <a:latin typeface="Arial" charset="0"/>
              </a:rPr>
              <a:t>N</a:t>
            </a:r>
            <a:r>
              <a:rPr lang="pl-PL" sz="2800" b="1" baseline="-25000" dirty="0" err="1" smtClean="0">
                <a:latin typeface="Arial" charset="0"/>
              </a:rPr>
              <a:t>cal</a:t>
            </a:r>
            <a:r>
              <a:rPr lang="pl-PL" sz="2800" b="1" dirty="0" smtClean="0">
                <a:latin typeface="Arial" charset="0"/>
              </a:rPr>
              <a:t> korzysta się z:</a:t>
            </a:r>
            <a:r>
              <a:rPr lang="pl-PL" sz="4000" b="1" dirty="0" smtClean="0"/>
              <a:t>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309562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Współczynnika absorpcji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o3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</a:rPr>
              <a:t>lub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</a:t>
            </a:r>
            <a:r>
              <a:rPr lang="pl-PL" sz="2400" smtClean="0">
                <a:latin typeface="Arial" charset="0"/>
                <a:sym typeface="Symbol" pitchFamily="18" charset="2"/>
              </a:rPr>
              <a:t> jako funkcji temperatury i długości fali.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Rayleighowskich współczynników rozpraszania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Profilu klimatycznego temperatury i ciśnienia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Profilu koncentracji ozonu (dane klimatyczne w zależności od szerokości geograficznej i pory roku)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Kątów określających położenie Słońca i satelity</a:t>
            </a:r>
          </a:p>
          <a:p>
            <a:endParaRPr lang="pl-PL" sz="2400" smtClean="0">
              <a:latin typeface="Arial" charset="0"/>
              <a:sym typeface="Symbol" pitchFamily="18" charset="2"/>
            </a:endParaRPr>
          </a:p>
          <a:p>
            <a:endParaRPr lang="pl-PL" sz="2400" smtClean="0">
              <a:sym typeface="Symbol" pitchFamily="18" charset="2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Albedo powierzchni ziemi szacuje się na podstawie pomiarów w kanale 360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4F408-4C6F-4209-91CB-618D14F9116A}" type="slidenum">
              <a:rPr lang="en-US"/>
              <a:pPr/>
              <a:t>36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Wpływ chmur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2232025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Chmury zasadniczo zwiększają promieniowania odbite w kierunku satelity</a:t>
            </a:r>
          </a:p>
          <a:p>
            <a:r>
              <a:rPr lang="pl-PL" sz="2400" dirty="0" smtClean="0">
                <a:latin typeface="Arial" charset="0"/>
              </a:rPr>
              <a:t>Proste uwzględnienie przyczynku chmurowego: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Efektywne odbicie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R=R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(1-f)+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f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=0.08,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=0.8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39750" y="3500438"/>
          <a:ext cx="2160588" cy="946150"/>
        </p:xfrm>
        <a:graphic>
          <a:graphicData uri="http://schemas.openxmlformats.org/presentationml/2006/ole">
            <p:oleObj spid="_x0000_s13322" name="Równanie" r:id="rId3" imgW="1016000" imgH="457200" progId="Equation.3">
              <p:embed/>
            </p:oleObj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clouds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ground</a:t>
            </a:r>
            <a:r>
              <a:rPr lang="pl-PL" sz="2400" dirty="0">
                <a:latin typeface="Arial" charset="0"/>
              </a:rPr>
              <a:t> obliczane na podstawie geometrii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465EE-13F1-4937-8CCB-4256742A3E01}" type="slidenum">
              <a:rPr lang="en-US"/>
              <a:pPr/>
              <a:t>37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Problemy satelitarnych pomiarów zawartości ozonu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pl-PL" sz="2400" smtClean="0">
                <a:latin typeface="Arial" charset="0"/>
              </a:rPr>
              <a:t>Ozon w tropikach jest około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10-15 DU</a:t>
            </a:r>
            <a:r>
              <a:rPr lang="pl-PL" sz="2400" smtClean="0">
                <a:latin typeface="Arial" charset="0"/>
              </a:rPr>
              <a:t> większy w porównaniu z innymi pomiarami!</a:t>
            </a:r>
          </a:p>
          <a:p>
            <a:pPr marL="609600" indent="-609600">
              <a:buFontTx/>
              <a:buNone/>
            </a:pPr>
            <a:endParaRPr lang="pl-PL" sz="2400" smtClean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</a:rPr>
              <a:t>Przyczyny: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Założenie Lambertowskiego odbicia od chmur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3D efekt chmur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Wzrost absorpcji przez ozon przez wielokrotne rozpraszanie w chmurach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8ADF6-663B-4ED9-B4C8-3D3FB50A2B77}" type="slidenum">
              <a:rPr lang="en-US"/>
              <a:pPr/>
              <a:t>38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0900"/>
          </a:xfrm>
        </p:spPr>
        <p:txBody>
          <a:bodyPr>
            <a:normAutofit fontScale="90000"/>
          </a:bodyPr>
          <a:lstStyle/>
          <a:p>
            <a:r>
              <a:rPr lang="pl-PL" sz="3200" smtClean="0"/>
              <a:t>TOMS – ozon troposferyczny- </a:t>
            </a:r>
            <a:br>
              <a:rPr lang="pl-PL" sz="3200" smtClean="0"/>
            </a:br>
            <a:r>
              <a:rPr lang="pl-PL" sz="3200" smtClean="0"/>
              <a:t>CCD (Convective cloud differental)</a:t>
            </a:r>
          </a:p>
        </p:txBody>
      </p:sp>
      <p:sp>
        <p:nvSpPr>
          <p:cNvPr id="176131" name="Cloud" descr="Marbre blanc"/>
          <p:cNvSpPr>
            <a:spLocks noChangeAspect="1" noEditPoints="1" noChangeArrowheads="1"/>
          </p:cNvSpPr>
          <p:nvPr/>
        </p:nvSpPr>
        <p:spPr bwMode="auto">
          <a:xfrm>
            <a:off x="1258888" y="2852738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692275" y="5373688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827088" y="1484313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3563938" y="15573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over clouds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 rot="-5400000">
            <a:off x="-958850" y="3092450"/>
            <a:ext cx="2740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– clouds free 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B448B-6ECC-4EBD-9F22-EA8199E0FEFE}" type="slidenum">
              <a:rPr lang="en-US"/>
              <a:pPr/>
              <a:t>39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29" y="188640"/>
            <a:ext cx="8134350" cy="1143000"/>
          </a:xfrm>
        </p:spPr>
        <p:txBody>
          <a:bodyPr/>
          <a:lstStyle/>
          <a:p>
            <a:r>
              <a:rPr lang="pl-PL" sz="3200" dirty="0" smtClean="0"/>
              <a:t>Przykładowa mapa całkowitej zawartości ozonu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www.temis.nl/protocols/o3field/data/omi/forecast/today_w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81700" cy="432435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51520" y="55172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http://www.temis.nl/protocols/o3field/data/omi/forecast/today_wd.gif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C674F-9071-4299-B001-26F5525FA1C2}" type="slidenum">
              <a:rPr lang="en-US"/>
              <a:pPr/>
              <a:t>4</a:t>
            </a:fld>
            <a:endParaRPr lang="en-US"/>
          </a:p>
        </p:txBody>
      </p:sp>
      <p:pic>
        <p:nvPicPr>
          <p:cNvPr id="19459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r_di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5238750" cy="4075113"/>
          </a:xfrm>
          <a:noFill/>
        </p:spPr>
      </p:pic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21088"/>
            <a:ext cx="8532440" cy="2308324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pl-PL" sz="2400" dirty="0" smtClean="0">
                <a:latin typeface="Arial" charset="0"/>
              </a:rPr>
              <a:t>Pomiar promieniowania na 2 długościach fal (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pl-PL" sz="2400" dirty="0" smtClean="0">
                <a:latin typeface="Arial" charset="0"/>
              </a:rPr>
              <a:t>) w obszarze UV</a:t>
            </a:r>
            <a:br>
              <a:rPr lang="pl-PL" sz="2400" dirty="0" smtClean="0">
                <a:latin typeface="Arial" charset="0"/>
              </a:rPr>
            </a:br>
            <a:r>
              <a:rPr lang="pl-PL" sz="2400" dirty="0" smtClean="0">
                <a:latin typeface="Arial" charset="0"/>
              </a:rPr>
              <a:t>gdzie </a:t>
            </a:r>
            <a:br>
              <a:rPr lang="pl-PL" sz="2400" dirty="0" smtClean="0">
                <a:latin typeface="Arial" charset="0"/>
              </a:rPr>
            </a:b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długość fali dla której promieniowanie jest silnie pochłaniane przez ozon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/>
            </a:r>
            <a:br>
              <a:rPr lang="pl-PL" sz="2400" baseline="-25000" dirty="0" smtClean="0">
                <a:latin typeface="Arial" charset="0"/>
                <a:sym typeface="Symbol" pitchFamily="18" charset="2"/>
              </a:rPr>
            </a:br>
            <a:r>
              <a:rPr lang="pl-PL" sz="2400" baseline="-250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</a:t>
            </a:r>
            <a:r>
              <a:rPr lang="pl-PL" sz="2400" baseline="-25000" dirty="0" smtClean="0">
                <a:latin typeface="Arial" charset="0"/>
                <a:sym typeface="Symbol" pitchFamily="18" charset="2"/>
              </a:rPr>
              <a:t>2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długość fali poza pasmem absorpcyjnym</a:t>
            </a:r>
            <a:endParaRPr lang="en-US" sz="2400" baseline="-250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Dane NASA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https://ozonewatch.gsfc.nasa.gov/</a:t>
            </a:r>
          </a:p>
        </p:txBody>
      </p:sp>
      <p:pic>
        <p:nvPicPr>
          <p:cNvPr id="16386" name="Picture 2" descr="Antarctic ozone map for 11 March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80" y="1120676"/>
            <a:ext cx="4299620" cy="4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alette relating map colors to ozone valu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40862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82763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data for 1979–1992 are </a:t>
            </a:r>
            <a:r>
              <a:rPr lang="en-US" dirty="0" smtClean="0"/>
              <a:t>from</a:t>
            </a:r>
            <a:r>
              <a:rPr lang="pl-PL" dirty="0" smtClean="0"/>
              <a:t> the TOMS </a:t>
            </a:r>
            <a:r>
              <a:rPr lang="en-US" dirty="0" smtClean="0"/>
              <a:t>instrument </a:t>
            </a:r>
            <a:r>
              <a:rPr lang="en-US" dirty="0"/>
              <a:t>on the NASA/NOAA </a:t>
            </a:r>
            <a:r>
              <a:rPr lang="en-US" dirty="0" smtClean="0"/>
              <a:t>Nimbus</a:t>
            </a:r>
            <a:r>
              <a:rPr lang="pl-PL" dirty="0" smtClean="0"/>
              <a:t>-7 </a:t>
            </a:r>
            <a:r>
              <a:rPr lang="en-US" dirty="0"/>
              <a:t> satellite.</a:t>
            </a:r>
          </a:p>
          <a:p>
            <a:r>
              <a:rPr lang="en-US" dirty="0"/>
              <a:t>The data for 1993–1994 are from </a:t>
            </a:r>
            <a:r>
              <a:rPr lang="pl-PL" dirty="0" smtClean="0"/>
              <a:t>the TOMES </a:t>
            </a:r>
            <a:r>
              <a:rPr lang="en-US" dirty="0" smtClean="0"/>
              <a:t>instrument </a:t>
            </a:r>
            <a:r>
              <a:rPr lang="en-US" dirty="0"/>
              <a:t>on the Soviet-built Meteor-3 satellite.</a:t>
            </a:r>
          </a:p>
          <a:p>
            <a:r>
              <a:rPr lang="en-US" dirty="0"/>
              <a:t>The data for 1996–October 2004 are from the NASA Earth Probe TOMS satellite.</a:t>
            </a:r>
          </a:p>
        </p:txBody>
      </p:sp>
    </p:spTree>
    <p:extLst>
      <p:ext uri="{BB962C8B-B14F-4D97-AF65-F5344CB8AC3E}">
        <p14:creationId xmlns:p14="http://schemas.microsoft.com/office/powerpoint/2010/main" xmlns="" val="274392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EA41A-589C-4EE4-B862-F266A7B64BB5}" type="slidenum">
              <a:rPr lang="en-US"/>
              <a:pPr/>
              <a:t>41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9941" name="Picture 5" descr="23_ozone_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6400800"/>
            <a:ext cx="8666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/>
              <a:t>Source: CSIRO Atmospheric Research; Data NASA GSFC Code 916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5694AE-C82F-4B7A-A23D-1C60BF43E473}" type="slidenum">
              <a:rPr lang="en-US"/>
              <a:pPr/>
              <a:t>42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0965" name="Picture 5" descr="Ozone Hole Over Antarct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0"/>
            <a:ext cx="29876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Total Ozone Mapping Spectrometer (TOMS)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7D6AD-14C6-425E-BDCD-2B25699524B1}" type="slidenum">
              <a:rPr lang="en-US"/>
              <a:pPr/>
              <a:t>43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1989" name="Picture 5" descr="Maximum ozone hole area using a 15-day moving average during the ozone hole sea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655796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58888" y="4581525"/>
            <a:ext cx="67691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Zmiana czasowa powierzchni dziury ozonowej (Source: CSIRO </a:t>
            </a:r>
            <a:r>
              <a:rPr lang="pl-PL" dirty="0" err="1"/>
              <a:t>Atmospheric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; Data NASA GSFC </a:t>
            </a:r>
            <a:r>
              <a:rPr lang="pl-PL" dirty="0" err="1"/>
              <a:t>Code</a:t>
            </a:r>
            <a:r>
              <a:rPr lang="pl-PL" dirty="0"/>
              <a:t> 916)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4788"/>
            <a:ext cx="84486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5062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6225"/>
            <a:ext cx="84677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0547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9075"/>
            <a:ext cx="86106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1737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944" y="5885732"/>
            <a:ext cx="8229600" cy="692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b="1" dirty="0"/>
              <a:t>Season-height cross-section of ozone trends in percent per year at Uccle for the period January 1969 to December 2014. Areas where the trend is statistically significant at the 95 % level are </a:t>
            </a:r>
            <a:r>
              <a:rPr lang="en-US" sz="1800" b="1" dirty="0" err="1"/>
              <a:t>coloured</a:t>
            </a:r>
            <a:r>
              <a:rPr lang="en-US" sz="1800" b="1" dirty="0"/>
              <a:t> darker (red for negative and blue for positive trends). The altitude level is in units (km) relative to the tropopause height</a:t>
            </a:r>
            <a:r>
              <a:rPr lang="en-US" sz="1800" b="1" dirty="0" smtClean="0"/>
              <a:t>.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>
                <a:hlinkClick r:id="rId2"/>
              </a:rPr>
              <a:t>http</a:t>
            </a:r>
            <a:r>
              <a:rPr lang="pl-PL" sz="1800" b="1" dirty="0">
                <a:hlinkClick r:id="rId2"/>
              </a:rPr>
              <a:t>://</a:t>
            </a:r>
            <a:r>
              <a:rPr lang="pl-PL" sz="1800" b="1" dirty="0" smtClean="0">
                <a:hlinkClick r:id="rId2"/>
              </a:rPr>
              <a:t>ozone.meteo.be</a:t>
            </a:r>
            <a:r>
              <a:rPr lang="pl-PL" sz="1800" b="1" dirty="0" smtClean="0"/>
              <a:t> </a:t>
            </a:r>
            <a:endParaRPr lang="pl-PL" sz="1800" dirty="0"/>
          </a:p>
        </p:txBody>
      </p:sp>
      <p:pic>
        <p:nvPicPr>
          <p:cNvPr id="14338" name="Picture 2" descr="http://ozone.meteo.be/meteo/download/en/23362002/image/scaletomax-816-816/trendo3_hugo_1969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724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438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zone.meteo.be/meteo/download/en/23361172/image/scaletomax-816-816/evomira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7724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704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Zmiany trendu ozonu w Europie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093296"/>
            <a:ext cx="8229600" cy="680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dirty="0"/>
              <a:t>Evolution of the ozone column at Uccle as observed with Dobson 40 and Brewer 16. The times of major volcanic </a:t>
            </a:r>
            <a:r>
              <a:rPr lang="en-US" sz="1600" dirty="0" err="1"/>
              <a:t>erutions</a:t>
            </a:r>
            <a:r>
              <a:rPr lang="en-US" sz="1600" dirty="0"/>
              <a:t> affecting the ozone layer are indicated on the time axis</a:t>
            </a:r>
            <a:r>
              <a:rPr lang="en-US" sz="1600" dirty="0" smtClean="0"/>
              <a:t>.</a:t>
            </a:r>
            <a:r>
              <a:rPr lang="en-US" sz="1600" dirty="0"/>
              <a:t> The trends are -0.25 % per year and +0.28 % per year for the periods 1980-1997 and 1997-2014, </a:t>
            </a:r>
            <a:r>
              <a:rPr lang="en-US" sz="1600" dirty="0" smtClean="0"/>
              <a:t>respectively</a:t>
            </a:r>
            <a:r>
              <a:rPr lang="pl-PL" sz="1600" dirty="0" smtClean="0"/>
              <a:t>. </a:t>
            </a:r>
            <a:r>
              <a:rPr lang="pl-PL" sz="1600" b="1" dirty="0">
                <a:hlinkClick r:id="rId3"/>
              </a:rPr>
              <a:t>http://ozone.meteo.be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47157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B67B1-63D1-48AC-B5CF-353AF74A6803}" type="slidenum">
              <a:rPr lang="en-US"/>
              <a:pPr/>
              <a:t>49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Detektor OMI (satelita AURA)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OMI (Ozone Monitoring Instrument).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	Instrument OMI pozwala mierzyć różne typy aerozoli atmosferycznych, ciśnienie na poziomie wierzchołka chmur oraz zawartości ozonu.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Przyrząd wykonuje pomiar promieniowania słonecznego rozpraszanego wstecznie w przestrzeń kosmiczną. Dociera ono do szerokokątnego teleskopu a następnie do dwóch spektrometrów z detektorami CCD. </a:t>
            </a:r>
          </a:p>
          <a:p>
            <a:pPr>
              <a:lnSpc>
                <a:spcPct val="80000"/>
              </a:lnSpc>
            </a:pPr>
            <a:endParaRPr lang="pl-PL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 pokładzie wykonywana jest kalibracja. Oparta o źródła promieniowania białego, diodę LED, oraz promieniowanie słoneczne.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Porównanie przekrojów czynnych w zakresie UV</a:t>
            </a:r>
            <a:endParaRPr lang="en-US" sz="32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627837" cy="50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79990" cy="22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7892B-6778-426C-BB95-8FE4909BA882}" type="slidenum">
              <a:rPr lang="en-US"/>
              <a:pPr/>
              <a:t>50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latin typeface="Arial" charset="0"/>
              </a:rPr>
              <a:t>OMI specification:  </a:t>
            </a:r>
          </a:p>
          <a:p>
            <a:r>
              <a:rPr lang="en-US" sz="2000" dirty="0" smtClean="0">
                <a:latin typeface="Arial" charset="0"/>
              </a:rPr>
              <a:t>Wavelength range: 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Visible:350 - 500 nm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UV:UV-1, 270 to 314 nm, 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		UV-2 306 to 380 nm</a:t>
            </a:r>
          </a:p>
          <a:p>
            <a:r>
              <a:rPr lang="en-US" sz="2000" dirty="0" smtClean="0">
                <a:latin typeface="Arial" charset="0"/>
              </a:rPr>
              <a:t>Spectral resolution:1.0 - 0.45 nm </a:t>
            </a:r>
            <a:r>
              <a:rPr lang="en-US" sz="2000" dirty="0" err="1" smtClean="0">
                <a:latin typeface="Arial" charset="0"/>
              </a:rPr>
              <a:t>FWHMSpectral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sampling:2-3 for </a:t>
            </a:r>
            <a:r>
              <a:rPr lang="en-US" sz="2000" dirty="0" err="1" smtClean="0">
                <a:latin typeface="Arial" charset="0"/>
              </a:rPr>
              <a:t>FWHMTelescope</a:t>
            </a:r>
            <a:r>
              <a:rPr lang="en-US" sz="2000" dirty="0" smtClean="0">
                <a:latin typeface="Arial" charset="0"/>
              </a:rPr>
              <a:t> FOV:114ˇ (2600 km on ground)</a:t>
            </a:r>
          </a:p>
          <a:p>
            <a:r>
              <a:rPr lang="en-US" sz="2000" dirty="0" smtClean="0">
                <a:latin typeface="Arial" charset="0"/>
              </a:rPr>
              <a:t>IFOV: 3 km, binned to 13 x 24 </a:t>
            </a:r>
            <a:r>
              <a:rPr lang="en-US" sz="2000" dirty="0" err="1" smtClean="0">
                <a:latin typeface="Arial" charset="0"/>
              </a:rPr>
              <a:t>kmDetector</a:t>
            </a:r>
            <a:r>
              <a:rPr lang="en-US" sz="2000" dirty="0" smtClean="0">
                <a:latin typeface="Arial" charset="0"/>
              </a:rPr>
              <a:t>:</a:t>
            </a:r>
          </a:p>
          <a:p>
            <a:r>
              <a:rPr lang="en-US" sz="2000" dirty="0" smtClean="0">
                <a:latin typeface="Arial" charset="0"/>
              </a:rPr>
              <a:t>CCD: 780 x 576 (spectral x spatial) pixels</a:t>
            </a:r>
          </a:p>
          <a:p>
            <a:r>
              <a:rPr lang="en-US" sz="2000" dirty="0" smtClean="0">
                <a:latin typeface="Arial" charset="0"/>
              </a:rPr>
              <a:t>Mass: 65 </a:t>
            </a:r>
            <a:r>
              <a:rPr lang="en-US" sz="2000" dirty="0" err="1" smtClean="0">
                <a:latin typeface="Arial" charset="0"/>
              </a:rPr>
              <a:t>kgDuty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cycle: 60 minutes on daylight side</a:t>
            </a:r>
          </a:p>
          <a:p>
            <a:r>
              <a:rPr lang="en-US" sz="2000" dirty="0" smtClean="0">
                <a:latin typeface="Arial" charset="0"/>
              </a:rPr>
              <a:t>Power: 66 </a:t>
            </a:r>
            <a:r>
              <a:rPr lang="en-US" sz="2000" dirty="0" err="1" smtClean="0">
                <a:latin typeface="Arial" charset="0"/>
              </a:rPr>
              <a:t>wattsData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rate: 0.8 Mbps (average)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97918-02DC-4C9C-9631-9D3F6F71E324}" type="slidenum">
              <a:rPr lang="en-US"/>
              <a:pPr/>
              <a:t>51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Technika DOAS do wyznaczania zawartości ozonu</a:t>
            </a:r>
            <a:r>
              <a:rPr lang="pl-PL" sz="3200" dirty="0" smtClean="0">
                <a:latin typeface="Arial" charset="0"/>
              </a:rPr>
              <a:t>.</a:t>
            </a:r>
            <a:r>
              <a:rPr lang="pl-PL" sz="4000" dirty="0" smtClean="0"/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DOAS- Differential Optical Absorption Spectroscopy</a:t>
            </a:r>
          </a:p>
          <a:p>
            <a:r>
              <a:rPr lang="pl-PL" sz="2400" smtClean="0">
                <a:latin typeface="Arial" charset="0"/>
              </a:rPr>
              <a:t>Metoda umożliwia wyznaczenie zawartości ozonu w pionowej kolumnie powietrza wykorzystując absorpcją promieniowania w paśmie Huggina. </a:t>
            </a:r>
          </a:p>
          <a:p>
            <a:r>
              <a:rPr lang="pl-PL" sz="2400" smtClean="0">
                <a:latin typeface="Arial" charset="0"/>
              </a:rPr>
              <a:t>Wykorzystane są pomiary dla wielu długościach fal w przeciwieństwie do standardowej techniki opierającej się na 2 lub 3 kanałach spektralnych. </a:t>
            </a:r>
          </a:p>
          <a:p>
            <a:r>
              <a:rPr lang="pl-PL" sz="2400" smtClean="0">
                <a:latin typeface="Arial" charset="0"/>
              </a:rPr>
              <a:t>Główna zaleta metody jest mniejsza czułość na kalibracje detektora oraz zawarte w powietrzu absorbujące aerozole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A7C3A2-A973-4CD9-8078-E48917C0A809}" type="slidenum">
              <a:rPr lang="en-US"/>
              <a:pPr/>
              <a:t>52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6477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Szczegóły metody DOAS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17272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Krok: </a:t>
            </a:r>
            <a:r>
              <a:rPr lang="pl-PL" sz="2400" dirty="0" err="1" smtClean="0">
                <a:latin typeface="Arial" charset="0"/>
              </a:rPr>
              <a:t>Fitowanie</a:t>
            </a:r>
            <a:r>
              <a:rPr lang="pl-PL" sz="2400" dirty="0" smtClean="0">
                <a:latin typeface="Arial" charset="0"/>
              </a:rPr>
              <a:t> stosunku </a:t>
            </a:r>
            <a:r>
              <a:rPr lang="pl-PL" sz="2400" dirty="0" err="1" smtClean="0">
                <a:latin typeface="Arial" charset="0"/>
              </a:rPr>
              <a:t>radiancji</a:t>
            </a:r>
            <a:r>
              <a:rPr lang="pl-PL" sz="2400" dirty="0" smtClean="0">
                <a:latin typeface="Arial" charset="0"/>
              </a:rPr>
              <a:t> rejestrowanej przez detektor (promieniowanie wychodzące z atmosfery) do stałej słonecznej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033838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300663"/>
            <a:ext cx="4897438" cy="814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8280400" cy="175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P – jest wielomianem niskiego rzędu, </a:t>
            </a:r>
            <a:r>
              <a:rPr lang="pl-PL">
                <a:latin typeface="Arial" charset="0"/>
                <a:sym typeface="Symbol" pitchFamily="18" charset="2"/>
              </a:rPr>
              <a:t></a:t>
            </a:r>
            <a:r>
              <a:rPr lang="pl-PL" baseline="-25000">
                <a:latin typeface="Arial" charset="0"/>
                <a:sym typeface="Symbol" pitchFamily="18" charset="2"/>
              </a:rPr>
              <a:t>O3</a:t>
            </a:r>
            <a:r>
              <a:rPr lang="pl-PL">
                <a:latin typeface="Arial" charset="0"/>
                <a:sym typeface="Symbol" pitchFamily="18" charset="2"/>
              </a:rPr>
              <a:t>- przekrój czynny na absorpcję, N</a:t>
            </a:r>
            <a:r>
              <a:rPr lang="pl-PL" baseline="-25000">
                <a:latin typeface="Arial" charset="0"/>
                <a:sym typeface="Symbol" pitchFamily="18" charset="2"/>
              </a:rPr>
              <a:t>s</a:t>
            </a:r>
            <a:r>
              <a:rPr lang="pl-PL">
                <a:latin typeface="Arial" charset="0"/>
                <a:sym typeface="Symbol" pitchFamily="18" charset="2"/>
              </a:rPr>
              <a:t>- gęstość kolumnowa ozonu (slant geometry), T</a:t>
            </a:r>
            <a:r>
              <a:rPr lang="pl-PL" baseline="-25000">
                <a:latin typeface="Arial" charset="0"/>
                <a:sym typeface="Symbol" pitchFamily="18" charset="2"/>
              </a:rPr>
              <a:t>eff</a:t>
            </a:r>
            <a:r>
              <a:rPr lang="pl-PL">
                <a:latin typeface="Arial" charset="0"/>
                <a:sym typeface="Symbol" pitchFamily="18" charset="2"/>
              </a:rPr>
              <a:t> efektywna temperatura ozonu. </a:t>
            </a:r>
          </a:p>
          <a:p>
            <a:pPr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Linearyzacja wpływu temperatury na przekrój czynny: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8A9D6-E2B2-4843-A564-1F123D5B788A}" type="slidenum">
              <a:rPr lang="en-US"/>
              <a:pPr/>
              <a:t>53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6300" cy="2016125"/>
          </a:xfrm>
        </p:spPr>
        <p:txBody>
          <a:bodyPr>
            <a:normAutofit lnSpcReduction="10000"/>
          </a:bodyPr>
          <a:lstStyle/>
          <a:p>
            <a:r>
              <a:rPr lang="pl-PL" sz="2400" smtClean="0">
                <a:latin typeface="Arial" charset="0"/>
              </a:rPr>
              <a:t>Około 6% promieniowania rozpraszanego w zakresie UV pochodzi z rozpraszania Ramana.</a:t>
            </a:r>
          </a:p>
          <a:p>
            <a:r>
              <a:rPr lang="pl-PL" sz="2400" smtClean="0">
                <a:latin typeface="Arial" charset="0"/>
              </a:rPr>
              <a:t>Nie uwzględnienie tego efektu prowadzi do zaniżania N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o 3 do 10%. </a:t>
            </a:r>
          </a:p>
          <a:p>
            <a:r>
              <a:rPr lang="pl-PL" sz="2400" smtClean="0">
                <a:latin typeface="Arial" charset="0"/>
              </a:rPr>
              <a:t>Modyfikacja równania: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573463"/>
            <a:ext cx="5113338" cy="1281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5650" y="0"/>
            <a:ext cx="8101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Poprawki na nieelastyczne rozpraszanie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5693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Ring </a:t>
            </a:r>
            <a:r>
              <a:rPr lang="pl-PL">
                <a:latin typeface="Arial" charset="0"/>
              </a:rPr>
              <a:t>splot stałej słonecznej z liniami absorpcyjnymi zjawiska Ramana  c</a:t>
            </a:r>
            <a:r>
              <a:rPr lang="pl-PL" baseline="-25000">
                <a:latin typeface="Arial" charset="0"/>
                <a:sym typeface="Symbol" pitchFamily="18" charset="2"/>
              </a:rPr>
              <a:t>Ring </a:t>
            </a:r>
            <a:r>
              <a:rPr lang="pl-PL">
                <a:latin typeface="Arial" charset="0"/>
                <a:sym typeface="Symbol" pitchFamily="18" charset="2"/>
              </a:rPr>
              <a:t>fitowany parametr , ’</a:t>
            </a:r>
            <a:r>
              <a:rPr lang="pl-PL" baseline="-25000">
                <a:latin typeface="Arial" charset="0"/>
                <a:sym typeface="Symbol" pitchFamily="18" charset="2"/>
              </a:rPr>
              <a:t>O3 </a:t>
            </a:r>
            <a:r>
              <a:rPr lang="pl-PL">
                <a:latin typeface="Arial" charset="0"/>
                <a:sym typeface="Symbol" pitchFamily="18" charset="2"/>
              </a:rPr>
              <a:t>przekrój czynny na rozpraszanie Ramana. </a:t>
            </a:r>
            <a:endParaRPr lang="pl-PL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1BC1D2-3CAF-45CB-89D4-4CC18C9A890B}" type="slidenum">
              <a:rPr lang="en-US"/>
              <a:pPr/>
              <a:t>54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825" cy="41148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Krok 2 Korekcja masy optycznej - przeliczanie kolumnowej gęstości ozonu dla ścieżki nachylonej do gęstości dla kolumny pionowej. </a:t>
            </a:r>
          </a:p>
          <a:p>
            <a:endParaRPr lang="pl-PL" sz="2400" dirty="0" smtClean="0">
              <a:latin typeface="Arial" charset="0"/>
            </a:endParaRPr>
          </a:p>
          <a:p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Krok 3 Korekcja chmurowa – czynnik korygujący masę optyczną atmosfery M </a:t>
            </a:r>
          </a:p>
          <a:p>
            <a:endParaRPr lang="pl-PL" sz="2400" dirty="0" smtClean="0">
              <a:latin typeface="Arial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4206875" cy="827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89588"/>
            <a:ext cx="4321175" cy="977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785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Końcowa zawartości ozonu w pionowej kolumnie powietrza: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508625" y="5445125"/>
            <a:ext cx="27368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N</a:t>
            </a:r>
            <a:r>
              <a:rPr lang="pl-PL" baseline="-25000">
                <a:latin typeface="Arial" charset="0"/>
              </a:rPr>
              <a:t>g</a:t>
            </a:r>
            <a:r>
              <a:rPr lang="pl-PL">
                <a:latin typeface="Arial" charset="0"/>
              </a:rPr>
              <a:t> – zawartość ozonu po niżej chmury</a:t>
            </a: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275" y="0"/>
            <a:ext cx="4022725" cy="395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369A5-E070-4185-AB37-CB53EB5245C0}" type="slidenum">
              <a:rPr lang="en-US"/>
              <a:pPr/>
              <a:t>55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0"/>
            <a:ext cx="57404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65BA0-F7DE-4D31-8773-FE47CA3878EA}" type="slidenum">
              <a:rPr lang="en-US"/>
              <a:pPr/>
              <a:t>56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919825-0CF2-4CF8-B663-6023B2D0FD2E}" type="slidenum">
              <a:rPr lang="en-US"/>
              <a:pPr/>
              <a:t>57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NOAA's TIROS Operational Vertical Sounder(TOVS) is a suite of three instruments: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1) Microwave Sounding Unit(MSU)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2) High resolution Infrared Radiation Sounder(HIRS)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charset="0"/>
              </a:rPr>
              <a:t>3) Stratospheric Sounding Unit(SSU).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HIRS channel 9 measures Earth's </a:t>
            </a:r>
            <a:r>
              <a:rPr lang="en-US" sz="2000" dirty="0" err="1" smtClean="0">
                <a:latin typeface="Arial" charset="0"/>
              </a:rPr>
              <a:t>emmitted</a:t>
            </a:r>
            <a:r>
              <a:rPr lang="en-US" sz="2000" dirty="0" smtClean="0">
                <a:latin typeface="Arial" charset="0"/>
              </a:rPr>
              <a:t> infrared radiation at </a:t>
            </a:r>
            <a:r>
              <a:rPr lang="en-US" sz="2000" dirty="0" smtClean="0">
                <a:latin typeface="Arial" charset="0"/>
                <a:hlinkClick r:id="rId2"/>
              </a:rPr>
              <a:t>9.7 microns</a:t>
            </a:r>
            <a:r>
              <a:rPr lang="en-US" sz="2000" dirty="0" smtClean="0">
                <a:latin typeface="Arial" charset="0"/>
              </a:rPr>
              <a:t>. The amount of radiation reaching the HIRS instrument is </a:t>
            </a:r>
            <a:r>
              <a:rPr lang="en-US" sz="2000" dirty="0" err="1" smtClean="0">
                <a:latin typeface="Arial" charset="0"/>
              </a:rPr>
              <a:t>dependant</a:t>
            </a:r>
            <a:r>
              <a:rPr lang="en-US" sz="2000" dirty="0" smtClean="0">
                <a:latin typeface="Arial" charset="0"/>
              </a:rPr>
              <a:t> upon how much ozone is in the earth's atmosphere (less ozone = more radiation). Therefore, the TOVS Total Ozone algorithm uses this channel (along with information from other HIRS channels) to estimate the total amount of ozone in the earth's atmosphere.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The greatest </a:t>
            </a:r>
            <a:r>
              <a:rPr lang="en-US" sz="2000" dirty="0" smtClean="0">
                <a:latin typeface="Arial" charset="0"/>
                <a:hlinkClick r:id="rId3"/>
              </a:rPr>
              <a:t>contribution of the </a:t>
            </a:r>
            <a:r>
              <a:rPr lang="en-US" sz="2000" dirty="0" err="1" smtClean="0">
                <a:latin typeface="Arial" charset="0"/>
                <a:hlinkClick r:id="rId3"/>
              </a:rPr>
              <a:t>emmitted</a:t>
            </a:r>
            <a:r>
              <a:rPr lang="en-US" sz="2000" dirty="0" smtClean="0">
                <a:latin typeface="Arial" charset="0"/>
                <a:hlinkClick r:id="rId3"/>
              </a:rPr>
              <a:t> radiation</a:t>
            </a:r>
            <a:r>
              <a:rPr lang="en-US" sz="2000" dirty="0" smtClean="0">
                <a:latin typeface="Arial" charset="0"/>
              </a:rPr>
              <a:t> occurs in a region between 200 </a:t>
            </a:r>
            <a:r>
              <a:rPr lang="en-US" sz="2000" dirty="0" err="1" smtClean="0">
                <a:latin typeface="Arial" charset="0"/>
              </a:rPr>
              <a:t>hPa</a:t>
            </a:r>
            <a:r>
              <a:rPr lang="en-US" sz="2000" dirty="0" smtClean="0">
                <a:latin typeface="Arial" charset="0"/>
              </a:rPr>
              <a:t> and 30 </a:t>
            </a:r>
            <a:r>
              <a:rPr lang="en-US" sz="2000" dirty="0" err="1" smtClean="0">
                <a:latin typeface="Arial" charset="0"/>
              </a:rPr>
              <a:t>hPa</a:t>
            </a:r>
            <a:r>
              <a:rPr lang="en-US" sz="2000" dirty="0" smtClean="0">
                <a:latin typeface="Arial" charset="0"/>
              </a:rPr>
              <a:t> (13km to 27km). This "lower stratosphere" region is below the levels where the </a:t>
            </a:r>
            <a:r>
              <a:rPr lang="en-US" sz="2000" dirty="0" smtClean="0">
                <a:latin typeface="Arial" charset="0"/>
                <a:hlinkClick r:id="rId4"/>
              </a:rPr>
              <a:t>greatest contribution</a:t>
            </a:r>
            <a:r>
              <a:rPr lang="en-US" sz="2000" dirty="0" smtClean="0">
                <a:latin typeface="Arial" charset="0"/>
              </a:rPr>
              <a:t> to the total ozone amount occurs(50hpa to 10hPa or 20km to 30km). Thus the ozone amount measured by the TOVS Total Ozone algorithm is not a true measure of the "total" amount of ozone in the earth's atmosphere. Rather it is a better measure of the ozone amount in the lower stratosphere. To obtain a "total" ozone amount, the TOVS Total Ozone algorithm adjusts the lower stratosphere ozone amount by a climatological amount that is variable with season and latitude. </a:t>
            </a:r>
            <a:br>
              <a:rPr lang="en-US" sz="20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07504" y="0"/>
            <a:ext cx="7777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TOVS (</a:t>
            </a:r>
            <a:r>
              <a:rPr lang="pl-PL" sz="3200" b="1" dirty="0" err="1">
                <a:latin typeface="Arial" charset="0"/>
              </a:rPr>
              <a:t>Operational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Vertical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Sounder</a:t>
            </a:r>
            <a:r>
              <a:rPr lang="pl-PL" sz="3200" b="1" dirty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074DB-5CCE-4915-96E3-FAF8480FE8F5}" type="slidenum">
              <a:rPr lang="en-US"/>
              <a:pPr/>
              <a:t>58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425" y="0"/>
            <a:ext cx="2314575" cy="1143000"/>
          </a:xfrm>
        </p:spPr>
        <p:txBody>
          <a:bodyPr/>
          <a:lstStyle/>
          <a:p>
            <a:r>
              <a:rPr lang="pl-PL" sz="2400" smtClean="0"/>
              <a:t>18 Oct 2005</a:t>
            </a:r>
          </a:p>
        </p:txBody>
      </p:sp>
      <p:pic>
        <p:nvPicPr>
          <p:cNvPr id="52228" name="Picture 3" descr="051018_0751_n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227763" cy="5449888"/>
          </a:xfrm>
          <a:noFill/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Ozon z TOVS-a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AA854-9689-49D4-94C3-C8AFF53ABB2B}" type="slidenum">
              <a:rPr lang="en-US"/>
              <a:pPr/>
              <a:t>59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charset="0"/>
              </a:rPr>
              <a:t>The GOME ozone monitoring instrument</a:t>
            </a:r>
            <a:r>
              <a:rPr lang="en-US" b="1" dirty="0" smtClean="0"/>
              <a:t> </a:t>
            </a:r>
          </a:p>
        </p:txBody>
      </p:sp>
      <p:pic>
        <p:nvPicPr>
          <p:cNvPr id="53252" name="Picture 3" descr="gome-er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557338"/>
            <a:ext cx="2000250" cy="3248025"/>
          </a:xfrm>
          <a:noFill/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0" y="1557338"/>
            <a:ext cx="6877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stands for </a:t>
            </a:r>
            <a:r>
              <a:rPr lang="en-US" sz="1800" b="1" dirty="0" smtClean="0">
                <a:latin typeface="Arial" charset="0"/>
              </a:rPr>
              <a:t>Global Ozone Monitoring Experiment</a:t>
            </a:r>
            <a:r>
              <a:rPr lang="en-US" sz="1800" dirty="0" smtClean="0">
                <a:latin typeface="Arial" charset="0"/>
              </a:rPr>
              <a:t>. It is an instrument aboard the ERS-2 (European Remote Sensing) satellite, launched by the European Space Agency (ESA) on 21 April 1995.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is a spectrometer, which means that it measures Earthshine spectra, that is: the sunlight which is reflected back into space by molecules in the atmosphere and by the surface. The instrument also measures the solar spectrum directly.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The ratio between the Earthshine and solar signal is a measure of the reflectivity of the Earth's atmosphere and surface.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GOME measures the spectra in a wide wavelength range, from the ultraviolet (UV; 240 nm), via the visible into the near-infrared (790 nm), at high resolution (0.2-0.4 nm).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 </a:t>
            </a:r>
            <a:r>
              <a:rPr lang="pl-PL" sz="1800" dirty="0">
                <a:latin typeface="Arial" charset="0"/>
              </a:rPr>
              <a:t/>
            </a:r>
            <a:br>
              <a:rPr lang="pl-PL" sz="1800" dirty="0">
                <a:latin typeface="Arial" charset="0"/>
              </a:rPr>
            </a:br>
            <a:endParaRPr lang="pl-PL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Porównanie grubości optycznych w UV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208987" cy="55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GOME-2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398249" cy="41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GOME-2 EUMETSAT Products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33500"/>
            <a:ext cx="7924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98A47-73CE-4188-A6CF-D59BAEC69981}" type="slidenum">
              <a:rPr lang="en-US"/>
              <a:pPr/>
              <a:t>62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Arial" charset="0"/>
              </a:rPr>
              <a:t>SCIAMACHY – ENVISAT</a:t>
            </a:r>
            <a:r>
              <a:rPr lang="pl-PL" sz="2800" b="1" dirty="0" smtClean="0"/>
              <a:t> </a:t>
            </a:r>
            <a:r>
              <a:rPr lang="pl-PL" sz="4000" b="1" dirty="0" smtClean="0"/>
              <a:t>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Scanning Imaging Absorption Spectrometer for Atmospheric Cartography</a:t>
            </a:r>
          </a:p>
          <a:p>
            <a:r>
              <a:rPr lang="pl-PL" sz="2400" smtClean="0">
                <a:latin typeface="Arial" charset="0"/>
              </a:rPr>
              <a:t>Retrieval: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O2, O3, O4, NO, NO2, N2O, BrO, OClO H2CO, H2O, SO2, HCHO, CO, CO2, CH4, clouds, aerosols, p, T, col. and profiles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0C1B8-2669-4550-A7C7-7CCD4686A74C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63600"/>
          </a:xfrm>
        </p:spPr>
        <p:txBody>
          <a:bodyPr/>
          <a:lstStyle/>
          <a:p>
            <a:r>
              <a:rPr lang="pl-PL" sz="3200" b="1" dirty="0" err="1" smtClean="0">
                <a:latin typeface="Arial" charset="0"/>
              </a:rPr>
              <a:t>Microtops-Ozonometer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Optical channels305.5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312.5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320.0 ±0.3 nm, 2.0 nm FWHM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936 ±1.5 nm, 10 nm FWHM (optional)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1020 ±1.5 nm, 10 nm FWHM (optional)</a:t>
            </a:r>
          </a:p>
          <a:p>
            <a:r>
              <a:rPr lang="pl-PL" sz="2400" smtClean="0">
                <a:latin typeface="Arial" charset="0"/>
              </a:rPr>
              <a:t>Resolution0.0001uW/cm² on 305nm channel</a:t>
            </a:r>
          </a:p>
          <a:p>
            <a:r>
              <a:rPr lang="pl-PL" sz="2400" smtClean="0">
                <a:latin typeface="Arial" charset="0"/>
              </a:rPr>
              <a:t>Viewing angle2.5°</a:t>
            </a:r>
          </a:p>
          <a:p>
            <a:r>
              <a:rPr lang="pl-PL" sz="2400" smtClean="0">
                <a:latin typeface="Arial" charset="0"/>
              </a:rPr>
              <a:t>Dynamic range&gt;300,000</a:t>
            </a:r>
          </a:p>
          <a:p>
            <a:r>
              <a:rPr lang="pl-PL" sz="2400" smtClean="0">
                <a:latin typeface="Arial" charset="0"/>
              </a:rPr>
              <a:t>Nonlinearity max 0.002% FS</a:t>
            </a:r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2022475" y="108654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latin typeface="Arial" charset="0"/>
              </a:rPr>
              <a:t/>
            </a:r>
            <a:br>
              <a:rPr lang="pl-PL" sz="1800">
                <a:latin typeface="Arial" charset="0"/>
              </a:rPr>
            </a:br>
            <a:endParaRPr lang="pl-PL" sz="1800">
              <a:latin typeface="Arial" charset="0"/>
            </a:endParaRPr>
          </a:p>
        </p:txBody>
      </p:sp>
      <p:graphicFrame>
        <p:nvGraphicFramePr>
          <p:cNvPr id="146452" name="Group 20"/>
          <p:cNvGraphicFramePr>
            <a:graphicFrameLocks noGrp="1"/>
          </p:cNvGraphicFramePr>
          <p:nvPr/>
        </p:nvGraphicFramePr>
        <p:xfrm>
          <a:off x="2032000" y="27643138"/>
          <a:ext cx="570230" cy="80924400"/>
        </p:xfrm>
        <a:graphic>
          <a:graphicData uri="http://schemas.openxmlformats.org/drawingml/2006/table">
            <a:tbl>
              <a:tblPr/>
              <a:tblGrid>
                <a:gridCol w="361950"/>
                <a:gridCol w="20828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936 and 1020 nm channels for water vapor measurements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GPS receiver for automatic location setup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Field carrying case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MICROTOPS data organizer software for Windows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Tripod adapter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/>
                        </a:rPr>
                        <a:t>Custom filter configuration for sunphotometry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Typical wavelengths include: 340, 380, 440, 500, 675, 870, 936 and 1020 nm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3" name="Picture 42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276891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43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423338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44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36829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45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8991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46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14390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47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53729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5658F-F7D6-453E-8E88-CB8DBBD33F9E}" type="slidenum">
              <a:rPr lang="en-US"/>
              <a:pPr/>
              <a:t>8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Pomiar ozonu przy pomocy </a:t>
            </a:r>
            <a:r>
              <a:rPr lang="pl-PL" sz="3200" b="1" dirty="0" err="1" smtClean="0">
                <a:latin typeface="Arial" charset="0"/>
              </a:rPr>
              <a:t>Microtopsa</a:t>
            </a:r>
            <a:endParaRPr lang="pl-PL" sz="3200" b="1" dirty="0" smtClean="0">
              <a:latin typeface="Arial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341438"/>
          <a:ext cx="3240088" cy="573087"/>
        </p:xfrm>
        <a:graphic>
          <a:graphicData uri="http://schemas.openxmlformats.org/presentationml/2006/ole">
            <p:oleObj spid="_x0000_s1050" name="Równanie" r:id="rId3" imgW="1435100" imgH="254000" progId="Equation.3">
              <p:embed/>
            </p:oleObj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76825" y="1196975"/>
            <a:ext cx="4067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Promieniowanie bezpośrednie docierające do przyrządu przy założeniu horyzontalnej jednorodności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gdzie, m jest masą optyczną, </a:t>
            </a:r>
            <a:r>
              <a:rPr lang="pl-PL" sz="1800">
                <a:latin typeface="Arial" charset="0"/>
                <a:sym typeface="Symbol" pitchFamily="18" charset="2"/>
              </a:rPr>
              <a:t>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RAY</a:t>
            </a:r>
            <a:r>
              <a:rPr lang="pl-PL" sz="1800">
                <a:latin typeface="Arial" charset="0"/>
                <a:sym typeface="Symbol" pitchFamily="18" charset="2"/>
              </a:rPr>
              <a:t> - molekularna grubością optyczną,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AOT</a:t>
            </a:r>
            <a:r>
              <a:rPr lang="pl-PL" sz="1800">
                <a:latin typeface="Arial" charset="0"/>
                <a:sym typeface="Symbol" pitchFamily="18" charset="2"/>
              </a:rPr>
              <a:t> – grubość optyczna aerozolu,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O3</a:t>
            </a:r>
            <a:r>
              <a:rPr lang="pl-PL" sz="1800">
                <a:latin typeface="Arial" charset="0"/>
                <a:sym typeface="Symbol" pitchFamily="18" charset="2"/>
              </a:rPr>
              <a:t> grubością optyczną ozonu,  - masa optyczna ozonu.</a:t>
            </a:r>
          </a:p>
        </p:txBody>
      </p:sp>
      <p:graphicFrame>
        <p:nvGraphicFramePr>
          <p:cNvPr id="1027" name="Rectangle 6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p:oleObj spid="_x0000_s1051" name="Równanie" r:id="rId4" imgW="0" imgH="0" progId="Equation.3">
              <p:embed/>
            </p:oleObj>
          </a:graphicData>
        </a:graphic>
      </p:graphicFrame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611188" y="3213100"/>
          <a:ext cx="1084262" cy="1512888"/>
        </p:xfrm>
        <a:graphic>
          <a:graphicData uri="http://schemas.openxmlformats.org/presentationml/2006/ole">
            <p:oleObj spid="_x0000_s1052" name="Równanie" r:id="rId5" imgW="672808" imgH="939392" progId="Equation.3">
              <p:embed/>
            </p:oleObj>
          </a:graphicData>
        </a:graphic>
      </p:graphicFrame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2268538" y="3284538"/>
            <a:ext cx="34559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kata zenitalnego Słońca </a:t>
            </a:r>
            <a:r>
              <a:rPr lang="pl-PL" sz="1800">
                <a:latin typeface="Arial" charset="0"/>
                <a:sym typeface="Symbol" pitchFamily="18" charset="2"/>
              </a:rPr>
              <a:t>&lt;60</a:t>
            </a:r>
            <a:r>
              <a:rPr lang="pl-PL" sz="1800" baseline="30000">
                <a:latin typeface="Arial" charset="0"/>
                <a:sym typeface="Symbol" pitchFamily="18" charset="2"/>
              </a:rPr>
              <a:t>0</a:t>
            </a:r>
            <a:r>
              <a:rPr lang="pl-PL" sz="180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m=1/cos</a:t>
            </a:r>
            <a:r>
              <a:rPr lang="pl-PL" sz="1800">
                <a:latin typeface="Arial" charset="0"/>
                <a:sym typeface="Symbol" pitchFamily="18" charset="2"/>
              </a:rPr>
              <a:t>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AE2CAF-8234-4E15-9440-4C7C893DE41C}" type="slidenum">
              <a:rPr lang="en-US"/>
              <a:pPr/>
              <a:t>9</a:t>
            </a:fld>
            <a:endParaRPr lang="en-US"/>
          </a:p>
        </p:txBody>
      </p:sp>
      <p:pic>
        <p:nvPicPr>
          <p:cNvPr id="2056" name="Picture 2" descr="wykre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0"/>
            <a:ext cx="5181600" cy="4371975"/>
          </a:xfrm>
          <a:noFill/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3850" y="404813"/>
          <a:ext cx="1239838" cy="1400175"/>
        </p:xfrm>
        <a:graphic>
          <a:graphicData uri="http://schemas.openxmlformats.org/presentationml/2006/ole">
            <p:oleObj spid="_x0000_s2090" name="Równanie" r:id="rId4" imgW="812800" imgH="91440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2051050" y="908050"/>
          <a:ext cx="1368425" cy="601663"/>
        </p:xfrm>
        <a:graphic>
          <a:graphicData uri="http://schemas.openxmlformats.org/presentationml/2006/ole">
            <p:oleObj spid="_x0000_s2091" name="Równanie" r:id="rId5" imgW="952087" imgH="418918" progId="Equation.3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23850" y="2708275"/>
          <a:ext cx="2016125" cy="647700"/>
        </p:xfrm>
        <a:graphic>
          <a:graphicData uri="http://schemas.openxmlformats.org/presentationml/2006/ole">
            <p:oleObj spid="_x0000_s2092" name="Równanie" r:id="rId6" imgW="1308100" imgH="419100" progId="Equation.3">
              <p:embed/>
            </p:oleObj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323850" y="3651250"/>
          <a:ext cx="1871663" cy="654050"/>
        </p:xfrm>
        <a:graphic>
          <a:graphicData uri="http://schemas.openxmlformats.org/presentationml/2006/ole">
            <p:oleObj spid="_x0000_s2093" name="Równanie" r:id="rId7" imgW="1117115" imgH="393529" progId="Equation.3">
              <p:embed/>
            </p:oleObj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323850" y="4672013"/>
          <a:ext cx="3311525" cy="1149350"/>
        </p:xfrm>
        <a:graphic>
          <a:graphicData uri="http://schemas.openxmlformats.org/presentationml/2006/ole">
            <p:oleObj spid="_x0000_s2094" name="Równanie" r:id="rId8" imgW="2057400" imgH="711200" progId="Equation.3">
              <p:embed/>
            </p:oleObj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3850" y="20605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 tw. sinusow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4284663" y="472440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k- masowy współ. absorpcji przez ozon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0212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masa optyczna atmosfery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2246</Words>
  <Application>Microsoft Office PowerPoint</Application>
  <PresentationFormat>Pokaz na ekranie (4:3)</PresentationFormat>
  <Paragraphs>328</Paragraphs>
  <Slides>62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4" baseType="lpstr">
      <vt:lpstr>Motyw pakietu Office</vt:lpstr>
      <vt:lpstr>Równanie</vt:lpstr>
      <vt:lpstr>Metody teledetekcyjne w badaniach atmosfery.  Wykład 3.  Pomiary ozonu</vt:lpstr>
      <vt:lpstr>Zdalne pomiary prowadzone z powierzchni ziemi</vt:lpstr>
      <vt:lpstr>Slajd 3</vt:lpstr>
      <vt:lpstr>Pomiar promieniowania na 2 długościach fal (1, 2) w obszarze UV gdzie   1 długość fali dla której promieniowanie jest silnie pochłaniane przez ozon   2 długość fali poza pasmem absorpcyjnym</vt:lpstr>
      <vt:lpstr>Porównanie przekrojów czynnych w zakresie UV</vt:lpstr>
      <vt:lpstr>Porównanie grubości optycznych w UV</vt:lpstr>
      <vt:lpstr>Microtops-Ozonometer</vt:lpstr>
      <vt:lpstr>Pomiar ozonu przy pomocy Microtopsa</vt:lpstr>
      <vt:lpstr>Slajd 9</vt:lpstr>
      <vt:lpstr>Slajd 10</vt:lpstr>
      <vt:lpstr>Slajd 11</vt:lpstr>
      <vt:lpstr>Założenia</vt:lpstr>
      <vt:lpstr>3 kanałowy algorytm MICROTOPS’a</vt:lpstr>
      <vt:lpstr>Spektrofotometr Brewera</vt:lpstr>
      <vt:lpstr>Wyznaczanie zawartości ozonu z spektrometry Brewera</vt:lpstr>
      <vt:lpstr>Wyznaczanie profilu ozonu </vt:lpstr>
      <vt:lpstr>Efekt Umkehr</vt:lpstr>
      <vt:lpstr>Od czego zależy promieniowanie rozproszone z kierunku nadiru? </vt:lpstr>
      <vt:lpstr>Slajd 19</vt:lpstr>
      <vt:lpstr> </vt:lpstr>
      <vt:lpstr>Slajd 21</vt:lpstr>
      <vt:lpstr>Slajd 22</vt:lpstr>
      <vt:lpstr>Wykresy pokazują  wagę (z) jako funkcja wysokości przy rożnych kątach zenitalnych Słońca  i dla dwóch długości fali Funkcja (z) opisuje  warstwę efektywnego rozpraszania </vt:lpstr>
      <vt:lpstr>Slajd 24</vt:lpstr>
      <vt:lpstr>Slajd 25</vt:lpstr>
      <vt:lpstr>Symulacja efektu Umkehr</vt:lpstr>
      <vt:lpstr>Metody pomiary ozonu wykorzystujące pasma absorpcyjne w podczerwieni</vt:lpstr>
      <vt:lpstr>Pomiary satelitarne</vt:lpstr>
      <vt:lpstr>TOMS</vt:lpstr>
      <vt:lpstr>Wyznaczanie całkowitej zawartości ozonu</vt:lpstr>
      <vt:lpstr>Przybliżenie pojedynczego rozproszenia</vt:lpstr>
      <vt:lpstr>Ogólny algorytm </vt:lpstr>
      <vt:lpstr>Slajd 33</vt:lpstr>
      <vt:lpstr>Slajd 34</vt:lpstr>
      <vt:lpstr>W celu obliczenia Ncal korzysta się z: </vt:lpstr>
      <vt:lpstr>Wpływ chmur</vt:lpstr>
      <vt:lpstr>Problemy satelitarnych pomiarów zawartości ozonu</vt:lpstr>
      <vt:lpstr>TOMS – ozon troposferyczny-  CCD (Convective cloud differental)</vt:lpstr>
      <vt:lpstr>Przykładowa mapa całkowitej zawartości ozonu</vt:lpstr>
      <vt:lpstr>Dane NASA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Detektor OMI (satelita AURA)</vt:lpstr>
      <vt:lpstr>Slajd 50</vt:lpstr>
      <vt:lpstr>Technika DOAS do wyznaczania zawartości ozonu. </vt:lpstr>
      <vt:lpstr>Szczegóły metody DOAS</vt:lpstr>
      <vt:lpstr>Slajd 53</vt:lpstr>
      <vt:lpstr>Slajd 54</vt:lpstr>
      <vt:lpstr>Slajd 55</vt:lpstr>
      <vt:lpstr>Slajd 56</vt:lpstr>
      <vt:lpstr>Slajd 57</vt:lpstr>
      <vt:lpstr>18 Oct 2005</vt:lpstr>
      <vt:lpstr>The GOME ozone monitoring instrument </vt:lpstr>
      <vt:lpstr>GOME-2</vt:lpstr>
      <vt:lpstr>GOME-2 EUMETSAT Products</vt:lpstr>
      <vt:lpstr>SCIAMACHY – ENVISAT  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Wykład 3.  Pomiary ozonu</dc:title>
  <dc:creator>Krzysztof Markowicz</dc:creator>
  <cp:lastModifiedBy>Krzysztof Markowicz</cp:lastModifiedBy>
  <cp:revision>43</cp:revision>
  <dcterms:created xsi:type="dcterms:W3CDTF">2017-02-26T14:02:29Z</dcterms:created>
  <dcterms:modified xsi:type="dcterms:W3CDTF">2019-03-19T09:47:36Z</dcterms:modified>
</cp:coreProperties>
</file>