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43D7BC-3AC7-477E-8C21-C4889A6E25F8}" type="datetimeFigureOut">
              <a:rPr lang="en-US" smtClean="0"/>
              <a:pPr/>
              <a:t>5/14/2019</a:t>
            </a:fld>
            <a:endParaRPr lang="en-US"/>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17FC3-7204-4DA2-9B1C-BB7DFDFA0029}" type="slidenum">
              <a:rPr lang="en-US" smtClean="0"/>
              <a:pPr/>
              <a:t>‹#›</a:t>
            </a:fld>
            <a:endParaRPr lang="en-US"/>
          </a:p>
        </p:txBody>
      </p:sp>
    </p:spTree>
    <p:extLst>
      <p:ext uri="{BB962C8B-B14F-4D97-AF65-F5344CB8AC3E}">
        <p14:creationId xmlns:p14="http://schemas.microsoft.com/office/powerpoint/2010/main" val="27200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a:ln/>
        </p:spPr>
      </p:sp>
      <p:sp>
        <p:nvSpPr>
          <p:cNvPr id="29699" name="Symbol zastępczy notatek 2"/>
          <p:cNvSpPr>
            <a:spLocks noGrp="1"/>
          </p:cNvSpPr>
          <p:nvPr>
            <p:ph type="body" idx="1"/>
          </p:nvPr>
        </p:nvSpPr>
        <p:spPr>
          <a:noFill/>
          <a:ln/>
        </p:spPr>
        <p:txBody>
          <a:bodyPr/>
          <a:lstStyle/>
          <a:p>
            <a:endParaRPr lang="pl-PL" smtClean="0"/>
          </a:p>
        </p:txBody>
      </p:sp>
      <p:sp>
        <p:nvSpPr>
          <p:cNvPr id="29700" name="Symbol zastępczy numeru slajdu 3"/>
          <p:cNvSpPr>
            <a:spLocks noGrp="1"/>
          </p:cNvSpPr>
          <p:nvPr>
            <p:ph type="sldNum" sz="quarter" idx="5"/>
          </p:nvPr>
        </p:nvSpPr>
        <p:spPr>
          <a:noFill/>
        </p:spPr>
        <p:txBody>
          <a:bodyPr/>
          <a:lstStyle/>
          <a:p>
            <a:fld id="{3046D516-78C6-4833-825F-56966297D204}"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A707DF51-D5D3-4501-8289-52F8ED0B8FF3}" type="datetimeFigureOut">
              <a:rPr lang="en-US" smtClean="0"/>
              <a:pPr/>
              <a:t>5/14/2019</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07DF51-D5D3-4501-8289-52F8ED0B8FF3}" type="datetimeFigureOut">
              <a:rPr lang="en-US" smtClean="0"/>
              <a:pPr/>
              <a:t>5/14/2019</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07DF51-D5D3-4501-8289-52F8ED0B8FF3}" type="datetimeFigureOut">
              <a:rPr lang="en-US" smtClean="0"/>
              <a:pPr/>
              <a:t>5/14/2019</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07DF51-D5D3-4501-8289-52F8ED0B8FF3}" type="datetimeFigureOut">
              <a:rPr lang="en-US" smtClean="0"/>
              <a:pPr/>
              <a:t>5/14/2019</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707DF51-D5D3-4501-8289-52F8ED0B8FF3}" type="datetimeFigureOut">
              <a:rPr lang="en-US" smtClean="0"/>
              <a:pPr/>
              <a:t>5/14/2019</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A707DF51-D5D3-4501-8289-52F8ED0B8FF3}" type="datetimeFigureOut">
              <a:rPr lang="en-US" smtClean="0"/>
              <a:pPr/>
              <a:t>5/14/2019</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A707DF51-D5D3-4501-8289-52F8ED0B8FF3}" type="datetimeFigureOut">
              <a:rPr lang="en-US" smtClean="0"/>
              <a:pPr/>
              <a:t>5/14/2019</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A707DF51-D5D3-4501-8289-52F8ED0B8FF3}" type="datetimeFigureOut">
              <a:rPr lang="en-US" smtClean="0"/>
              <a:pPr/>
              <a:t>5/14/2019</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707DF51-D5D3-4501-8289-52F8ED0B8FF3}" type="datetimeFigureOut">
              <a:rPr lang="en-US" smtClean="0"/>
              <a:pPr/>
              <a:t>5/14/2019</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707DF51-D5D3-4501-8289-52F8ED0B8FF3}" type="datetimeFigureOut">
              <a:rPr lang="en-US" smtClean="0"/>
              <a:pPr/>
              <a:t>5/14/2019</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707DF51-D5D3-4501-8289-52F8ED0B8FF3}" type="datetimeFigureOut">
              <a:rPr lang="en-US" smtClean="0"/>
              <a:pPr/>
              <a:t>5/14/2019</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7DF51-D5D3-4501-8289-52F8ED0B8FF3}" type="datetimeFigureOut">
              <a:rPr lang="en-US" smtClean="0"/>
              <a:pPr/>
              <a:t>5/14/2019</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FFF0E-D483-4845-884D-61682DF529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apidfire.sci.gsfc.nasa.gov/" TargetMode="External"/><Relationship Id="rId2" Type="http://schemas.openxmlformats.org/officeDocument/2006/relationships/hyperlink" Target="http://modis-fire.umd.edu/data.asp"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827088" y="836613"/>
            <a:ext cx="7772400" cy="2736403"/>
          </a:xfrm>
        </p:spPr>
        <p:txBody>
          <a:bodyPr>
            <a:normAutofit fontScale="90000"/>
          </a:bodyPr>
          <a:lstStyle/>
          <a:p>
            <a:r>
              <a:rPr lang="pl-PL" sz="4000" b="1" dirty="0" smtClean="0"/>
              <a:t/>
            </a:r>
            <a:br>
              <a:rPr lang="pl-PL" sz="4000" b="1" dirty="0" smtClean="0"/>
            </a:br>
            <a:r>
              <a:rPr lang="pl-PL" sz="4000" b="1" dirty="0" smtClean="0"/>
              <a:t>Metody teledetekcyjne w badaniach atmosfery.</a:t>
            </a:r>
            <a:r>
              <a:rPr lang="pl-PL" sz="4000" dirty="0" smtClean="0"/>
              <a:t/>
            </a:r>
            <a:br>
              <a:rPr lang="pl-PL" sz="4000" dirty="0" smtClean="0"/>
            </a:br>
            <a:r>
              <a:rPr lang="pl-PL" sz="4000" dirty="0" smtClean="0"/>
              <a:t/>
            </a:r>
            <a:br>
              <a:rPr lang="pl-PL" sz="4000" dirty="0" smtClean="0"/>
            </a:br>
            <a:r>
              <a:rPr lang="pl-PL" sz="4000" smtClean="0">
                <a:solidFill>
                  <a:srgbClr val="00B0F0"/>
                </a:solidFill>
              </a:rPr>
              <a:t>Wykład 12 </a:t>
            </a:r>
            <a:r>
              <a:rPr lang="pl-PL" sz="4000" dirty="0" smtClean="0">
                <a:solidFill>
                  <a:srgbClr val="00B0F0"/>
                </a:solidFill>
              </a:rPr>
              <a:t>– Detekcja pożarów</a:t>
            </a:r>
          </a:p>
        </p:txBody>
      </p:sp>
      <p:sp>
        <p:nvSpPr>
          <p:cNvPr id="12291" name="Rectangle 3"/>
          <p:cNvSpPr>
            <a:spLocks noGrp="1" noChangeArrowheads="1"/>
          </p:cNvSpPr>
          <p:nvPr>
            <p:ph type="subTitle" idx="1"/>
          </p:nvPr>
        </p:nvSpPr>
        <p:spPr>
          <a:xfrm>
            <a:off x="1331640" y="4149080"/>
            <a:ext cx="6400800" cy="1752600"/>
          </a:xfrm>
        </p:spPr>
        <p:txBody>
          <a:bodyPr/>
          <a:lstStyle/>
          <a:p>
            <a:r>
              <a:rPr lang="pl-PL" b="1" dirty="0" smtClean="0"/>
              <a:t>Krzysztof Markowicz</a:t>
            </a:r>
          </a:p>
          <a:p>
            <a:r>
              <a:rPr lang="pl-PL" b="1" dirty="0" err="1" smtClean="0"/>
              <a:t>kmark@igf.fuw.edu.pl</a:t>
            </a:r>
            <a:endParaRPr lang="pl-PL"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p:txBody>
          <a:bodyPr/>
          <a:lstStyle/>
          <a:p>
            <a:endParaRPr lang="pl-PL" smtClean="0"/>
          </a:p>
        </p:txBody>
      </p:sp>
      <p:sp>
        <p:nvSpPr>
          <p:cNvPr id="12291" name="Symbol zastępczy zawartości 2"/>
          <p:cNvSpPr>
            <a:spLocks noGrp="1"/>
          </p:cNvSpPr>
          <p:nvPr>
            <p:ph idx="1"/>
          </p:nvPr>
        </p:nvSpPr>
        <p:spPr/>
        <p:txBody>
          <a:bodyPr/>
          <a:lstStyle/>
          <a:p>
            <a:endParaRPr lang="pl-PL" smtClean="0"/>
          </a:p>
        </p:txBody>
      </p:sp>
      <p:sp>
        <p:nvSpPr>
          <p:cNvPr id="12292" name="Symbol zastępczy numeru slajdu 3"/>
          <p:cNvSpPr>
            <a:spLocks noGrp="1"/>
          </p:cNvSpPr>
          <p:nvPr>
            <p:ph type="sldNum" sz="quarter" idx="12"/>
          </p:nvPr>
        </p:nvSpPr>
        <p:spPr>
          <a:noFill/>
        </p:spPr>
        <p:txBody>
          <a:bodyPr/>
          <a:lstStyle/>
          <a:p>
            <a:fld id="{EDB211CE-0496-4B0C-A6D0-5D631A4172C6}" type="slidenum">
              <a:rPr lang="en-US" smtClean="0"/>
              <a:pPr/>
              <a:t>10</a:t>
            </a:fld>
            <a:endParaRPr lang="en-US" smtClean="0"/>
          </a:p>
        </p:txBody>
      </p:sp>
      <p:pic>
        <p:nvPicPr>
          <p:cNvPr id="12293" name="Picture 2" descr="http://cimss.ssec.wisc.edu/goes/burn/gifs/g8visaerv30web.gif"/>
          <p:cNvPicPr>
            <a:picLocks noChangeAspect="1" noChangeArrowheads="1"/>
          </p:cNvPicPr>
          <p:nvPr/>
        </p:nvPicPr>
        <p:blipFill>
          <a:blip r:embed="rId2" cstate="print"/>
          <a:srcRect/>
          <a:stretch>
            <a:fillRect/>
          </a:stretch>
        </p:blipFill>
        <p:spPr bwMode="auto">
          <a:xfrm>
            <a:off x="0" y="0"/>
            <a:ext cx="8613775" cy="68675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684213" y="188913"/>
            <a:ext cx="7772400" cy="1143000"/>
          </a:xfrm>
        </p:spPr>
        <p:txBody>
          <a:bodyPr>
            <a:normAutofit fontScale="90000"/>
          </a:bodyPr>
          <a:lstStyle/>
          <a:p>
            <a:r>
              <a:rPr lang="en-US" sz="2800" b="1" dirty="0" smtClean="0">
                <a:latin typeface="Arial" pitchFamily="34" charset="0"/>
                <a:cs typeface="Arial" pitchFamily="34" charset="0"/>
              </a:rPr>
              <a:t>AVHRR Fire Detects from the Fire Identification,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Mapping and Monitoring Algorithm (FIMMA)</a:t>
            </a:r>
            <a:endParaRPr lang="en-US" b="1" dirty="0" smtClean="0"/>
          </a:p>
        </p:txBody>
      </p:sp>
      <p:sp>
        <p:nvSpPr>
          <p:cNvPr id="13315" name="Symbol zastępczy zawartości 2"/>
          <p:cNvSpPr>
            <a:spLocks noGrp="1"/>
          </p:cNvSpPr>
          <p:nvPr>
            <p:ph idx="1"/>
          </p:nvPr>
        </p:nvSpPr>
        <p:spPr>
          <a:xfrm>
            <a:off x="0" y="1628775"/>
            <a:ext cx="8642350" cy="4876800"/>
          </a:xfrm>
        </p:spPr>
        <p:txBody>
          <a:bodyPr/>
          <a:lstStyle/>
          <a:p>
            <a:r>
              <a:rPr lang="pl-PL" sz="2000" smtClean="0">
                <a:latin typeface="Arial" pitchFamily="34" charset="0"/>
              </a:rPr>
              <a:t>Oryginalny algorytm </a:t>
            </a:r>
            <a:r>
              <a:rPr lang="en-US" sz="2000" smtClean="0">
                <a:latin typeface="Arial" pitchFamily="34" charset="0"/>
              </a:rPr>
              <a:t>FIMMA </a:t>
            </a:r>
            <a:r>
              <a:rPr lang="pl-PL" sz="2000" smtClean="0">
                <a:latin typeface="Arial" pitchFamily="34" charset="0"/>
              </a:rPr>
              <a:t>został opisany w artykule </a:t>
            </a:r>
            <a:r>
              <a:rPr lang="en-US" sz="2000" smtClean="0">
                <a:latin typeface="Arial" pitchFamily="34" charset="0"/>
              </a:rPr>
              <a:t>"Satellite-based Detection of Canadian Boreal Fires: Development and Application of the Algorithm" by Dr. Zhanqing Li, (et al). </a:t>
            </a:r>
            <a:endParaRPr lang="pl-PL" sz="2000" smtClean="0">
              <a:latin typeface="Arial" pitchFamily="34" charset="0"/>
            </a:endParaRPr>
          </a:p>
          <a:p>
            <a:r>
              <a:rPr lang="pl-PL" sz="2000" smtClean="0">
                <a:latin typeface="Arial" pitchFamily="34" charset="0"/>
              </a:rPr>
              <a:t>Jest to metoda oparta o wartości progowe z dodatkowymi warunkami eliminującymi fałszywe piksele nieobjęte pożarami.</a:t>
            </a:r>
          </a:p>
          <a:p>
            <a:r>
              <a:rPr lang="pl-PL" sz="2000" smtClean="0">
                <a:latin typeface="Arial" pitchFamily="34" charset="0"/>
              </a:rPr>
              <a:t>Kolejną wersją tego algorytmu jest metoda oparta na wartościach z sąsiednich pikseli</a:t>
            </a:r>
            <a:r>
              <a:rPr lang="en-US" sz="2000" smtClean="0">
                <a:latin typeface="Arial" pitchFamily="34" charset="0"/>
              </a:rPr>
              <a:t>. </a:t>
            </a:r>
            <a:r>
              <a:rPr lang="pl-PL" sz="2000" smtClean="0">
                <a:latin typeface="Arial" pitchFamily="34" charset="0"/>
              </a:rPr>
              <a:t>Szczegóły metody zostały opisane w </a:t>
            </a:r>
            <a:r>
              <a:rPr lang="en-US" sz="2000" smtClean="0">
                <a:latin typeface="Arial" pitchFamily="34" charset="0"/>
              </a:rPr>
              <a:t>"A Review of AVHRR-based Active Fire Detection Algorithms: Principles, Limitations, and Recommendations", </a:t>
            </a:r>
            <a:r>
              <a:rPr lang="pl-PL" sz="2000" smtClean="0">
                <a:latin typeface="Arial" pitchFamily="34" charset="0"/>
              </a:rPr>
              <a:t>oraz w  </a:t>
            </a:r>
            <a:r>
              <a:rPr lang="en-US" sz="2000" smtClean="0">
                <a:latin typeface="Arial" pitchFamily="34" charset="0"/>
              </a:rPr>
              <a:t>"Evaluation of Global Fire Detection Algorithms using Simulated AVHRR Infrared Data" (Int. J. Remote Sensing, 1999, Vol 20, No 10, 1947-1985). </a:t>
            </a:r>
            <a:endParaRPr lang="pl-PL" sz="2000" smtClean="0">
              <a:latin typeface="Arial" pitchFamily="34" charset="0"/>
            </a:endParaRPr>
          </a:p>
          <a:p>
            <a:r>
              <a:rPr lang="pl-PL" sz="2000" smtClean="0">
                <a:latin typeface="Arial" pitchFamily="34" charset="0"/>
              </a:rPr>
              <a:t>Wykorzystuje ona dane z następujących kanałów detektora </a:t>
            </a:r>
            <a:r>
              <a:rPr lang="en-US" sz="2000" smtClean="0">
                <a:latin typeface="Arial" pitchFamily="34" charset="0"/>
              </a:rPr>
              <a:t>AVHRR</a:t>
            </a:r>
            <a:r>
              <a:rPr lang="pl-PL" sz="2000" smtClean="0">
                <a:latin typeface="Arial" pitchFamily="34" charset="0"/>
              </a:rPr>
              <a:t>:</a:t>
            </a:r>
            <a:r>
              <a:rPr lang="en-US" sz="2000" smtClean="0">
                <a:latin typeface="Arial" pitchFamily="34" charset="0"/>
              </a:rPr>
              <a:t> </a:t>
            </a:r>
            <a:r>
              <a:rPr lang="pl-PL" sz="2000" smtClean="0">
                <a:latin typeface="Arial" pitchFamily="34" charset="0"/>
              </a:rPr>
              <a:t>kanał </a:t>
            </a:r>
            <a:r>
              <a:rPr lang="en-US" sz="2000" smtClean="0">
                <a:latin typeface="Arial" pitchFamily="34" charset="0"/>
              </a:rPr>
              <a:t>2 (</a:t>
            </a:r>
            <a:r>
              <a:rPr lang="pl-PL" sz="2000" smtClean="0">
                <a:latin typeface="Arial" pitchFamily="34" charset="0"/>
              </a:rPr>
              <a:t>0</a:t>
            </a:r>
            <a:r>
              <a:rPr lang="en-US" sz="2000" smtClean="0">
                <a:latin typeface="Arial" pitchFamily="34" charset="0"/>
              </a:rPr>
              <a:t>.9 </a:t>
            </a:r>
            <a:r>
              <a:rPr lang="en-US" sz="2000" smtClean="0">
                <a:latin typeface="Arial" pitchFamily="34" charset="0"/>
                <a:cs typeface="Arial" pitchFamily="34" charset="0"/>
              </a:rPr>
              <a:t>µ</a:t>
            </a:r>
            <a:r>
              <a:rPr lang="en-US" sz="2000" smtClean="0">
                <a:latin typeface="Arial" pitchFamily="34" charset="0"/>
              </a:rPr>
              <a:t>m), 3b (3.7 </a:t>
            </a:r>
            <a:r>
              <a:rPr lang="en-US" sz="2000" smtClean="0">
                <a:latin typeface="Arial" pitchFamily="34" charset="0"/>
                <a:cs typeface="Arial" pitchFamily="34" charset="0"/>
              </a:rPr>
              <a:t>µ</a:t>
            </a:r>
            <a:r>
              <a:rPr lang="en-US" sz="2000" smtClean="0">
                <a:latin typeface="Arial" pitchFamily="34" charset="0"/>
              </a:rPr>
              <a:t>m), 4 (10.8 </a:t>
            </a:r>
            <a:r>
              <a:rPr lang="en-US" sz="2000" smtClean="0">
                <a:latin typeface="Arial" pitchFamily="34" charset="0"/>
                <a:cs typeface="Arial" pitchFamily="34" charset="0"/>
              </a:rPr>
              <a:t>µ</a:t>
            </a:r>
            <a:r>
              <a:rPr lang="en-US" sz="2000" smtClean="0">
                <a:latin typeface="Arial" pitchFamily="34" charset="0"/>
              </a:rPr>
              <a:t>m) </a:t>
            </a:r>
            <a:r>
              <a:rPr lang="pl-PL" sz="2000" smtClean="0">
                <a:latin typeface="Arial" pitchFamily="34" charset="0"/>
              </a:rPr>
              <a:t>oraz </a:t>
            </a:r>
            <a:r>
              <a:rPr lang="en-US" sz="2000" smtClean="0">
                <a:latin typeface="Arial" pitchFamily="34" charset="0"/>
              </a:rPr>
              <a:t>5 (12 </a:t>
            </a:r>
            <a:r>
              <a:rPr lang="en-US" sz="2000" smtClean="0">
                <a:latin typeface="Arial" pitchFamily="34" charset="0"/>
                <a:cs typeface="Arial" pitchFamily="34" charset="0"/>
              </a:rPr>
              <a:t>µ</a:t>
            </a:r>
            <a:r>
              <a:rPr lang="en-US" sz="2000" smtClean="0">
                <a:latin typeface="Arial" pitchFamily="34" charset="0"/>
              </a:rPr>
              <a:t>m). </a:t>
            </a:r>
          </a:p>
        </p:txBody>
      </p:sp>
      <p:sp>
        <p:nvSpPr>
          <p:cNvPr id="13316" name="Symbol zastępczy numeru slajdu 3"/>
          <p:cNvSpPr>
            <a:spLocks noGrp="1"/>
          </p:cNvSpPr>
          <p:nvPr>
            <p:ph type="sldNum" sz="quarter" idx="12"/>
          </p:nvPr>
        </p:nvSpPr>
        <p:spPr>
          <a:noFill/>
        </p:spPr>
        <p:txBody>
          <a:bodyPr/>
          <a:lstStyle/>
          <a:p>
            <a:fld id="{FD55CA66-F89D-4B34-81AB-69B267AF9165}" type="slidenum">
              <a:rPr lang="en-US" smtClean="0"/>
              <a:pPr/>
              <a:t>11</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a:xfrm>
            <a:off x="714375" y="214313"/>
            <a:ext cx="7772400" cy="1143000"/>
          </a:xfrm>
        </p:spPr>
        <p:txBody>
          <a:bodyPr>
            <a:normAutofit fontScale="90000"/>
          </a:bodyPr>
          <a:lstStyle/>
          <a:p>
            <a:r>
              <a:rPr lang="en-US" sz="3200" b="1" dirty="0" smtClean="0">
                <a:latin typeface="Arial" pitchFamily="34" charset="0"/>
                <a:cs typeface="Arial" pitchFamily="34" charset="0"/>
              </a:rPr>
              <a:t>An Enhanced Contextual Fire Detection Algorithm for MODIS</a:t>
            </a:r>
            <a:r>
              <a:rPr lang="pl-PL" sz="3200" dirty="0" smtClean="0">
                <a:latin typeface="Arial" pitchFamily="34" charset="0"/>
                <a:cs typeface="Arial" pitchFamily="34" charset="0"/>
              </a:rPr>
              <a:t/>
            </a:r>
            <a:br>
              <a:rPr lang="pl-PL" sz="3200" dirty="0" smtClean="0">
                <a:latin typeface="Arial" pitchFamily="34" charset="0"/>
                <a:cs typeface="Arial" pitchFamily="34" charset="0"/>
              </a:rPr>
            </a:br>
            <a:r>
              <a:rPr lang="pl-PL" sz="2400" dirty="0" smtClean="0">
                <a:latin typeface="Arial" pitchFamily="34" charset="0"/>
                <a:cs typeface="Arial" pitchFamily="34" charset="0"/>
                <a:hlinkClick r:id="rId2"/>
              </a:rPr>
              <a:t>http://modis-fire.umd.edu/data.asp</a:t>
            </a:r>
            <a:r>
              <a:rPr lang="pl-PL" sz="2400" dirty="0" smtClean="0">
                <a:latin typeface="Arial" pitchFamily="34" charset="0"/>
                <a:cs typeface="Arial" pitchFamily="34" charset="0"/>
              </a:rPr>
              <a:t> </a:t>
            </a:r>
            <a:br>
              <a:rPr lang="pl-PL" sz="2400" dirty="0" smtClean="0">
                <a:latin typeface="Arial" pitchFamily="34" charset="0"/>
                <a:cs typeface="Arial" pitchFamily="34" charset="0"/>
              </a:rPr>
            </a:br>
            <a:r>
              <a:rPr lang="pl-PL" sz="2400" dirty="0" smtClean="0">
                <a:latin typeface="Arial" pitchFamily="34" charset="0"/>
                <a:cs typeface="Arial" pitchFamily="34" charset="0"/>
                <a:hlinkClick r:id="rId3"/>
              </a:rPr>
              <a:t>http://rapidfire.sci.gsfc.nasa.gov/</a:t>
            </a:r>
            <a:r>
              <a:rPr lang="pl-PL" sz="2400" dirty="0" smtClean="0">
                <a:latin typeface="Arial" pitchFamily="34" charset="0"/>
                <a:cs typeface="Arial" pitchFamily="34" charset="0"/>
              </a:rPr>
              <a:t> </a:t>
            </a:r>
            <a:endParaRPr lang="en-US" sz="2400" dirty="0" smtClean="0">
              <a:latin typeface="Arial" pitchFamily="34" charset="0"/>
              <a:cs typeface="Arial" pitchFamily="34" charset="0"/>
            </a:endParaRPr>
          </a:p>
        </p:txBody>
      </p:sp>
      <p:sp>
        <p:nvSpPr>
          <p:cNvPr id="14339" name="Symbol zastępczy zawartości 2"/>
          <p:cNvSpPr>
            <a:spLocks noGrp="1"/>
          </p:cNvSpPr>
          <p:nvPr>
            <p:ph idx="1"/>
          </p:nvPr>
        </p:nvSpPr>
        <p:spPr>
          <a:xfrm>
            <a:off x="685800" y="5572125"/>
            <a:ext cx="8172450" cy="523875"/>
          </a:xfrm>
        </p:spPr>
        <p:txBody>
          <a:bodyPr/>
          <a:lstStyle/>
          <a:p>
            <a:r>
              <a:rPr lang="pl-PL" sz="2000" smtClean="0">
                <a:latin typeface="Arial" pitchFamily="34" charset="0"/>
                <a:cs typeface="Arial" pitchFamily="34" charset="0"/>
              </a:rPr>
              <a:t>Global fire map for period: 01/21/06 - 01/30/06 (2006021-2006030)</a:t>
            </a:r>
            <a:endParaRPr lang="en-US" sz="2000" smtClean="0">
              <a:latin typeface="Arial" pitchFamily="34" charset="0"/>
              <a:cs typeface="Arial" pitchFamily="34" charset="0"/>
            </a:endParaRPr>
          </a:p>
        </p:txBody>
      </p:sp>
      <p:sp>
        <p:nvSpPr>
          <p:cNvPr id="14340" name="Symbol zastępczy numeru slajdu 3"/>
          <p:cNvSpPr>
            <a:spLocks noGrp="1"/>
          </p:cNvSpPr>
          <p:nvPr>
            <p:ph type="sldNum" sz="quarter" idx="12"/>
          </p:nvPr>
        </p:nvSpPr>
        <p:spPr>
          <a:noFill/>
        </p:spPr>
        <p:txBody>
          <a:bodyPr/>
          <a:lstStyle/>
          <a:p>
            <a:fld id="{6D0709B3-EAA9-45BC-8E56-A5FF0D2CD73E}" type="slidenum">
              <a:rPr lang="en-US" smtClean="0"/>
              <a:pPr/>
              <a:t>12</a:t>
            </a:fld>
            <a:endParaRPr lang="en-US" smtClean="0"/>
          </a:p>
        </p:txBody>
      </p:sp>
      <p:pic>
        <p:nvPicPr>
          <p:cNvPr id="14341" name="Picture 2" descr="http://rapidfire.sci.gsfc.nasa.gov/firemaps/firemap.2006021-2006030.2048x1024.jpg"/>
          <p:cNvPicPr>
            <a:picLocks noChangeAspect="1" noChangeArrowheads="1"/>
          </p:cNvPicPr>
          <p:nvPr/>
        </p:nvPicPr>
        <p:blipFill>
          <a:blip r:embed="rId4" cstate="print"/>
          <a:srcRect/>
          <a:stretch>
            <a:fillRect/>
          </a:stretch>
        </p:blipFill>
        <p:spPr bwMode="auto">
          <a:xfrm>
            <a:off x="1071563" y="1785938"/>
            <a:ext cx="7153275" cy="35766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785813" y="142875"/>
            <a:ext cx="7772400" cy="857250"/>
          </a:xfrm>
        </p:spPr>
        <p:txBody>
          <a:bodyPr/>
          <a:lstStyle/>
          <a:p>
            <a:r>
              <a:rPr lang="pl-PL" sz="3200" b="1" dirty="0" smtClean="0">
                <a:latin typeface="Arial" pitchFamily="34" charset="0"/>
                <a:cs typeface="Arial" pitchFamily="34" charset="0"/>
              </a:rPr>
              <a:t>Algorytm (Giglio et al., 2003)</a:t>
            </a:r>
            <a:endParaRPr lang="en-US" sz="3200" b="1" dirty="0" smtClean="0">
              <a:latin typeface="Arial" pitchFamily="34" charset="0"/>
              <a:cs typeface="Arial" pitchFamily="34" charset="0"/>
            </a:endParaRPr>
          </a:p>
        </p:txBody>
      </p:sp>
      <p:sp>
        <p:nvSpPr>
          <p:cNvPr id="15363" name="Symbol zastępczy zawartości 2"/>
          <p:cNvSpPr>
            <a:spLocks noGrp="1"/>
          </p:cNvSpPr>
          <p:nvPr>
            <p:ph idx="1"/>
          </p:nvPr>
        </p:nvSpPr>
        <p:spPr>
          <a:xfrm>
            <a:off x="428625" y="1143000"/>
            <a:ext cx="7772400" cy="4878288"/>
          </a:xfrm>
        </p:spPr>
        <p:txBody>
          <a:bodyPr>
            <a:normAutofit fontScale="92500" lnSpcReduction="10000"/>
          </a:bodyPr>
          <a:lstStyle/>
          <a:p>
            <a:pPr>
              <a:buFontTx/>
              <a:buNone/>
            </a:pPr>
            <a:r>
              <a:rPr lang="pl-PL" sz="2400" dirty="0" smtClean="0">
                <a:latin typeface="Arial" pitchFamily="34" charset="0"/>
                <a:cs typeface="Arial" pitchFamily="34" charset="0"/>
              </a:rPr>
              <a:t>1. Maska chmurowa </a:t>
            </a:r>
          </a:p>
          <a:p>
            <a:pPr>
              <a:buFontTx/>
              <a:buAutoNum type="alphaLcParenR"/>
            </a:pPr>
            <a:r>
              <a:rPr lang="pl-PL" sz="2400" dirty="0" smtClean="0">
                <a:latin typeface="Arial" pitchFamily="34" charset="0"/>
                <a:cs typeface="Arial" pitchFamily="34" charset="0"/>
              </a:rPr>
              <a:t>przypadek dzienny : piksel pokryty chmurami gdy spełniony jest warunek</a:t>
            </a:r>
          </a:p>
          <a:p>
            <a:pPr>
              <a:buFontTx/>
              <a:buAutoNum type="alphaLcParenR"/>
            </a:pPr>
            <a:r>
              <a:rPr lang="pl-PL" sz="2400" dirty="0" smtClean="0">
                <a:latin typeface="Arial" pitchFamily="34" charset="0"/>
                <a:cs typeface="Arial" pitchFamily="34" charset="0"/>
              </a:rPr>
              <a:t>Warunek nocny</a:t>
            </a:r>
          </a:p>
          <a:p>
            <a:pPr>
              <a:buFontTx/>
              <a:buNone/>
            </a:pPr>
            <a:r>
              <a:rPr lang="pl-PL" sz="2400" dirty="0" smtClean="0">
                <a:latin typeface="Arial" pitchFamily="34" charset="0"/>
                <a:cs typeface="Arial" pitchFamily="34" charset="0"/>
              </a:rPr>
              <a:t>Chmury gdy T</a:t>
            </a:r>
            <a:r>
              <a:rPr lang="pl-PL" sz="2400" baseline="-25000" dirty="0" smtClean="0">
                <a:latin typeface="Arial" pitchFamily="34" charset="0"/>
                <a:cs typeface="Arial" pitchFamily="34" charset="0"/>
              </a:rPr>
              <a:t>12</a:t>
            </a:r>
            <a:r>
              <a:rPr lang="pl-PL" sz="2400" dirty="0" smtClean="0">
                <a:latin typeface="Arial" pitchFamily="34" charset="0"/>
                <a:cs typeface="Arial" pitchFamily="34" charset="0"/>
              </a:rPr>
              <a:t> &lt;265 K</a:t>
            </a:r>
          </a:p>
          <a:p>
            <a:pPr>
              <a:buFontTx/>
              <a:buNone/>
            </a:pPr>
            <a:r>
              <a:rPr lang="pl-PL" sz="2400" dirty="0" smtClean="0">
                <a:latin typeface="Arial" pitchFamily="34" charset="0"/>
                <a:cs typeface="Arial" pitchFamily="34" charset="0"/>
              </a:rPr>
              <a:t>2. Potencjalne piksele z pożarami</a:t>
            </a:r>
          </a:p>
          <a:p>
            <a:pPr>
              <a:buFontTx/>
              <a:buAutoNum type="alphaLcParenR"/>
            </a:pPr>
            <a:r>
              <a:rPr lang="pl-PL" sz="2400" dirty="0" smtClean="0">
                <a:latin typeface="Arial" pitchFamily="34" charset="0"/>
                <a:cs typeface="Arial" pitchFamily="34" charset="0"/>
              </a:rPr>
              <a:t>Przypadek dzienny</a:t>
            </a:r>
          </a:p>
          <a:p>
            <a:pPr>
              <a:buFontTx/>
              <a:buAutoNum type="alphaLcParenR"/>
            </a:pPr>
            <a:r>
              <a:rPr lang="pl-PL" sz="2400" dirty="0" smtClean="0">
                <a:latin typeface="Arial" pitchFamily="34" charset="0"/>
                <a:cs typeface="Arial" pitchFamily="34" charset="0"/>
              </a:rPr>
              <a:t>Przypadek nocny T</a:t>
            </a:r>
            <a:r>
              <a:rPr lang="pl-PL" sz="2400" baseline="-25000" dirty="0" smtClean="0">
                <a:latin typeface="Arial" pitchFamily="34" charset="0"/>
                <a:cs typeface="Arial" pitchFamily="34" charset="0"/>
              </a:rPr>
              <a:t>4</a:t>
            </a:r>
            <a:r>
              <a:rPr lang="pl-PL" sz="2400" dirty="0" smtClean="0">
                <a:latin typeface="Arial" pitchFamily="34" charset="0"/>
                <a:cs typeface="Arial" pitchFamily="34" charset="0"/>
              </a:rPr>
              <a:t> &gt;305 K </a:t>
            </a:r>
          </a:p>
          <a:p>
            <a:pPr>
              <a:buFontTx/>
              <a:buNone/>
            </a:pPr>
            <a:r>
              <a:rPr lang="pl-PL" sz="2400" dirty="0" smtClean="0">
                <a:latin typeface="Arial" pitchFamily="34" charset="0"/>
                <a:cs typeface="Arial" pitchFamily="34" charset="0"/>
              </a:rPr>
              <a:t>3. Bezwzględny warunek pikseli objętych pożarami (bardzo gorące obszary na powierzchni Ziemi)</a:t>
            </a:r>
          </a:p>
          <a:p>
            <a:pPr>
              <a:buFontTx/>
              <a:buNone/>
            </a:pPr>
            <a:r>
              <a:rPr lang="pl-PL" sz="2400" dirty="0" smtClean="0">
                <a:latin typeface="Arial" pitchFamily="34" charset="0"/>
                <a:cs typeface="Arial" pitchFamily="34" charset="0"/>
              </a:rPr>
              <a:t>T</a:t>
            </a:r>
            <a:r>
              <a:rPr lang="pl-PL" sz="2400" baseline="-25000" dirty="0" smtClean="0">
                <a:latin typeface="Arial" pitchFamily="34" charset="0"/>
                <a:cs typeface="Arial" pitchFamily="34" charset="0"/>
              </a:rPr>
              <a:t>4</a:t>
            </a:r>
            <a:r>
              <a:rPr lang="pl-PL" sz="2400" dirty="0" smtClean="0">
                <a:latin typeface="Arial" pitchFamily="34" charset="0"/>
                <a:cs typeface="Arial" pitchFamily="34" charset="0"/>
              </a:rPr>
              <a:t>&gt;360 K (dzień) oraz T</a:t>
            </a:r>
            <a:r>
              <a:rPr lang="pl-PL" sz="2400" baseline="-25000" dirty="0" smtClean="0">
                <a:latin typeface="Arial" pitchFamily="34" charset="0"/>
                <a:cs typeface="Arial" pitchFamily="34" charset="0"/>
              </a:rPr>
              <a:t>4</a:t>
            </a:r>
            <a:r>
              <a:rPr lang="pl-PL" sz="2400" dirty="0" smtClean="0">
                <a:latin typeface="Arial" pitchFamily="34" charset="0"/>
                <a:cs typeface="Arial" pitchFamily="34" charset="0"/>
              </a:rPr>
              <a:t>&gt;320 K (noc)</a:t>
            </a:r>
          </a:p>
          <a:p>
            <a:pPr>
              <a:buFontTx/>
              <a:buNone/>
            </a:pPr>
            <a:r>
              <a:rPr lang="pl-PL" sz="2400" dirty="0" smtClean="0">
                <a:latin typeface="Arial" pitchFamily="34" charset="0"/>
                <a:cs typeface="Arial" pitchFamily="34" charset="0"/>
              </a:rPr>
              <a:t>4. Test dla pikseli sąsiadujących</a:t>
            </a:r>
          </a:p>
          <a:p>
            <a:pPr>
              <a:buFontTx/>
              <a:buNone/>
            </a:pPr>
            <a:r>
              <a:rPr lang="pl-PL" sz="2400" dirty="0" smtClean="0">
                <a:latin typeface="Arial" pitchFamily="34" charset="0"/>
                <a:cs typeface="Arial" pitchFamily="34" charset="0"/>
              </a:rPr>
              <a:t>5. Test kontekstowy </a:t>
            </a:r>
            <a:endParaRPr lang="en-US" sz="2400" dirty="0" smtClean="0">
              <a:latin typeface="Arial" pitchFamily="34" charset="0"/>
              <a:cs typeface="Arial" pitchFamily="34" charset="0"/>
            </a:endParaRPr>
          </a:p>
        </p:txBody>
      </p:sp>
      <p:sp>
        <p:nvSpPr>
          <p:cNvPr id="15364" name="Symbol zastępczy numeru slajdu 3"/>
          <p:cNvSpPr>
            <a:spLocks noGrp="1"/>
          </p:cNvSpPr>
          <p:nvPr>
            <p:ph type="sldNum" sz="quarter" idx="12"/>
          </p:nvPr>
        </p:nvSpPr>
        <p:spPr>
          <a:noFill/>
        </p:spPr>
        <p:txBody>
          <a:bodyPr/>
          <a:lstStyle/>
          <a:p>
            <a:fld id="{6486B28A-AF08-45CF-8181-546AF946C367}" type="slidenum">
              <a:rPr lang="en-US" smtClean="0"/>
              <a:pPr/>
              <a:t>13</a:t>
            </a:fld>
            <a:endParaRPr lang="en-US" smtClean="0"/>
          </a:p>
        </p:txBody>
      </p:sp>
      <p:pic>
        <p:nvPicPr>
          <p:cNvPr id="15365" name="Picture 2"/>
          <p:cNvPicPr>
            <a:picLocks noChangeAspect="1" noChangeArrowheads="1"/>
          </p:cNvPicPr>
          <p:nvPr/>
        </p:nvPicPr>
        <p:blipFill>
          <a:blip r:embed="rId3" cstate="print"/>
          <a:srcRect/>
          <a:stretch>
            <a:fillRect/>
          </a:stretch>
        </p:blipFill>
        <p:spPr bwMode="auto">
          <a:xfrm>
            <a:off x="4283968" y="1844824"/>
            <a:ext cx="2895600" cy="742950"/>
          </a:xfrm>
          <a:prstGeom prst="rect">
            <a:avLst/>
          </a:prstGeom>
          <a:noFill/>
          <a:ln w="12700">
            <a:noFill/>
            <a:miter lim="800000"/>
            <a:headEnd type="none" w="sm" len="sm"/>
            <a:tailEnd type="none" w="sm" len="sm"/>
          </a:ln>
        </p:spPr>
      </p:pic>
      <p:pic>
        <p:nvPicPr>
          <p:cNvPr id="15366" name="Picture 4"/>
          <p:cNvPicPr>
            <a:picLocks noChangeAspect="1" noChangeArrowheads="1"/>
          </p:cNvPicPr>
          <p:nvPr/>
        </p:nvPicPr>
        <p:blipFill>
          <a:blip r:embed="rId4" cstate="print"/>
          <a:srcRect/>
          <a:stretch>
            <a:fillRect/>
          </a:stretch>
        </p:blipFill>
        <p:spPr bwMode="auto">
          <a:xfrm>
            <a:off x="3923928" y="3284984"/>
            <a:ext cx="4721225" cy="433388"/>
          </a:xfrm>
          <a:prstGeom prst="rect">
            <a:avLst/>
          </a:prstGeom>
          <a:noFill/>
          <a:ln w="12700">
            <a:noFill/>
            <a:miter lim="800000"/>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68313" y="188913"/>
            <a:ext cx="7772400" cy="4114800"/>
          </a:xfrm>
        </p:spPr>
        <p:txBody>
          <a:bodyPr/>
          <a:lstStyle/>
          <a:p>
            <a:pPr>
              <a:buFontTx/>
              <a:buNone/>
            </a:pPr>
            <a:r>
              <a:rPr lang="pl-PL" sz="2400" smtClean="0">
                <a:latin typeface="Arial" pitchFamily="34" charset="0"/>
              </a:rPr>
              <a:t>6. Test dla pikseli podejrzanych o występowanie pożarów ale które nie przeszły testu bezwzględnego. </a:t>
            </a:r>
          </a:p>
          <a:p>
            <a:pPr>
              <a:buFontTx/>
              <a:buNone/>
            </a:pPr>
            <a:r>
              <a:rPr lang="pl-PL" sz="2400" smtClean="0">
                <a:latin typeface="Arial" pitchFamily="34" charset="0"/>
              </a:rPr>
              <a:t>7. Maski dla odblasku słonecznego, obszarów blisko linii brzegowej oraz pustynnych.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6715125" y="0"/>
            <a:ext cx="2000250" cy="1143000"/>
          </a:xfrm>
        </p:spPr>
        <p:txBody>
          <a:bodyPr/>
          <a:lstStyle/>
          <a:p>
            <a:r>
              <a:rPr lang="pl-PL" sz="3200" b="1" dirty="0" smtClean="0">
                <a:latin typeface="Arial" pitchFamily="34" charset="0"/>
                <a:cs typeface="Arial" pitchFamily="34" charset="0"/>
              </a:rPr>
              <a:t>Algorytm MSG</a:t>
            </a:r>
            <a:endParaRPr lang="en-US" sz="3200" b="1" dirty="0" smtClean="0">
              <a:latin typeface="Arial" pitchFamily="34" charset="0"/>
              <a:cs typeface="Arial" pitchFamily="34" charset="0"/>
            </a:endParaRPr>
          </a:p>
        </p:txBody>
      </p:sp>
      <p:sp>
        <p:nvSpPr>
          <p:cNvPr id="17411" name="Symbol zastępczy zawartości 2"/>
          <p:cNvSpPr>
            <a:spLocks noGrp="1"/>
          </p:cNvSpPr>
          <p:nvPr>
            <p:ph idx="1"/>
          </p:nvPr>
        </p:nvSpPr>
        <p:spPr/>
        <p:txBody>
          <a:bodyPr/>
          <a:lstStyle/>
          <a:p>
            <a:endParaRPr lang="pl-PL" smtClean="0"/>
          </a:p>
        </p:txBody>
      </p:sp>
      <p:sp>
        <p:nvSpPr>
          <p:cNvPr id="17412" name="Symbol zastępczy numeru slajdu 3"/>
          <p:cNvSpPr>
            <a:spLocks noGrp="1"/>
          </p:cNvSpPr>
          <p:nvPr>
            <p:ph type="sldNum" sz="quarter" idx="12"/>
          </p:nvPr>
        </p:nvSpPr>
        <p:spPr>
          <a:noFill/>
        </p:spPr>
        <p:txBody>
          <a:bodyPr/>
          <a:lstStyle/>
          <a:p>
            <a:fld id="{A9CCA78A-BE64-46C0-8A58-555820DA3112}" type="slidenum">
              <a:rPr lang="en-US" smtClean="0"/>
              <a:pPr/>
              <a:t>15</a:t>
            </a:fld>
            <a:endParaRPr lang="en-US" smtClean="0"/>
          </a:p>
        </p:txBody>
      </p:sp>
      <p:pic>
        <p:nvPicPr>
          <p:cNvPr id="17413" name="Picture 2"/>
          <p:cNvPicPr>
            <a:picLocks noChangeAspect="1" noChangeArrowheads="1"/>
          </p:cNvPicPr>
          <p:nvPr/>
        </p:nvPicPr>
        <p:blipFill>
          <a:blip r:embed="rId2" cstate="print"/>
          <a:srcRect/>
          <a:stretch>
            <a:fillRect/>
          </a:stretch>
        </p:blipFill>
        <p:spPr bwMode="auto">
          <a:xfrm>
            <a:off x="0" y="0"/>
            <a:ext cx="6607175" cy="6858000"/>
          </a:xfrm>
          <a:prstGeom prst="rect">
            <a:avLst/>
          </a:prstGeom>
          <a:noFill/>
          <a:ln w="12700">
            <a:noFill/>
            <a:miter lim="800000"/>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p:txBody>
          <a:bodyPr/>
          <a:lstStyle/>
          <a:p>
            <a:endParaRPr lang="pl-PL" smtClean="0"/>
          </a:p>
        </p:txBody>
      </p:sp>
      <p:sp>
        <p:nvSpPr>
          <p:cNvPr id="18435" name="Symbol zastępczy zawartości 2"/>
          <p:cNvSpPr>
            <a:spLocks noGrp="1"/>
          </p:cNvSpPr>
          <p:nvPr>
            <p:ph idx="1"/>
          </p:nvPr>
        </p:nvSpPr>
        <p:spPr>
          <a:xfrm>
            <a:off x="714375" y="2571750"/>
            <a:ext cx="7772400" cy="2357438"/>
          </a:xfrm>
        </p:spPr>
        <p:txBody>
          <a:bodyPr/>
          <a:lstStyle/>
          <a:p>
            <a:r>
              <a:rPr lang="pl-PL" sz="2000" smtClean="0">
                <a:latin typeface="Arial" pitchFamily="34" charset="0"/>
                <a:cs typeface="Arial" pitchFamily="34" charset="0"/>
              </a:rPr>
              <a:t>W przypadku tego algorytmu wielkości statystyczne liczonę sa dla kanałów </a:t>
            </a:r>
            <a:r>
              <a:rPr lang="en-US" sz="2000" smtClean="0">
                <a:latin typeface="Arial" pitchFamily="34" charset="0"/>
                <a:cs typeface="Arial" pitchFamily="34" charset="0"/>
              </a:rPr>
              <a:t>IR3.9 </a:t>
            </a:r>
            <a:r>
              <a:rPr lang="pl-PL" sz="2000" smtClean="0">
                <a:latin typeface="Arial" pitchFamily="34" charset="0"/>
                <a:cs typeface="Arial" pitchFamily="34" charset="0"/>
              </a:rPr>
              <a:t>oraz </a:t>
            </a:r>
            <a:r>
              <a:rPr lang="en-US" sz="2000" smtClean="0">
                <a:latin typeface="Arial" pitchFamily="34" charset="0"/>
                <a:cs typeface="Arial" pitchFamily="34" charset="0"/>
              </a:rPr>
              <a:t>IR10.8 </a:t>
            </a:r>
            <a:r>
              <a:rPr lang="pl-PL" sz="2000" smtClean="0">
                <a:latin typeface="Arial" pitchFamily="34" charset="0"/>
                <a:cs typeface="Arial" pitchFamily="34" charset="0"/>
              </a:rPr>
              <a:t>dla okienek o wymiarach </a:t>
            </a:r>
            <a:r>
              <a:rPr lang="en-US" sz="2000" smtClean="0">
                <a:latin typeface="Arial" pitchFamily="34" charset="0"/>
                <a:cs typeface="Arial" pitchFamily="34" charset="0"/>
              </a:rPr>
              <a:t>3x3 </a:t>
            </a:r>
            <a:r>
              <a:rPr lang="pl-PL" sz="2000" smtClean="0">
                <a:latin typeface="Arial" pitchFamily="34" charset="0"/>
                <a:cs typeface="Arial" pitchFamily="34" charset="0"/>
              </a:rPr>
              <a:t>piksele. Przyjęto warunki dzienne gdy kąt zenitalny słońca jest mniejszy od 70 stopni, zaś nocne gdy jest większy od 90 stopni. Pomiędzy wartości progowe algorytmu liczone są na podstawie interpolacji liniowej pomiędzy wartościami dziennymi i nocnymi. </a:t>
            </a:r>
            <a:endParaRPr lang="en-US" sz="2000" smtClean="0">
              <a:latin typeface="Arial" pitchFamily="34" charset="0"/>
              <a:cs typeface="Arial" pitchFamily="34" charset="0"/>
            </a:endParaRPr>
          </a:p>
        </p:txBody>
      </p:sp>
      <p:sp>
        <p:nvSpPr>
          <p:cNvPr id="18436" name="Symbol zastępczy numeru slajdu 3"/>
          <p:cNvSpPr>
            <a:spLocks noGrp="1"/>
          </p:cNvSpPr>
          <p:nvPr>
            <p:ph type="sldNum" sz="quarter" idx="12"/>
          </p:nvPr>
        </p:nvSpPr>
        <p:spPr>
          <a:noFill/>
        </p:spPr>
        <p:txBody>
          <a:bodyPr/>
          <a:lstStyle/>
          <a:p>
            <a:fld id="{B61BC280-D1C1-45E4-8BC8-18A4E4B0C017}" type="slidenum">
              <a:rPr lang="en-US" smtClean="0"/>
              <a:pPr/>
              <a:t>16</a:t>
            </a:fld>
            <a:endParaRPr lang="en-US" smtClean="0"/>
          </a:p>
        </p:txBody>
      </p:sp>
      <p:pic>
        <p:nvPicPr>
          <p:cNvPr id="18437" name="Picture 2"/>
          <p:cNvPicPr>
            <a:picLocks noChangeAspect="1" noChangeArrowheads="1"/>
          </p:cNvPicPr>
          <p:nvPr/>
        </p:nvPicPr>
        <p:blipFill>
          <a:blip r:embed="rId2" cstate="print"/>
          <a:srcRect/>
          <a:stretch>
            <a:fillRect/>
          </a:stretch>
        </p:blipFill>
        <p:spPr bwMode="auto">
          <a:xfrm>
            <a:off x="1785938" y="357188"/>
            <a:ext cx="5457825" cy="2038350"/>
          </a:xfrm>
          <a:prstGeom prst="rect">
            <a:avLst/>
          </a:prstGeom>
          <a:noFill/>
          <a:ln w="12700">
            <a:noFill/>
            <a:miter lim="800000"/>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a:spLocks noGrp="1"/>
          </p:cNvSpPr>
          <p:nvPr>
            <p:ph type="title"/>
          </p:nvPr>
        </p:nvSpPr>
        <p:spPr>
          <a:xfrm>
            <a:off x="323528" y="260648"/>
            <a:ext cx="8569325" cy="1143000"/>
          </a:xfrm>
        </p:spPr>
        <p:txBody>
          <a:bodyPr/>
          <a:lstStyle/>
          <a:p>
            <a:r>
              <a:rPr lang="pl-PL" sz="3200" b="1" dirty="0" smtClean="0">
                <a:latin typeface="Arial" pitchFamily="34" charset="0"/>
                <a:cs typeface="Arial" pitchFamily="34" charset="0"/>
              </a:rPr>
              <a:t>Korekcja kanału IR3.9 na absorpcję </a:t>
            </a:r>
            <a:br>
              <a:rPr lang="pl-PL" sz="3200" b="1" dirty="0" smtClean="0">
                <a:latin typeface="Arial" pitchFamily="34" charset="0"/>
                <a:cs typeface="Arial" pitchFamily="34" charset="0"/>
              </a:rPr>
            </a:br>
            <a:r>
              <a:rPr lang="pl-PL" sz="3200" b="1" dirty="0" smtClean="0">
                <a:latin typeface="Arial" pitchFamily="34" charset="0"/>
                <a:cs typeface="Arial" pitchFamily="34" charset="0"/>
              </a:rPr>
              <a:t>przez CO</a:t>
            </a:r>
            <a:r>
              <a:rPr lang="pl-PL" sz="3200" b="1" baseline="-25000" dirty="0" smtClean="0">
                <a:latin typeface="Arial" pitchFamily="34" charset="0"/>
                <a:cs typeface="Arial" pitchFamily="34" charset="0"/>
              </a:rPr>
              <a:t>2</a:t>
            </a:r>
            <a:endParaRPr lang="en-US" sz="3200" b="1" dirty="0" smtClean="0">
              <a:latin typeface="Arial" pitchFamily="34" charset="0"/>
              <a:cs typeface="Arial" pitchFamily="34" charset="0"/>
            </a:endParaRPr>
          </a:p>
        </p:txBody>
      </p:sp>
      <p:sp>
        <p:nvSpPr>
          <p:cNvPr id="19459" name="Symbol zastępczy zawartości 2"/>
          <p:cNvSpPr>
            <a:spLocks noGrp="1"/>
          </p:cNvSpPr>
          <p:nvPr>
            <p:ph idx="1"/>
          </p:nvPr>
        </p:nvSpPr>
        <p:spPr/>
        <p:txBody>
          <a:bodyPr/>
          <a:lstStyle/>
          <a:p>
            <a:r>
              <a:rPr lang="pl-PL" sz="2400" smtClean="0">
                <a:latin typeface="Arial" pitchFamily="34" charset="0"/>
                <a:cs typeface="Arial" pitchFamily="34" charset="0"/>
              </a:rPr>
              <a:t>Ponieważ CO</a:t>
            </a:r>
            <a:r>
              <a:rPr lang="pl-PL" sz="2400" baseline="-25000" smtClean="0">
                <a:latin typeface="Arial" pitchFamily="34" charset="0"/>
                <a:cs typeface="Arial" pitchFamily="34" charset="0"/>
              </a:rPr>
              <a:t>2</a:t>
            </a:r>
            <a:r>
              <a:rPr lang="pl-PL" sz="2400" smtClean="0">
                <a:latin typeface="Arial" pitchFamily="34" charset="0"/>
                <a:cs typeface="Arial" pitchFamily="34" charset="0"/>
              </a:rPr>
              <a:t> wpływa na temperaturę radiacyjną mierzoną przez detektory satelitarne stosuje się uproszczone algorytmy uwzględniające ten efekt. </a:t>
            </a:r>
            <a:endParaRPr lang="en-US" sz="2400" smtClean="0">
              <a:latin typeface="Arial" pitchFamily="34" charset="0"/>
              <a:cs typeface="Arial" pitchFamily="34" charset="0"/>
            </a:endParaRPr>
          </a:p>
        </p:txBody>
      </p:sp>
      <p:sp>
        <p:nvSpPr>
          <p:cNvPr id="19460" name="Symbol zastępczy numeru slajdu 3"/>
          <p:cNvSpPr>
            <a:spLocks noGrp="1"/>
          </p:cNvSpPr>
          <p:nvPr>
            <p:ph type="sldNum" sz="quarter" idx="12"/>
          </p:nvPr>
        </p:nvSpPr>
        <p:spPr>
          <a:noFill/>
        </p:spPr>
        <p:txBody>
          <a:bodyPr/>
          <a:lstStyle/>
          <a:p>
            <a:fld id="{BDC0725C-CFFB-49DE-BD4F-FFA6533ED6C1}" type="slidenum">
              <a:rPr lang="en-US" smtClean="0"/>
              <a:pPr/>
              <a:t>17</a:t>
            </a:fld>
            <a:endParaRPr lang="en-US" smtClean="0"/>
          </a:p>
        </p:txBody>
      </p:sp>
      <p:pic>
        <p:nvPicPr>
          <p:cNvPr id="19461" name="Picture 2"/>
          <p:cNvPicPr>
            <a:picLocks noChangeAspect="1" noChangeArrowheads="1"/>
          </p:cNvPicPr>
          <p:nvPr/>
        </p:nvPicPr>
        <p:blipFill>
          <a:blip r:embed="rId2" cstate="print"/>
          <a:srcRect/>
          <a:stretch>
            <a:fillRect/>
          </a:stretch>
        </p:blipFill>
        <p:spPr bwMode="auto">
          <a:xfrm>
            <a:off x="1071563" y="3643313"/>
            <a:ext cx="6943725" cy="2209800"/>
          </a:xfrm>
          <a:prstGeom prst="rect">
            <a:avLst/>
          </a:prstGeom>
          <a:noFill/>
          <a:ln w="12700">
            <a:noFill/>
            <a:miter lim="800000"/>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p:txBody>
          <a:bodyPr/>
          <a:lstStyle/>
          <a:p>
            <a:endParaRPr lang="pl-PL" smtClean="0"/>
          </a:p>
        </p:txBody>
      </p:sp>
      <p:sp>
        <p:nvSpPr>
          <p:cNvPr id="20483" name="Symbol zastępczy zawartości 2"/>
          <p:cNvSpPr>
            <a:spLocks noGrp="1"/>
          </p:cNvSpPr>
          <p:nvPr>
            <p:ph idx="1"/>
          </p:nvPr>
        </p:nvSpPr>
        <p:spPr/>
        <p:txBody>
          <a:bodyPr/>
          <a:lstStyle/>
          <a:p>
            <a:endParaRPr lang="pl-PL" smtClean="0"/>
          </a:p>
        </p:txBody>
      </p:sp>
      <p:sp>
        <p:nvSpPr>
          <p:cNvPr id="20484" name="Symbol zastępczy numeru slajdu 3"/>
          <p:cNvSpPr>
            <a:spLocks noGrp="1"/>
          </p:cNvSpPr>
          <p:nvPr>
            <p:ph type="sldNum" sz="quarter" idx="12"/>
          </p:nvPr>
        </p:nvSpPr>
        <p:spPr>
          <a:noFill/>
        </p:spPr>
        <p:txBody>
          <a:bodyPr/>
          <a:lstStyle/>
          <a:p>
            <a:fld id="{E54076D3-9DBE-4C57-A59F-7F689B150A0E}" type="slidenum">
              <a:rPr lang="en-US" smtClean="0"/>
              <a:pPr/>
              <a:t>18</a:t>
            </a:fld>
            <a:endParaRPr lang="en-US" smtClean="0"/>
          </a:p>
        </p:txBody>
      </p:sp>
      <p:pic>
        <p:nvPicPr>
          <p:cNvPr id="20485" name="Picture 2"/>
          <p:cNvPicPr>
            <a:picLocks noChangeAspect="1" noChangeArrowheads="1"/>
          </p:cNvPicPr>
          <p:nvPr/>
        </p:nvPicPr>
        <p:blipFill>
          <a:blip r:embed="rId2" cstate="print"/>
          <a:srcRect/>
          <a:stretch>
            <a:fillRect/>
          </a:stretch>
        </p:blipFill>
        <p:spPr bwMode="auto">
          <a:xfrm>
            <a:off x="0" y="0"/>
            <a:ext cx="7920038" cy="6858000"/>
          </a:xfrm>
          <a:prstGeom prst="rect">
            <a:avLst/>
          </a:prstGeom>
          <a:noFill/>
          <a:ln w="12700">
            <a:noFill/>
            <a:miter lim="800000"/>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a:xfrm>
            <a:off x="285750" y="142875"/>
            <a:ext cx="8129588" cy="1143000"/>
          </a:xfrm>
        </p:spPr>
        <p:txBody>
          <a:bodyPr/>
          <a:lstStyle/>
          <a:p>
            <a:r>
              <a:rPr lang="pl-PL" sz="3200" b="1" dirty="0" smtClean="0">
                <a:latin typeface="Arial" pitchFamily="34" charset="0"/>
                <a:cs typeface="Arial" pitchFamily="34" charset="0"/>
              </a:rPr>
              <a:t>Detekcja pożarów za pomocą satelity MSG </a:t>
            </a:r>
            <a:endParaRPr lang="en-US" sz="3200" b="1" dirty="0" smtClean="0">
              <a:latin typeface="Arial" pitchFamily="34" charset="0"/>
              <a:cs typeface="Arial" pitchFamily="34" charset="0"/>
            </a:endParaRPr>
          </a:p>
        </p:txBody>
      </p:sp>
      <p:sp>
        <p:nvSpPr>
          <p:cNvPr id="21507" name="Symbol zastępczy zawartości 2"/>
          <p:cNvSpPr>
            <a:spLocks noGrp="1"/>
          </p:cNvSpPr>
          <p:nvPr>
            <p:ph idx="1"/>
          </p:nvPr>
        </p:nvSpPr>
        <p:spPr/>
        <p:txBody>
          <a:bodyPr/>
          <a:lstStyle/>
          <a:p>
            <a:endParaRPr lang="pl-PL" smtClean="0"/>
          </a:p>
        </p:txBody>
      </p:sp>
      <p:sp>
        <p:nvSpPr>
          <p:cNvPr id="21508" name="Symbol zastępczy numeru slajdu 3"/>
          <p:cNvSpPr>
            <a:spLocks noGrp="1"/>
          </p:cNvSpPr>
          <p:nvPr>
            <p:ph type="sldNum" sz="quarter" idx="12"/>
          </p:nvPr>
        </p:nvSpPr>
        <p:spPr>
          <a:noFill/>
        </p:spPr>
        <p:txBody>
          <a:bodyPr/>
          <a:lstStyle/>
          <a:p>
            <a:fld id="{CAC49251-3EB1-497A-9A05-D738BE2D2B40}" type="slidenum">
              <a:rPr lang="en-US" smtClean="0"/>
              <a:pPr/>
              <a:t>19</a:t>
            </a:fld>
            <a:endParaRPr lang="en-US" smtClean="0"/>
          </a:p>
        </p:txBody>
      </p:sp>
      <p:pic>
        <p:nvPicPr>
          <p:cNvPr id="21509" name="Picture 3"/>
          <p:cNvPicPr>
            <a:picLocks noChangeAspect="1" noChangeArrowheads="1"/>
          </p:cNvPicPr>
          <p:nvPr/>
        </p:nvPicPr>
        <p:blipFill>
          <a:blip r:embed="rId2" cstate="print"/>
          <a:srcRect/>
          <a:stretch>
            <a:fillRect/>
          </a:stretch>
        </p:blipFill>
        <p:spPr bwMode="auto">
          <a:xfrm>
            <a:off x="642938" y="1857375"/>
            <a:ext cx="7143750" cy="3983038"/>
          </a:xfrm>
          <a:prstGeom prst="rect">
            <a:avLst/>
          </a:prstGeom>
          <a:noFill/>
          <a:ln w="12700">
            <a:noFill/>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188913"/>
            <a:ext cx="7772400" cy="1143000"/>
          </a:xfrm>
        </p:spPr>
        <p:txBody>
          <a:bodyPr/>
          <a:lstStyle/>
          <a:p>
            <a:r>
              <a:rPr lang="pl-PL" sz="3200" b="1" dirty="0" smtClean="0">
                <a:latin typeface="Arial" pitchFamily="34" charset="0"/>
              </a:rPr>
              <a:t>Satelitarna detekcja pożarów</a:t>
            </a:r>
          </a:p>
        </p:txBody>
      </p:sp>
      <p:sp>
        <p:nvSpPr>
          <p:cNvPr id="4099" name="Rectangle 3"/>
          <p:cNvSpPr>
            <a:spLocks noGrp="1" noChangeArrowheads="1"/>
          </p:cNvSpPr>
          <p:nvPr>
            <p:ph type="body" idx="1"/>
          </p:nvPr>
        </p:nvSpPr>
        <p:spPr/>
        <p:txBody>
          <a:bodyPr/>
          <a:lstStyle/>
          <a:p>
            <a:pPr>
              <a:buFontTx/>
              <a:buNone/>
            </a:pPr>
            <a:r>
              <a:rPr lang="pl-PL" smtClean="0">
                <a:latin typeface="Arial" pitchFamily="34" charset="0"/>
              </a:rPr>
              <a:t>	</a:t>
            </a:r>
            <a:r>
              <a:rPr lang="pl-PL" sz="2400" smtClean="0">
                <a:latin typeface="Arial" pitchFamily="34" charset="0"/>
              </a:rPr>
              <a:t>Motywacja:</a:t>
            </a:r>
          </a:p>
          <a:p>
            <a:r>
              <a:rPr lang="pl-PL" sz="2400" smtClean="0">
                <a:latin typeface="Arial" pitchFamily="34" charset="0"/>
              </a:rPr>
              <a:t>Monitoring niebezpiecznych zjawisk w tym rozprzestrzeniania się pożarów. </a:t>
            </a:r>
          </a:p>
          <a:p>
            <a:r>
              <a:rPr lang="pl-PL" sz="2400" smtClean="0">
                <a:latin typeface="Arial" pitchFamily="34" charset="0"/>
              </a:rPr>
              <a:t>Monitoring źródeł aerozoli atmosferycznych (wykorzystanie do modeli transportu zanieczyszczeń)</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ytuł 1"/>
          <p:cNvSpPr>
            <a:spLocks noGrp="1"/>
          </p:cNvSpPr>
          <p:nvPr>
            <p:ph type="title"/>
          </p:nvPr>
        </p:nvSpPr>
        <p:spPr/>
        <p:txBody>
          <a:bodyPr/>
          <a:lstStyle/>
          <a:p>
            <a:r>
              <a:rPr lang="pl-PL" sz="3200" b="1" dirty="0" smtClean="0">
                <a:latin typeface="Arial" pitchFamily="34" charset="0"/>
                <a:cs typeface="Arial" pitchFamily="34" charset="0"/>
              </a:rPr>
              <a:t>Mapa częstotliwości pożarów nad Europa z detektora MODIS (2001-2011)</a:t>
            </a:r>
            <a:endParaRPr lang="en-US" sz="3200" b="1" dirty="0" smtClean="0">
              <a:latin typeface="Arial" pitchFamily="34" charset="0"/>
              <a:cs typeface="Arial" pitchFamily="34" charset="0"/>
            </a:endParaRPr>
          </a:p>
        </p:txBody>
      </p:sp>
      <p:pic>
        <p:nvPicPr>
          <p:cNvPr id="22531" name="Symbol zastępczy zawartości 4" descr="EUROPEmap.png"/>
          <p:cNvPicPr>
            <a:picLocks noGrp="1" noChangeAspect="1"/>
          </p:cNvPicPr>
          <p:nvPr>
            <p:ph idx="1"/>
          </p:nvPr>
        </p:nvPicPr>
        <p:blipFill>
          <a:blip r:embed="rId2" cstate="print"/>
          <a:srcRect/>
          <a:stretch>
            <a:fillRect/>
          </a:stretch>
        </p:blipFill>
        <p:spPr>
          <a:xfrm>
            <a:off x="1619250" y="1989138"/>
            <a:ext cx="5491163" cy="4114800"/>
          </a:xfrm>
        </p:spPr>
      </p:pic>
      <p:sp>
        <p:nvSpPr>
          <p:cNvPr id="22532" name="Symbol zastępczy numeru slajdu 3"/>
          <p:cNvSpPr>
            <a:spLocks noGrp="1"/>
          </p:cNvSpPr>
          <p:nvPr>
            <p:ph type="sldNum" sz="quarter" idx="12"/>
          </p:nvPr>
        </p:nvSpPr>
        <p:spPr>
          <a:noFill/>
        </p:spPr>
        <p:txBody>
          <a:bodyPr/>
          <a:lstStyle/>
          <a:p>
            <a:fld id="{72AF3B79-10CC-49B6-A089-F2DAB9536194}" type="slidenum">
              <a:rPr lang="en-US" smtClean="0"/>
              <a:pPr/>
              <a:t>20</a:t>
            </a:fld>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p:txBody>
          <a:bodyPr/>
          <a:lstStyle/>
          <a:p>
            <a:r>
              <a:rPr lang="pl-PL" sz="3200" b="1" dirty="0" smtClean="0">
                <a:latin typeface="Arial" pitchFamily="34" charset="0"/>
                <a:cs typeface="Arial" pitchFamily="34" charset="0"/>
              </a:rPr>
              <a:t>Cykl roczny występowania pożarów nad Polską (MODIS 2001-2011)</a:t>
            </a:r>
            <a:endParaRPr lang="en-US" sz="3200" b="1" dirty="0" smtClean="0">
              <a:latin typeface="Arial" pitchFamily="34" charset="0"/>
              <a:cs typeface="Arial" pitchFamily="34" charset="0"/>
            </a:endParaRPr>
          </a:p>
        </p:txBody>
      </p:sp>
      <p:sp>
        <p:nvSpPr>
          <p:cNvPr id="23555" name="Symbol zastępczy zawartości 2"/>
          <p:cNvSpPr>
            <a:spLocks noGrp="1"/>
          </p:cNvSpPr>
          <p:nvPr>
            <p:ph idx="1"/>
          </p:nvPr>
        </p:nvSpPr>
        <p:spPr>
          <a:xfrm>
            <a:off x="685800" y="5516563"/>
            <a:ext cx="7772400" cy="579437"/>
          </a:xfrm>
        </p:spPr>
        <p:txBody>
          <a:bodyPr>
            <a:normAutofit fontScale="70000" lnSpcReduction="20000"/>
          </a:bodyPr>
          <a:lstStyle/>
          <a:p>
            <a:r>
              <a:rPr lang="en-US" sz="1800" smtClean="0"/>
              <a:t>http://firms.modaps.eosdis.nasa.gov/active_fire/text/Europe_24h.csv http://firms.modaps.eosdis.nasa.gov/active_fire/text/Europe_48h.csv http://firms.modaps.eosdis.nasa.gov/active_fire/text/Europe_7d.csv</a:t>
            </a:r>
          </a:p>
        </p:txBody>
      </p:sp>
      <p:sp>
        <p:nvSpPr>
          <p:cNvPr id="23556" name="Symbol zastępczy numeru slajdu 3"/>
          <p:cNvSpPr>
            <a:spLocks noGrp="1"/>
          </p:cNvSpPr>
          <p:nvPr>
            <p:ph type="sldNum" sz="quarter" idx="12"/>
          </p:nvPr>
        </p:nvSpPr>
        <p:spPr>
          <a:noFill/>
        </p:spPr>
        <p:txBody>
          <a:bodyPr/>
          <a:lstStyle/>
          <a:p>
            <a:fld id="{EDE424A3-3E60-4BEC-A575-361A334FB7AD}" type="slidenum">
              <a:rPr lang="en-US" smtClean="0"/>
              <a:pPr/>
              <a:t>21</a:t>
            </a:fld>
            <a:endParaRPr lang="en-US" smtClean="0"/>
          </a:p>
        </p:txBody>
      </p:sp>
      <p:pic>
        <p:nvPicPr>
          <p:cNvPr id="23557" name="Obraz 4" descr="FirePoland.png"/>
          <p:cNvPicPr>
            <a:picLocks noChangeAspect="1"/>
          </p:cNvPicPr>
          <p:nvPr/>
        </p:nvPicPr>
        <p:blipFill>
          <a:blip r:embed="rId2" cstate="print"/>
          <a:srcRect/>
          <a:stretch>
            <a:fillRect/>
          </a:stretch>
        </p:blipFill>
        <p:spPr bwMode="auto">
          <a:xfrm>
            <a:off x="2411413" y="1773238"/>
            <a:ext cx="4945062" cy="37052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p:cNvSpPr>
            <a:spLocks noGrp="1"/>
          </p:cNvSpPr>
          <p:nvPr>
            <p:ph type="title"/>
          </p:nvPr>
        </p:nvSpPr>
        <p:spPr>
          <a:xfrm>
            <a:off x="684213" y="115888"/>
            <a:ext cx="7772400" cy="1143000"/>
          </a:xfrm>
        </p:spPr>
        <p:txBody>
          <a:bodyPr/>
          <a:lstStyle/>
          <a:p>
            <a:r>
              <a:rPr lang="pl-PL" sz="3200" b="1" dirty="0" smtClean="0">
                <a:latin typeface="Arial" pitchFamily="34" charset="0"/>
                <a:cs typeface="Arial" pitchFamily="34" charset="0"/>
              </a:rPr>
              <a:t>Transport pożarów z Kanady do Europy- lipiec 2013</a:t>
            </a:r>
            <a:endParaRPr lang="en-US" sz="3200" b="1" dirty="0" smtClean="0">
              <a:latin typeface="Arial" pitchFamily="34" charset="0"/>
              <a:cs typeface="Arial" pitchFamily="34" charset="0"/>
            </a:endParaRPr>
          </a:p>
        </p:txBody>
      </p:sp>
      <p:pic>
        <p:nvPicPr>
          <p:cNvPr id="24579" name="Symbol zastępczy zawartości 4" descr="SoBe2013071612.gif"/>
          <p:cNvPicPr>
            <a:picLocks noGrp="1" noChangeAspect="1"/>
          </p:cNvPicPr>
          <p:nvPr>
            <p:ph idx="1"/>
          </p:nvPr>
        </p:nvPicPr>
        <p:blipFill>
          <a:blip r:embed="rId2" cstate="print"/>
          <a:srcRect/>
          <a:stretch>
            <a:fillRect/>
          </a:stretch>
        </p:blipFill>
        <p:spPr>
          <a:xfrm>
            <a:off x="468313" y="1484313"/>
            <a:ext cx="3363912" cy="4114800"/>
          </a:xfrm>
        </p:spPr>
      </p:pic>
      <p:sp>
        <p:nvSpPr>
          <p:cNvPr id="24580" name="Symbol zastępczy numeru slajdu 3"/>
          <p:cNvSpPr>
            <a:spLocks noGrp="1"/>
          </p:cNvSpPr>
          <p:nvPr>
            <p:ph type="sldNum" sz="quarter" idx="12"/>
          </p:nvPr>
        </p:nvSpPr>
        <p:spPr>
          <a:noFill/>
        </p:spPr>
        <p:txBody>
          <a:bodyPr/>
          <a:lstStyle/>
          <a:p>
            <a:fld id="{7D3ECCEC-7544-4DFE-AF09-8FF7174A5746}" type="slidenum">
              <a:rPr lang="en-US" smtClean="0"/>
              <a:pPr/>
              <a:t>22</a:t>
            </a:fld>
            <a:endParaRPr lang="en-US" smtClean="0"/>
          </a:p>
        </p:txBody>
      </p:sp>
      <p:pic>
        <p:nvPicPr>
          <p:cNvPr id="24581" name="Obraz 5" descr="AOD.png"/>
          <p:cNvPicPr>
            <a:picLocks noChangeAspect="1"/>
          </p:cNvPicPr>
          <p:nvPr/>
        </p:nvPicPr>
        <p:blipFill>
          <a:blip r:embed="rId3" cstate="print"/>
          <a:srcRect/>
          <a:stretch>
            <a:fillRect/>
          </a:stretch>
        </p:blipFill>
        <p:spPr bwMode="auto">
          <a:xfrm>
            <a:off x="4041775" y="1484313"/>
            <a:ext cx="5102225" cy="38242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ytuł 1"/>
          <p:cNvSpPr>
            <a:spLocks noGrp="1"/>
          </p:cNvSpPr>
          <p:nvPr>
            <p:ph type="title"/>
          </p:nvPr>
        </p:nvSpPr>
        <p:spPr>
          <a:xfrm>
            <a:off x="5148263" y="609600"/>
            <a:ext cx="3816350" cy="1143000"/>
          </a:xfrm>
        </p:spPr>
        <p:txBody>
          <a:bodyPr/>
          <a:lstStyle/>
          <a:p>
            <a:r>
              <a:rPr lang="pl-PL" sz="3200" smtClean="0"/>
              <a:t>Model MACC</a:t>
            </a:r>
            <a:br>
              <a:rPr lang="pl-PL" sz="3200" smtClean="0"/>
            </a:br>
            <a:r>
              <a:rPr lang="pl-PL" sz="3200" smtClean="0"/>
              <a:t> </a:t>
            </a:r>
            <a:r>
              <a:rPr lang="pl-PL" sz="1800" smtClean="0"/>
              <a:t>https://www.gmes-atmosphere.eu/</a:t>
            </a:r>
            <a:endParaRPr lang="en-US" sz="1800" smtClean="0"/>
          </a:p>
        </p:txBody>
      </p:sp>
      <p:pic>
        <p:nvPicPr>
          <p:cNvPr id="25603" name="Symbol zastępczy zawartości 4" descr="HoffBC.png"/>
          <p:cNvPicPr>
            <a:picLocks noGrp="1" noChangeAspect="1"/>
          </p:cNvPicPr>
          <p:nvPr>
            <p:ph idx="1"/>
          </p:nvPr>
        </p:nvPicPr>
        <p:blipFill>
          <a:blip r:embed="rId2" cstate="print"/>
          <a:srcRect/>
          <a:stretch>
            <a:fillRect/>
          </a:stretch>
        </p:blipFill>
        <p:spPr>
          <a:xfrm>
            <a:off x="179388" y="260350"/>
            <a:ext cx="4611687" cy="3455988"/>
          </a:xfrm>
        </p:spPr>
      </p:pic>
      <p:sp>
        <p:nvSpPr>
          <p:cNvPr id="25604" name="Symbol zastępczy numeru slajdu 3"/>
          <p:cNvSpPr>
            <a:spLocks noGrp="1"/>
          </p:cNvSpPr>
          <p:nvPr>
            <p:ph type="sldNum" sz="quarter" idx="12"/>
          </p:nvPr>
        </p:nvSpPr>
        <p:spPr>
          <a:noFill/>
        </p:spPr>
        <p:txBody>
          <a:bodyPr/>
          <a:lstStyle/>
          <a:p>
            <a:fld id="{AEB245C9-3F0D-46C5-8FFB-887D2FFE8043}" type="slidenum">
              <a:rPr lang="en-US" smtClean="0"/>
              <a:pPr/>
              <a:t>23</a:t>
            </a:fld>
            <a:endParaRPr lang="en-US" smtClean="0"/>
          </a:p>
        </p:txBody>
      </p:sp>
      <p:pic>
        <p:nvPicPr>
          <p:cNvPr id="25605" name="Obraz 5" descr="BCpoland.png"/>
          <p:cNvPicPr>
            <a:picLocks noChangeAspect="1"/>
          </p:cNvPicPr>
          <p:nvPr/>
        </p:nvPicPr>
        <p:blipFill>
          <a:blip r:embed="rId3" cstate="print"/>
          <a:srcRect/>
          <a:stretch>
            <a:fillRect/>
          </a:stretch>
        </p:blipFill>
        <p:spPr bwMode="auto">
          <a:xfrm>
            <a:off x="4138613" y="3106738"/>
            <a:ext cx="5005387" cy="37512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p:cNvSpPr>
            <a:spLocks noGrp="1"/>
          </p:cNvSpPr>
          <p:nvPr>
            <p:ph type="title"/>
          </p:nvPr>
        </p:nvSpPr>
        <p:spPr>
          <a:xfrm>
            <a:off x="5148065" y="609600"/>
            <a:ext cx="3310136" cy="1143000"/>
          </a:xfrm>
        </p:spPr>
        <p:txBody>
          <a:bodyPr/>
          <a:lstStyle/>
          <a:p>
            <a:r>
              <a:rPr lang="pl-PL" sz="3200" dirty="0" err="1" smtClean="0"/>
              <a:t>Lidar</a:t>
            </a:r>
            <a:r>
              <a:rPr lang="pl-PL" sz="3200" dirty="0" smtClean="0"/>
              <a:t> </a:t>
            </a:r>
            <a:r>
              <a:rPr lang="pl-PL" sz="3200" dirty="0" smtClean="0"/>
              <a:t>IOPAN </a:t>
            </a:r>
            <a:r>
              <a:rPr lang="pl-PL" sz="3200" dirty="0" smtClean="0"/>
              <a:t>Sopot</a:t>
            </a:r>
            <a:endParaRPr lang="en-US" sz="3200" dirty="0" smtClean="0"/>
          </a:p>
        </p:txBody>
      </p:sp>
      <p:pic>
        <p:nvPicPr>
          <p:cNvPr id="26627" name="Symbol zastępczy zawartości 4" descr="09072013LidarLog.png"/>
          <p:cNvPicPr>
            <a:picLocks noGrp="1" noChangeAspect="1"/>
          </p:cNvPicPr>
          <p:nvPr>
            <p:ph idx="1"/>
          </p:nvPr>
        </p:nvPicPr>
        <p:blipFill>
          <a:blip r:embed="rId2" cstate="print"/>
          <a:srcRect/>
          <a:stretch>
            <a:fillRect/>
          </a:stretch>
        </p:blipFill>
        <p:spPr>
          <a:xfrm>
            <a:off x="0" y="0"/>
            <a:ext cx="5076825" cy="3806825"/>
          </a:xfrm>
        </p:spPr>
      </p:pic>
      <p:sp>
        <p:nvSpPr>
          <p:cNvPr id="26628" name="Symbol zastępczy numeru slajdu 3"/>
          <p:cNvSpPr>
            <a:spLocks noGrp="1"/>
          </p:cNvSpPr>
          <p:nvPr>
            <p:ph type="sldNum" sz="quarter" idx="12"/>
          </p:nvPr>
        </p:nvSpPr>
        <p:spPr>
          <a:noFill/>
        </p:spPr>
        <p:txBody>
          <a:bodyPr/>
          <a:lstStyle/>
          <a:p>
            <a:fld id="{F32D41CC-9FA0-4B37-B560-A38608765B2C}" type="slidenum">
              <a:rPr lang="en-US" smtClean="0"/>
              <a:pPr/>
              <a:t>24</a:t>
            </a:fld>
            <a:endParaRPr lang="en-US" smtClean="0"/>
          </a:p>
        </p:txBody>
      </p:sp>
      <p:pic>
        <p:nvPicPr>
          <p:cNvPr id="26629" name="Obraz 5" descr="10072013LidarLog.png"/>
          <p:cNvPicPr>
            <a:picLocks noChangeAspect="1"/>
          </p:cNvPicPr>
          <p:nvPr/>
        </p:nvPicPr>
        <p:blipFill>
          <a:blip r:embed="rId3" cstate="print"/>
          <a:srcRect/>
          <a:stretch>
            <a:fillRect/>
          </a:stretch>
        </p:blipFill>
        <p:spPr bwMode="auto">
          <a:xfrm>
            <a:off x="3900488" y="2924175"/>
            <a:ext cx="5243512" cy="39338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p:cNvSpPr>
            <a:spLocks noGrp="1"/>
          </p:cNvSpPr>
          <p:nvPr>
            <p:ph type="title"/>
          </p:nvPr>
        </p:nvSpPr>
        <p:spPr/>
        <p:txBody>
          <a:bodyPr/>
          <a:lstStyle/>
          <a:p>
            <a:r>
              <a:rPr lang="pl-PL" sz="3200" smtClean="0"/>
              <a:t>Dane z lidaru IGF UW, Warszawa</a:t>
            </a:r>
            <a:endParaRPr lang="en-US" sz="3200" smtClean="0"/>
          </a:p>
        </p:txBody>
      </p:sp>
      <p:pic>
        <p:nvPicPr>
          <p:cNvPr id="27651" name="Symbol zastępczy zawartości 4" descr="10072013Lidar1064nm.png"/>
          <p:cNvPicPr>
            <a:picLocks noGrp="1" noChangeAspect="1"/>
          </p:cNvPicPr>
          <p:nvPr>
            <p:ph idx="1"/>
          </p:nvPr>
        </p:nvPicPr>
        <p:blipFill>
          <a:blip r:embed="rId2" cstate="print"/>
          <a:srcRect/>
          <a:stretch>
            <a:fillRect/>
          </a:stretch>
        </p:blipFill>
        <p:spPr>
          <a:xfrm>
            <a:off x="1979613" y="1844675"/>
            <a:ext cx="5480050" cy="4114800"/>
          </a:xfrm>
        </p:spPr>
      </p:pic>
      <p:sp>
        <p:nvSpPr>
          <p:cNvPr id="27652" name="Symbol zastępczy numeru slajdu 3"/>
          <p:cNvSpPr>
            <a:spLocks noGrp="1"/>
          </p:cNvSpPr>
          <p:nvPr>
            <p:ph type="sldNum" sz="quarter" idx="12"/>
          </p:nvPr>
        </p:nvSpPr>
        <p:spPr>
          <a:noFill/>
        </p:spPr>
        <p:txBody>
          <a:bodyPr/>
          <a:lstStyle/>
          <a:p>
            <a:fld id="{829D441B-2AD7-4CFC-98E6-BA186BAE7E02}" type="slidenum">
              <a:rPr lang="en-US" smtClean="0"/>
              <a:pPr/>
              <a:t>25</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a:xfrm>
            <a:off x="785813" y="142875"/>
            <a:ext cx="7772400" cy="1143000"/>
          </a:xfrm>
        </p:spPr>
        <p:txBody>
          <a:bodyPr/>
          <a:lstStyle/>
          <a:p>
            <a:r>
              <a:rPr lang="en-US" sz="3200" b="1" dirty="0" smtClean="0">
                <a:latin typeface="Arial" pitchFamily="34" charset="0"/>
                <a:cs typeface="Arial" pitchFamily="34" charset="0"/>
              </a:rPr>
              <a:t>Contextual</a:t>
            </a:r>
            <a:r>
              <a:rPr lang="pl-PL" sz="3200" b="1" dirty="0" smtClean="0">
                <a:latin typeface="Arial" pitchFamily="34" charset="0"/>
                <a:cs typeface="Arial" pitchFamily="34" charset="0"/>
              </a:rPr>
              <a:t> </a:t>
            </a:r>
            <a:r>
              <a:rPr lang="pl-PL" sz="3200" b="1" dirty="0" err="1" smtClean="0">
                <a:latin typeface="Arial" pitchFamily="34" charset="0"/>
                <a:cs typeface="Arial" pitchFamily="34" charset="0"/>
              </a:rPr>
              <a:t>algorithm</a:t>
            </a:r>
            <a:r>
              <a:rPr lang="pl-PL" sz="3200" b="1" dirty="0" smtClean="0">
                <a:latin typeface="Arial" pitchFamily="34" charset="0"/>
                <a:cs typeface="Arial" pitchFamily="34" charset="0"/>
              </a:rPr>
              <a:t> (algorytm kontekstowy)</a:t>
            </a:r>
            <a:endParaRPr lang="en-US" sz="3200" dirty="0" smtClean="0">
              <a:latin typeface="Arial" pitchFamily="34" charset="0"/>
              <a:cs typeface="Arial" pitchFamily="34" charset="0"/>
            </a:endParaRPr>
          </a:p>
        </p:txBody>
      </p:sp>
      <p:sp>
        <p:nvSpPr>
          <p:cNvPr id="5123" name="Symbol zastępczy zawartości 2"/>
          <p:cNvSpPr>
            <a:spLocks noGrp="1"/>
          </p:cNvSpPr>
          <p:nvPr>
            <p:ph idx="1"/>
          </p:nvPr>
        </p:nvSpPr>
        <p:spPr>
          <a:xfrm>
            <a:off x="714375" y="1500188"/>
            <a:ext cx="7772400" cy="2500312"/>
          </a:xfrm>
        </p:spPr>
        <p:txBody>
          <a:bodyPr>
            <a:normAutofit fontScale="85000" lnSpcReduction="20000"/>
          </a:bodyPr>
          <a:lstStyle/>
          <a:p>
            <a:r>
              <a:rPr lang="pl-PL" sz="2400" dirty="0" smtClean="0">
                <a:latin typeface="Arial" pitchFamily="34" charset="0"/>
                <a:cs typeface="Arial" pitchFamily="34" charset="0"/>
              </a:rPr>
              <a:t>Detekcja pożarów odbywa się poprzez analizę statystyczną sąsiadujących pikseli (wybieramy małe okno na zdjęciu satelitarnym o wymiarach </a:t>
            </a:r>
            <a:r>
              <a:rPr lang="pl-PL" sz="2400" dirty="0" err="1" smtClean="0">
                <a:latin typeface="Arial" pitchFamily="34" charset="0"/>
                <a:cs typeface="Arial" pitchFamily="34" charset="0"/>
              </a:rPr>
              <a:t>NxN</a:t>
            </a:r>
            <a:r>
              <a:rPr lang="pl-PL" sz="2400" dirty="0" smtClean="0">
                <a:latin typeface="Arial" pitchFamily="34" charset="0"/>
                <a:cs typeface="Arial" pitchFamily="34" charset="0"/>
              </a:rPr>
              <a:t> pikseli). Liczone są: wartości średnie </a:t>
            </a:r>
            <a:r>
              <a:rPr lang="pl-PL" sz="2400" dirty="0" smtClean="0">
                <a:latin typeface="Arial" pitchFamily="34" charset="0"/>
                <a:cs typeface="Arial" pitchFamily="34" charset="0"/>
                <a:sym typeface="Symbol" pitchFamily="18" charset="2"/>
              </a:rPr>
              <a:t> oraz odchylenia standardowe </a:t>
            </a:r>
            <a:r>
              <a:rPr lang="pl-PL" sz="2400" dirty="0" smtClean="0">
                <a:latin typeface="Arial" pitchFamily="34" charset="0"/>
                <a:cs typeface="Arial" pitchFamily="34" charset="0"/>
              </a:rPr>
              <a:t> dla kanałów 3.9 oraz 10.8</a:t>
            </a:r>
            <a:r>
              <a:rPr lang="pl-PL" sz="2400" dirty="0" smtClean="0">
                <a:latin typeface="Arial" pitchFamily="34" charset="0"/>
                <a:cs typeface="Arial" pitchFamily="34" charset="0"/>
                <a:sym typeface="Symbol" pitchFamily="18" charset="2"/>
              </a:rPr>
              <a:t> </a:t>
            </a:r>
            <a:r>
              <a:rPr lang="pl-PL" sz="2400" dirty="0" err="1" smtClean="0">
                <a:latin typeface="Arial" pitchFamily="34" charset="0"/>
                <a:cs typeface="Arial" pitchFamily="34" charset="0"/>
                <a:sym typeface="Symbol" pitchFamily="18" charset="2"/>
              </a:rPr>
              <a:t>m</a:t>
            </a:r>
            <a:r>
              <a:rPr lang="pl-PL" sz="2400" dirty="0" smtClean="0">
                <a:latin typeface="Arial" pitchFamily="34" charset="0"/>
                <a:cs typeface="Arial" pitchFamily="34" charset="0"/>
                <a:sym typeface="Symbol" pitchFamily="18" charset="2"/>
              </a:rPr>
              <a:t>. Piksel uznawany jest jako „gorący” (występuje pożar) gdy spełnione są np. następujące warunki:</a:t>
            </a:r>
            <a:r>
              <a:rPr lang="pl-PL" sz="2400" dirty="0" smtClean="0">
                <a:latin typeface="Arial" pitchFamily="34" charset="0"/>
                <a:cs typeface="Arial" pitchFamily="34" charset="0"/>
              </a:rPr>
              <a:t> </a:t>
            </a:r>
          </a:p>
          <a:p>
            <a:endParaRPr lang="pl-PL" sz="2400" dirty="0" smtClean="0">
              <a:latin typeface="Arial" pitchFamily="34" charset="0"/>
              <a:cs typeface="Arial" pitchFamily="34" charset="0"/>
            </a:endParaRPr>
          </a:p>
          <a:p>
            <a:endParaRPr lang="pl-PL" sz="2400" dirty="0" smtClean="0">
              <a:latin typeface="Arial" pitchFamily="34" charset="0"/>
              <a:cs typeface="Arial" pitchFamily="34" charset="0"/>
            </a:endParaRPr>
          </a:p>
          <a:p>
            <a:r>
              <a:rPr lang="pl-PL" sz="2400" dirty="0" smtClean="0">
                <a:latin typeface="Arial" pitchFamily="34" charset="0"/>
                <a:cs typeface="Arial" pitchFamily="34" charset="0"/>
              </a:rPr>
              <a:t>gdzie f jest empiryczną wartością progową. </a:t>
            </a:r>
            <a:endParaRPr lang="en-US" sz="2400" dirty="0" smtClean="0">
              <a:latin typeface="Arial" pitchFamily="34" charset="0"/>
              <a:cs typeface="Arial" pitchFamily="34" charset="0"/>
            </a:endParaRPr>
          </a:p>
        </p:txBody>
      </p:sp>
      <p:sp>
        <p:nvSpPr>
          <p:cNvPr id="5124" name="Symbol zastępczy numeru slajdu 3"/>
          <p:cNvSpPr>
            <a:spLocks noGrp="1"/>
          </p:cNvSpPr>
          <p:nvPr>
            <p:ph type="sldNum" sz="quarter" idx="12"/>
          </p:nvPr>
        </p:nvSpPr>
        <p:spPr>
          <a:noFill/>
        </p:spPr>
        <p:txBody>
          <a:bodyPr/>
          <a:lstStyle/>
          <a:p>
            <a:fld id="{8D408CE5-97F1-4096-9290-988F20B12956}" type="slidenum">
              <a:rPr lang="en-US" smtClean="0"/>
              <a:pPr/>
              <a:t>3</a:t>
            </a:fld>
            <a:endParaRPr lang="en-US" smtClean="0"/>
          </a:p>
        </p:txBody>
      </p:sp>
      <p:pic>
        <p:nvPicPr>
          <p:cNvPr id="5125" name="Picture 2"/>
          <p:cNvPicPr>
            <a:picLocks noChangeAspect="1" noChangeArrowheads="1"/>
          </p:cNvPicPr>
          <p:nvPr/>
        </p:nvPicPr>
        <p:blipFill>
          <a:blip r:embed="rId2" cstate="print"/>
          <a:srcRect/>
          <a:stretch>
            <a:fillRect/>
          </a:stretch>
        </p:blipFill>
        <p:spPr bwMode="auto">
          <a:xfrm>
            <a:off x="2714625" y="4214813"/>
            <a:ext cx="3441700" cy="719137"/>
          </a:xfrm>
          <a:prstGeom prst="rect">
            <a:avLst/>
          </a:prstGeom>
          <a:noFill/>
          <a:ln w="12700">
            <a:noFill/>
            <a:miter lim="800000"/>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a:xfrm>
            <a:off x="714375" y="285750"/>
            <a:ext cx="7772400" cy="1143000"/>
          </a:xfrm>
        </p:spPr>
        <p:txBody>
          <a:bodyPr/>
          <a:lstStyle/>
          <a:p>
            <a:r>
              <a:rPr lang="pl-PL" sz="3200" b="1" dirty="0" smtClean="0">
                <a:latin typeface="Arial" pitchFamily="34" charset="0"/>
                <a:cs typeface="Arial" pitchFamily="34" charset="0"/>
              </a:rPr>
              <a:t>Algorytm progowy</a:t>
            </a:r>
            <a:endParaRPr lang="en-US" sz="3200" b="1" dirty="0" smtClean="0">
              <a:latin typeface="Arial" pitchFamily="34" charset="0"/>
              <a:cs typeface="Arial" pitchFamily="34" charset="0"/>
            </a:endParaRPr>
          </a:p>
        </p:txBody>
      </p:sp>
      <p:sp>
        <p:nvSpPr>
          <p:cNvPr id="6147" name="Symbol zastępczy zawartości 2"/>
          <p:cNvSpPr>
            <a:spLocks noGrp="1"/>
          </p:cNvSpPr>
          <p:nvPr>
            <p:ph idx="1"/>
          </p:nvPr>
        </p:nvSpPr>
        <p:spPr>
          <a:xfrm>
            <a:off x="642938" y="1214438"/>
            <a:ext cx="7772400" cy="2000250"/>
          </a:xfrm>
        </p:spPr>
        <p:txBody>
          <a:bodyPr/>
          <a:lstStyle/>
          <a:p>
            <a:r>
              <a:rPr lang="pl-PL" sz="2400" dirty="0" smtClean="0">
                <a:latin typeface="Arial" pitchFamily="34" charset="0"/>
                <a:cs typeface="Arial" pitchFamily="34" charset="0"/>
              </a:rPr>
              <a:t>W tym przypadku mamy do czynienia z pożarem jeśli temperatura radiacyjna piksela jest wyższa od zadanego z góry progu. W metodzie tej wartości sąsiednich pikseli nie mają znaczenia. </a:t>
            </a:r>
            <a:endParaRPr lang="en-US" sz="2400" dirty="0" smtClean="0">
              <a:latin typeface="Arial" pitchFamily="34" charset="0"/>
              <a:cs typeface="Arial" pitchFamily="34" charset="0"/>
            </a:endParaRPr>
          </a:p>
        </p:txBody>
      </p:sp>
      <p:sp>
        <p:nvSpPr>
          <p:cNvPr id="6148" name="Symbol zastępczy numeru slajdu 3"/>
          <p:cNvSpPr>
            <a:spLocks noGrp="1"/>
          </p:cNvSpPr>
          <p:nvPr>
            <p:ph type="sldNum" sz="quarter" idx="12"/>
          </p:nvPr>
        </p:nvSpPr>
        <p:spPr>
          <a:noFill/>
        </p:spPr>
        <p:txBody>
          <a:bodyPr/>
          <a:lstStyle/>
          <a:p>
            <a:fld id="{EE24628E-4705-4D6B-8EE8-F0F54F282DA3}" type="slidenum">
              <a:rPr lang="en-US" smtClean="0"/>
              <a:pPr/>
              <a:t>4</a:t>
            </a:fld>
            <a:endParaRPr lang="en-US" smtClean="0"/>
          </a:p>
        </p:txBody>
      </p:sp>
      <p:sp>
        <p:nvSpPr>
          <p:cNvPr id="5" name="Tytuł 1"/>
          <p:cNvSpPr txBox="1">
            <a:spLocks/>
          </p:cNvSpPr>
          <p:nvPr/>
        </p:nvSpPr>
        <p:spPr bwMode="auto">
          <a:xfrm>
            <a:off x="428625" y="3214688"/>
            <a:ext cx="7772400" cy="1143000"/>
          </a:xfrm>
          <a:prstGeom prst="rect">
            <a:avLst/>
          </a:prstGeom>
          <a:noFill/>
          <a:ln w="9525">
            <a:noFill/>
            <a:miter lim="800000"/>
            <a:headEnd/>
            <a:tailEnd/>
          </a:ln>
        </p:spPr>
        <p:txBody>
          <a:bodyPr anchor="ctr"/>
          <a:lstStyle/>
          <a:p>
            <a:pPr algn="ctr">
              <a:defRPr/>
            </a:pPr>
            <a:r>
              <a:rPr lang="pl-PL" sz="3200" kern="0" dirty="0">
                <a:solidFill>
                  <a:schemeClr val="tx2"/>
                </a:solidFill>
                <a:latin typeface="Arial" pitchFamily="34" charset="0"/>
                <a:ea typeface="+mj-ea"/>
                <a:cs typeface="Arial" pitchFamily="34" charset="0"/>
              </a:rPr>
              <a:t>Algorytm progowo-kontekstowy</a:t>
            </a:r>
            <a:endParaRPr lang="en-US" sz="3200" kern="0" dirty="0">
              <a:solidFill>
                <a:schemeClr val="tx2"/>
              </a:solidFill>
              <a:latin typeface="Arial" pitchFamily="34" charset="0"/>
              <a:ea typeface="+mj-ea"/>
              <a:cs typeface="Arial" pitchFamily="34" charset="0"/>
            </a:endParaRPr>
          </a:p>
        </p:txBody>
      </p:sp>
      <p:sp>
        <p:nvSpPr>
          <p:cNvPr id="6" name="Symbol zastępczy zawartości 2"/>
          <p:cNvSpPr txBox="1">
            <a:spLocks/>
          </p:cNvSpPr>
          <p:nvPr/>
        </p:nvSpPr>
        <p:spPr bwMode="auto">
          <a:xfrm>
            <a:off x="500063" y="4572000"/>
            <a:ext cx="7772400" cy="2000250"/>
          </a:xfrm>
          <a:prstGeom prst="rect">
            <a:avLst/>
          </a:prstGeom>
          <a:noFill/>
          <a:ln w="9525">
            <a:noFill/>
            <a:miter lim="800000"/>
            <a:headEnd/>
            <a:tailEnd/>
          </a:ln>
        </p:spPr>
        <p:txBody>
          <a:bodyPr/>
          <a:lstStyle/>
          <a:p>
            <a:pPr marL="342900" indent="-342900">
              <a:spcBef>
                <a:spcPct val="20000"/>
              </a:spcBef>
              <a:buFontTx/>
              <a:buChar char="•"/>
              <a:defRPr/>
            </a:pPr>
            <a:r>
              <a:rPr lang="pl-PL" kern="0" dirty="0">
                <a:latin typeface="Arial" pitchFamily="34" charset="0"/>
                <a:cs typeface="Arial" pitchFamily="34" charset="0"/>
              </a:rPr>
              <a:t>Mieszany algorytm detekcji pożarów. Przykładem jest tu GOES ABBA czy algorytm MSG (</a:t>
            </a:r>
            <a:r>
              <a:rPr lang="pl-PL" kern="0" dirty="0" err="1">
                <a:latin typeface="Arial" pitchFamily="34" charset="0"/>
                <a:cs typeface="Arial" pitchFamily="34" charset="0"/>
              </a:rPr>
              <a:t>Hassini</a:t>
            </a:r>
            <a:r>
              <a:rPr lang="pl-PL" kern="0" dirty="0">
                <a:latin typeface="Arial" pitchFamily="34" charset="0"/>
                <a:cs typeface="Arial" pitchFamily="34" charset="0"/>
              </a:rPr>
              <a:t>, 2009)</a:t>
            </a:r>
            <a:endParaRPr lang="en-US" kern="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a:xfrm>
            <a:off x="857250" y="0"/>
            <a:ext cx="7772400" cy="1143000"/>
          </a:xfrm>
        </p:spPr>
        <p:txBody>
          <a:bodyPr/>
          <a:lstStyle/>
          <a:p>
            <a:r>
              <a:rPr lang="pl-PL" sz="3200" b="1" dirty="0" smtClean="0">
                <a:latin typeface="Arial" pitchFamily="34" charset="0"/>
                <a:cs typeface="Arial" pitchFamily="34" charset="0"/>
              </a:rPr>
              <a:t>Algorytmy czasowe</a:t>
            </a:r>
            <a:endParaRPr lang="en-US" sz="3200" b="1" dirty="0" smtClean="0">
              <a:latin typeface="Arial" pitchFamily="34" charset="0"/>
              <a:cs typeface="Arial" pitchFamily="34" charset="0"/>
            </a:endParaRPr>
          </a:p>
        </p:txBody>
      </p:sp>
      <p:sp>
        <p:nvSpPr>
          <p:cNvPr id="7171" name="Symbol zastępczy zawartości 2"/>
          <p:cNvSpPr>
            <a:spLocks noGrp="1"/>
          </p:cNvSpPr>
          <p:nvPr>
            <p:ph idx="1"/>
          </p:nvPr>
        </p:nvSpPr>
        <p:spPr/>
        <p:txBody>
          <a:bodyPr/>
          <a:lstStyle/>
          <a:p>
            <a:r>
              <a:rPr lang="pl-PL" sz="2400" smtClean="0">
                <a:latin typeface="Arial" pitchFamily="34" charset="0"/>
                <a:cs typeface="Arial" pitchFamily="34" charset="0"/>
              </a:rPr>
              <a:t>W tym przypadku wykorzystuje się zmienność czasową temperatury radiacyjnej pikseli. Jeśli odbiega ona od standardowego przebiegu dziennego to algorytm wykrywa pożar. </a:t>
            </a:r>
            <a:endParaRPr lang="en-US" sz="2400" smtClean="0">
              <a:latin typeface="Arial" pitchFamily="34" charset="0"/>
              <a:cs typeface="Arial" pitchFamily="34" charset="0"/>
            </a:endParaRPr>
          </a:p>
        </p:txBody>
      </p:sp>
      <p:sp>
        <p:nvSpPr>
          <p:cNvPr id="7172" name="Symbol zastępczy numeru slajdu 3"/>
          <p:cNvSpPr>
            <a:spLocks noGrp="1"/>
          </p:cNvSpPr>
          <p:nvPr>
            <p:ph type="sldNum" sz="quarter" idx="12"/>
          </p:nvPr>
        </p:nvSpPr>
        <p:spPr>
          <a:noFill/>
        </p:spPr>
        <p:txBody>
          <a:bodyPr/>
          <a:lstStyle/>
          <a:p>
            <a:fld id="{05CC250F-BC46-4914-90A9-0BE5EFC4B012}" type="slidenum">
              <a:rPr lang="en-US" smtClean="0"/>
              <a:pPr/>
              <a:t>5</a:t>
            </a:fld>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a:xfrm>
            <a:off x="714375" y="142875"/>
            <a:ext cx="7772400" cy="1143000"/>
          </a:xfrm>
        </p:spPr>
        <p:txBody>
          <a:bodyPr/>
          <a:lstStyle/>
          <a:p>
            <a:r>
              <a:rPr lang="pl-PL" sz="3200" b="1" dirty="0" smtClean="0">
                <a:latin typeface="Arial" pitchFamily="34" charset="0"/>
                <a:cs typeface="Arial" pitchFamily="34" charset="0"/>
              </a:rPr>
              <a:t>Algorytmy detekcji pożarów</a:t>
            </a:r>
            <a:endParaRPr lang="en-US" sz="3200" b="1" dirty="0" smtClean="0">
              <a:latin typeface="Arial" pitchFamily="34" charset="0"/>
              <a:cs typeface="Arial" pitchFamily="34" charset="0"/>
            </a:endParaRPr>
          </a:p>
        </p:txBody>
      </p:sp>
      <p:sp>
        <p:nvSpPr>
          <p:cNvPr id="8195" name="Symbol zastępczy zawartości 2"/>
          <p:cNvSpPr>
            <a:spLocks noGrp="1"/>
          </p:cNvSpPr>
          <p:nvPr>
            <p:ph idx="1"/>
          </p:nvPr>
        </p:nvSpPr>
        <p:spPr/>
        <p:txBody>
          <a:bodyPr/>
          <a:lstStyle/>
          <a:p>
            <a:r>
              <a:rPr lang="en-US" sz="2400" b="1" dirty="0" smtClean="0"/>
              <a:t>ABBA - Automated Biomass Burning Algorithm</a:t>
            </a:r>
            <a:r>
              <a:rPr lang="en-US" sz="2400" dirty="0" smtClean="0"/>
              <a:t> </a:t>
            </a:r>
          </a:p>
          <a:p>
            <a:r>
              <a:rPr lang="en-US" sz="2400" b="1" dirty="0" smtClean="0"/>
              <a:t>FIMMA - Fire Identification Mapping and Monitoring Algorithm</a:t>
            </a:r>
            <a:r>
              <a:rPr lang="en-US" sz="2400" dirty="0" smtClean="0"/>
              <a:t> </a:t>
            </a:r>
          </a:p>
          <a:p>
            <a:r>
              <a:rPr lang="en-US" sz="2400" b="1" dirty="0" smtClean="0"/>
              <a:t>MODIS - Moderate Resolution Imaging </a:t>
            </a:r>
            <a:r>
              <a:rPr lang="en-US" sz="2400" b="1" dirty="0" err="1" smtClean="0"/>
              <a:t>Spectroradiometer</a:t>
            </a:r>
            <a:r>
              <a:rPr lang="en-US" sz="2400" b="1" dirty="0" smtClean="0"/>
              <a:t> Fire Algorithm</a:t>
            </a:r>
            <a:r>
              <a:rPr lang="en-US" sz="2400" dirty="0" smtClean="0"/>
              <a:t> </a:t>
            </a:r>
          </a:p>
          <a:p>
            <a:endParaRPr lang="en-US" dirty="0" smtClean="0"/>
          </a:p>
        </p:txBody>
      </p:sp>
      <p:sp>
        <p:nvSpPr>
          <p:cNvPr id="8196" name="Symbol zastępczy numeru slajdu 3"/>
          <p:cNvSpPr>
            <a:spLocks noGrp="1"/>
          </p:cNvSpPr>
          <p:nvPr>
            <p:ph type="sldNum" sz="quarter" idx="12"/>
          </p:nvPr>
        </p:nvSpPr>
        <p:spPr>
          <a:noFill/>
        </p:spPr>
        <p:txBody>
          <a:bodyPr/>
          <a:lstStyle/>
          <a:p>
            <a:fld id="{D10CB6DA-C9FA-4F15-90BE-468BB5430489}" type="slidenum">
              <a:rPr lang="en-US" smtClean="0"/>
              <a:pPr/>
              <a:t>6</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a:xfrm>
            <a:off x="323850" y="260350"/>
            <a:ext cx="8424863" cy="1143000"/>
          </a:xfrm>
        </p:spPr>
        <p:txBody>
          <a:bodyPr>
            <a:normAutofit fontScale="90000"/>
          </a:bodyPr>
          <a:lstStyle/>
          <a:p>
            <a:r>
              <a:rPr lang="en-US" sz="2800" b="1" dirty="0" smtClean="0">
                <a:latin typeface="Arial" pitchFamily="34" charset="0"/>
                <a:cs typeface="Arial" pitchFamily="34" charset="0"/>
              </a:rPr>
              <a:t>Multi-spectral Fire Detection from a Geostationary Platform: Development of the GOES Automated Biomass Burning Algorithm (ABBA) </a:t>
            </a:r>
          </a:p>
        </p:txBody>
      </p:sp>
      <p:sp>
        <p:nvSpPr>
          <p:cNvPr id="9219" name="Symbol zastępczy zawartości 2"/>
          <p:cNvSpPr>
            <a:spLocks noGrp="1"/>
          </p:cNvSpPr>
          <p:nvPr>
            <p:ph idx="1"/>
          </p:nvPr>
        </p:nvSpPr>
        <p:spPr>
          <a:xfrm>
            <a:off x="250825" y="1700213"/>
            <a:ext cx="8642350" cy="5832475"/>
          </a:xfrm>
        </p:spPr>
        <p:txBody>
          <a:bodyPr/>
          <a:lstStyle/>
          <a:p>
            <a:r>
              <a:rPr lang="pl-PL" sz="2000" smtClean="0">
                <a:latin typeface="Arial" pitchFamily="34" charset="0"/>
              </a:rPr>
              <a:t>Algorytm skonstruowany dla danych pochodzących z satelity geostacjonarnego GOES. Oparty na pomiarach temperatury radiacyjnej w kanałach </a:t>
            </a:r>
            <a:r>
              <a:rPr lang="en-US" sz="2000" smtClean="0">
                <a:latin typeface="Arial" pitchFamily="34" charset="0"/>
              </a:rPr>
              <a:t>3.9</a:t>
            </a:r>
            <a:r>
              <a:rPr lang="pl-PL" sz="2000" smtClean="0">
                <a:latin typeface="Arial" pitchFamily="34" charset="0"/>
              </a:rPr>
              <a:t>,</a:t>
            </a:r>
            <a:r>
              <a:rPr lang="en-US" sz="2000" smtClean="0">
                <a:latin typeface="Arial" pitchFamily="34" charset="0"/>
              </a:rPr>
              <a:t> 10.7</a:t>
            </a:r>
            <a:r>
              <a:rPr lang="pl-PL" sz="2000" smtClean="0">
                <a:latin typeface="Arial" pitchFamily="34" charset="0"/>
              </a:rPr>
              <a:t> oraz </a:t>
            </a:r>
            <a:r>
              <a:rPr lang="en-US" sz="2000" smtClean="0">
                <a:latin typeface="Arial" pitchFamily="34" charset="0"/>
              </a:rPr>
              <a:t>12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a:t>
            </a:r>
          </a:p>
          <a:p>
            <a:r>
              <a:rPr lang="pl-PL" sz="2000" smtClean="0">
                <a:latin typeface="Arial" pitchFamily="34" charset="0"/>
                <a:cs typeface="Times New Roman" pitchFamily="18" charset="0"/>
              </a:rPr>
              <a:t>Zarówno kanał  3.9</a:t>
            </a:r>
            <a:r>
              <a:rPr lang="en-US" sz="2000" smtClean="0">
                <a:latin typeface="Arial" pitchFamily="34" charset="0"/>
              </a:rPr>
              <a:t> </a:t>
            </a:r>
            <a:r>
              <a:rPr lang="pl-PL" sz="2000" smtClean="0">
                <a:latin typeface="Arial" pitchFamily="34" charset="0"/>
              </a:rPr>
              <a:t>jak i </a:t>
            </a:r>
            <a:r>
              <a:rPr lang="en-US" sz="2000" smtClean="0">
                <a:latin typeface="Arial" pitchFamily="34" charset="0"/>
              </a:rPr>
              <a:t>1</a:t>
            </a:r>
            <a:r>
              <a:rPr lang="pl-PL" sz="2000" smtClean="0">
                <a:latin typeface="Arial" pitchFamily="34" charset="0"/>
              </a:rPr>
              <a:t>0.7</a:t>
            </a:r>
            <a:r>
              <a:rPr lang="en-US" sz="2000" smtClean="0">
                <a:latin typeface="Arial" pitchFamily="34" charset="0"/>
              </a:rPr>
              <a:t>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a:t>
            </a:r>
            <a:r>
              <a:rPr lang="en-US" sz="2000" smtClean="0">
                <a:latin typeface="Arial" pitchFamily="34" charset="0"/>
              </a:rPr>
              <a:t> </a:t>
            </a:r>
            <a:r>
              <a:rPr lang="pl-PL" sz="2000" smtClean="0">
                <a:latin typeface="Arial" pitchFamily="34" charset="0"/>
              </a:rPr>
              <a:t>wykazuje kontrast pomiędzy chłodniejszymi i cieplejszymi powierzchniami niekoniecznie jest on związany z pożarami. </a:t>
            </a:r>
          </a:p>
          <a:p>
            <a:r>
              <a:rPr lang="pl-PL" sz="2000" smtClean="0">
                <a:latin typeface="Arial" pitchFamily="34" charset="0"/>
              </a:rPr>
              <a:t>Typowa różnica pomiędzy kanałami 3.9 i 10.7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a:t>
            </a:r>
            <a:r>
              <a:rPr lang="pl-PL" sz="2000" smtClean="0">
                <a:latin typeface="Arial" pitchFamily="34" charset="0"/>
              </a:rPr>
              <a:t> wynosi 5K i jest związana z różna transmisja atmosferyczną</a:t>
            </a:r>
            <a:r>
              <a:rPr lang="en-US" sz="2000" smtClean="0">
                <a:latin typeface="Arial" pitchFamily="34" charset="0"/>
              </a:rPr>
              <a:t>, </a:t>
            </a:r>
            <a:r>
              <a:rPr lang="pl-PL" sz="2000" smtClean="0">
                <a:latin typeface="Arial" pitchFamily="34" charset="0"/>
              </a:rPr>
              <a:t>zdolnością emisyjną powierzchni Ziemi oraz wpływem promieniowania słonecznego w kanale 3.9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 Różnica staje się większa gdy występują pożary.</a:t>
            </a:r>
            <a:r>
              <a:rPr lang="en-US" sz="2000" smtClean="0">
                <a:latin typeface="Arial" pitchFamily="34" charset="0"/>
              </a:rPr>
              <a:t> </a:t>
            </a:r>
            <a:endParaRPr lang="pl-PL" sz="2000" smtClean="0">
              <a:latin typeface="Arial" pitchFamily="34" charset="0"/>
            </a:endParaRPr>
          </a:p>
          <a:p>
            <a:r>
              <a:rPr lang="pl-PL" sz="2000" smtClean="0">
                <a:latin typeface="Arial" pitchFamily="34" charset="0"/>
              </a:rPr>
              <a:t>Kanał </a:t>
            </a:r>
            <a:r>
              <a:rPr lang="en-US" sz="2000" smtClean="0">
                <a:latin typeface="Arial" pitchFamily="34" charset="0"/>
              </a:rPr>
              <a:t>3.9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a:t>
            </a:r>
            <a:r>
              <a:rPr lang="en-US" sz="2000" smtClean="0">
                <a:latin typeface="Arial" pitchFamily="34" charset="0"/>
              </a:rPr>
              <a:t> </a:t>
            </a:r>
            <a:r>
              <a:rPr lang="pl-PL" sz="2000" smtClean="0">
                <a:latin typeface="Arial" pitchFamily="34" charset="0"/>
              </a:rPr>
              <a:t>jest bardziej czuły na podskalowe pożary (nie obejmujących zasięgiem całego obszaru piksela)</a:t>
            </a:r>
            <a:r>
              <a:rPr lang="en-US" sz="2000" smtClean="0">
                <a:latin typeface="Arial" pitchFamily="34" charset="0"/>
              </a:rPr>
              <a:t>. </a:t>
            </a:r>
            <a:r>
              <a:rPr lang="pl-PL" sz="2000" smtClean="0">
                <a:latin typeface="Arial" pitchFamily="34" charset="0"/>
              </a:rPr>
              <a:t>Gorące obszary emitują relatywnie więcej promieniowania dla fal krótszych niż dłuższych co wynika ze wzoru Plancka. </a:t>
            </a:r>
            <a:endParaRPr lang="en-US" sz="2000" smtClean="0">
              <a:latin typeface="Arial" pitchFamily="34" charset="0"/>
            </a:endParaRPr>
          </a:p>
        </p:txBody>
      </p:sp>
      <p:sp>
        <p:nvSpPr>
          <p:cNvPr id="9220" name="Symbol zastępczy numeru slajdu 3"/>
          <p:cNvSpPr>
            <a:spLocks noGrp="1"/>
          </p:cNvSpPr>
          <p:nvPr>
            <p:ph type="sldNum" sz="quarter" idx="12"/>
          </p:nvPr>
        </p:nvSpPr>
        <p:spPr>
          <a:noFill/>
        </p:spPr>
        <p:txBody>
          <a:bodyPr/>
          <a:lstStyle/>
          <a:p>
            <a:fld id="{B251EE6D-3D03-4668-BF4D-0D0E07B4EF5E}" type="slidenum">
              <a:rPr lang="en-US" smtClean="0"/>
              <a:pPr/>
              <a:t>7</a:t>
            </a:fld>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p:txBody>
          <a:bodyPr/>
          <a:lstStyle/>
          <a:p>
            <a:endParaRPr lang="pl-PL" smtClean="0"/>
          </a:p>
        </p:txBody>
      </p:sp>
      <p:sp>
        <p:nvSpPr>
          <p:cNvPr id="10243" name="Symbol zastępczy zawartości 2"/>
          <p:cNvSpPr>
            <a:spLocks noGrp="1"/>
          </p:cNvSpPr>
          <p:nvPr>
            <p:ph idx="1"/>
          </p:nvPr>
        </p:nvSpPr>
        <p:spPr/>
        <p:txBody>
          <a:bodyPr/>
          <a:lstStyle/>
          <a:p>
            <a:endParaRPr lang="pl-PL" smtClean="0"/>
          </a:p>
        </p:txBody>
      </p:sp>
      <p:sp>
        <p:nvSpPr>
          <p:cNvPr id="10244" name="Symbol zastępczy numeru slajdu 3"/>
          <p:cNvSpPr>
            <a:spLocks noGrp="1"/>
          </p:cNvSpPr>
          <p:nvPr>
            <p:ph type="sldNum" sz="quarter" idx="12"/>
          </p:nvPr>
        </p:nvSpPr>
        <p:spPr>
          <a:noFill/>
        </p:spPr>
        <p:txBody>
          <a:bodyPr/>
          <a:lstStyle/>
          <a:p>
            <a:fld id="{38E78F5A-99B9-4EBC-8C05-37FA81605C8B}" type="slidenum">
              <a:rPr lang="en-US" smtClean="0"/>
              <a:pPr/>
              <a:t>8</a:t>
            </a:fld>
            <a:endParaRPr lang="en-US" smtClean="0"/>
          </a:p>
        </p:txBody>
      </p:sp>
      <p:pic>
        <p:nvPicPr>
          <p:cNvPr id="10245" name="Picture 2" descr="http://cimss.ssec.wisc.edu/goes/burn/gifs/g84panelweb.gif"/>
          <p:cNvPicPr>
            <a:picLocks noChangeAspect="1" noChangeArrowheads="1"/>
          </p:cNvPicPr>
          <p:nvPr/>
        </p:nvPicPr>
        <p:blipFill>
          <a:blip r:embed="rId2" cstate="print"/>
          <a:srcRect/>
          <a:stretch>
            <a:fillRect/>
          </a:stretch>
        </p:blipFill>
        <p:spPr bwMode="auto">
          <a:xfrm>
            <a:off x="0" y="0"/>
            <a:ext cx="89154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a:xfrm>
            <a:off x="684213" y="260350"/>
            <a:ext cx="7772400" cy="1143000"/>
          </a:xfrm>
        </p:spPr>
        <p:txBody>
          <a:bodyPr>
            <a:normAutofit fontScale="90000"/>
          </a:bodyPr>
          <a:lstStyle/>
          <a:p>
            <a:r>
              <a:rPr lang="en-US" sz="2800" b="1" dirty="0" smtClean="0">
                <a:latin typeface="Arial" pitchFamily="34" charset="0"/>
                <a:cs typeface="Arial" pitchFamily="34" charset="0"/>
              </a:rPr>
              <a:t>Overview of the GOES Automated Smoke/Aerosol Detection Algorithm (ASADA) </a:t>
            </a:r>
          </a:p>
        </p:txBody>
      </p:sp>
      <p:sp>
        <p:nvSpPr>
          <p:cNvPr id="11267" name="Symbol zastępczy zawartości 2"/>
          <p:cNvSpPr>
            <a:spLocks noGrp="1"/>
          </p:cNvSpPr>
          <p:nvPr>
            <p:ph idx="1"/>
          </p:nvPr>
        </p:nvSpPr>
        <p:spPr>
          <a:xfrm>
            <a:off x="611188" y="1700213"/>
            <a:ext cx="7772400" cy="4114800"/>
          </a:xfrm>
        </p:spPr>
        <p:txBody>
          <a:bodyPr/>
          <a:lstStyle/>
          <a:p>
            <a:r>
              <a:rPr lang="pl-PL" sz="2000" smtClean="0">
                <a:latin typeface="Arial" pitchFamily="34" charset="0"/>
              </a:rPr>
              <a:t>Algorytm wykrywania dymu pochodzącego z pożarów przy użyciu satelity stacjonarnego GOES. W tym celu wykorzystywane są kanały z obszaru widzialnego 3.9, 10.7 oraz  12.0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 </a:t>
            </a:r>
          </a:p>
          <a:p>
            <a:r>
              <a:rPr lang="pl-PL" sz="2000" smtClean="0">
                <a:latin typeface="Arial" pitchFamily="34" charset="0"/>
                <a:cs typeface="Times New Roman" pitchFamily="18" charset="0"/>
              </a:rPr>
              <a:t>Metoda opiera się na zdefiniowanych wartościach progowych dla pojedynczych kanałów oraz różnic pomiędzy kanałami i statystykach opartych na wartościach w sąsiednich pikselach. </a:t>
            </a:r>
          </a:p>
        </p:txBody>
      </p:sp>
      <p:sp>
        <p:nvSpPr>
          <p:cNvPr id="11268" name="Symbol zastępczy numeru slajdu 3"/>
          <p:cNvSpPr>
            <a:spLocks noGrp="1"/>
          </p:cNvSpPr>
          <p:nvPr>
            <p:ph type="sldNum" sz="quarter" idx="12"/>
          </p:nvPr>
        </p:nvSpPr>
        <p:spPr>
          <a:noFill/>
        </p:spPr>
        <p:txBody>
          <a:bodyPr/>
          <a:lstStyle/>
          <a:p>
            <a:fld id="{DD981DEF-8EBC-48ED-8DEB-8741913CCD96}" type="slidenum">
              <a:rPr lang="en-US" smtClean="0"/>
              <a:pPr/>
              <a:t>9</a:t>
            </a:fld>
            <a:endParaRPr lang="en-US" smtClean="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833</Words>
  <Application>Microsoft Office PowerPoint</Application>
  <PresentationFormat>Pokaz na ekranie (4:3)</PresentationFormat>
  <Paragraphs>86</Paragraphs>
  <Slides>25</Slides>
  <Notes>1</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Motyw pakietu Office</vt:lpstr>
      <vt:lpstr> Metody teledetekcyjne w badaniach atmosfery.  Wykład 12 – Detekcja pożarów</vt:lpstr>
      <vt:lpstr>Satelitarna detekcja pożarów</vt:lpstr>
      <vt:lpstr>Contextual algorithm (algorytm kontekstowy)</vt:lpstr>
      <vt:lpstr>Algorytm progowy</vt:lpstr>
      <vt:lpstr>Algorytmy czasowe</vt:lpstr>
      <vt:lpstr>Algorytmy detekcji pożarów</vt:lpstr>
      <vt:lpstr>Multi-spectral Fire Detection from a Geostationary Platform: Development of the GOES Automated Biomass Burning Algorithm (ABBA) </vt:lpstr>
      <vt:lpstr>Prezentacja programu PowerPoint</vt:lpstr>
      <vt:lpstr>Overview of the GOES Automated Smoke/Aerosol Detection Algorithm (ASADA) </vt:lpstr>
      <vt:lpstr>Prezentacja programu PowerPoint</vt:lpstr>
      <vt:lpstr>AVHRR Fire Detects from the Fire Identification,  Mapping and Monitoring Algorithm (FIMMA)</vt:lpstr>
      <vt:lpstr>An Enhanced Contextual Fire Detection Algorithm for MODIS http://modis-fire.umd.edu/data.asp  http://rapidfire.sci.gsfc.nasa.gov/ </vt:lpstr>
      <vt:lpstr>Algorytm (Giglio et al., 2003)</vt:lpstr>
      <vt:lpstr>Prezentacja programu PowerPoint</vt:lpstr>
      <vt:lpstr>Algorytm MSG</vt:lpstr>
      <vt:lpstr>Prezentacja programu PowerPoint</vt:lpstr>
      <vt:lpstr>Korekcja kanału IR3.9 na absorpcję  przez CO2</vt:lpstr>
      <vt:lpstr>Prezentacja programu PowerPoint</vt:lpstr>
      <vt:lpstr>Detekcja pożarów za pomocą satelity MSG </vt:lpstr>
      <vt:lpstr>Mapa częstotliwości pożarów nad Europa z detektora MODIS (2001-2011)</vt:lpstr>
      <vt:lpstr>Cykl roczny występowania pożarów nad Polską (MODIS 2001-2011)</vt:lpstr>
      <vt:lpstr>Transport pożarów z Kanady do Europy- lipiec 2013</vt:lpstr>
      <vt:lpstr>Model MACC  https://www.gmes-atmosphere.eu/</vt:lpstr>
      <vt:lpstr>Lidar IOPAN Sopot</vt:lpstr>
      <vt:lpstr>Dane z lidaru IGF UW, Warszawa</vt:lpstr>
    </vt:vector>
  </TitlesOfParts>
  <Company>IGF-UW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Metody teledetekcyjne w badaniach atmosfery.  Wykład 7 – GPS w badaniach pomiarach wilgotność atmosfery</dc:title>
  <dc:creator>Krzysztof Markowicz</dc:creator>
  <cp:lastModifiedBy>admin</cp:lastModifiedBy>
  <cp:revision>8</cp:revision>
  <dcterms:created xsi:type="dcterms:W3CDTF">2017-04-04T07:54:42Z</dcterms:created>
  <dcterms:modified xsi:type="dcterms:W3CDTF">2019-05-14T08:29:34Z</dcterms:modified>
</cp:coreProperties>
</file>