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3B11-587F-4A95-91C9-B94086DE4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9CA0-C747-4B3D-8E91-06B3E5E65B3E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s.itc.utwente.nl/librarywww/papers_2007/msc/wrem/masika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736403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Wykład 10  </a:t>
            </a:r>
            <a:b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Detektor SEVIRI na satelicie MSG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3B3F69-B9B4-4B51-926E-6D90B6D4FD6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2813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E4D5E-A0D5-4A9F-AE0F-61F7875B276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pl-PL" sz="3200" smtClean="0"/>
              <a:t>Typy danych: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HRIT - High Rate Information Transmission</a:t>
            </a:r>
          </a:p>
          <a:p>
            <a:r>
              <a:rPr lang="pl-PL" smtClean="0"/>
              <a:t>LRIT - Low Rate Information Transmission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C9E80-D4DE-4FDC-BA92-A2B8D1451EB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36613"/>
          </a:xfrm>
        </p:spPr>
        <p:txBody>
          <a:bodyPr/>
          <a:lstStyle/>
          <a:p>
            <a:r>
              <a:rPr lang="pl-PL" sz="3200" b="1" dirty="0" smtClean="0"/>
              <a:t>Produkty meteorologiczne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/>
              <a:t>Profil wektora wiatru na podstawie ruchu chmur oraz gazów slajdowych (para wodna, ozon)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Analiza zachmurzenia, wysokość i typ zachmurzenia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Wilgotność w średniej i wyższej troposferze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Precipitation Index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Wysokość wierzchołka chmur (lotnictwo)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Promieniowanie dla czystego nieba (numeryczne prognozy pogody)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Masy powietrza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Dane dla ISCCP (International Satellite Cloud Climatology Project)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Całkowita zawartość ozonu w pionowej kolumnie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Kalibracja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4E342-F8FE-4DB5-B9FC-A71BD97F5695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3" descr="2003_10_31_1130_CH01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01 (VIS0.6)                   Clouds</a:t>
            </a:r>
          </a:p>
        </p:txBody>
      </p:sp>
      <p:pic>
        <p:nvPicPr>
          <p:cNvPr id="15366" name="Picture 5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6020C-5A93-4F5A-874C-6CB4E39E7695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638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02 (VIS0.8)                   Clouds</a:t>
            </a:r>
          </a:p>
        </p:txBody>
      </p:sp>
      <p:pic>
        <p:nvPicPr>
          <p:cNvPr id="1638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Gras, Rice fields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pic>
        <p:nvPicPr>
          <p:cNvPr id="16391" name="Picture 6" descr="2003_10_31_1130_CH02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7102475" y="609600"/>
            <a:ext cx="20399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EC9CE-2DAC-48BA-A2B8-4E47A8626376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03 (NIR1.6)                   Clouds</a:t>
            </a:r>
          </a:p>
        </p:txBody>
      </p:sp>
      <p:pic>
        <p:nvPicPr>
          <p:cNvPr id="1741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Water clouds with small droplets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Water clouds with large droplets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Ice clouds with small particles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Ice clouds with large particles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 </a:t>
            </a:r>
          </a:p>
          <a:p>
            <a:pPr algn="r" defTabSz="762000"/>
            <a:r>
              <a:rPr lang="en-GB" sz="2000" b="1"/>
              <a:t>Sand 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Gras, Rice fields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r>
              <a:rPr lang="en-GB" sz="2000" b="1"/>
              <a:t>Ocean, Sea</a:t>
            </a:r>
          </a:p>
        </p:txBody>
      </p:sp>
      <p:pic>
        <p:nvPicPr>
          <p:cNvPr id="17416" name="Picture 7" descr="2003_10_31_1130_CH03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0" y="6021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E77B5-FC02-443B-8DEE-7AECC34C947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35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04 (IR3.9)                   Clouds</a:t>
            </a:r>
          </a:p>
          <a:p>
            <a:pPr defTabSz="762000">
              <a:lnSpc>
                <a:spcPct val="80000"/>
              </a:lnSpc>
            </a:pPr>
            <a:r>
              <a:rPr lang="en-GB" sz="2800" b="1"/>
              <a:t>                                                  Daytime</a:t>
            </a:r>
          </a:p>
        </p:txBody>
      </p:sp>
      <p:pic>
        <p:nvPicPr>
          <p:cNvPr id="18437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 / 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Water Clouds (land)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Water Clouds (sea)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Cold Ice Clouds (small particles)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Cold Ice Clouds (large particles)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 / Cold</a:t>
            </a:r>
            <a:endParaRPr lang="en-GB" sz="2000" b="1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 </a:t>
            </a:r>
          </a:p>
          <a:p>
            <a:pPr algn="r" defTabSz="762000"/>
            <a:r>
              <a:rPr lang="en-GB" sz="2000" b="1"/>
              <a:t>Fires</a:t>
            </a:r>
          </a:p>
          <a:p>
            <a:pPr algn="r" defTabSz="762000"/>
            <a:r>
              <a:rPr lang="en-GB" sz="2000" b="1"/>
              <a:t>Hot Sand 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Tropical Areas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Snow</a:t>
            </a:r>
          </a:p>
        </p:txBody>
      </p:sp>
      <p:pic>
        <p:nvPicPr>
          <p:cNvPr id="18440" name="Picture 7" descr="2003_10_31_1130_CH04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041D5-687B-40AA-A901-12528183EAB9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9459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04 (IR3.9)                   Clouds</a:t>
            </a:r>
          </a:p>
          <a:p>
            <a:pPr defTabSz="762000">
              <a:lnSpc>
                <a:spcPct val="80000"/>
              </a:lnSpc>
            </a:pPr>
            <a:r>
              <a:rPr lang="en-GB" sz="2800" b="1"/>
              <a:t>                                                  Nighttime</a:t>
            </a:r>
          </a:p>
        </p:txBody>
      </p:sp>
      <p:pic>
        <p:nvPicPr>
          <p:cNvPr id="19461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Fires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Surfaces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Surfaces (arctic ice areas)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0" y="616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pic>
        <p:nvPicPr>
          <p:cNvPr id="19465" name="Picture 8" descr="2003_10_29_0200_CH04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FCA41-6360-49C4-B100-E0C4833E18CF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Water Vapour                Channel 05 (WV6.2)                   Clouds</a:t>
            </a:r>
          </a:p>
        </p:txBody>
      </p:sp>
      <p:pic>
        <p:nvPicPr>
          <p:cNvPr id="20485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Low UTH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High UTH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pic>
        <p:nvPicPr>
          <p:cNvPr id="20489" name="Picture 8" descr="2003_10_31_1130_CH05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330AFA-D308-466A-8F63-23318A259DFD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150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Water Vapour                Channel 06 (WV7.3)                   Clouds</a:t>
            </a:r>
          </a:p>
        </p:txBody>
      </p:sp>
      <p:pic>
        <p:nvPicPr>
          <p:cNvPr id="2150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Low MTH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High MTH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(High-level warm surfaces)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1513" name="Picture 8" descr="2003_10_31_1130_CH06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1196B-5683-4333-AA11-EAE6F281499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pl-PL" sz="3200" b="1" smtClean="0"/>
              <a:t>Historia funkcjonowania satelitów Meteosat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/>
              <a:t>Satelity Meteosat pierwszej generacji: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Meteosat-1 1977-1979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Meteosat-2 1981-1991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Meteosat-3 1988-1995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Meteosat-4 1989-1995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Meteosat-5 1991-2007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Meteosat-6 1993-2012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Meteosat-7 1997-2013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Satelity Meteosat drugiej generacji (MSG):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Meteosat-8 2002-2011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Meteosat-9 2005-2014 </a:t>
            </a:r>
          </a:p>
          <a:p>
            <a:pPr>
              <a:lnSpc>
                <a:spcPct val="90000"/>
              </a:lnSpc>
            </a:pPr>
            <a:endParaRPr lang="pl-PL" sz="2400" smtClean="0"/>
          </a:p>
        </p:txBody>
      </p:sp>
      <p:pic>
        <p:nvPicPr>
          <p:cNvPr id="4101" name="Picture 5" descr="MSG_1_-_Meteosat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060575"/>
            <a:ext cx="252888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A267F-06F8-4275-A017-230E911E2BEB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07 (IR8.7)                   Clouds</a:t>
            </a:r>
          </a:p>
        </p:txBody>
      </p:sp>
      <p:pic>
        <p:nvPicPr>
          <p:cNvPr id="2253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2536" name="Picture 7" descr="2003_10_31_1130_CH07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914400"/>
            <a:ext cx="20399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6CA63-7D5B-456F-9673-FBC1F01864E5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5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08 (IR9.7)                   Clouds</a:t>
            </a:r>
          </a:p>
        </p:txBody>
      </p:sp>
      <p:pic>
        <p:nvPicPr>
          <p:cNvPr id="23557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(Areas of high IPV)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3561" name="Picture 8" descr="2003_10_31_1130_CH08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DE707-051D-4F40-94EC-14C164DD9AF7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4579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09 (IR10.8)                   Clouds</a:t>
            </a:r>
          </a:p>
        </p:txBody>
      </p:sp>
      <p:pic>
        <p:nvPicPr>
          <p:cNvPr id="24581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4585" name="Picture 8" descr="2003_10_31_1130_CH09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C5FBA-B949-4131-BB8D-32CDFE4DC05D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560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10 (IR12.0)                   Clouds</a:t>
            </a:r>
          </a:p>
        </p:txBody>
      </p:sp>
      <p:pic>
        <p:nvPicPr>
          <p:cNvPr id="25605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5609" name="Picture 8" descr="2003_10_31_1130_CH10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4BD8B-DC8A-4345-8B0D-681AB9498D04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662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11 (IR13.4)                   Clouds</a:t>
            </a:r>
          </a:p>
        </p:txBody>
      </p:sp>
      <p:pic>
        <p:nvPicPr>
          <p:cNvPr id="2662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6633" name="Picture 8" descr="2003_10_31_1130_CH11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4CBA5-E6E2-4806-B370-A3FE05885B39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765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12 (HRV)                    Clouds</a:t>
            </a:r>
          </a:p>
        </p:txBody>
      </p:sp>
      <p:pic>
        <p:nvPicPr>
          <p:cNvPr id="2765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7655" name="Picture 6" descr="2003_10_31_1130_CH12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7102475" y="609600"/>
            <a:ext cx="20399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2E5FC-E3F5-4802-8450-F813E7C77D60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8675" name="Obraz 2" descr="MODIScentralEurop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004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MSGwulk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0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pole tekstowe 4"/>
          <p:cNvSpPr txBox="1">
            <a:spLocks noChangeArrowheads="1"/>
          </p:cNvSpPr>
          <p:nvPr/>
        </p:nvSpPr>
        <p:spPr bwMode="auto">
          <a:xfrm>
            <a:off x="755650" y="4437063"/>
            <a:ext cx="79200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latin typeface="Arial" pitchFamily="34" charset="0"/>
                <a:cs typeface="Arial" pitchFamily="34" charset="0"/>
              </a:rPr>
              <a:t>Kompozycja barwna RGB uzyskana na podstawie pomiarów przyrządem SEVIRI na satelicie MSG2 o godzinie 06 UTC (a), 12 UTC (b), 16 UTC (c) dnia 16 kwietnia oraz o 12 UTC 17 kwietnia. Odcienie żółte odpowiadają pyłowi wulkanicznemu znajdującemu się ponad obszarem pokrytym chmurami. Barwy niebieskie oznaczają chmury zbudowane z kryształów lody, czerwone chmury zbudowane z kropelek wody, kolorem czarnym i brązowym oznaczone są obszary pozbawione zachmurzenia. 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36405-6DC0-42F5-9148-588C36D7D30F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20713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47409-16F4-4410-84D4-18AC15D48AA1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F2A21-D605-424F-99E5-D65AD734FCB9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D3CA0-972F-4655-93A5-874CAC27092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938"/>
            <a:ext cx="8027988" cy="6850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A33BA-211D-4524-AFBD-C07B5788DEAF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665AD-A142-4DDE-B668-D8561147BE39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EAF312-5A2F-4179-92D7-59D38D45DEFA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D051CE-5CF9-46D0-82F7-52A1B6105CBE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DCBF9-F2E2-4A6F-B859-D1EA75D12AF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647700"/>
          </a:xfrm>
        </p:spPr>
        <p:txBody>
          <a:bodyPr/>
          <a:lstStyle/>
          <a:p>
            <a:r>
              <a:rPr lang="pl-PL" sz="3200" smtClean="0"/>
              <a:t>Xrit2pic – program do czytania danych MSG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772400" cy="4114800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765175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Algorytmy używane do detekcji chmur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040312"/>
          </a:xfrm>
        </p:spPr>
        <p:txBody>
          <a:bodyPr/>
          <a:lstStyle/>
          <a:p>
            <a:pPr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Chmury na zdjęciach satelitarnych: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mają wyższy współczynnik odbicia niż powierzchnia ziemi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niższą temperaturę niż powierzchnia ziemi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wykazują znaczną zmienność czasową przestrzenną współczynnika odbicia i temperatury</a:t>
            </a:r>
          </a:p>
          <a:p>
            <a:pPr marL="514350" indent="-514350">
              <a:buFontTx/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Znacznym problemem w przypadku pikseli o szerokości rzędu kilku kilometrów w lub większym jest występowanie chmur konwekcyjnych, których rozmiary mogą być znacznie mniejsze niż wielkość piksela.</a:t>
            </a:r>
          </a:p>
          <a:p>
            <a:pPr marL="514350" indent="-514350">
              <a:buFontTx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400" smtClean="0">
                <a:latin typeface="Arial" pitchFamily="34" charset="0"/>
                <a:cs typeface="Arial" pitchFamily="34" charset="0"/>
              </a:rPr>
              <a:t>Ponadto rzucanie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przez chmury cieni na powierzchnie ziemi. 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28BDA-E71E-448E-8D4C-1F69CE47863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412875"/>
            <a:ext cx="7772400" cy="792163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Definicja poziomów wiarygodności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58F6D-423A-4865-BAA4-F00A87D55F05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36838"/>
            <a:ext cx="5705475" cy="3265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MSG - dzienny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>
          <a:xfrm>
            <a:off x="179388" y="6165850"/>
            <a:ext cx="8424862" cy="50641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Tmax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Tmean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Tmin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– średnie klimatologiczne (miesięczne) temp. powierzchni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ziemi</a:t>
            </a:r>
          </a:p>
          <a:p>
            <a:pPr>
              <a:buFontTx/>
              <a:buNone/>
            </a:pP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Stddev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- liczone na podstawie klimatologii (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Tmax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Tmin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Tmean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BBE3E-324C-4CFB-A827-B8B90ECA4C1A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692150"/>
            <a:ext cx="9180513" cy="5178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MSG - nocny</a:t>
            </a:r>
            <a:endParaRPr lang="en-US" sz="3200" dirty="0" smtClean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F2063-9031-49F2-BA6D-6115B83F3E7F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964613" cy="4745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Prostokąt 1"/>
          <p:cNvSpPr/>
          <p:nvPr/>
        </p:nvSpPr>
        <p:spPr>
          <a:xfrm>
            <a:off x="251520" y="594928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3"/>
              </a:rPr>
              <a:t>https://webapps.itc.utwente.nl/librarywww/papers_2007/msc/wrem/masika.pdf</a:t>
            </a:r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dla detektora AVHRR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C1EB4-3143-43DA-8F6A-1345C2F8F9BA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9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93B53-B980-4D5C-9E71-A6432A6D061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-494172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55082" name="Group 458"/>
          <p:cNvGraphicFramePr>
            <a:graphicFrameLocks noGrp="1"/>
          </p:cNvGraphicFramePr>
          <p:nvPr/>
        </p:nvGraphicFramePr>
        <p:xfrm>
          <a:off x="4206875" y="-49417288"/>
          <a:ext cx="4686300" cy="27157680"/>
        </p:xfrm>
        <a:graphic>
          <a:graphicData uri="http://schemas.openxmlformats.org/drawingml/2006/table">
            <a:tbl>
              <a:tblPr/>
              <a:tblGrid>
                <a:gridCol w="1171575"/>
                <a:gridCol w="1171575"/>
                <a:gridCol w="1171575"/>
                <a:gridCol w="1171575"/>
              </a:tblGrid>
              <a:tr h="15525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Channel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&amp;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Spectral Band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upper-lower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wavelengths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(kilometers)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Principal Sensitivity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HRV 0.75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0.6-0.9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texture,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0.64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0.56-0.71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land,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0.81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0.74-0.88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water, vegetation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NIR 1.6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1.50-1.78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snow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MIR 3.8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3.48-4.36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cloud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6.2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5.35-7.15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7.3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6.85-7.85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8.7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8.30-9.10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9.7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9.38-9.94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ozone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10.8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9.80-11.80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&amp; cloud top temp.,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12.0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11.00-13.00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temp. correction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13.4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12.40-13.40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higher clouds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0" name="Rectangle 342"/>
          <p:cNvSpPr>
            <a:spLocks noChangeArrowheads="1"/>
          </p:cNvSpPr>
          <p:nvPr/>
        </p:nvSpPr>
        <p:spPr bwMode="auto">
          <a:xfrm>
            <a:off x="4479925" y="55454550"/>
            <a:ext cx="1841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graphicFrame>
        <p:nvGraphicFramePr>
          <p:cNvPr id="155092" name="Group 46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785225" cy="5577840"/>
        </p:xfrm>
        <a:graphic>
          <a:graphicData uri="http://schemas.openxmlformats.org/drawingml/2006/table">
            <a:tbl>
              <a:tblPr/>
              <a:tblGrid>
                <a:gridCol w="1377950"/>
                <a:gridCol w="1693863"/>
                <a:gridCol w="2130425"/>
                <a:gridCol w="3582987"/>
              </a:tblGrid>
              <a:tr h="9080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Channel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Wavelength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Spectral Band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upper</a:t>
                      </a: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lower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Wavelengths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(kilometers)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Principal Sensitivity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HRV 0.75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0.6-0.9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texture,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0.64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0.56-0.71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land,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0.81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0.74-0.88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water, vegetation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NIR 1.6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1.50-1.78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snow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MIR 3.8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3.48-4.36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cloud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6.2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5.35-7.15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7.3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6.85-7.85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8.7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8.30-9.10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9.7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9.38-9.94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ozone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10.8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9.80-11.80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&amp; cloud top temp.,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12.0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11.00-13.00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temp. correction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13.4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12.40-1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.40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higher clouds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E538E2-C4EC-4A2C-B602-288CF3197629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3"/>
            <a:ext cx="9144000" cy="662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0F7B8E-9B7A-4786-8C00-5B762DAF1EA3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2825"/>
            <a:ext cx="9144000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B012EF-E055-4903-8A9D-A84F2E276113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1113"/>
            <a:ext cx="9144000" cy="557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60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DD929-AC2C-4914-8935-B0F6B6034A9D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738"/>
            <a:ext cx="9144000" cy="6037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6F88A-7F08-486E-9DF6-2D043634E82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16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36613"/>
          </a:xfrm>
        </p:spPr>
        <p:txBody>
          <a:bodyPr/>
          <a:lstStyle/>
          <a:p>
            <a:r>
              <a:rPr lang="pl-PL" sz="3200" smtClean="0"/>
              <a:t>Meteosat 8-9, skaner SEVIRI</a:t>
            </a:r>
          </a:p>
        </p:txBody>
      </p:sp>
      <p:pic>
        <p:nvPicPr>
          <p:cNvPr id="7172" name="Picture 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4F396-2CF8-4845-B8AA-17A9C3CC56F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A93D1-889C-4D1A-9C59-E0A9CC2A708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DDFCD2-B6CB-4306-86EB-4B841B756B8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245" name="Picture 5" descr="The SEVIRI instr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7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4EF21-54D1-4624-B859-6285BE74255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765175"/>
          </a:xfrm>
        </p:spPr>
        <p:txBody>
          <a:bodyPr/>
          <a:lstStyle/>
          <a:p>
            <a:r>
              <a:rPr lang="pl-PL" sz="3200" smtClean="0"/>
              <a:t>Schemat układu optycznego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516216" cy="30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1130</Words>
  <Application>Microsoft Office PowerPoint</Application>
  <PresentationFormat>Pokaz na ekranie (4:3)</PresentationFormat>
  <Paragraphs>621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 Metody teledetekcyjne w badaniach atmosfery.  Wykład 10   Detektor SEVIRI na satelicie MSG</vt:lpstr>
      <vt:lpstr>Historia funkcjonowania satelitów Meteosat</vt:lpstr>
      <vt:lpstr>Prezentacja programu PowerPoint</vt:lpstr>
      <vt:lpstr>Prezentacja programu PowerPoint</vt:lpstr>
      <vt:lpstr>Meteosat 8-9, skaner SEVIRI</vt:lpstr>
      <vt:lpstr>Prezentacja programu PowerPoint</vt:lpstr>
      <vt:lpstr>Prezentacja programu PowerPoint</vt:lpstr>
      <vt:lpstr>Prezentacja programu PowerPoint</vt:lpstr>
      <vt:lpstr>Schemat układu optycznego</vt:lpstr>
      <vt:lpstr>Prezentacja programu PowerPoint</vt:lpstr>
      <vt:lpstr>Typy danych:</vt:lpstr>
      <vt:lpstr>Produkty meteorologiczne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Xrit2pic – program do czytania danych MSG</vt:lpstr>
      <vt:lpstr>Algorytmy używane do detekcji chmur</vt:lpstr>
      <vt:lpstr>Prezentacja programu PowerPoint</vt:lpstr>
      <vt:lpstr>Algorytm MSG - dzienny</vt:lpstr>
      <vt:lpstr>Algorytm MSG - nocny</vt:lpstr>
      <vt:lpstr>Algorytm dla detektora AVHRR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admin</cp:lastModifiedBy>
  <cp:revision>8</cp:revision>
  <dcterms:created xsi:type="dcterms:W3CDTF">2017-04-04T08:00:32Z</dcterms:created>
  <dcterms:modified xsi:type="dcterms:W3CDTF">2019-05-14T08:51:16Z</dcterms:modified>
</cp:coreProperties>
</file>