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59" r:id="rId4"/>
    <p:sldId id="260" r:id="rId5"/>
    <p:sldId id="271" r:id="rId6"/>
    <p:sldId id="261" r:id="rId7"/>
    <p:sldId id="276" r:id="rId8"/>
    <p:sldId id="263" r:id="rId9"/>
    <p:sldId id="262" r:id="rId10"/>
    <p:sldId id="273" r:id="rId11"/>
    <p:sldId id="274" r:id="rId12"/>
    <p:sldId id="264" r:id="rId13"/>
    <p:sldId id="272" r:id="rId14"/>
    <p:sldId id="265" r:id="rId15"/>
    <p:sldId id="266" r:id="rId16"/>
    <p:sldId id="267" r:id="rId17"/>
    <p:sldId id="268" r:id="rId18"/>
    <p:sldId id="269" r:id="rId19"/>
    <p:sldId id="270" r:id="rId20"/>
    <p:sldId id="279" r:id="rId21"/>
    <p:sldId id="280" r:id="rId22"/>
    <p:sldId id="281" r:id="rId23"/>
    <p:sldId id="278" r:id="rId24"/>
    <p:sldId id="277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8F34-445A-4C7E-BA77-205189AE336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B9510-A317-472D-8824-2DF813FA2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en/6/68/LaNina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34559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Metody teledetekcyjne w badaniach atmosfery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smtClean="0">
                <a:solidFill>
                  <a:srgbClr val="0000FF"/>
                </a:solidFill>
              </a:rPr>
              <a:t>Wykład </a:t>
            </a:r>
            <a:r>
              <a:rPr lang="pl-PL" sz="4000" smtClean="0">
                <a:solidFill>
                  <a:srgbClr val="0000FF"/>
                </a:solidFill>
              </a:rPr>
              <a:t>9. </a:t>
            </a:r>
            <a:r>
              <a:rPr lang="pl-PL" sz="4000" dirty="0" smtClean="0">
                <a:solidFill>
                  <a:srgbClr val="0000FF"/>
                </a:solidFill>
              </a:rPr>
              <a:t/>
            </a:r>
            <a:br>
              <a:rPr lang="pl-PL" sz="4000" dirty="0" smtClean="0">
                <a:solidFill>
                  <a:srgbClr val="0000FF"/>
                </a:solidFill>
              </a:rPr>
            </a:br>
            <a:r>
              <a:rPr lang="pl-PL" sz="4000" dirty="0" err="1" smtClean="0">
                <a:solidFill>
                  <a:srgbClr val="0000FF"/>
                </a:solidFill>
              </a:rPr>
              <a:t>Altimetria</a:t>
            </a:r>
            <a:r>
              <a:rPr lang="pl-PL" sz="4000" dirty="0" smtClean="0">
                <a:solidFill>
                  <a:srgbClr val="0000FF"/>
                </a:solidFill>
              </a:rPr>
              <a:t> satelitarna</a:t>
            </a:r>
            <a:br>
              <a:rPr lang="pl-PL" sz="4000" dirty="0" smtClean="0">
                <a:solidFill>
                  <a:srgbClr val="0000FF"/>
                </a:solidFill>
              </a:rPr>
            </a:br>
            <a:endParaRPr lang="pl-PL" sz="4000" dirty="0" smtClean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Satelita Jason-2</a:t>
            </a:r>
            <a:endParaRPr lang="en-US" dirty="0"/>
          </a:p>
        </p:txBody>
      </p:sp>
      <p:pic>
        <p:nvPicPr>
          <p:cNvPr id="7" name="Symbol zastępczy zawartości 6" descr="j2_how_alt_wor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851104" cy="5249889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AutoShape 2" descr="Graphical depiction of how satellite altimetry works, using Jason-2 as the sample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Graphic showing 2 altimetry satellites over Earth overlaid with measurements of sea level rise from 1993-20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Zmiany czasowe powierzchni oceanów</a:t>
            </a:r>
            <a:endParaRPr lang="en-US" sz="3200" b="1" dirty="0"/>
          </a:p>
        </p:txBody>
      </p:sp>
      <p:pic>
        <p:nvPicPr>
          <p:cNvPr id="5" name="Symbol zastępczy zawartości 4" descr="tp_j-1_seaLevelRi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355160" cy="55163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4A46D-012D-47EC-9E42-CE8D37B0323D}" type="slidenum">
              <a:rPr lang="en-US"/>
              <a:pPr/>
              <a:t>12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024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4624"/>
            <a:ext cx="9144000" cy="64119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 descr="Jason3_ocean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5709"/>
            <a:ext cx="6185004" cy="6502291"/>
          </a:xfrm>
        </p:spPr>
      </p:pic>
      <p:sp>
        <p:nvSpPr>
          <p:cNvPr id="1026" name="AutoShape 2" descr="https://www.nesdis.noaa.gov/jason-3/images/jason3_ocean_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F9270-4DCE-472B-AFD9-1BD5AF3EA6C8}" type="slidenum">
              <a:rPr lang="en-US"/>
              <a:pPr/>
              <a:t>14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1268" name="Picture 3" descr="Winter_97-98_Devi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48263" cy="3786188"/>
          </a:xfrm>
          <a:noFill/>
        </p:spPr>
      </p:pic>
      <p:pic>
        <p:nvPicPr>
          <p:cNvPr id="11269" name="Picture 4" descr="Winter_98-99_Devi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897188"/>
            <a:ext cx="5435600" cy="39608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79979-92CC-4269-A23B-EA53C92F344A}" type="slidenum">
              <a:rPr lang="en-US"/>
              <a:pPr/>
              <a:t>15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Cyrkulacja atmosferyczno-oceaniczna w czasie La-Nina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2293" name="Picture 5" descr="lanina_wal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67346"/>
            <a:ext cx="695801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1C96D-8975-49D2-BE74-F6F1A5A776DE}" type="slidenum">
              <a:rPr lang="en-US"/>
              <a:pPr/>
              <a:t>16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3317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318" name="Picture 8" descr="o-atm_walker_circ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7345363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F2491-376E-4103-B20E-8B08E11E8DEB}" type="slidenum">
              <a:rPr lang="en-US"/>
              <a:pPr/>
              <a:t>17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4341" name="Picture 5" descr="File:LaNin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4813"/>
            <a:ext cx="63722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Badania kriosfery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 poziomu powierzchni lodu stosuje się analogiczne techniki jak w przypadku badań oceanicznych</a:t>
            </a:r>
          </a:p>
          <a:p>
            <a:r>
              <a:rPr lang="pl-PL" sz="2400" dirty="0" smtClean="0"/>
              <a:t>Np. ESA umieściła na orbicie radar: </a:t>
            </a:r>
            <a:r>
              <a:rPr lang="pl-PL" sz="2400" dirty="0" err="1" smtClean="0"/>
              <a:t>Radar</a:t>
            </a:r>
            <a:r>
              <a:rPr lang="pl-PL" sz="2400" dirty="0" smtClean="0"/>
              <a:t> </a:t>
            </a:r>
            <a:r>
              <a:rPr lang="pl-PL" sz="2400" dirty="0" err="1" smtClean="0"/>
              <a:t>Altimeter</a:t>
            </a:r>
            <a:r>
              <a:rPr lang="pl-PL" sz="2400" dirty="0" smtClean="0"/>
              <a:t> (RA-2) na satelitach ERS-1 i ERS-2, który służy do badania m.in. lodu.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Badania pola grawitacyjnego w ramach GRACE (</a:t>
            </a:r>
            <a:r>
              <a:rPr lang="pl-PL" sz="3200" b="1" dirty="0" err="1" smtClean="0"/>
              <a:t>Gravity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Recovery</a:t>
            </a:r>
            <a:r>
              <a:rPr lang="pl-PL" sz="3200" b="1" dirty="0" smtClean="0"/>
              <a:t> and </a:t>
            </a:r>
            <a:r>
              <a:rPr lang="pl-PL" sz="3200" b="1" dirty="0" err="1" smtClean="0"/>
              <a:t>Climate</a:t>
            </a:r>
            <a:r>
              <a:rPr lang="pl-PL" sz="3200" b="1" dirty="0" smtClean="0"/>
              <a:t> </a:t>
            </a:r>
            <a:r>
              <a:rPr lang="pl-PL" sz="3200" b="1" dirty="0" err="1" smtClean="0"/>
              <a:t>Experiment</a:t>
            </a:r>
            <a:r>
              <a:rPr lang="pl-PL" sz="3200" b="1" dirty="0" smtClean="0"/>
              <a:t>)</a:t>
            </a:r>
            <a:endParaRPr lang="en-US" sz="3200" b="1" dirty="0"/>
          </a:p>
        </p:txBody>
      </p:sp>
      <p:pic>
        <p:nvPicPr>
          <p:cNvPr id="4" name="Symbol zastępczy zawartości 3" descr="GRA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5980" y="1999381"/>
            <a:ext cx="781204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err="1" smtClean="0"/>
              <a:t>Altimetria</a:t>
            </a:r>
            <a:r>
              <a:rPr lang="pl-PL" sz="3200" b="1" dirty="0" smtClean="0"/>
              <a:t> satelitarna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To wyznaczenie odległości pomiędzy radarem umieszczonym na satelicie  na orbicie (o wysokości ok. 700 do 1500 km) od rzeczywistej, chwilowej powierzchni morza. </a:t>
            </a:r>
          </a:p>
          <a:p>
            <a:endParaRPr lang="pl-PL" sz="2400" dirty="0" smtClean="0"/>
          </a:p>
          <a:p>
            <a:r>
              <a:rPr lang="pl-PL" sz="2400" dirty="0" smtClean="0"/>
              <a:t>Do satelitarnych pomiarów </a:t>
            </a:r>
            <a:r>
              <a:rPr lang="pl-PL" sz="2400" dirty="0" err="1" smtClean="0"/>
              <a:t>altimetrycznych</a:t>
            </a:r>
            <a:r>
              <a:rPr lang="pl-PL" sz="2400" dirty="0" smtClean="0"/>
              <a:t> stosuje się radary pracujące w zakresie częstotliwości około 14 </a:t>
            </a:r>
            <a:r>
              <a:rPr lang="pl-PL" sz="2400" dirty="0" err="1" smtClean="0"/>
              <a:t>GHz</a:t>
            </a:r>
            <a:r>
              <a:rPr lang="pl-PL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Zasada działania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GRACE wykorzystuje mikrofalowy system mierzenia odległości pomiędzy dwoma identycznymi satelitami umieszczonymi na orbicie polarnej w odległości około 220 km od siebie. </a:t>
            </a:r>
          </a:p>
          <a:p>
            <a:r>
              <a:rPr lang="pl-PL" dirty="0" smtClean="0"/>
              <a:t>Taki system dwóch satelitów jest w stanie wyznaczyć zmiany odległości między sobą od 10 mikrometrów . </a:t>
            </a:r>
          </a:p>
          <a:p>
            <a:r>
              <a:rPr lang="pl-PL" dirty="0" smtClean="0"/>
              <a:t>Satelity okrążają Ziemię 15 razy na dobę i są w stanie ocenić małe zmiany w polu grawitacyjnym. </a:t>
            </a:r>
          </a:p>
          <a:p>
            <a:r>
              <a:rPr lang="pl-PL" dirty="0" smtClean="0"/>
              <a:t>Kiedy pierwszy satelita znajduje się nad rejonem nieco silniejszej grawitacji (czyli anomalii grawitacyjnej), wtedy przemieszcza się nieco względem drugiego satelity. Powoduje to zmianę odległości pomiędzy nimi. </a:t>
            </a:r>
          </a:p>
          <a:p>
            <a:r>
              <a:rPr lang="pl-PL" dirty="0" smtClean="0"/>
              <a:t>Następnie pierwszy satelita przelatuje nad anomalią grawitacyjną i zwalnia, w tym czasie drugi satelita przyśpiesza i zwalnia nad tym samym punktem Ziemi. </a:t>
            </a:r>
          </a:p>
          <a:p>
            <a:r>
              <a:rPr lang="pl-PL" dirty="0" smtClean="0"/>
              <a:t>Używając pomiarów odległości pomiędzy satelitami oraz znając precyzyjną pozycję z </a:t>
            </a:r>
            <a:r>
              <a:rPr lang="pl-PL" dirty="0" err="1" smtClean="0"/>
              <a:t>GPSu</a:t>
            </a:r>
            <a:r>
              <a:rPr lang="pl-PL" dirty="0" smtClean="0"/>
              <a:t> można odtworzyć dokładną mapę anomalii grawitacji Ziemi.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GRACE mierzy anomalie grawitacyjne, które są związane z redystrybucją masy, co w przypadku oceanu pozwala otrzymać informację na temat ciśnienia na jego dnie.</a:t>
            </a:r>
          </a:p>
          <a:p>
            <a:r>
              <a:rPr lang="pl-PL" dirty="0" smtClean="0"/>
              <a:t> W oceanie lokalna redystrybucja masy w kolumnie oceanicznej związana jest z dwoma efektami: zmianami poziomu morza oraz zmianami gęstości wody. </a:t>
            </a:r>
          </a:p>
          <a:p>
            <a:r>
              <a:rPr lang="pl-PL" dirty="0" smtClean="0"/>
              <a:t>Jednak tzw. składowa </a:t>
            </a:r>
            <a:r>
              <a:rPr lang="pl-PL" dirty="0" err="1" smtClean="0"/>
              <a:t>steryczna</a:t>
            </a:r>
            <a:r>
              <a:rPr lang="pl-PL" dirty="0" smtClean="0"/>
              <a:t> (ang. </a:t>
            </a:r>
            <a:r>
              <a:rPr lang="pl-PL" i="1" dirty="0" err="1" smtClean="0"/>
              <a:t>steric</a:t>
            </a:r>
            <a:r>
              <a:rPr lang="pl-PL" i="1" dirty="0" smtClean="0"/>
              <a:t> </a:t>
            </a:r>
            <a:r>
              <a:rPr lang="pl-PL" i="1" dirty="0" err="1" smtClean="0"/>
              <a:t>height</a:t>
            </a:r>
            <a:r>
              <a:rPr lang="pl-PL" dirty="0" smtClean="0"/>
              <a:t>) zmian powierzchni oceanu, czyli ściśnięcie lub rozszerzenie kolumny wody, prowadzi wprawdzie do zmiany poziomu powierzchni oceanu, ale nie powoduje zmiany anomalii grawitacyjnej i ciśnienia na dnie oceanu i nie jest obserwowane przez misję GRACE. </a:t>
            </a:r>
          </a:p>
          <a:p>
            <a:r>
              <a:rPr lang="pl-PL" dirty="0" smtClean="0"/>
              <a:t>Zmiany powierzchni oceanu są mierzone bezpośrednio przez systemy altymetrii satelitarnej. Zarówno przepływy </a:t>
            </a:r>
            <a:r>
              <a:rPr lang="pl-PL" dirty="0" err="1" smtClean="0"/>
              <a:t>barotropowe</a:t>
            </a:r>
            <a:r>
              <a:rPr lang="pl-PL" dirty="0" smtClean="0"/>
              <a:t> jak i </a:t>
            </a:r>
            <a:r>
              <a:rPr lang="pl-PL" dirty="0" err="1" smtClean="0"/>
              <a:t>baroklinowe</a:t>
            </a:r>
            <a:r>
              <a:rPr lang="pl-PL" dirty="0" smtClean="0"/>
              <a:t> są obserwowane przez pomiary ciśnienia na dnie oceanu, ale GRACE jest bardziej czuły na przepływy </a:t>
            </a:r>
            <a:r>
              <a:rPr lang="pl-PL" dirty="0" err="1" smtClean="0"/>
              <a:t>barotropowe</a:t>
            </a:r>
            <a:r>
              <a:rPr lang="pl-PL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Anomalie grawitacji wyrażane są w ekwiwalencie warstwy wody</a:t>
            </a:r>
            <a:endParaRPr lang="en-US" sz="2400" dirty="0"/>
          </a:p>
        </p:txBody>
      </p:sp>
      <p:pic>
        <p:nvPicPr>
          <p:cNvPr id="5" name="Symbol zastępczy zawartości 4" descr="7_jpl200lnd_RL05_201209_500x26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4762500" cy="2381250"/>
          </a:xfrm>
        </p:spPr>
      </p:pic>
      <p:sp>
        <p:nvSpPr>
          <p:cNvPr id="33794" name="AutoShape 2" descr="GRACE JPL-SS RL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Obraz 5" descr="8_jpl500obp_RL05_201112_500x27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36912"/>
            <a:ext cx="4762500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ymbol zastępczy zawartości 7" descr="GRACE_Auto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5045350" cy="60828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Ubytek lodu w rejonach polarnych</a:t>
            </a:r>
            <a:endParaRPr lang="en-US" sz="3200" b="1" dirty="0"/>
          </a:p>
        </p:txBody>
      </p:sp>
      <p:pic>
        <p:nvPicPr>
          <p:cNvPr id="6" name="Symbol zastępczy zawartości 5" descr="Slide2_pr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77749" cy="5233312"/>
          </a:xfrm>
        </p:spPr>
      </p:pic>
      <p:sp>
        <p:nvSpPr>
          <p:cNvPr id="32770" name="AutoShape 2" descr="Podobny obr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Znalezione obrazy dla zapytania Gravity Recovery and Climate Experiment physical over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78CA75-3DA8-4E27-8FF5-016C7F2FB29E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06438"/>
          </a:xfrm>
        </p:spPr>
        <p:txBody>
          <a:bodyPr/>
          <a:lstStyle/>
          <a:p>
            <a:r>
              <a:rPr lang="pl-PL" sz="3200" b="1" dirty="0" smtClean="0">
                <a:latin typeface="Arial" charset="0"/>
              </a:rPr>
              <a:t>Projekt </a:t>
            </a:r>
            <a:r>
              <a:rPr lang="pl-PL" sz="3200" b="1" dirty="0" err="1" smtClean="0">
                <a:latin typeface="Arial" charset="0"/>
              </a:rPr>
              <a:t>Topex-Posidon</a:t>
            </a:r>
            <a:endParaRPr lang="pl-PL" sz="3200" b="1" dirty="0" smtClean="0">
              <a:latin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4248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Pomyśl pomiarów poziomu oceanu przy użyciu radaru na satelicie sięga lat 60-tych. 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Pierwszy raz wykorzystano go w 1978 roku na satelicie </a:t>
            </a:r>
            <a:r>
              <a:rPr lang="pl-PL" sz="2400" dirty="0" err="1" smtClean="0">
                <a:latin typeface="Arial" charset="0"/>
              </a:rPr>
              <a:t>SeaSat</a:t>
            </a:r>
            <a:r>
              <a:rPr lang="pl-PL" sz="2400" dirty="0" smtClean="0">
                <a:latin typeface="Arial" charset="0"/>
              </a:rPr>
              <a:t> oraz później na </a:t>
            </a:r>
            <a:r>
              <a:rPr lang="pl-PL" sz="2400" dirty="0" err="1" smtClean="0">
                <a:latin typeface="Arial" charset="0"/>
              </a:rPr>
              <a:t>GeoSat</a:t>
            </a:r>
            <a:r>
              <a:rPr lang="pl-PL" sz="2400" dirty="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Od 1980 roku prowadzony jest przez amerykańską oraz francuską agencje kosmiczną projekt </a:t>
            </a:r>
            <a:r>
              <a:rPr lang="pl-PL" sz="2400" dirty="0" err="1" smtClean="0">
                <a:latin typeface="Arial" charset="0"/>
              </a:rPr>
              <a:t>Topex-Poseidon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W późniejszych latach (po 1992) wypuszczano kolejne misje </a:t>
            </a:r>
            <a:r>
              <a:rPr lang="pl-PL" sz="2400" dirty="0" err="1" smtClean="0">
                <a:latin typeface="Arial" charset="0"/>
              </a:rPr>
              <a:t>Topex-Poseidon</a:t>
            </a:r>
            <a:r>
              <a:rPr lang="pl-PL" sz="2400" dirty="0" smtClean="0">
                <a:latin typeface="Arial" charset="0"/>
              </a:rPr>
              <a:t> oraz w 1999 roku w misji </a:t>
            </a:r>
            <a:r>
              <a:rPr lang="pl-PL" sz="2400" dirty="0" err="1" smtClean="0">
                <a:latin typeface="Arial" charset="0"/>
              </a:rPr>
              <a:t>Jason</a:t>
            </a:r>
            <a:endParaRPr lang="pl-PL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 smtClean="0">
                <a:latin typeface="Arial" charset="0"/>
              </a:rPr>
              <a:t>Rozdzielczość przestrzenna jest słaba gdyż czas rewizyty wynosi około 10 dni.</a:t>
            </a:r>
          </a:p>
          <a:p>
            <a:pPr>
              <a:lnSpc>
                <a:spcPct val="90000"/>
              </a:lnSpc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1C8C8-BE36-4EBB-AF35-8D9AE48E3373}" type="slidenum">
              <a:rPr lang="en-US"/>
              <a:pPr/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90% powierzchni oceanów objęte jest pomiarami satelitarnymi.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 projekcie Topex-Poseidon zainteresowana zogniskowane są na wyznaczaniu kształtu powierzchni oceanu związanego z polem grawitacyjnym (geoida obrotowa) i tak wyznacza jest mapa wysokości oceanu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Następnie mogą być wyznaczane kierunki i prędkości prądów oceanicznych podobnie jak wiatr gradientowy w atmosferze na podstawie rozkładu ciśnienia czy geopotencjału.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Misje satelitarne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pl-PL" dirty="0" err="1" smtClean="0"/>
              <a:t>Topex</a:t>
            </a:r>
            <a:r>
              <a:rPr lang="pl-PL" dirty="0" smtClean="0"/>
              <a:t>/</a:t>
            </a:r>
            <a:r>
              <a:rPr lang="pl-PL" dirty="0" err="1" smtClean="0"/>
              <a:t>Posidon</a:t>
            </a:r>
            <a:r>
              <a:rPr lang="pl-PL" dirty="0" smtClean="0"/>
              <a:t>  1992-2008</a:t>
            </a:r>
          </a:p>
          <a:p>
            <a:r>
              <a:rPr lang="pl-PL" dirty="0" smtClean="0"/>
              <a:t>Jason-1:  2001-2013</a:t>
            </a:r>
          </a:p>
          <a:p>
            <a:r>
              <a:rPr lang="pl-PL" dirty="0" smtClean="0"/>
              <a:t>Jason-2: od 2008</a:t>
            </a:r>
          </a:p>
          <a:p>
            <a:r>
              <a:rPr lang="pl-PL" dirty="0" smtClean="0"/>
              <a:t>Jason-3 : od 2016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C627ED-3368-4F06-8672-5A5A0AA86D1E}" type="slidenum">
              <a:rPr lang="en-US"/>
              <a:pPr/>
              <a:t>6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561975"/>
          </a:xfrm>
        </p:spPr>
        <p:txBody>
          <a:bodyPr/>
          <a:lstStyle/>
          <a:p>
            <a:r>
              <a:rPr lang="pl-PL" sz="2800" b="1" dirty="0" smtClean="0">
                <a:latin typeface="Arial" charset="0"/>
              </a:rPr>
              <a:t>Parametry techniczne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6021387"/>
          </a:xfrm>
        </p:spPr>
        <p:txBody>
          <a:bodyPr/>
          <a:lstStyle/>
          <a:p>
            <a:r>
              <a:rPr lang="pl-PL" sz="2200" smtClean="0">
                <a:latin typeface="Arial" charset="0"/>
              </a:rPr>
              <a:t>Orbita, h=1336 km, inklinacja 66</a:t>
            </a:r>
            <a:r>
              <a:rPr lang="pl-PL" sz="2200" baseline="30000" smtClean="0">
                <a:latin typeface="Arial" charset="0"/>
              </a:rPr>
              <a:t>o</a:t>
            </a:r>
            <a:r>
              <a:rPr lang="pl-PL" sz="2200" smtClean="0">
                <a:latin typeface="Arial" charset="0"/>
              </a:rPr>
              <a:t>, cykl 10 dni.</a:t>
            </a:r>
          </a:p>
          <a:p>
            <a:r>
              <a:rPr lang="pl-PL" sz="2200" smtClean="0">
                <a:latin typeface="Arial" charset="0"/>
              </a:rPr>
              <a:t>Podwójny radar do pomiaru wysokości, 13.6 GHz i 5.30 GHz mierzy wysokości satelity nad poziom oceanu, prędkość wiatru, wysokości fali, poprawka jonosferyczna.</a:t>
            </a:r>
          </a:p>
          <a:p>
            <a:r>
              <a:rPr lang="pl-PL" sz="2200" smtClean="0">
                <a:latin typeface="Arial" charset="0"/>
              </a:rPr>
              <a:t>Radiometr mikrofalowy: 18, 21, 37GHz, Pomiary pasywne pary wodnej wzdłuż ścieżki radaru do korekcji radaru ze względu na zawartość pary wodnej (analogia do systemu GPS)</a:t>
            </a:r>
          </a:p>
          <a:p>
            <a:r>
              <a:rPr lang="pl-PL" sz="2200" smtClean="0">
                <a:latin typeface="Arial" charset="0"/>
              </a:rPr>
              <a:t>Reflektor laserowy - do naziemnego śledzenia satelity</a:t>
            </a:r>
          </a:p>
          <a:p>
            <a:r>
              <a:rPr lang="pl-PL" sz="2200" smtClean="0">
                <a:latin typeface="Arial" charset="0"/>
              </a:rPr>
              <a:t>Radar na pojedynczej długości fali 13.65 GHz – pomiary wysokości satelity nad pow. Oceanu, prędkość wiatru, wysokości fal</a:t>
            </a:r>
          </a:p>
          <a:p>
            <a:r>
              <a:rPr lang="pl-PL" sz="2200" smtClean="0">
                <a:latin typeface="Arial" charset="0"/>
              </a:rPr>
              <a:t>Podwójny system dopplerowski (odbiornik) 4012,2036 MHz. Odbiera naziemne sygnały do trackingu satelity i pola grawitacyjnego</a:t>
            </a:r>
          </a:p>
          <a:p>
            <a:r>
              <a:rPr lang="pl-PL" sz="2200" smtClean="0">
                <a:latin typeface="Arial" charset="0"/>
              </a:rPr>
              <a:t>Odbiornik GPS. Nowy system do trackingu i precyzyjnych obliczeń orbity satelity.</a:t>
            </a:r>
          </a:p>
          <a:p>
            <a:endParaRPr lang="pl-PL" sz="22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Orbita Jason-3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6021288"/>
            <a:ext cx="8229600" cy="5369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http://www.heavens-above.com/orbit.aspx?satid=33105&amp;lat=0&amp;lng=0&amp;loc=Unspecified&amp;alt=0&amp;tz=CET</a:t>
            </a:r>
            <a:endParaRPr lang="en-US" dirty="0"/>
          </a:p>
        </p:txBody>
      </p:sp>
      <p:pic>
        <p:nvPicPr>
          <p:cNvPr id="29698" name="Picture 2" descr="Ścieżka na powierzchni Zie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128792" cy="356439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23528" y="52292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Satelita mierzy jedynie w niskich i umiarkowanych szerokościach geograficznych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04CDDA-C16A-4720-8B91-AAA757829647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pl-PL" sz="2800" smtClean="0">
                <a:solidFill>
                  <a:schemeClr val="folHlink"/>
                </a:solidFill>
                <a:latin typeface="Arial" charset="0"/>
              </a:rPr>
              <a:t>Dokładność pomiaru poziomu oceanu wynosi 4.0 cm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None/>
            </a:pPr>
            <a:r>
              <a:rPr lang="pl-PL" sz="2400" dirty="0" smtClean="0">
                <a:latin typeface="Arial" charset="0"/>
              </a:rPr>
              <a:t>Cele naukowe misji </a:t>
            </a:r>
            <a:r>
              <a:rPr lang="pl-PL" sz="2400" dirty="0" err="1" smtClean="0">
                <a:latin typeface="Arial" charset="0"/>
              </a:rPr>
              <a:t>Topex-Poseidon</a:t>
            </a:r>
            <a:endParaRPr lang="pl-PL" sz="2400" dirty="0" smtClean="0">
              <a:latin typeface="Arial" charset="0"/>
            </a:endParaRP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Precyzyjne pomiary poziomu światowego oceanu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Wyznaczenie globalnej cyrkulacji oceanu i jej zmian w czasie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Zrozumienie fizyki pływów oceanicznych oraz powiązania ich z cyrkulacja oceaniczna oraz zmianami klimatu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Opis dynamiki oceanu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Analiza interakcji prądów morskich i fal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Wyznaczanie transportu ociepla, masy, fitoplanktonu oraz soli morskiej</a:t>
            </a:r>
          </a:p>
          <a:p>
            <a:pPr marL="609600" indent="-609600">
              <a:buFontTx/>
              <a:buAutoNum type="arabicParenR"/>
            </a:pPr>
            <a:r>
              <a:rPr lang="pl-PL" sz="2400" dirty="0" smtClean="0">
                <a:latin typeface="Arial" charset="0"/>
              </a:rPr>
              <a:t>Zrozumienie wpływu oceanu na atmosferę oraz klimat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0E2F93-0E25-4AE0-8D1F-024C1B848258}" type="slidenum">
              <a:rPr lang="en-US"/>
              <a:pPr/>
              <a:t>9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0950" y="3968750"/>
            <a:ext cx="144463" cy="138113"/>
          </a:xfrm>
          <a:noFill/>
        </p:spPr>
      </p:pic>
      <p:pic>
        <p:nvPicPr>
          <p:cNvPr id="8197" name="Picture 4" descr="P38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-7938"/>
            <a:ext cx="8496300" cy="6865938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528</Words>
  <Application>Microsoft Office PowerPoint</Application>
  <PresentationFormat>Pokaz na ekranie (4:3)</PresentationFormat>
  <Paragraphs>71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Metody teledetekcyjne w badaniach atmosfery   Wykład 9.  Altimetria satelitarna </vt:lpstr>
      <vt:lpstr>Altimetria satelitarna</vt:lpstr>
      <vt:lpstr>Projekt Topex-Posidon</vt:lpstr>
      <vt:lpstr>Slajd 4</vt:lpstr>
      <vt:lpstr>Misje satelitarne</vt:lpstr>
      <vt:lpstr>Parametry techniczne</vt:lpstr>
      <vt:lpstr>Orbita Jason-3</vt:lpstr>
      <vt:lpstr>Dokładność pomiaru poziomu oceanu wynosi 4.0 cm</vt:lpstr>
      <vt:lpstr>Slajd 9</vt:lpstr>
      <vt:lpstr>Satelita Jason-2</vt:lpstr>
      <vt:lpstr>Zmiany czasowe powierzchni oceanów</vt:lpstr>
      <vt:lpstr>Slajd 12</vt:lpstr>
      <vt:lpstr>Slajd 13</vt:lpstr>
      <vt:lpstr>Slajd 14</vt:lpstr>
      <vt:lpstr>Cyrkulacja atmosferyczno-oceaniczna w czasie La-Nina</vt:lpstr>
      <vt:lpstr>Slajd 16</vt:lpstr>
      <vt:lpstr>Slajd 17</vt:lpstr>
      <vt:lpstr>Badania kriosfery</vt:lpstr>
      <vt:lpstr>Badania pola grawitacyjnego w ramach GRACE (Gravity Recovery and Climate Experiment)</vt:lpstr>
      <vt:lpstr>Zasada działania</vt:lpstr>
      <vt:lpstr>Slajd 21</vt:lpstr>
      <vt:lpstr>Anomalie grawitacji wyrażane są w ekwiwalencie warstwy wody</vt:lpstr>
      <vt:lpstr>Slajd 23</vt:lpstr>
      <vt:lpstr>Ubytek lodu w rejonach polarnych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Krzysztof Markowicz</cp:lastModifiedBy>
  <cp:revision>30</cp:revision>
  <dcterms:created xsi:type="dcterms:W3CDTF">2017-05-07T20:20:56Z</dcterms:created>
  <dcterms:modified xsi:type="dcterms:W3CDTF">2017-05-09T08:56:17Z</dcterms:modified>
</cp:coreProperties>
</file>