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5" r:id="rId3"/>
    <p:sldId id="258" r:id="rId4"/>
    <p:sldId id="298" r:id="rId5"/>
    <p:sldId id="299" r:id="rId6"/>
    <p:sldId id="293" r:id="rId7"/>
    <p:sldId id="300" r:id="rId8"/>
    <p:sldId id="301" r:id="rId9"/>
    <p:sldId id="302" r:id="rId10"/>
    <p:sldId id="303" r:id="rId11"/>
    <p:sldId id="304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94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96" r:id="rId43"/>
    <p:sldId id="297" r:id="rId44"/>
    <p:sldId id="288" r:id="rId45"/>
    <p:sldId id="289" r:id="rId46"/>
    <p:sldId id="290" r:id="rId47"/>
    <p:sldId id="291" r:id="rId48"/>
    <p:sldId id="292" r:id="rId4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4" Type="http://schemas.openxmlformats.org/officeDocument/2006/relationships/image" Target="../media/image7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Relationship Id="rId9" Type="http://schemas.openxmlformats.org/officeDocument/2006/relationships/image" Target="../media/image9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E19D1-E9BE-4776-8D79-DB1E5D9EC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1688E-3FB7-4DAE-B8D0-4330D0877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AB4D0-84C9-4355-9835-F8B0B92CE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F1771-8CA0-47AE-B1D5-DD0739E3B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A33A8-3F92-4B61-82F5-6142A83DECB4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A33A8-3F92-4B61-82F5-6142A83DECB4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A0EE2-6CC4-4CD7-B226-C8008EF46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31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63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7.bin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6.bin"/><Relationship Id="rId10" Type="http://schemas.openxmlformats.org/officeDocument/2006/relationships/oleObject" Target="../embeddings/oleObject71.bin"/><Relationship Id="rId4" Type="http://schemas.openxmlformats.org/officeDocument/2006/relationships/oleObject" Target="../embeddings/oleObject65.bin"/><Relationship Id="rId9" Type="http://schemas.openxmlformats.org/officeDocument/2006/relationships/oleObject" Target="../embeddings/oleObject70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mm.nasa.gov/resources/glossary#Ku-band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8913"/>
            <a:ext cx="7772400" cy="3455987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Metody teledetekcyjne w badaniach atmosfery</a:t>
            </a:r>
            <a:r>
              <a:rPr lang="pl-PL" sz="4000" dirty="0" smtClean="0"/>
              <a:t>.</a:t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smtClean="0">
                <a:solidFill>
                  <a:srgbClr val="0000FF"/>
                </a:solidFill>
              </a:rPr>
              <a:t>Wykład 8. </a:t>
            </a:r>
            <a:r>
              <a:rPr lang="pl-PL" sz="4000" dirty="0" smtClean="0">
                <a:solidFill>
                  <a:srgbClr val="0000FF"/>
                </a:solidFill>
              </a:rPr>
              <a:t/>
            </a:r>
            <a:br>
              <a:rPr lang="pl-PL" sz="4000" dirty="0" smtClean="0">
                <a:solidFill>
                  <a:srgbClr val="0000FF"/>
                </a:solidFill>
              </a:rPr>
            </a:br>
            <a:r>
              <a:rPr lang="pl-PL" sz="4000" dirty="0" smtClean="0">
                <a:solidFill>
                  <a:srgbClr val="0000FF"/>
                </a:solidFill>
              </a:rPr>
              <a:t>Radary opadowe</a:t>
            </a:r>
            <a:br>
              <a:rPr lang="pl-PL" sz="4000" dirty="0" smtClean="0">
                <a:solidFill>
                  <a:srgbClr val="0000FF"/>
                </a:solidFill>
              </a:rPr>
            </a:br>
            <a:endParaRPr lang="pl-PL" sz="4000" dirty="0" smtClean="0">
              <a:solidFill>
                <a:srgbClr val="0000FF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smtClean="0"/>
              <a:t>Krzysztof Markowicz</a:t>
            </a:r>
          </a:p>
          <a:p>
            <a:r>
              <a:rPr lang="pl-PL" b="1" smtClean="0"/>
              <a:t>kmark@igf.fuw.edu.pl</a:t>
            </a:r>
          </a:p>
          <a:p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3131840" y="6165304"/>
            <a:ext cx="3810000" cy="462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Schmidt et a., 2013</a:t>
            </a:r>
            <a:endParaRPr lang="en-US" sz="24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8180784" cy="549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1043608" y="116632"/>
            <a:ext cx="7772400" cy="587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Ślady pojedynczych kropel deszczu na radarze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Fizyka radarów meteorologicznych</a:t>
            </a:r>
            <a:endParaRPr lang="en-US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918648" cy="411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7238242" cy="410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94E997-E074-487F-8E2A-39820D926ABA}" type="slidenum">
              <a:rPr lang="en-US"/>
              <a:pPr/>
              <a:t>12</a:t>
            </a:fld>
            <a:endParaRPr 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772400" cy="633412"/>
          </a:xfrm>
        </p:spPr>
        <p:txBody>
          <a:bodyPr/>
          <a:lstStyle/>
          <a:p>
            <a:r>
              <a:rPr lang="pl-PL" sz="3200" b="1" dirty="0" smtClean="0"/>
              <a:t>Charakterystyka kątowa anteny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042988" y="1773238"/>
          <a:ext cx="2516187" cy="893762"/>
        </p:xfrm>
        <a:graphic>
          <a:graphicData uri="http://schemas.openxmlformats.org/presentationml/2006/ole">
            <p:oleObj spid="_x0000_s1026" name="Równanie" r:id="rId3" imgW="1206360" imgH="444240" progId="Equation.3">
              <p:embed/>
            </p:oleObj>
          </a:graphicData>
        </a:graphic>
      </p:graphicFrame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250825" y="1196975"/>
            <a:ext cx="4967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Wzmocnienie anteny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G</a:t>
            </a: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0" y="2708920"/>
            <a:ext cx="52562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</a:rPr>
              <a:t>p</a:t>
            </a:r>
            <a:r>
              <a:rPr lang="pl-PL" sz="2400" dirty="0">
                <a:latin typeface="Arial" charset="0"/>
              </a:rPr>
              <a:t> </a:t>
            </a:r>
            <a:r>
              <a:rPr lang="pl-PL" sz="2400" dirty="0" err="1">
                <a:latin typeface="Arial" charset="0"/>
              </a:rPr>
              <a:t>radiancja</a:t>
            </a:r>
            <a:r>
              <a:rPr lang="pl-PL" sz="2400" dirty="0">
                <a:latin typeface="Arial" charset="0"/>
              </a:rPr>
              <a:t> w kierunku </a:t>
            </a:r>
            <a:r>
              <a:rPr lang="pl-PL" sz="2400" dirty="0" smtClean="0">
                <a:latin typeface="Arial" charset="0"/>
              </a:rPr>
              <a:t>maksymalnej </a:t>
            </a:r>
            <a:r>
              <a:rPr lang="pl-PL" sz="2400" dirty="0">
                <a:latin typeface="Arial" charset="0"/>
              </a:rPr>
              <a:t>emisji,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P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sz="2400" dirty="0">
                <a:latin typeface="Arial" charset="0"/>
              </a:rPr>
              <a:t>energia emitowane przez antenę.</a:t>
            </a:r>
          </a:p>
        </p:txBody>
      </p:sp>
      <p:pic>
        <p:nvPicPr>
          <p:cNvPr id="1032" name="Picture 6" descr="2D gain func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48263" y="1125538"/>
            <a:ext cx="3783012" cy="4525962"/>
          </a:xfrm>
          <a:noFill/>
        </p:spPr>
      </p:pic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250825" y="4437063"/>
            <a:ext cx="45370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Wartość energii powracającej do detektora często zapisuje się w [</a:t>
            </a:r>
            <a:r>
              <a:rPr lang="pl-PL" sz="2400" dirty="0" err="1">
                <a:latin typeface="Arial" charset="0"/>
              </a:rPr>
              <a:t>dB</a:t>
            </a:r>
            <a:r>
              <a:rPr lang="pl-PL" sz="2400" dirty="0">
                <a:latin typeface="Arial" charset="0"/>
              </a:rPr>
              <a:t>]</a:t>
            </a:r>
          </a:p>
        </p:txBody>
      </p:sp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1403350" y="5516563"/>
          <a:ext cx="2384425" cy="954087"/>
        </p:xfrm>
        <a:graphic>
          <a:graphicData uri="http://schemas.openxmlformats.org/presentationml/2006/ole">
            <p:oleObj spid="_x0000_s1027" name="Równanie" r:id="rId5" imgW="10792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9E8458-C88C-446A-9D63-E08C07CB9032}" type="slidenum">
              <a:rPr lang="en-US"/>
              <a:pPr/>
              <a:t>13</a:t>
            </a:fld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895600" y="457200"/>
          <a:ext cx="1866900" cy="1019175"/>
        </p:xfrm>
        <a:graphic>
          <a:graphicData uri="http://schemas.openxmlformats.org/presentationml/2006/ole">
            <p:oleObj spid="_x0000_s2050" name="Equation" r:id="rId3" imgW="723600" imgH="393480" progId="Equation.3">
              <p:embed/>
            </p:oleObj>
          </a:graphicData>
        </a:graphic>
      </p:graphicFrame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79512" y="2132013"/>
            <a:ext cx="8440613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l-PL" sz="2400" dirty="0">
                <a:latin typeface="Arial" charset="0"/>
              </a:rPr>
              <a:t>Typowe wartość</a:t>
            </a:r>
            <a:endParaRPr lang="en-US" sz="2400" dirty="0">
              <a:latin typeface="Arial" charset="0"/>
            </a:endParaRPr>
          </a:p>
          <a:p>
            <a:pPr eaLnBrk="1" hangingPunct="1"/>
            <a:endParaRPr lang="en-US" sz="2400" dirty="0">
              <a:latin typeface="Arial" charset="0"/>
            </a:endParaRPr>
          </a:p>
          <a:p>
            <a:pPr eaLnBrk="1" hangingPunct="1"/>
            <a:r>
              <a:rPr lang="en-US" sz="2400" dirty="0">
                <a:latin typeface="Arial" charset="0"/>
              </a:rPr>
              <a:t>	</a:t>
            </a:r>
            <a:r>
              <a:rPr lang="pl-PL" sz="2400" dirty="0">
                <a:latin typeface="Arial" charset="0"/>
              </a:rPr>
              <a:t>wzmocnienie</a:t>
            </a:r>
            <a:r>
              <a:rPr lang="en-US" sz="2400" dirty="0">
                <a:latin typeface="Arial" charset="0"/>
              </a:rPr>
              <a:t> = 10,000 (40 db)</a:t>
            </a:r>
          </a:p>
          <a:p>
            <a:pPr eaLnBrk="1" hangingPunct="1"/>
            <a:r>
              <a:rPr lang="en-US" sz="2400" dirty="0">
                <a:latin typeface="Arial" charset="0"/>
              </a:rPr>
              <a:t>	</a:t>
            </a:r>
            <a:r>
              <a:rPr lang="pl-PL" sz="2400" dirty="0">
                <a:latin typeface="Arial" charset="0"/>
              </a:rPr>
              <a:t>energia emitowana</a:t>
            </a:r>
            <a:r>
              <a:rPr lang="en-US" sz="2400" dirty="0">
                <a:latin typeface="Arial" charset="0"/>
              </a:rPr>
              <a:t> = 100,000 Watts</a:t>
            </a:r>
          </a:p>
          <a:p>
            <a:pPr eaLnBrk="1" hangingPunct="1"/>
            <a:r>
              <a:rPr lang="en-US" sz="2400" dirty="0">
                <a:latin typeface="Arial" charset="0"/>
              </a:rPr>
              <a:t>	</a:t>
            </a:r>
            <a:r>
              <a:rPr lang="pl-PL" sz="2400" dirty="0">
                <a:latin typeface="Arial" charset="0"/>
              </a:rPr>
              <a:t>t</a:t>
            </a:r>
            <a:r>
              <a:rPr lang="en-US" sz="2400" dirty="0" err="1">
                <a:latin typeface="Arial" charset="0"/>
              </a:rPr>
              <a:t>arget</a:t>
            </a:r>
            <a:r>
              <a:rPr lang="en-US" sz="2400" dirty="0">
                <a:latin typeface="Arial" charset="0"/>
              </a:rPr>
              <a:t> </a:t>
            </a:r>
            <a:r>
              <a:rPr lang="pl-PL" sz="2400" dirty="0">
                <a:latin typeface="Arial" charset="0"/>
              </a:rPr>
              <a:t>odległy o</a:t>
            </a:r>
            <a:r>
              <a:rPr lang="en-US" sz="2400" dirty="0">
                <a:latin typeface="Arial" charset="0"/>
              </a:rPr>
              <a:t> 100 km </a:t>
            </a:r>
          </a:p>
          <a:p>
            <a:pPr eaLnBrk="1" hangingPunct="1"/>
            <a:endParaRPr lang="en-US" sz="2400" dirty="0">
              <a:latin typeface="Arial" charset="0"/>
            </a:endParaRPr>
          </a:p>
          <a:p>
            <a:pPr eaLnBrk="1" hangingPunct="1"/>
            <a:r>
              <a:rPr lang="en-US" sz="2400" dirty="0">
                <a:latin typeface="Arial" charset="0"/>
              </a:rPr>
              <a:t>	</a:t>
            </a:r>
            <a:r>
              <a:rPr lang="pl-PL" sz="2400" dirty="0">
                <a:latin typeface="Arial" charset="0"/>
              </a:rPr>
              <a:t>gęstość strumienia energii</a:t>
            </a:r>
            <a:r>
              <a:rPr lang="en-US" sz="2400" dirty="0">
                <a:latin typeface="Arial" charset="0"/>
              </a:rPr>
              <a:t> = 8 x 10</a:t>
            </a:r>
            <a:r>
              <a:rPr lang="en-US" sz="2400" baseline="30000" dirty="0">
                <a:latin typeface="Arial" charset="0"/>
              </a:rPr>
              <a:t>-3</a:t>
            </a:r>
            <a:r>
              <a:rPr lang="en-US" sz="2400" dirty="0">
                <a:latin typeface="Arial" charset="0"/>
              </a:rPr>
              <a:t> Watts/m</a:t>
            </a:r>
            <a:r>
              <a:rPr lang="en-US" sz="2400" baseline="30000" dirty="0">
                <a:latin typeface="Arial" charset="0"/>
              </a:rPr>
              <a:t>2</a:t>
            </a:r>
            <a:endParaRPr lang="pl-PL" sz="2400" baseline="30000" dirty="0">
              <a:latin typeface="Arial" charset="0"/>
            </a:endParaRPr>
          </a:p>
          <a:p>
            <a:pPr eaLnBrk="1" hangingPunct="1"/>
            <a:r>
              <a:rPr lang="pl-PL" sz="2400" dirty="0">
                <a:latin typeface="Arial" charset="0"/>
              </a:rPr>
              <a:t>	Apertura radaru</a:t>
            </a:r>
            <a:r>
              <a:rPr lang="en-US" sz="2400" dirty="0">
                <a:latin typeface="Arial" charset="0"/>
              </a:rPr>
              <a:t> = 1 m</a:t>
            </a:r>
            <a:r>
              <a:rPr lang="pl-PL" sz="2400" baseline="30000" dirty="0">
                <a:latin typeface="Arial" charset="0"/>
              </a:rPr>
              <a:t>2</a:t>
            </a:r>
            <a:endParaRPr lang="en-US" sz="2400" dirty="0">
              <a:latin typeface="Arial" charset="0"/>
            </a:endParaRPr>
          </a:p>
          <a:p>
            <a:pPr eaLnBrk="1" hangingPunct="1"/>
            <a:endParaRPr lang="en-US" sz="2400" dirty="0">
              <a:latin typeface="Arial" charset="0"/>
            </a:endParaRPr>
          </a:p>
          <a:p>
            <a:pPr eaLnBrk="1" hangingPunct="1"/>
            <a:r>
              <a:rPr lang="en-US" sz="2400" dirty="0">
                <a:latin typeface="Arial" charset="0"/>
              </a:rPr>
              <a:t>	</a:t>
            </a:r>
            <a:r>
              <a:rPr lang="pl-PL" sz="2400" dirty="0">
                <a:latin typeface="Arial" charset="0"/>
              </a:rPr>
              <a:t>gęstość strumienia energii powracającej do anteny</a:t>
            </a:r>
          </a:p>
          <a:p>
            <a:pPr eaLnBrk="1" hangingPunct="1"/>
            <a:r>
              <a:rPr lang="en-US" sz="2400" dirty="0">
                <a:latin typeface="Arial" charset="0"/>
              </a:rPr>
              <a:t>	6.3 x 10</a:t>
            </a:r>
            <a:r>
              <a:rPr lang="pl-PL" sz="2400" baseline="30000" dirty="0">
                <a:latin typeface="Arial" charset="0"/>
              </a:rPr>
              <a:t>-14</a:t>
            </a:r>
            <a:r>
              <a:rPr lang="en-US" sz="2400" dirty="0">
                <a:latin typeface="Arial" charset="0"/>
              </a:rPr>
              <a:t> Watts/m</a:t>
            </a:r>
            <a:r>
              <a:rPr lang="pl-PL" sz="2400" baseline="30000" dirty="0">
                <a:latin typeface="Arial" charset="0"/>
              </a:rPr>
              <a:t>2</a:t>
            </a:r>
            <a:r>
              <a:rPr lang="en-US" sz="2400" dirty="0">
                <a:latin typeface="Arial" charset="0"/>
              </a:rPr>
              <a:t>!!</a:t>
            </a:r>
          </a:p>
          <a:p>
            <a:pPr eaLnBrk="1" hangingPunct="1"/>
            <a:endParaRPr lang="pl-PL" baseline="30000" dirty="0">
              <a:latin typeface="Arial" charset="0"/>
            </a:endParaRPr>
          </a:p>
          <a:p>
            <a:pPr eaLnBrk="1" hangingPunct="1"/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DF540B-23E9-46F6-963A-26C5F4900A1F}" type="slidenum">
              <a:rPr lang="en-US"/>
              <a:pPr/>
              <a:t>14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Geometria radaru</a:t>
            </a:r>
          </a:p>
        </p:txBody>
      </p:sp>
      <p:pic>
        <p:nvPicPr>
          <p:cNvPr id="26628" name="Picture 3" descr="c3_radar_equa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773238"/>
            <a:ext cx="8675687" cy="3933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44881D-E8A4-4EC3-9EBB-E65DDB486F43}" type="slidenum">
              <a:rPr lang="en-US"/>
              <a:pPr/>
              <a:t>15</a:t>
            </a:fld>
            <a:endParaRPr lang="en-US"/>
          </a:p>
        </p:txBody>
      </p:sp>
      <p:pic>
        <p:nvPicPr>
          <p:cNvPr id="3078" name="Picture 2" descr="c3_radar_equa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81438" y="3789363"/>
            <a:ext cx="5262562" cy="2384425"/>
          </a:xfrm>
          <a:noFill/>
        </p:spPr>
      </p:pic>
      <p:sp>
        <p:nvSpPr>
          <p:cNvPr id="3079" name="Text Box 3"/>
          <p:cNvSpPr txBox="1">
            <a:spLocks noChangeArrowheads="1"/>
          </p:cNvSpPr>
          <p:nvPr/>
        </p:nvSpPr>
        <p:spPr bwMode="auto">
          <a:xfrm>
            <a:off x="179388" y="0"/>
            <a:ext cx="87137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Kąt bryłowy definiujemy jako: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68313" y="549275"/>
          <a:ext cx="4038600" cy="941388"/>
        </p:xfrm>
        <a:graphic>
          <a:graphicData uri="http://schemas.openxmlformats.org/presentationml/2006/ole">
            <p:oleObj spid="_x0000_s3074" name="Równanie" r:id="rId4" imgW="1688760" imgH="393480" progId="Equation.3">
              <p:embed/>
            </p:oleObj>
          </a:graphicData>
        </a:graphic>
      </p:graphicFrame>
      <p:sp>
        <p:nvSpPr>
          <p:cNvPr id="3080" name="Text Box 5"/>
          <p:cNvSpPr txBox="1">
            <a:spLocks noChangeArrowheads="1"/>
          </p:cNvSpPr>
          <p:nvPr/>
        </p:nvSpPr>
        <p:spPr bwMode="auto">
          <a:xfrm>
            <a:off x="323850" y="1484313"/>
            <a:ext cx="828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jest szerokością połówkową anteny, HP- </a:t>
            </a:r>
            <a:r>
              <a:rPr lang="pl-PL" sz="2000" dirty="0" err="1">
                <a:latin typeface="Arial" charset="0"/>
              </a:rPr>
              <a:t>half</a:t>
            </a:r>
            <a:r>
              <a:rPr lang="pl-PL" sz="2000" dirty="0">
                <a:latin typeface="Arial" charset="0"/>
              </a:rPr>
              <a:t> </a:t>
            </a:r>
            <a:r>
              <a:rPr lang="pl-PL" sz="2000" dirty="0" err="1">
                <a:latin typeface="Arial" charset="0"/>
              </a:rPr>
              <a:t>power</a:t>
            </a:r>
            <a:r>
              <a:rPr lang="pl-PL" sz="2000" dirty="0">
                <a:latin typeface="Arial" charset="0"/>
              </a:rPr>
              <a:t> </a:t>
            </a:r>
            <a:r>
              <a:rPr lang="pl-PL" sz="2000" dirty="0" err="1">
                <a:latin typeface="Arial" charset="0"/>
              </a:rPr>
              <a:t>beam</a:t>
            </a:r>
            <a:r>
              <a:rPr lang="pl-PL" sz="2000" dirty="0">
                <a:latin typeface="Arial" charset="0"/>
              </a:rPr>
              <a:t> </a:t>
            </a:r>
            <a:r>
              <a:rPr lang="pl-PL" sz="2000" dirty="0" err="1">
                <a:latin typeface="Arial" charset="0"/>
              </a:rPr>
              <a:t>width</a:t>
            </a:r>
            <a:endParaRPr lang="pl-PL" sz="2000" dirty="0">
              <a:latin typeface="Arial" charset="0"/>
            </a:endParaRPr>
          </a:p>
        </p:txBody>
      </p:sp>
      <p:sp>
        <p:nvSpPr>
          <p:cNvPr id="3081" name="Text Box 6"/>
          <p:cNvSpPr txBox="1">
            <a:spLocks noChangeArrowheads="1"/>
          </p:cNvSpPr>
          <p:nvPr/>
        </p:nvSpPr>
        <p:spPr bwMode="auto">
          <a:xfrm>
            <a:off x="250825" y="2420938"/>
            <a:ext cx="3673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solidFill>
                  <a:schemeClr val="folHlink"/>
                </a:solidFill>
                <a:latin typeface="Arial" charset="0"/>
              </a:rPr>
              <a:t>Efektywna apertura </a:t>
            </a:r>
            <a:r>
              <a:rPr lang="pl-PL" sz="2000" dirty="0" err="1">
                <a:solidFill>
                  <a:schemeClr val="folHlink"/>
                </a:solidFill>
                <a:latin typeface="Arial" charset="0"/>
              </a:rPr>
              <a:t>A</a:t>
            </a:r>
            <a:r>
              <a:rPr lang="pl-PL" sz="2000" baseline="-25000" dirty="0" err="1">
                <a:solidFill>
                  <a:schemeClr val="folHlink"/>
                </a:solidFill>
                <a:latin typeface="Arial" charset="0"/>
              </a:rPr>
              <a:t>e</a:t>
            </a:r>
            <a:endParaRPr lang="pl-PL" sz="2000" dirty="0">
              <a:solidFill>
                <a:schemeClr val="folHlink"/>
              </a:solidFill>
              <a:latin typeface="Arial" charset="0"/>
            </a:endParaRPr>
          </a:p>
        </p:txBody>
      </p:sp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3640138" y="2133600"/>
          <a:ext cx="2428875" cy="1093788"/>
        </p:xfrm>
        <a:graphic>
          <a:graphicData uri="http://schemas.openxmlformats.org/presentationml/2006/ole">
            <p:oleObj spid="_x0000_s3075" name="Równanie" r:id="rId5" imgW="1015920" imgH="457200" progId="Equation.3">
              <p:embed/>
            </p:oleObj>
          </a:graphicData>
        </a:graphic>
      </p:graphicFrame>
      <p:sp>
        <p:nvSpPr>
          <p:cNvPr id="3082" name="Text Box 8"/>
          <p:cNvSpPr txBox="1">
            <a:spLocks noChangeArrowheads="1"/>
          </p:cNvSpPr>
          <p:nvPr/>
        </p:nvSpPr>
        <p:spPr bwMode="auto">
          <a:xfrm>
            <a:off x="179388" y="3429000"/>
            <a:ext cx="38163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Moc promieniowania padającego na cząstki lub molekuły powietrza</a:t>
            </a:r>
          </a:p>
        </p:txBody>
      </p:sp>
      <p:graphicFrame>
        <p:nvGraphicFramePr>
          <p:cNvPr id="3076" name="Object 9"/>
          <p:cNvGraphicFramePr>
            <a:graphicFrameLocks noChangeAspect="1"/>
          </p:cNvGraphicFramePr>
          <p:nvPr/>
        </p:nvGraphicFramePr>
        <p:xfrm>
          <a:off x="468313" y="4724400"/>
          <a:ext cx="1912937" cy="1033463"/>
        </p:xfrm>
        <a:graphic>
          <a:graphicData uri="http://schemas.openxmlformats.org/presentationml/2006/ole">
            <p:oleObj spid="_x0000_s3076" name="Równanie" r:id="rId6" imgW="799920" imgH="431640" progId="Equation.3">
              <p:embed/>
            </p:oleObj>
          </a:graphicData>
        </a:graphic>
      </p:graphicFrame>
      <p:sp>
        <p:nvSpPr>
          <p:cNvPr id="3083" name="Text Box 10"/>
          <p:cNvSpPr txBox="1">
            <a:spLocks noChangeArrowheads="1"/>
          </p:cNvSpPr>
          <p:nvPr/>
        </p:nvSpPr>
        <p:spPr bwMode="auto">
          <a:xfrm>
            <a:off x="6443663" y="2276475"/>
            <a:ext cx="2232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z teorii anten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1BB130-9CF9-482C-A5F1-8F89FFD8554D}" type="slidenum">
              <a:rPr lang="en-US"/>
              <a:pPr/>
              <a:t>16</a:t>
            </a:fld>
            <a:endParaRPr lang="en-US"/>
          </a:p>
        </p:txBody>
      </p:sp>
      <p:pic>
        <p:nvPicPr>
          <p:cNvPr id="27651" name="Picture 2" descr="horizontal sidelob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3913" y="692150"/>
            <a:ext cx="4510087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vertical sidelob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350"/>
            <a:ext cx="4762500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BCCEE2-C43A-4F12-AEC9-D7C4164FEF27}" type="slidenum">
              <a:rPr lang="en-US"/>
              <a:pPr/>
              <a:t>17</a:t>
            </a:fld>
            <a:endParaRPr lang="en-US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88913"/>
            <a:ext cx="8218488" cy="749300"/>
          </a:xfrm>
        </p:spPr>
        <p:txBody>
          <a:bodyPr/>
          <a:lstStyle/>
          <a:p>
            <a:pPr>
              <a:buNone/>
            </a:pPr>
            <a:r>
              <a:rPr lang="pl-PL" sz="2800" dirty="0" err="1" smtClean="0"/>
              <a:t>Radiancja</a:t>
            </a:r>
            <a:r>
              <a:rPr lang="pl-PL" sz="2800" dirty="0" smtClean="0"/>
              <a:t> promieniowania rozproszonego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23528" y="836712"/>
          <a:ext cx="1851025" cy="1066800"/>
        </p:xfrm>
        <a:graphic>
          <a:graphicData uri="http://schemas.openxmlformats.org/presentationml/2006/ole">
            <p:oleObj spid="_x0000_s4098" name="Równanie" r:id="rId3" imgW="749160" imgH="431640" progId="Equation.3">
              <p:embed/>
            </p:oleObj>
          </a:graphicData>
        </a:graphic>
      </p:graphicFrame>
      <p:sp>
        <p:nvSpPr>
          <p:cNvPr id="4103" name="Text Box 5"/>
          <p:cNvSpPr txBox="1">
            <a:spLocks noChangeArrowheads="1"/>
          </p:cNvSpPr>
          <p:nvPr/>
        </p:nvSpPr>
        <p:spPr bwMode="auto">
          <a:xfrm>
            <a:off x="250825" y="2060575"/>
            <a:ext cx="6697663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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b</a:t>
            </a:r>
            <a:r>
              <a:rPr lang="pl-PL" sz="2400" dirty="0">
                <a:latin typeface="Arial" charset="0"/>
                <a:sym typeface="Symbol" pitchFamily="18" charset="2"/>
              </a:rPr>
              <a:t> współczynnik rozpraszania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wstecznego.</a:t>
            </a:r>
          </a:p>
          <a:p>
            <a:pPr>
              <a:spcBef>
                <a:spcPct val="50000"/>
              </a:spcBef>
            </a:pPr>
            <a:r>
              <a:rPr lang="pl-PL" sz="2400" dirty="0" smtClean="0">
                <a:latin typeface="Arial" charset="0"/>
              </a:rPr>
              <a:t>Całkowita moc promieniowania rozproszonego na elemencie objętości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dV</a:t>
            </a:r>
            <a:endParaRPr lang="pl-PL" sz="2400" dirty="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pl-PL" dirty="0"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4099" name="Object 7"/>
          <p:cNvGraphicFramePr>
            <a:graphicFrameLocks noChangeAspect="1"/>
          </p:cNvGraphicFramePr>
          <p:nvPr/>
        </p:nvGraphicFramePr>
        <p:xfrm>
          <a:off x="758825" y="5183188"/>
          <a:ext cx="3011488" cy="1160462"/>
        </p:xfrm>
        <a:graphic>
          <a:graphicData uri="http://schemas.openxmlformats.org/presentationml/2006/ole">
            <p:oleObj spid="_x0000_s4099" name="Równanie" r:id="rId4" imgW="1218960" imgH="469800" progId="Equation.3">
              <p:embed/>
            </p:oleObj>
          </a:graphicData>
        </a:graphic>
      </p:graphicFrame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179388" y="4581525"/>
            <a:ext cx="712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 przypadku radaru  stacjonarnego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</a:rPr>
              <a:t>1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=R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=R</a:t>
            </a:r>
          </a:p>
        </p:txBody>
      </p:sp>
      <p:graphicFrame>
        <p:nvGraphicFramePr>
          <p:cNvPr id="4100" name="Object 9"/>
          <p:cNvGraphicFramePr>
            <a:graphicFrameLocks noChangeAspect="1"/>
          </p:cNvGraphicFramePr>
          <p:nvPr/>
        </p:nvGraphicFramePr>
        <p:xfrm>
          <a:off x="468313" y="3500438"/>
          <a:ext cx="3451225" cy="1066800"/>
        </p:xfrm>
        <a:graphic>
          <a:graphicData uri="http://schemas.openxmlformats.org/presentationml/2006/ole">
            <p:oleObj spid="_x0000_s4100" name="Równanie" r:id="rId5" imgW="1396800" imgH="431640" progId="Equation.3">
              <p:embed/>
            </p:oleObj>
          </a:graphicData>
        </a:graphic>
      </p:graphicFrame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932363" y="5445125"/>
            <a:ext cx="3671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Równanie radaru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Symbol zastępczy numeru slajdu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7370DF-9A54-493E-8398-4B781F5FFB95}" type="slidenum">
              <a:rPr lang="en-US"/>
              <a:pPr/>
              <a:t>18</a:t>
            </a:fld>
            <a:endParaRPr lang="en-US"/>
          </a:p>
        </p:txBody>
      </p:sp>
      <p:pic>
        <p:nvPicPr>
          <p:cNvPr id="5130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38825" y="0"/>
            <a:ext cx="3305175" cy="1990725"/>
          </a:xfrm>
          <a:noFill/>
        </p:spPr>
      </p:pic>
      <p:sp>
        <p:nvSpPr>
          <p:cNvPr id="5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0"/>
            <a:ext cx="6481763" cy="908050"/>
          </a:xfrm>
        </p:spPr>
        <p:txBody>
          <a:bodyPr/>
          <a:lstStyle/>
          <a:p>
            <a:r>
              <a:rPr lang="pl-PL" sz="2400" smtClean="0"/>
              <a:t>Niech </a:t>
            </a:r>
            <a:r>
              <a:rPr lang="pl-PL" sz="2400" smtClean="0">
                <a:solidFill>
                  <a:schemeClr val="folHlink"/>
                </a:solidFill>
              </a:rPr>
              <a:t>t</a:t>
            </a:r>
            <a:r>
              <a:rPr lang="pl-PL" sz="2400" baseline="-25000" smtClean="0">
                <a:solidFill>
                  <a:schemeClr val="folHlink"/>
                </a:solidFill>
              </a:rPr>
              <a:t>p</a:t>
            </a:r>
            <a:r>
              <a:rPr lang="pl-PL" sz="2400" smtClean="0"/>
              <a:t> będzie długością trwania impulsu falowego wówczas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395288" y="4941888"/>
          <a:ext cx="3236392" cy="935384"/>
        </p:xfrm>
        <a:graphic>
          <a:graphicData uri="http://schemas.openxmlformats.org/presentationml/2006/ole">
            <p:oleObj spid="_x0000_s5122" name="Równanie" r:id="rId4" imgW="1625400" imgH="469800" progId="Equation.3">
              <p:embed/>
            </p:oleObj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3348038" y="549275"/>
          <a:ext cx="1295400" cy="561975"/>
        </p:xfrm>
        <a:graphic>
          <a:graphicData uri="http://schemas.openxmlformats.org/presentationml/2006/ole">
            <p:oleObj spid="_x0000_s5123" name="Równanie" r:id="rId5" imgW="774360" imgH="241200" progId="Equation.3">
              <p:embed/>
            </p:oleObj>
          </a:graphicData>
        </a:graphic>
      </p:graphicFrame>
      <p:graphicFrame>
        <p:nvGraphicFramePr>
          <p:cNvPr id="5124" name="Object 6"/>
          <p:cNvGraphicFramePr>
            <a:graphicFrameLocks noChangeAspect="1"/>
          </p:cNvGraphicFramePr>
          <p:nvPr/>
        </p:nvGraphicFramePr>
        <p:xfrm>
          <a:off x="441325" y="1381125"/>
          <a:ext cx="1970088" cy="915988"/>
        </p:xfrm>
        <a:graphic>
          <a:graphicData uri="http://schemas.openxmlformats.org/presentationml/2006/ole">
            <p:oleObj spid="_x0000_s5124" name="Równanie" r:id="rId6" imgW="1066680" imgH="393480" progId="Equation.3">
              <p:embed/>
            </p:oleObj>
          </a:graphicData>
        </a:graphic>
      </p:graphicFrame>
      <p:graphicFrame>
        <p:nvGraphicFramePr>
          <p:cNvPr id="5125" name="Object 7"/>
          <p:cNvGraphicFramePr>
            <a:graphicFrameLocks noChangeAspect="1"/>
          </p:cNvGraphicFramePr>
          <p:nvPr/>
        </p:nvGraphicFramePr>
        <p:xfrm>
          <a:off x="3563938" y="1412875"/>
          <a:ext cx="1944687" cy="915988"/>
        </p:xfrm>
        <a:graphic>
          <a:graphicData uri="http://schemas.openxmlformats.org/presentationml/2006/ole">
            <p:oleObj spid="_x0000_s5125" name="Równanie" r:id="rId7" imgW="1041120" imgH="393480" progId="Equation.3">
              <p:embed/>
            </p:oleObj>
          </a:graphicData>
        </a:graphic>
      </p:graphicFrame>
      <p:graphicFrame>
        <p:nvGraphicFramePr>
          <p:cNvPr id="5126" name="Object 8"/>
          <p:cNvGraphicFramePr>
            <a:graphicFrameLocks noChangeAspect="1"/>
          </p:cNvGraphicFramePr>
          <p:nvPr/>
        </p:nvGraphicFramePr>
        <p:xfrm>
          <a:off x="250825" y="2420938"/>
          <a:ext cx="2490788" cy="915987"/>
        </p:xfrm>
        <a:graphic>
          <a:graphicData uri="http://schemas.openxmlformats.org/presentationml/2006/ole">
            <p:oleObj spid="_x0000_s5126" name="Równanie" r:id="rId8" imgW="1295280" imgH="393480" progId="Equation.3">
              <p:embed/>
            </p:oleObj>
          </a:graphicData>
        </a:graphic>
      </p:graphicFrame>
      <p:sp>
        <p:nvSpPr>
          <p:cNvPr id="5132" name="Text Box 9"/>
          <p:cNvSpPr txBox="1">
            <a:spLocks noChangeArrowheads="1"/>
          </p:cNvSpPr>
          <p:nvPr/>
        </p:nvSpPr>
        <p:spPr bwMode="auto">
          <a:xfrm>
            <a:off x="3276600" y="2636838"/>
            <a:ext cx="5183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Rozdzielczość przestrzenna radaru</a:t>
            </a:r>
          </a:p>
        </p:txBody>
      </p:sp>
      <p:sp>
        <p:nvSpPr>
          <p:cNvPr id="5133" name="Text Box 10"/>
          <p:cNvSpPr txBox="1">
            <a:spLocks noChangeArrowheads="1"/>
          </p:cNvSpPr>
          <p:nvPr/>
        </p:nvSpPr>
        <p:spPr bwMode="auto">
          <a:xfrm>
            <a:off x="251520" y="3356992"/>
            <a:ext cx="7632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 smtClean="0">
                <a:latin typeface="Arial" charset="0"/>
              </a:rPr>
              <a:t>Element </a:t>
            </a:r>
            <a:r>
              <a:rPr lang="pl-PL" sz="2400" dirty="0">
                <a:latin typeface="Arial" charset="0"/>
              </a:rPr>
              <a:t>objętości można wyrazić wzorem:</a:t>
            </a:r>
          </a:p>
        </p:txBody>
      </p:sp>
      <p:graphicFrame>
        <p:nvGraphicFramePr>
          <p:cNvPr id="5127" name="Object 11"/>
          <p:cNvGraphicFramePr>
            <a:graphicFrameLocks noChangeAspect="1"/>
          </p:cNvGraphicFramePr>
          <p:nvPr/>
        </p:nvGraphicFramePr>
        <p:xfrm>
          <a:off x="469900" y="4052888"/>
          <a:ext cx="3165475" cy="531812"/>
        </p:xfrm>
        <a:graphic>
          <a:graphicData uri="http://schemas.openxmlformats.org/presentationml/2006/ole">
            <p:oleObj spid="_x0000_s5127" name="Równanie" r:id="rId9" imgW="1206360" imgH="228600" progId="Equation.3">
              <p:embed/>
            </p:oleObj>
          </a:graphicData>
        </a:graphic>
      </p:graphicFrame>
      <p:sp>
        <p:nvSpPr>
          <p:cNvPr id="5134" name="Text Box 12"/>
          <p:cNvSpPr txBox="1">
            <a:spLocks noChangeArrowheads="1"/>
          </p:cNvSpPr>
          <p:nvPr/>
        </p:nvSpPr>
        <p:spPr bwMode="auto">
          <a:xfrm>
            <a:off x="3779838" y="5948363"/>
            <a:ext cx="998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>
                <a:latin typeface="Arial" charset="0"/>
              </a:rPr>
              <a:t>gdzie </a:t>
            </a:r>
          </a:p>
        </p:txBody>
      </p:sp>
      <p:graphicFrame>
        <p:nvGraphicFramePr>
          <p:cNvPr id="5128" name="Object 13"/>
          <p:cNvGraphicFramePr>
            <a:graphicFrameLocks noChangeAspect="1"/>
          </p:cNvGraphicFramePr>
          <p:nvPr/>
        </p:nvGraphicFramePr>
        <p:xfrm>
          <a:off x="5076825" y="5805264"/>
          <a:ext cx="3284584" cy="647924"/>
        </p:xfrm>
        <a:graphic>
          <a:graphicData uri="http://schemas.openxmlformats.org/presentationml/2006/ole">
            <p:oleObj spid="_x0000_s5128" name="Równanie" r:id="rId10" imgW="1180800" imgH="279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1E4DAF-DC99-491F-89E9-EDE73C49D289}" type="slidenum">
              <a:rPr lang="en-US"/>
              <a:pPr/>
              <a:t>19</a:t>
            </a:fld>
            <a:endParaRPr lang="en-US"/>
          </a:p>
        </p:txBody>
      </p:sp>
      <p:sp>
        <p:nvSpPr>
          <p:cNvPr id="61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88913"/>
            <a:ext cx="8229600" cy="1655762"/>
          </a:xfrm>
        </p:spPr>
        <p:txBody>
          <a:bodyPr/>
          <a:lstStyle/>
          <a:p>
            <a:r>
              <a:rPr lang="pl-PL" sz="2400" smtClean="0"/>
              <a:t>Typowe radary meteorologiczne pracują na długości fali 10 cm lub 3.21 cm. Dlatego nawet dla kropel deszczu stosowanie teorii rozpraszania Rayleigha jest uzasadnione. W tym przypadku możemy zapisać: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6394450" y="1916113"/>
          <a:ext cx="2133600" cy="966787"/>
        </p:xfrm>
        <a:graphic>
          <a:graphicData uri="http://schemas.openxmlformats.org/presentationml/2006/ole">
            <p:oleObj spid="_x0000_s6146" name="Równanie" r:id="rId3" imgW="1206360" imgH="507960" progId="Equation.3">
              <p:embed/>
            </p:oleObj>
          </a:graphicData>
        </a:graphic>
      </p:graphicFrame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527050" y="1916113"/>
          <a:ext cx="3890963" cy="1116012"/>
        </p:xfrm>
        <a:graphic>
          <a:graphicData uri="http://schemas.openxmlformats.org/presentationml/2006/ole">
            <p:oleObj spid="_x0000_s6147" name="Równanie" r:id="rId4" imgW="1904760" imgH="507960" progId="Equation.3">
              <p:embed/>
            </p:oleObj>
          </a:graphicData>
        </a:graphic>
      </p:graphicFrame>
      <p:graphicFrame>
        <p:nvGraphicFramePr>
          <p:cNvPr id="6148" name="Object 5"/>
          <p:cNvGraphicFramePr>
            <a:graphicFrameLocks noChangeAspect="1"/>
          </p:cNvGraphicFramePr>
          <p:nvPr/>
        </p:nvGraphicFramePr>
        <p:xfrm>
          <a:off x="417513" y="3357563"/>
          <a:ext cx="2722562" cy="920750"/>
        </p:xfrm>
        <a:graphic>
          <a:graphicData uri="http://schemas.openxmlformats.org/presentationml/2006/ole">
            <p:oleObj spid="_x0000_s6148" name="Równanie" r:id="rId5" imgW="1333440" imgH="419040" progId="Equation.3">
              <p:embed/>
            </p:oleObj>
          </a:graphicData>
        </a:graphic>
      </p:graphicFrame>
      <p:graphicFrame>
        <p:nvGraphicFramePr>
          <p:cNvPr id="6149" name="Object 6"/>
          <p:cNvGraphicFramePr>
            <a:graphicFrameLocks noChangeAspect="1"/>
          </p:cNvGraphicFramePr>
          <p:nvPr/>
        </p:nvGraphicFramePr>
        <p:xfrm>
          <a:off x="5364163" y="3357563"/>
          <a:ext cx="1503362" cy="920750"/>
        </p:xfrm>
        <a:graphic>
          <a:graphicData uri="http://schemas.openxmlformats.org/presentationml/2006/ole">
            <p:oleObj spid="_x0000_s6149" name="Równanie" r:id="rId6" imgW="736560" imgH="419040" progId="Equation.3">
              <p:embed/>
            </p:oleObj>
          </a:graphicData>
        </a:graphic>
      </p:graphicFrame>
      <p:graphicFrame>
        <p:nvGraphicFramePr>
          <p:cNvPr id="6150" name="Object 7"/>
          <p:cNvGraphicFramePr>
            <a:graphicFrameLocks noChangeAspect="1"/>
          </p:cNvGraphicFramePr>
          <p:nvPr/>
        </p:nvGraphicFramePr>
        <p:xfrm>
          <a:off x="430213" y="4652963"/>
          <a:ext cx="4591050" cy="865187"/>
        </p:xfrm>
        <a:graphic>
          <a:graphicData uri="http://schemas.openxmlformats.org/presentationml/2006/ole">
            <p:oleObj spid="_x0000_s6150" name="Równanie" r:id="rId7" imgW="22478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Zakresy mikrofalowe</a:t>
            </a:r>
            <a:endParaRPr lang="en-US" sz="3200" b="1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7621659" cy="44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Łącznik prosty ze strzałką 6"/>
          <p:cNvCxnSpPr/>
          <p:nvPr/>
        </p:nvCxnSpPr>
        <p:spPr>
          <a:xfrm>
            <a:off x="8028384" y="1628800"/>
            <a:ext cx="0" cy="36004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 rot="16200000">
            <a:off x="7420962" y="317232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Tłumienie fali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75A7C9-995B-43E2-8906-D3DE18B64261}" type="slidenum">
              <a:rPr lang="en-US"/>
              <a:pPr/>
              <a:t>20</a:t>
            </a:fld>
            <a:endParaRPr lang="en-US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899592" y="188640"/>
            <a:ext cx="77768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l-PL" sz="3200" dirty="0"/>
              <a:t>Przekrój czynny </a:t>
            </a:r>
            <a:r>
              <a:rPr lang="pl-PL" sz="3200" dirty="0" smtClean="0"/>
              <a:t>na rozpraszanie na obiektach sferycznych</a:t>
            </a:r>
            <a:endParaRPr lang="en-US" sz="3200" dirty="0"/>
          </a:p>
        </p:txBody>
      </p:sp>
      <p:pic>
        <p:nvPicPr>
          <p:cNvPr id="28676" name="Picture 3" descr="sphere cross section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58943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Line 4"/>
          <p:cNvSpPr>
            <a:spLocks noChangeShapeType="1"/>
          </p:cNvSpPr>
          <p:nvPr/>
        </p:nvSpPr>
        <p:spPr bwMode="auto">
          <a:xfrm>
            <a:off x="4648200" y="15240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2590800" y="6096000"/>
            <a:ext cx="4210050" cy="46672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hlink"/>
                </a:solidFill>
              </a:rPr>
              <a:t>Rayleigh region: a &lt; </a:t>
            </a:r>
            <a:r>
              <a:rPr lang="en-US">
                <a:solidFill>
                  <a:schemeClr val="hlink"/>
                </a:solidFill>
                <a:latin typeface="Symbol" pitchFamily="18" charset="2"/>
              </a:rPr>
              <a:t>l</a:t>
            </a:r>
            <a:r>
              <a:rPr lang="en-US">
                <a:solidFill>
                  <a:schemeClr val="hlink"/>
                </a:solidFill>
              </a:rPr>
              <a:t>/2 </a:t>
            </a:r>
            <a:r>
              <a:rPr lang="en-US">
                <a:solidFill>
                  <a:schemeClr val="hlink"/>
                </a:solidFill>
                <a:latin typeface="Symbol" pitchFamily="18" charset="2"/>
              </a:rPr>
              <a:t>p </a:t>
            </a:r>
            <a:r>
              <a:rPr lang="en-US">
                <a:solidFill>
                  <a:schemeClr val="hlink"/>
                </a:solidFill>
                <a:cs typeface="Times New Roman" pitchFamily="18" charset="0"/>
                <a:sym typeface="Symbol" pitchFamily="18" charset="2"/>
              </a:rPr>
              <a:t> </a:t>
            </a:r>
            <a:r>
              <a:rPr lang="en-US">
                <a:solidFill>
                  <a:schemeClr val="hlink"/>
                </a:solidFill>
                <a:latin typeface="Symbol" pitchFamily="18" charset="2"/>
              </a:rPr>
              <a:t>l</a:t>
            </a:r>
            <a:r>
              <a:rPr lang="en-US">
                <a:solidFill>
                  <a:schemeClr val="hlink"/>
                </a:solidFill>
              </a:rPr>
              <a:t>/6</a:t>
            </a:r>
            <a:r>
              <a:rPr lang="en-US">
                <a:latin typeface="Symbol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10C260-A5E7-473A-BCFB-5EF3078855EC}" type="slidenum">
              <a:rPr lang="en-US"/>
              <a:pPr/>
              <a:t>21</a:t>
            </a:fld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ph idx="1"/>
          </p:nvPr>
        </p:nvGraphicFramePr>
        <p:xfrm>
          <a:off x="250825" y="708025"/>
          <a:ext cx="4968875" cy="944563"/>
        </p:xfrm>
        <a:graphic>
          <a:graphicData uri="http://schemas.openxmlformats.org/presentationml/2006/ole">
            <p:oleObj spid="_x0000_s7170" name="Równanie" r:id="rId3" imgW="2336760" imgH="444240" progId="Equation.3">
              <p:embed/>
            </p:oleObj>
          </a:graphicData>
        </a:graphic>
      </p:graphicFrame>
      <p:sp>
        <p:nvSpPr>
          <p:cNvPr id="7175" name="Text Box 3"/>
          <p:cNvSpPr txBox="1">
            <a:spLocks noChangeArrowheads="1"/>
          </p:cNvSpPr>
          <p:nvPr/>
        </p:nvSpPr>
        <p:spPr bwMode="auto">
          <a:xfrm>
            <a:off x="250825" y="0"/>
            <a:ext cx="8713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Podstawiając do równania radaru</a:t>
            </a:r>
          </a:p>
        </p:txBody>
      </p:sp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6764338" y="692150"/>
          <a:ext cx="1797050" cy="979488"/>
        </p:xfrm>
        <a:graphic>
          <a:graphicData uri="http://schemas.openxmlformats.org/presentationml/2006/ole">
            <p:oleObj spid="_x0000_s7171" name="Równanie" r:id="rId4" imgW="863280" imgH="469800" progId="Equation.3">
              <p:embed/>
            </p:oleObj>
          </a:graphicData>
        </a:graphic>
      </p:graphicFrame>
      <p:sp>
        <p:nvSpPr>
          <p:cNvPr id="7176" name="Text Box 5"/>
          <p:cNvSpPr txBox="1">
            <a:spLocks noChangeArrowheads="1"/>
          </p:cNvSpPr>
          <p:nvPr/>
        </p:nvSpPr>
        <p:spPr bwMode="auto">
          <a:xfrm>
            <a:off x="323850" y="1916113"/>
            <a:ext cx="835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gdzie wielkość Z jest odbiciowości</a:t>
            </a:r>
            <a:r>
              <a:rPr lang="en-US" sz="2400" dirty="0">
                <a:latin typeface="Arial" charset="0"/>
                <a:cs typeface="Arial" charset="0"/>
              </a:rPr>
              <a:t>ą</a:t>
            </a:r>
            <a:r>
              <a:rPr lang="pl-PL" sz="2400" dirty="0">
                <a:latin typeface="Arial" charset="0"/>
              </a:rPr>
              <a:t> i zdefiniowana jest jako:</a:t>
            </a:r>
          </a:p>
        </p:txBody>
      </p:sp>
      <p:graphicFrame>
        <p:nvGraphicFramePr>
          <p:cNvPr id="7172" name="Object 6"/>
          <p:cNvGraphicFramePr>
            <a:graphicFrameLocks noChangeAspect="1"/>
          </p:cNvGraphicFramePr>
          <p:nvPr/>
        </p:nvGraphicFramePr>
        <p:xfrm>
          <a:off x="468313" y="2565400"/>
          <a:ext cx="2289175" cy="614363"/>
        </p:xfrm>
        <a:graphic>
          <a:graphicData uri="http://schemas.openxmlformats.org/presentationml/2006/ole">
            <p:oleObj spid="_x0000_s7172" name="Równanie" r:id="rId5" imgW="1041120" imgH="279360" progId="Equation.3">
              <p:embed/>
            </p:oleObj>
          </a:graphicData>
        </a:graphic>
      </p:graphicFrame>
      <p:sp>
        <p:nvSpPr>
          <p:cNvPr id="7177" name="Text Box 7"/>
          <p:cNvSpPr txBox="1">
            <a:spLocks noChangeArrowheads="1"/>
          </p:cNvSpPr>
          <p:nvPr/>
        </p:nvSpPr>
        <p:spPr bwMode="auto">
          <a:xfrm>
            <a:off x="323850" y="3357563"/>
            <a:ext cx="86407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 </a:t>
            </a:r>
            <a:r>
              <a:rPr lang="pl-PL" sz="2400" dirty="0" smtClean="0">
                <a:latin typeface="Arial" charset="0"/>
              </a:rPr>
              <a:t>ogólnym przypadku musimy </a:t>
            </a:r>
            <a:r>
              <a:rPr lang="pl-PL" sz="2400" dirty="0">
                <a:latin typeface="Arial" charset="0"/>
              </a:rPr>
              <a:t>brać pod uwagę fakt, że wiązka promieniowania jest usuwana w skutek </a:t>
            </a:r>
            <a:r>
              <a:rPr lang="pl-PL" sz="2400" dirty="0" smtClean="0">
                <a:latin typeface="Arial" charset="0"/>
              </a:rPr>
              <a:t>absorpcji </a:t>
            </a:r>
            <a:r>
              <a:rPr lang="pl-PL" sz="2400" dirty="0">
                <a:latin typeface="Arial" charset="0"/>
              </a:rPr>
              <a:t>i </a:t>
            </a:r>
            <a:r>
              <a:rPr lang="pl-PL" sz="2400" dirty="0" smtClean="0">
                <a:latin typeface="Arial" charset="0"/>
              </a:rPr>
              <a:t>rozpraszania (ekstynkcji) co </a:t>
            </a:r>
            <a:r>
              <a:rPr lang="pl-PL" sz="2400" dirty="0">
                <a:latin typeface="Arial" charset="0"/>
              </a:rPr>
              <a:t>prowadzi do równania:</a:t>
            </a:r>
          </a:p>
        </p:txBody>
      </p:sp>
      <p:graphicFrame>
        <p:nvGraphicFramePr>
          <p:cNvPr id="7173" name="Object 8"/>
          <p:cNvGraphicFramePr>
            <a:graphicFrameLocks noChangeAspect="1"/>
          </p:cNvGraphicFramePr>
          <p:nvPr/>
        </p:nvGraphicFramePr>
        <p:xfrm>
          <a:off x="617538" y="4724400"/>
          <a:ext cx="4414837" cy="1058863"/>
        </p:xfrm>
        <a:graphic>
          <a:graphicData uri="http://schemas.openxmlformats.org/presentationml/2006/ole">
            <p:oleObj spid="_x0000_s7173" name="Równanie" r:id="rId6" imgW="212076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B1053B-4B5B-4ABB-A152-B5E6A367923A}" type="slidenum">
              <a:rPr lang="en-US"/>
              <a:pPr/>
              <a:t>22</a:t>
            </a:fld>
            <a:endParaRPr lang="en-US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352928" cy="633413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/>
              <a:t>Problem pomiaru natężenia opadu przy pomocy radaru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229600" cy="2476500"/>
          </a:xfrm>
        </p:spPr>
        <p:txBody>
          <a:bodyPr/>
          <a:lstStyle/>
          <a:p>
            <a:r>
              <a:rPr lang="pl-PL" sz="2400" dirty="0" smtClean="0"/>
              <a:t>Nie wiemy jak związać mierzona odbiciowość „</a:t>
            </a:r>
            <a:r>
              <a:rPr lang="pl-PL" sz="2400" dirty="0" smtClean="0">
                <a:solidFill>
                  <a:schemeClr val="folHlink"/>
                </a:solidFill>
              </a:rPr>
              <a:t>Z</a:t>
            </a:r>
            <a:r>
              <a:rPr lang="pl-PL" sz="2400" dirty="0" smtClean="0"/>
              <a:t>” </a:t>
            </a:r>
            <a:r>
              <a:rPr lang="pl-PL" sz="2400" dirty="0" err="1" smtClean="0"/>
              <a:t>z</a:t>
            </a:r>
            <a:r>
              <a:rPr lang="pl-PL" sz="2400" dirty="0" smtClean="0"/>
              <a:t> natężeniem opadu.</a:t>
            </a:r>
          </a:p>
          <a:p>
            <a:r>
              <a:rPr lang="pl-PL" sz="2400" dirty="0" smtClean="0"/>
              <a:t>Nie ma uniwersalnej teorii rozstrzygającą ten problem</a:t>
            </a:r>
          </a:p>
          <a:p>
            <a:r>
              <a:rPr lang="pl-PL" sz="2400" dirty="0" smtClean="0"/>
              <a:t>Istnieje wiele empirycznych wzorów wiążących obie wartości jednak s</a:t>
            </a:r>
            <a:r>
              <a:rPr lang="en-US" sz="2400" dirty="0" smtClean="0">
                <a:cs typeface="Arial" charset="0"/>
              </a:rPr>
              <a:t>ą</a:t>
            </a:r>
            <a:r>
              <a:rPr lang="pl-PL" sz="2400" dirty="0" smtClean="0"/>
              <a:t> one niedokładne (</a:t>
            </a:r>
            <a:r>
              <a:rPr lang="pl-PL" sz="2400" dirty="0" err="1" smtClean="0"/>
              <a:t>Z-R</a:t>
            </a:r>
            <a:r>
              <a:rPr lang="pl-PL" sz="2400" dirty="0" smtClean="0"/>
              <a:t> </a:t>
            </a:r>
            <a:r>
              <a:rPr lang="pl-PL" sz="2400" dirty="0" err="1" smtClean="0"/>
              <a:t>relation</a:t>
            </a:r>
            <a:r>
              <a:rPr lang="pl-PL" sz="2400" dirty="0" smtClean="0"/>
              <a:t>)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827088" y="3644900"/>
          <a:ext cx="2305050" cy="619125"/>
        </p:xfrm>
        <a:graphic>
          <a:graphicData uri="http://schemas.openxmlformats.org/presentationml/2006/ole">
            <p:oleObj spid="_x0000_s8194" name="Równanie" r:id="rId3" imgW="787320" imgH="203040" progId="Equation.3">
              <p:embed/>
            </p:oleObj>
          </a:graphicData>
        </a:graphic>
      </p:graphicFrame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900113" y="4508500"/>
          <a:ext cx="2044700" cy="619125"/>
        </p:xfrm>
        <a:graphic>
          <a:graphicData uri="http://schemas.openxmlformats.org/presentationml/2006/ole">
            <p:oleObj spid="_x0000_s8195" name="Równanie" r:id="rId4" imgW="698400" imgH="203040" progId="Equation.3">
              <p:embed/>
            </p:oleObj>
          </a:graphicData>
        </a:graphic>
      </p:graphicFrame>
      <p:graphicFrame>
        <p:nvGraphicFramePr>
          <p:cNvPr id="8196" name="Object 6"/>
          <p:cNvGraphicFramePr>
            <a:graphicFrameLocks noChangeAspect="1"/>
          </p:cNvGraphicFramePr>
          <p:nvPr/>
        </p:nvGraphicFramePr>
        <p:xfrm>
          <a:off x="733425" y="5229225"/>
          <a:ext cx="2379663" cy="619125"/>
        </p:xfrm>
        <a:graphic>
          <a:graphicData uri="http://schemas.openxmlformats.org/presentationml/2006/ole">
            <p:oleObj spid="_x0000_s8196" name="Równanie" r:id="rId5" imgW="812520" imgH="203040" progId="Equation.3">
              <p:embed/>
            </p:oleObj>
          </a:graphicData>
        </a:graphic>
      </p:graphicFrame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4211638" y="3789363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Dla chmur stratus</a:t>
            </a:r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4140200" y="4581525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Dla chmur orograficznych</a:t>
            </a:r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4067175" y="5300663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Dla chmur dających opad śniegu</a:t>
            </a:r>
          </a:p>
        </p:txBody>
      </p:sp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250825" y="6165850"/>
            <a:ext cx="6913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  <a:latin typeface="Arial" charset="0"/>
              </a:rPr>
              <a:t>Rr </a:t>
            </a:r>
            <a:r>
              <a:rPr lang="pl-PL">
                <a:latin typeface="Arial" charset="0"/>
              </a:rPr>
              <a:t>- natężenie opadu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9CD532-A6BD-4547-88F9-12C44A040E38}" type="slidenum">
              <a:rPr lang="en-US"/>
              <a:pPr/>
              <a:t>23</a:t>
            </a:fld>
            <a:endParaRPr lang="en-US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0"/>
            <a:ext cx="8229600" cy="1296988"/>
          </a:xfrm>
        </p:spPr>
        <p:txBody>
          <a:bodyPr>
            <a:normAutofit/>
          </a:bodyPr>
          <a:lstStyle/>
          <a:p>
            <a:r>
              <a:rPr lang="pl-PL" sz="2400" dirty="0" smtClean="0"/>
              <a:t>Rozkład wielkości kropel opadowych często opisywane jest przez rozkład </a:t>
            </a:r>
            <a:r>
              <a:rPr lang="pl-PL" sz="2400" dirty="0" err="1" smtClean="0"/>
              <a:t>Palmera-Marshala</a:t>
            </a:r>
            <a:r>
              <a:rPr lang="pl-PL" sz="2400" dirty="0" smtClean="0"/>
              <a:t> </a:t>
            </a:r>
            <a:r>
              <a:rPr lang="pl-PL" sz="2400" dirty="0" smtClean="0">
                <a:solidFill>
                  <a:schemeClr val="folHlink"/>
                </a:solidFill>
              </a:rPr>
              <a:t>n(D)</a:t>
            </a:r>
            <a:r>
              <a:rPr lang="pl-PL" sz="2400" dirty="0" smtClean="0"/>
              <a:t> , który ma 2 swobodne parametry: </a:t>
            </a:r>
            <a:r>
              <a:rPr lang="pl-PL" sz="2400" dirty="0" smtClean="0">
                <a:solidFill>
                  <a:schemeClr val="folHlink"/>
                </a:solidFill>
              </a:rPr>
              <a:t>N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o</a:t>
            </a:r>
            <a:r>
              <a:rPr lang="pl-PL" sz="2400" dirty="0" smtClean="0"/>
              <a:t> oraz </a:t>
            </a:r>
            <a:r>
              <a:rPr lang="pl-PL" sz="2400" dirty="0" smtClean="0">
                <a:solidFill>
                  <a:schemeClr val="folHlink"/>
                </a:solidFill>
                <a:sym typeface="Symbol" pitchFamily="18" charset="2"/>
              </a:rPr>
              <a:t>=1/D</a:t>
            </a:r>
            <a:r>
              <a:rPr lang="pl-PL" sz="2400" baseline="-25000" dirty="0" smtClean="0">
                <a:solidFill>
                  <a:schemeClr val="folHlink"/>
                </a:solidFill>
                <a:sym typeface="Symbol" pitchFamily="18" charset="2"/>
              </a:rPr>
              <a:t>o</a:t>
            </a:r>
            <a:endParaRPr lang="pl-PL" sz="2400" dirty="0" smtClean="0">
              <a:solidFill>
                <a:schemeClr val="folHlink"/>
              </a:solidFill>
              <a:sym typeface="Symbol" pitchFamily="18" charset="2"/>
            </a:endParaRP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683568" y="1340768"/>
          <a:ext cx="2160587" cy="608012"/>
        </p:xfrm>
        <a:graphic>
          <a:graphicData uri="http://schemas.openxmlformats.org/presentationml/2006/ole">
            <p:oleObj spid="_x0000_s9218" name="Równanie" r:id="rId3" imgW="927000" imgH="241200" progId="Equation.3">
              <p:embed/>
            </p:oleObj>
          </a:graphicData>
        </a:graphic>
      </p:graphicFrame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539750" y="2060575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Odbiciowość w tym przypadku wyraża się wzorem</a:t>
            </a:r>
          </a:p>
        </p:txBody>
      </p:sp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684213" y="2565400"/>
          <a:ext cx="3351212" cy="963613"/>
        </p:xfrm>
        <a:graphic>
          <a:graphicData uri="http://schemas.openxmlformats.org/presentationml/2006/ole">
            <p:oleObj spid="_x0000_s9219" name="Równanie" r:id="rId4" imgW="1815840" imgH="482400" progId="Equation.3">
              <p:embed/>
            </p:oleObj>
          </a:graphicData>
        </a:graphic>
      </p:graphicFrame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539750" y="3573463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Natężenie opadu definiujemy jako:</a:t>
            </a:r>
          </a:p>
        </p:txBody>
      </p:sp>
      <p:graphicFrame>
        <p:nvGraphicFramePr>
          <p:cNvPr id="9220" name="Object 7"/>
          <p:cNvGraphicFramePr>
            <a:graphicFrameLocks noChangeAspect="1"/>
          </p:cNvGraphicFramePr>
          <p:nvPr/>
        </p:nvGraphicFramePr>
        <p:xfrm>
          <a:off x="684213" y="4005263"/>
          <a:ext cx="3178175" cy="996950"/>
        </p:xfrm>
        <a:graphic>
          <a:graphicData uri="http://schemas.openxmlformats.org/presentationml/2006/ole">
            <p:oleObj spid="_x0000_s9220" name="Równanie" r:id="rId5" imgW="1663560" imgH="482400" progId="Equation.3">
              <p:embed/>
            </p:oleObj>
          </a:graphicData>
        </a:graphic>
      </p:graphicFrame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468313" y="52292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m(D)</a:t>
            </a:r>
            <a:r>
              <a:rPr lang="pl-PL" sz="2400" dirty="0">
                <a:latin typeface="Arial" charset="0"/>
              </a:rPr>
              <a:t> rozkład masy, zaś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v(D)</a:t>
            </a:r>
            <a:r>
              <a:rPr lang="pl-PL" sz="2400" dirty="0">
                <a:latin typeface="Arial" charset="0"/>
              </a:rPr>
              <a:t> rozkład prędkości opadania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59DB26-4B57-4572-9D5F-9ECD1B60F784}" type="slidenum">
              <a:rPr lang="en-US"/>
              <a:pPr/>
              <a:t>24</a:t>
            </a:fld>
            <a:endParaRPr lang="en-US"/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8913"/>
            <a:ext cx="8496300" cy="647700"/>
          </a:xfrm>
        </p:spPr>
        <p:txBody>
          <a:bodyPr/>
          <a:lstStyle/>
          <a:p>
            <a:r>
              <a:rPr lang="pl-PL" sz="2800" smtClean="0"/>
              <a:t>Zakładając rozkład Palmera Marshala mamy: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611188" y="836613"/>
          <a:ext cx="4321175" cy="906462"/>
        </p:xfrm>
        <a:graphic>
          <a:graphicData uri="http://schemas.openxmlformats.org/presentationml/2006/ole">
            <p:oleObj spid="_x0000_s10242" name="Równanie" r:id="rId3" imgW="2298600" imgH="482400" progId="Equation.3">
              <p:embed/>
            </p:oleObj>
          </a:graphicData>
        </a:graphic>
      </p:graphicFrame>
      <p:graphicFrame>
        <p:nvGraphicFramePr>
          <p:cNvPr id="10243" name="Object 4"/>
          <p:cNvGraphicFramePr>
            <a:graphicFrameLocks noChangeAspect="1"/>
          </p:cNvGraphicFramePr>
          <p:nvPr/>
        </p:nvGraphicFramePr>
        <p:xfrm>
          <a:off x="3563938" y="1773238"/>
          <a:ext cx="1584325" cy="498475"/>
        </p:xfrm>
        <a:graphic>
          <a:graphicData uri="http://schemas.openxmlformats.org/presentationml/2006/ole">
            <p:oleObj spid="_x0000_s10243" name="Równanie" r:id="rId4" imgW="723600" imgH="228600" progId="Equation.3">
              <p:embed/>
            </p:oleObj>
          </a:graphicData>
        </a:graphic>
      </p:graphicFrame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395288" y="1773238"/>
            <a:ext cx="288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gdzie założyliśmy:</a:t>
            </a:r>
          </a:p>
        </p:txBody>
      </p:sp>
      <p:sp>
        <p:nvSpPr>
          <p:cNvPr id="10248" name="Text Box 6"/>
          <p:cNvSpPr txBox="1">
            <a:spLocks noChangeArrowheads="1"/>
          </p:cNvSpPr>
          <p:nvPr/>
        </p:nvSpPr>
        <p:spPr bwMode="auto">
          <a:xfrm>
            <a:off x="323850" y="2349500"/>
            <a:ext cx="777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Całkowanie prowadzi do związku:</a:t>
            </a:r>
          </a:p>
        </p:txBody>
      </p:sp>
      <p:graphicFrame>
        <p:nvGraphicFramePr>
          <p:cNvPr id="10244" name="Object 7"/>
          <p:cNvGraphicFramePr>
            <a:graphicFrameLocks noChangeAspect="1"/>
          </p:cNvGraphicFramePr>
          <p:nvPr/>
        </p:nvGraphicFramePr>
        <p:xfrm>
          <a:off x="4139952" y="2348880"/>
          <a:ext cx="2363787" cy="739775"/>
        </p:xfrm>
        <a:graphic>
          <a:graphicData uri="http://schemas.openxmlformats.org/presentationml/2006/ole">
            <p:oleObj spid="_x0000_s10244" name="Równanie" r:id="rId5" imgW="1257120" imgH="393480" progId="Equation.3">
              <p:embed/>
            </p:oleObj>
          </a:graphicData>
        </a:graphic>
      </p:graphicFrame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395288" y="3141663"/>
            <a:ext cx="8208962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pl-PL" dirty="0">
                <a:latin typeface="Arial" charset="0"/>
              </a:rPr>
              <a:t>Problemy pomiarów radarowych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arenR"/>
            </a:pPr>
            <a:r>
              <a:rPr lang="pl-PL" dirty="0">
                <a:latin typeface="Arial" charset="0"/>
              </a:rPr>
              <a:t>Sztuczne echa – produkowane przez budynki, lasy, wzniesienia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arenR"/>
            </a:pPr>
            <a:r>
              <a:rPr lang="pl-PL" dirty="0" smtClean="0">
                <a:latin typeface="Arial" charset="0"/>
              </a:rPr>
              <a:t>Kąt </a:t>
            </a:r>
            <a:r>
              <a:rPr lang="pl-PL" dirty="0">
                <a:latin typeface="Arial" charset="0"/>
              </a:rPr>
              <a:t>podniesienia rośnie z odległością od radaru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arenR"/>
            </a:pPr>
            <a:r>
              <a:rPr lang="pl-PL" dirty="0">
                <a:latin typeface="Arial" charset="0"/>
              </a:rPr>
              <a:t>Rozpraszanie </a:t>
            </a:r>
            <a:r>
              <a:rPr lang="pl-PL" dirty="0" err="1">
                <a:latin typeface="Arial" charset="0"/>
              </a:rPr>
              <a:t>Bragga</a:t>
            </a:r>
            <a:r>
              <a:rPr lang="pl-PL" dirty="0">
                <a:latin typeface="Arial" charset="0"/>
              </a:rPr>
              <a:t> na fluktuacjach gęstości powietrza (fluktuacjach współczynnika refrakcji)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8C063D-EC17-4F76-9B13-714B9389423E}" type="slidenum">
              <a:rPr lang="en-US"/>
              <a:pPr/>
              <a:t>25</a:t>
            </a:fld>
            <a:endParaRPr lang="en-US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>
            <p:ph idx="1"/>
          </p:nvPr>
        </p:nvGraphicFramePr>
        <p:xfrm>
          <a:off x="467544" y="980728"/>
          <a:ext cx="4340225" cy="979488"/>
        </p:xfrm>
        <a:graphic>
          <a:graphicData uri="http://schemas.openxmlformats.org/presentationml/2006/ole">
            <p:oleObj spid="_x0000_s11266" name="Równanie" r:id="rId3" imgW="2247840" imgH="507960" progId="Equation.3">
              <p:embed/>
            </p:oleObj>
          </a:graphicData>
        </a:graphic>
      </p:graphicFrame>
      <p:sp>
        <p:nvSpPr>
          <p:cNvPr id="11271" name="Text Box 3"/>
          <p:cNvSpPr txBox="1">
            <a:spLocks noChangeArrowheads="1"/>
          </p:cNvSpPr>
          <p:nvPr/>
        </p:nvSpPr>
        <p:spPr bwMode="auto">
          <a:xfrm>
            <a:off x="250825" y="0"/>
            <a:ext cx="8642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 smtClean="0">
                <a:latin typeface="Arial" charset="0"/>
              </a:rPr>
              <a:t>W równaniu radarowym zakłada się, </a:t>
            </a:r>
            <a:r>
              <a:rPr lang="pl-PL" dirty="0">
                <a:latin typeface="Arial" charset="0"/>
              </a:rPr>
              <a:t>że </a:t>
            </a:r>
            <a:r>
              <a:rPr lang="pl-PL" dirty="0" smtClean="0">
                <a:latin typeface="Arial" charset="0"/>
              </a:rPr>
              <a:t>promieniowanie pomiędzy hydrometeorami  </a:t>
            </a:r>
            <a:r>
              <a:rPr lang="pl-PL" dirty="0">
                <a:latin typeface="Arial" charset="0"/>
              </a:rPr>
              <a:t>a radarem </a:t>
            </a:r>
            <a:r>
              <a:rPr lang="pl-PL" dirty="0" smtClean="0">
                <a:latin typeface="Arial" charset="0"/>
              </a:rPr>
              <a:t>nie jest osłabiane. </a:t>
            </a:r>
            <a:r>
              <a:rPr lang="pl-PL" dirty="0">
                <a:latin typeface="Arial" charset="0"/>
              </a:rPr>
              <a:t>Po uwzględnieniu tego </a:t>
            </a:r>
            <a:r>
              <a:rPr lang="pl-PL" dirty="0" smtClean="0">
                <a:latin typeface="Arial" charset="0"/>
              </a:rPr>
              <a:t>faktu otrzymujemy </a:t>
            </a:r>
            <a:r>
              <a:rPr lang="pl-PL" dirty="0">
                <a:latin typeface="Arial" charset="0"/>
              </a:rPr>
              <a:t>równanie</a:t>
            </a:r>
          </a:p>
        </p:txBody>
      </p:sp>
      <p:sp>
        <p:nvSpPr>
          <p:cNvPr id="11272" name="Text Box 4"/>
          <p:cNvSpPr txBox="1">
            <a:spLocks noChangeArrowheads="1"/>
          </p:cNvSpPr>
          <p:nvPr/>
        </p:nvSpPr>
        <p:spPr bwMode="auto">
          <a:xfrm>
            <a:off x="179388" y="2060575"/>
            <a:ext cx="82819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Współczynnik ekstynkcji w przypadku radaru definiuje się często jako:</a:t>
            </a:r>
          </a:p>
        </p:txBody>
      </p:sp>
      <p:graphicFrame>
        <p:nvGraphicFramePr>
          <p:cNvPr id="11267" name="Object 5"/>
          <p:cNvGraphicFramePr>
            <a:graphicFrameLocks noChangeAspect="1"/>
          </p:cNvGraphicFramePr>
          <p:nvPr/>
        </p:nvGraphicFramePr>
        <p:xfrm>
          <a:off x="395288" y="2924175"/>
          <a:ext cx="2035175" cy="465138"/>
        </p:xfrm>
        <a:graphic>
          <a:graphicData uri="http://schemas.openxmlformats.org/presentationml/2006/ole">
            <p:oleObj spid="_x0000_s11267" name="Równanie" r:id="rId4" imgW="1054080" imgH="241200" progId="Equation.3">
              <p:embed/>
            </p:oleObj>
          </a:graphicData>
        </a:graphic>
      </p:graphicFrame>
      <p:sp>
        <p:nvSpPr>
          <p:cNvPr id="11273" name="Text Box 6"/>
          <p:cNvSpPr txBox="1">
            <a:spLocks noChangeArrowheads="1"/>
          </p:cNvSpPr>
          <p:nvPr/>
        </p:nvSpPr>
        <p:spPr bwMode="auto">
          <a:xfrm>
            <a:off x="323850" y="3429000"/>
            <a:ext cx="8640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Dla kropel deszczu ma postać</a:t>
            </a:r>
          </a:p>
        </p:txBody>
      </p:sp>
      <p:graphicFrame>
        <p:nvGraphicFramePr>
          <p:cNvPr id="11268" name="Object 7"/>
          <p:cNvGraphicFramePr>
            <a:graphicFrameLocks noChangeAspect="1"/>
          </p:cNvGraphicFramePr>
          <p:nvPr/>
        </p:nvGraphicFramePr>
        <p:xfrm>
          <a:off x="5232400" y="3284538"/>
          <a:ext cx="3186113" cy="808037"/>
        </p:xfrm>
        <a:graphic>
          <a:graphicData uri="http://schemas.openxmlformats.org/presentationml/2006/ole">
            <p:oleObj spid="_x0000_s11268" name="Równanie" r:id="rId5" imgW="1650960" imgH="419040" progId="Equation.3">
              <p:embed/>
            </p:oleObj>
          </a:graphicData>
        </a:graphic>
      </p:graphicFrame>
      <p:sp>
        <p:nvSpPr>
          <p:cNvPr id="11274" name="Text Box 8"/>
          <p:cNvSpPr txBox="1">
            <a:spLocks noChangeArrowheads="1"/>
          </p:cNvSpPr>
          <p:nvPr/>
        </p:nvSpPr>
        <p:spPr bwMode="auto">
          <a:xfrm>
            <a:off x="323850" y="3933825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gdzie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w</a:t>
            </a:r>
            <a:r>
              <a:rPr lang="pl-PL">
                <a:latin typeface="Arial" charset="0"/>
              </a:rPr>
              <a:t> jest wodnością</a:t>
            </a:r>
          </a:p>
        </p:txBody>
      </p:sp>
      <p:graphicFrame>
        <p:nvGraphicFramePr>
          <p:cNvPr id="11269" name="Object 9"/>
          <p:cNvGraphicFramePr>
            <a:graphicFrameLocks noChangeAspect="1"/>
          </p:cNvGraphicFramePr>
          <p:nvPr/>
        </p:nvGraphicFramePr>
        <p:xfrm>
          <a:off x="468313" y="4508500"/>
          <a:ext cx="1373187" cy="465138"/>
        </p:xfrm>
        <a:graphic>
          <a:graphicData uri="http://schemas.openxmlformats.org/presentationml/2006/ole">
            <p:oleObj spid="_x0000_s11269" name="Równanie" r:id="rId6" imgW="711000" imgH="241200" progId="Equation.3">
              <p:embed/>
            </p:oleObj>
          </a:graphicData>
        </a:graphic>
      </p:graphicFrame>
      <p:sp>
        <p:nvSpPr>
          <p:cNvPr id="11275" name="Text Box 10"/>
          <p:cNvSpPr txBox="1">
            <a:spLocks noChangeArrowheads="1"/>
          </p:cNvSpPr>
          <p:nvPr/>
        </p:nvSpPr>
        <p:spPr bwMode="auto">
          <a:xfrm>
            <a:off x="2160587" y="4581128"/>
            <a:ext cx="6983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 err="1">
                <a:solidFill>
                  <a:schemeClr val="folHlink"/>
                </a:solidFill>
                <a:latin typeface="Arial" charset="0"/>
              </a:rPr>
              <a:t>K</a:t>
            </a:r>
            <a:r>
              <a:rPr lang="pl-PL" baseline="-25000" dirty="0" err="1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pl-PL" baseline="-25000" dirty="0">
                <a:latin typeface="Arial" charset="0"/>
              </a:rPr>
              <a:t> </a:t>
            </a:r>
            <a:r>
              <a:rPr lang="pl-PL" dirty="0">
                <a:latin typeface="Arial" charset="0"/>
              </a:rPr>
              <a:t>=|k|</a:t>
            </a:r>
            <a:r>
              <a:rPr lang="pl-PL" baseline="-25000" dirty="0">
                <a:latin typeface="Arial" charset="0"/>
              </a:rPr>
              <a:t> </a:t>
            </a:r>
            <a:r>
              <a:rPr lang="pl-PL" dirty="0">
                <a:latin typeface="Arial" charset="0"/>
              </a:rPr>
              <a:t>zależy silnie od temperatury i długości fali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CE253D-D678-4CDE-8CE0-206C05DD19CF}" type="slidenum">
              <a:rPr lang="en-US"/>
              <a:pPr/>
              <a:t>26</a:t>
            </a:fld>
            <a:endParaRPr lang="en-US"/>
          </a:p>
        </p:txBody>
      </p:sp>
      <p:graphicFrame>
        <p:nvGraphicFramePr>
          <p:cNvPr id="384002" name="Group 2"/>
          <p:cNvGraphicFramePr>
            <a:graphicFrameLocks noGrp="1"/>
          </p:cNvGraphicFramePr>
          <p:nvPr>
            <p:ph/>
          </p:nvPr>
        </p:nvGraphicFramePr>
        <p:xfrm>
          <a:off x="251520" y="980728"/>
          <a:ext cx="8229600" cy="207264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Krople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=0.9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=1.8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=3.2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T=20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0.647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T=0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0.0858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T=-8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4029" name="Group 29"/>
          <p:cNvGraphicFramePr>
            <a:graphicFrameLocks noGrp="1"/>
          </p:cNvGraphicFramePr>
          <p:nvPr/>
        </p:nvGraphicFramePr>
        <p:xfrm>
          <a:off x="250825" y="3357563"/>
          <a:ext cx="7058025" cy="1554480"/>
        </p:xfrm>
        <a:graphic>
          <a:graphicData uri="http://schemas.openxmlformats.org/drawingml/2006/table">
            <a:tbl>
              <a:tblPr/>
              <a:tblGrid>
                <a:gridCol w="1765300"/>
                <a:gridCol w="1763713"/>
                <a:gridCol w="1765300"/>
                <a:gridCol w="1763712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Kryształy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=0.9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=1.8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=3.2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T=0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T=-20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48" name="Text Box 51"/>
          <p:cNvSpPr txBox="1">
            <a:spLocks noChangeArrowheads="1"/>
          </p:cNvSpPr>
          <p:nvPr/>
        </p:nvSpPr>
        <p:spPr bwMode="auto">
          <a:xfrm>
            <a:off x="7524750" y="3860800"/>
            <a:ext cx="1619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3200">
                <a:latin typeface="Arial" charset="0"/>
              </a:rPr>
              <a:t>X10</a:t>
            </a:r>
            <a:r>
              <a:rPr lang="pl-PL" sz="3200" baseline="30000">
                <a:latin typeface="Arial" charset="0"/>
              </a:rPr>
              <a:t>-3</a:t>
            </a:r>
            <a:endParaRPr lang="pl-PL" sz="3200">
              <a:latin typeface="Arial" charset="0"/>
            </a:endParaRPr>
          </a:p>
        </p:txBody>
      </p:sp>
      <p:sp>
        <p:nvSpPr>
          <p:cNvPr id="29749" name="Text Box 52"/>
          <p:cNvSpPr txBox="1">
            <a:spLocks noChangeArrowheads="1"/>
          </p:cNvSpPr>
          <p:nvPr/>
        </p:nvSpPr>
        <p:spPr bwMode="auto">
          <a:xfrm>
            <a:off x="0" y="5229225"/>
            <a:ext cx="8604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Dla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</a:t>
            </a:r>
            <a:r>
              <a:rPr lang="pl-PL">
                <a:latin typeface="Arial" charset="0"/>
                <a:sym typeface="Symbol" pitchFamily="18" charset="2"/>
              </a:rPr>
              <a:t> rzędu 10 cm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K</a:t>
            </a:r>
            <a:r>
              <a:rPr lang="pl-PL" baseline="-2500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c</a:t>
            </a:r>
            <a:r>
              <a:rPr lang="pl-PL">
                <a:latin typeface="Arial" charset="0"/>
                <a:sym typeface="Symbol" pitchFamily="18" charset="2"/>
              </a:rPr>
              <a:t> jest zaniedbywalnie małe i może być pomijane.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79512" y="11663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Wartości parametru </a:t>
            </a:r>
            <a:r>
              <a:rPr lang="pl-PL" sz="3200" dirty="0" err="1" smtClean="0"/>
              <a:t>K</a:t>
            </a:r>
            <a:r>
              <a:rPr lang="pl-PL" sz="3200" baseline="-25000" dirty="0" err="1" smtClean="0"/>
              <a:t>c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90DC4E-9713-497C-BC53-2C1EAB79C45B}" type="slidenum">
              <a:rPr lang="en-US"/>
              <a:pPr/>
              <a:t>27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3200" b="1" dirty="0" smtClean="0"/>
              <a:t>Przykładowy obraz odbiciowości radarowej</a:t>
            </a:r>
          </a:p>
        </p:txBody>
      </p:sp>
      <p:pic>
        <p:nvPicPr>
          <p:cNvPr id="30724" name="Picture 3" descr="2004ivan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3638" y="1981200"/>
            <a:ext cx="4275137" cy="4114800"/>
          </a:xfrm>
          <a:noFill/>
        </p:spPr>
      </p:pic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2484438" y="5661025"/>
            <a:ext cx="173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l-PL" sz="1800">
                <a:solidFill>
                  <a:schemeClr val="bg1"/>
                </a:solidFill>
                <a:latin typeface="Arial" charset="0"/>
              </a:rPr>
              <a:t>Hurricane Ivan</a:t>
            </a:r>
            <a:r>
              <a:rPr lang="pl-PL" sz="180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4D87C3-8DA6-4571-945F-DD17EDA0EEE7}" type="slidenum">
              <a:rPr lang="en-US"/>
              <a:pPr/>
              <a:t>28</a:t>
            </a:fld>
            <a:endParaRPr lang="en-US"/>
          </a:p>
        </p:txBody>
      </p:sp>
      <p:sp>
        <p:nvSpPr>
          <p:cNvPr id="122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561975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Radary Typu DIAL</a:t>
            </a:r>
          </a:p>
        </p:txBody>
      </p:sp>
      <p:sp>
        <p:nvSpPr>
          <p:cNvPr id="122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052513"/>
            <a:ext cx="8218488" cy="965200"/>
          </a:xfrm>
        </p:spPr>
        <p:txBody>
          <a:bodyPr/>
          <a:lstStyle/>
          <a:p>
            <a:r>
              <a:rPr lang="pl-PL" sz="2400" dirty="0" smtClean="0"/>
              <a:t>Rozważmy 2 długości fali: krótszą </a:t>
            </a:r>
            <a:r>
              <a:rPr lang="pl-PL" sz="2400" dirty="0" smtClean="0">
                <a:solidFill>
                  <a:schemeClr val="folHlink"/>
                </a:solidFill>
              </a:rPr>
              <a:t>S</a:t>
            </a:r>
            <a:r>
              <a:rPr lang="pl-PL" sz="2400" dirty="0" smtClean="0"/>
              <a:t> i dłuższą </a:t>
            </a:r>
            <a:r>
              <a:rPr lang="pl-PL" sz="2400" dirty="0" smtClean="0">
                <a:solidFill>
                  <a:schemeClr val="folHlink"/>
                </a:solidFill>
              </a:rPr>
              <a:t>L,</a:t>
            </a:r>
            <a:r>
              <a:rPr lang="pl-PL" sz="2400" dirty="0" smtClean="0"/>
              <a:t> dla której zaniedbujemy osłabienie wiązki 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292760" y="1916833"/>
          <a:ext cx="4390740" cy="897806"/>
        </p:xfrm>
        <a:graphic>
          <a:graphicData uri="http://schemas.openxmlformats.org/presentationml/2006/ole">
            <p:oleObj spid="_x0000_s12290" name="Równanie" r:id="rId3" imgW="2387520" imgH="507960" progId="Equation.3">
              <p:embed/>
            </p:oleObj>
          </a:graphicData>
        </a:graphic>
      </p:graphicFrame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395288" y="1989138"/>
          <a:ext cx="1873250" cy="825500"/>
        </p:xfrm>
        <a:graphic>
          <a:graphicData uri="http://schemas.openxmlformats.org/presentationml/2006/ole">
            <p:oleObj spid="_x0000_s12291" name="Równanie" r:id="rId4" imgW="1066680" imgH="469800" progId="Equation.3">
              <p:embed/>
            </p:oleObj>
          </a:graphicData>
        </a:graphic>
      </p:graphicFrame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323850" y="2781300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Biorąc równanie radarowe dla fali krótszej dla dwóch rożnych odległości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1</a:t>
            </a:r>
            <a:r>
              <a:rPr lang="pl-PL">
                <a:latin typeface="Arial" charset="0"/>
              </a:rPr>
              <a:t> oraz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>
                <a:latin typeface="Arial" charset="0"/>
              </a:rPr>
              <a:t> po podzieleniu stronami mamy:</a:t>
            </a:r>
          </a:p>
        </p:txBody>
      </p:sp>
      <p:graphicFrame>
        <p:nvGraphicFramePr>
          <p:cNvPr id="12292" name="Object 7"/>
          <p:cNvGraphicFramePr>
            <a:graphicFrameLocks noChangeAspect="1"/>
          </p:cNvGraphicFramePr>
          <p:nvPr/>
        </p:nvGraphicFramePr>
        <p:xfrm>
          <a:off x="385763" y="3717032"/>
          <a:ext cx="4267904" cy="902593"/>
        </p:xfrm>
        <a:graphic>
          <a:graphicData uri="http://schemas.openxmlformats.org/presentationml/2006/ole">
            <p:oleObj spid="_x0000_s12292" name="Równanie" r:id="rId5" imgW="2400120" imgH="507960" progId="Equation.3">
              <p:embed/>
            </p:oleObj>
          </a:graphicData>
        </a:graphic>
      </p:graphicFrame>
      <p:sp>
        <p:nvSpPr>
          <p:cNvPr id="12298" name="Text Box 8"/>
          <p:cNvSpPr txBox="1">
            <a:spLocks noChangeArrowheads="1"/>
          </p:cNvSpPr>
          <p:nvPr/>
        </p:nvSpPr>
        <p:spPr bwMode="auto">
          <a:xfrm>
            <a:off x="179388" y="4652963"/>
            <a:ext cx="84963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W przypadku gdy opad nie jest zbyt intensywny i krople niezbyt duże wówczas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Z=Z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>
                <a:latin typeface="Arial" charset="0"/>
              </a:rPr>
              <a:t> i możemy wykorzystać drugie z równań (dla fali dłuższej)</a:t>
            </a:r>
          </a:p>
        </p:txBody>
      </p:sp>
      <p:graphicFrame>
        <p:nvGraphicFramePr>
          <p:cNvPr id="12293" name="Object 9"/>
          <p:cNvGraphicFramePr>
            <a:graphicFrameLocks noChangeAspect="1"/>
          </p:cNvGraphicFramePr>
          <p:nvPr/>
        </p:nvGraphicFramePr>
        <p:xfrm>
          <a:off x="683568" y="5733256"/>
          <a:ext cx="6407211" cy="881857"/>
        </p:xfrm>
        <a:graphic>
          <a:graphicData uri="http://schemas.openxmlformats.org/presentationml/2006/ole">
            <p:oleObj spid="_x0000_s12293" name="Równanie" r:id="rId6" imgW="350496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DDC6CD-AAF3-4DEE-BD81-CC566B934C0C}" type="slidenum">
              <a:rPr lang="en-US"/>
              <a:pPr/>
              <a:t>29</a:t>
            </a:fld>
            <a:endParaRPr lang="en-US"/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8913"/>
            <a:ext cx="8147050" cy="749300"/>
          </a:xfrm>
        </p:spPr>
        <p:txBody>
          <a:bodyPr/>
          <a:lstStyle/>
          <a:p>
            <a:r>
              <a:rPr lang="pl-PL" sz="2800" smtClean="0"/>
              <a:t>Wykorzystując rozkład Palmera Marshala mamy</a:t>
            </a:r>
          </a:p>
        </p:txBody>
      </p:sp>
      <p:graphicFrame>
        <p:nvGraphicFramePr>
          <p:cNvPr id="13314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684213" y="765175"/>
          <a:ext cx="5811837" cy="923925"/>
        </p:xfrm>
        <a:graphic>
          <a:graphicData uri="http://schemas.openxmlformats.org/presentationml/2006/ole">
            <p:oleObj spid="_x0000_s13314" name="Równanie" r:id="rId3" imgW="3035160" imgH="482400" progId="Equation.3">
              <p:embed/>
            </p:oleObj>
          </a:graphicData>
        </a:graphic>
      </p:graphicFrame>
      <p:graphicFrame>
        <p:nvGraphicFramePr>
          <p:cNvPr id="13315" name="Object 4"/>
          <p:cNvGraphicFramePr>
            <a:graphicFrameLocks noChangeAspect="1"/>
          </p:cNvGraphicFramePr>
          <p:nvPr/>
        </p:nvGraphicFramePr>
        <p:xfrm>
          <a:off x="684213" y="1773238"/>
          <a:ext cx="4765675" cy="923925"/>
        </p:xfrm>
        <a:graphic>
          <a:graphicData uri="http://schemas.openxmlformats.org/presentationml/2006/ole">
            <p:oleObj spid="_x0000_s13315" name="Równanie" r:id="rId4" imgW="2489040" imgH="482400" progId="Equation.3">
              <p:embed/>
            </p:oleObj>
          </a:graphicData>
        </a:graphic>
      </p:graphicFrame>
      <p:graphicFrame>
        <p:nvGraphicFramePr>
          <p:cNvPr id="13316" name="Object 5"/>
          <p:cNvGraphicFramePr>
            <a:graphicFrameLocks noChangeAspect="1"/>
          </p:cNvGraphicFramePr>
          <p:nvPr/>
        </p:nvGraphicFramePr>
        <p:xfrm>
          <a:off x="5364163" y="2781300"/>
          <a:ext cx="2771775" cy="923925"/>
        </p:xfrm>
        <a:graphic>
          <a:graphicData uri="http://schemas.openxmlformats.org/presentationml/2006/ole">
            <p:oleObj spid="_x0000_s13316" name="Równanie" r:id="rId5" imgW="1447560" imgH="482400" progId="Equation.3">
              <p:embed/>
            </p:oleObj>
          </a:graphicData>
        </a:graphic>
      </p:graphicFrame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539750" y="3068638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gdzie wykorzystaliśmy wzór</a:t>
            </a:r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539750" y="3933825"/>
            <a:ext cx="8135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Na podstawie powyższego wzoru możemy wyznaczyć </a:t>
            </a:r>
            <a:r>
              <a:rPr lang="pl-PL">
                <a:solidFill>
                  <a:schemeClr val="folHlink"/>
                </a:solidFill>
                <a:latin typeface="Arial" charset="0"/>
              </a:rPr>
              <a:t>N</a:t>
            </a:r>
            <a:r>
              <a:rPr lang="pl-PL" baseline="-25000">
                <a:solidFill>
                  <a:schemeClr val="folHlink"/>
                </a:solidFill>
                <a:latin typeface="Arial" charset="0"/>
              </a:rPr>
              <a:t>o</a:t>
            </a:r>
            <a:r>
              <a:rPr lang="pl-PL">
                <a:latin typeface="Arial" charset="0"/>
              </a:rPr>
              <a:t> oraz </a:t>
            </a:r>
            <a:r>
              <a:rPr lang="pl-PL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771A7E-85A2-4F00-9F18-E7ECB518232D}" type="slidenum">
              <a:rPr lang="en-US"/>
              <a:pPr/>
              <a:t>3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l-PL" sz="3200" dirty="0" smtClean="0">
                <a:solidFill>
                  <a:schemeClr val="folHlink"/>
                </a:solidFill>
              </a:rPr>
              <a:t>TRMM</a:t>
            </a:r>
            <a:r>
              <a:rPr lang="pl-PL" sz="3200" dirty="0" smtClean="0">
                <a:solidFill>
                  <a:schemeClr val="tx1"/>
                </a:solidFill>
              </a:rPr>
              <a:t> – pierwszy radar na orbicie (1997-2015)</a:t>
            </a:r>
            <a:br>
              <a:rPr lang="pl-PL" sz="3200" dirty="0" smtClean="0">
                <a:solidFill>
                  <a:schemeClr val="tx1"/>
                </a:solidFill>
              </a:rPr>
            </a:br>
            <a:endParaRPr lang="pl-PL" sz="3200" dirty="0" smtClean="0">
              <a:solidFill>
                <a:schemeClr val="tx1"/>
              </a:solidFill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052513"/>
            <a:ext cx="8569325" cy="1584325"/>
          </a:xfrm>
        </p:spPr>
        <p:txBody>
          <a:bodyPr/>
          <a:lstStyle/>
          <a:p>
            <a:r>
              <a:rPr lang="pl-PL" sz="2400" dirty="0" smtClean="0"/>
              <a:t>138 </a:t>
            </a:r>
            <a:r>
              <a:rPr lang="pl-PL" sz="2400" dirty="0" err="1" smtClean="0"/>
              <a:t>GHz</a:t>
            </a:r>
            <a:r>
              <a:rPr lang="pl-PL" sz="2400" dirty="0" smtClean="0"/>
              <a:t>, rozdzielczość pionowa 250m, 4.3 </a:t>
            </a:r>
            <a:r>
              <a:rPr lang="pl-PL" sz="2400" dirty="0" err="1" smtClean="0"/>
              <a:t>footprint</a:t>
            </a:r>
            <a:r>
              <a:rPr lang="pl-PL" sz="2400" dirty="0" smtClean="0"/>
              <a:t>, cross </a:t>
            </a:r>
            <a:r>
              <a:rPr lang="pl-PL" sz="2400" dirty="0" err="1" smtClean="0"/>
              <a:t>track</a:t>
            </a:r>
            <a:r>
              <a:rPr lang="pl-PL" sz="2400" dirty="0" smtClean="0"/>
              <a:t> </a:t>
            </a:r>
            <a:r>
              <a:rPr lang="pl-PL" sz="2400" dirty="0" err="1" smtClean="0"/>
              <a:t>scaning</a:t>
            </a:r>
            <a:r>
              <a:rPr lang="pl-PL" sz="2400" dirty="0" smtClean="0"/>
              <a:t>, długość impulsu 1.67 </a:t>
            </a:r>
            <a:r>
              <a:rPr lang="pl-PL" sz="2400" dirty="0" err="1" smtClean="0">
                <a:sym typeface="Symbol" pitchFamily="18" charset="2"/>
              </a:rPr>
              <a:t></a:t>
            </a:r>
            <a:r>
              <a:rPr lang="pl-PL" sz="2400" dirty="0" err="1" smtClean="0"/>
              <a:t>s</a:t>
            </a:r>
            <a:r>
              <a:rPr lang="pl-PL" sz="2400" dirty="0" smtClean="0"/>
              <a:t>.</a:t>
            </a:r>
          </a:p>
        </p:txBody>
      </p:sp>
      <p:pic>
        <p:nvPicPr>
          <p:cNvPr id="2560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2348880"/>
            <a:ext cx="6948487" cy="4244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6310BC-73D3-49A3-93FB-4481CD3A9723}" type="slidenum">
              <a:rPr lang="en-US"/>
              <a:pPr/>
              <a:t>30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b="1" dirty="0" smtClean="0"/>
              <a:t>Radary polaryzacyjne (DUAL </a:t>
            </a:r>
            <a:r>
              <a:rPr lang="pl-PL" sz="4000" b="1" dirty="0" err="1" smtClean="0"/>
              <a:t>polarization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method</a:t>
            </a:r>
            <a:r>
              <a:rPr lang="pl-PL" sz="4000" b="1" dirty="0" smtClean="0"/>
              <a:t>)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 dirty="0" smtClean="0"/>
              <a:t>Rozpatrzmy krople deszczu spadające w nieruchomym powietrzu. </a:t>
            </a:r>
          </a:p>
          <a:p>
            <a:r>
              <a:rPr lang="pl-PL" sz="2400" dirty="0" smtClean="0"/>
              <a:t>Kropla nie jest sferyczna i ustawia się </a:t>
            </a:r>
            <a:r>
              <a:rPr lang="pl-PL" sz="2400" dirty="0" smtClean="0"/>
              <a:t>tak, że </a:t>
            </a:r>
            <a:r>
              <a:rPr lang="pl-PL" sz="2400" dirty="0" smtClean="0"/>
              <a:t>najdłuższa oś znajduje się w płaszczyźnie horyzontalnej.</a:t>
            </a:r>
          </a:p>
          <a:p>
            <a:r>
              <a:rPr lang="pl-PL" sz="2400" dirty="0" smtClean="0"/>
              <a:t>Amplituda fali rozproszonej równolegle do tej osi jest znacząco większa niż rozproszona prostopadle. </a:t>
            </a:r>
          </a:p>
          <a:p>
            <a:r>
              <a:rPr lang="pl-PL" sz="2400" dirty="0" smtClean="0"/>
              <a:t>W rezultacie moc promieniowania rozproszonego wstecznie o składowej polaryzacyjnej horyzontalnej jest większą od składowej pionowej</a:t>
            </a:r>
          </a:p>
          <a:p>
            <a:r>
              <a:rPr lang="pl-PL" sz="2400" dirty="0" smtClean="0"/>
              <a:t>Umożliwia to pomiar stosunku dłuższej do krótszej osi kropli </a:t>
            </a:r>
            <a:r>
              <a:rPr lang="pl-PL" sz="2400" dirty="0" smtClean="0"/>
              <a:t>a tym samym natężenie </a:t>
            </a:r>
            <a:r>
              <a:rPr lang="pl-PL" sz="2400" dirty="0" smtClean="0"/>
              <a:t>opadu.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Kształt kropli opadowych</a:t>
            </a:r>
            <a:endParaRPr lang="en-US" sz="3200" b="1" dirty="0"/>
          </a:p>
        </p:txBody>
      </p:sp>
      <p:pic>
        <p:nvPicPr>
          <p:cNvPr id="7" name="Symbol zastępczy zawartości 6" descr="2000px-Raindrops_sizes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3652916" cy="4525963"/>
          </a:xfrm>
        </p:spPr>
      </p:pic>
      <p:sp>
        <p:nvSpPr>
          <p:cNvPr id="4" name="Prostokąt 3"/>
          <p:cNvSpPr/>
          <p:nvPr/>
        </p:nvSpPr>
        <p:spPr>
          <a:xfrm>
            <a:off x="0" y="6021288"/>
            <a:ext cx="6516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http://www.sailingissues.com/rain-teardrop-shaped.html</a:t>
            </a:r>
            <a:endParaRPr lang="en-US" dirty="0"/>
          </a:p>
        </p:txBody>
      </p:sp>
      <p:sp>
        <p:nvSpPr>
          <p:cNvPr id="22530" name="AutoShape 2" descr="Znalezione obrazy dla zapytania shape of the rain droplets"/>
          <p:cNvSpPr>
            <a:spLocks noChangeAspect="1" noChangeArrowheads="1"/>
          </p:cNvSpPr>
          <p:nvPr/>
        </p:nvSpPr>
        <p:spPr bwMode="auto">
          <a:xfrm>
            <a:off x="155575" y="-2819400"/>
            <a:ext cx="4752975" cy="5886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Znalezione obrazy dla zapytania shape of the rain dropl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39689E-5409-4EA0-855D-768355576B53}" type="slidenum">
              <a:rPr lang="en-US"/>
              <a:pPr/>
              <a:t>32</a:t>
            </a:fld>
            <a:endParaRPr lang="en-US"/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323850" y="692150"/>
          <a:ext cx="2616200" cy="1744663"/>
        </p:xfrm>
        <a:graphic>
          <a:graphicData uri="http://schemas.openxmlformats.org/presentationml/2006/ole">
            <p:oleObj spid="_x0000_s14338" name="Równanie" r:id="rId3" imgW="1028520" imgH="939600" progId="Equation.3">
              <p:embed/>
            </p:oleObj>
          </a:graphicData>
        </a:graphic>
      </p:graphicFrame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3131840" y="188640"/>
            <a:ext cx="57606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Wprowadzamy wektor opisujący </a:t>
            </a:r>
            <a:r>
              <a:rPr lang="pl-PL" sz="2400" dirty="0">
                <a:latin typeface="Arial" pitchFamily="34" charset="0"/>
                <a:cs typeface="Arial" pitchFamily="34" charset="0"/>
              </a:rPr>
              <a:t>stan polaryzacji promieniowania. Pierwszy indeks w pierwszych dwóch składowych odpowiada polaryzacji promieniowania odbitego zaś drugi promieniowania emitowanego</a:t>
            </a:r>
          </a:p>
        </p:txBody>
      </p:sp>
      <p:sp>
        <p:nvSpPr>
          <p:cNvPr id="14344" name="Text Box 5"/>
          <p:cNvSpPr txBox="1">
            <a:spLocks noChangeArrowheads="1"/>
          </p:cNvSpPr>
          <p:nvPr/>
        </p:nvSpPr>
        <p:spPr bwMode="auto">
          <a:xfrm>
            <a:off x="323528" y="3717032"/>
            <a:ext cx="5905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Promieniowanie emitowane o składowej horyzontalnej ma postać:</a:t>
            </a:r>
          </a:p>
        </p:txBody>
      </p:sp>
      <p:graphicFrame>
        <p:nvGraphicFramePr>
          <p:cNvPr id="14339" name="Object 6"/>
          <p:cNvGraphicFramePr>
            <a:graphicFrameLocks noChangeAspect="1"/>
          </p:cNvGraphicFramePr>
          <p:nvPr/>
        </p:nvGraphicFramePr>
        <p:xfrm>
          <a:off x="6228184" y="3140968"/>
          <a:ext cx="1974850" cy="1525587"/>
        </p:xfrm>
        <a:graphic>
          <a:graphicData uri="http://schemas.openxmlformats.org/presentationml/2006/ole">
            <p:oleObj spid="_x0000_s14339" name="Równanie" r:id="rId4" imgW="863280" imgH="914400" progId="Equation.3">
              <p:embed/>
            </p:oleObj>
          </a:graphicData>
        </a:graphic>
      </p:graphicFrame>
      <p:sp>
        <p:nvSpPr>
          <p:cNvPr id="14345" name="Text Box 7"/>
          <p:cNvSpPr txBox="1">
            <a:spLocks noChangeArrowheads="1"/>
          </p:cNvSpPr>
          <p:nvPr/>
        </p:nvSpPr>
        <p:spPr bwMode="auto">
          <a:xfrm>
            <a:off x="323528" y="5157192"/>
            <a:ext cx="5905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Promieniowanie emitowane o składowej poziomej ma postać:</a:t>
            </a:r>
          </a:p>
        </p:txBody>
      </p:sp>
      <p:graphicFrame>
        <p:nvGraphicFramePr>
          <p:cNvPr id="14340" name="Object 8"/>
          <p:cNvGraphicFramePr>
            <a:graphicFrameLocks noChangeAspect="1"/>
          </p:cNvGraphicFramePr>
          <p:nvPr/>
        </p:nvGraphicFramePr>
        <p:xfrm>
          <a:off x="6084168" y="4725144"/>
          <a:ext cx="1800225" cy="1525587"/>
        </p:xfrm>
        <a:graphic>
          <a:graphicData uri="http://schemas.openxmlformats.org/presentationml/2006/ole">
            <p:oleObj spid="_x0000_s14340" name="Równanie" r:id="rId5" imgW="787320" imgH="91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E6BC03-20B6-4B4E-8256-2DCD2F1A10BA}" type="slidenum">
              <a:rPr lang="en-US"/>
              <a:pPr/>
              <a:t>33</a:t>
            </a:fld>
            <a:endParaRPr lang="en-US"/>
          </a:p>
        </p:txBody>
      </p:sp>
      <p:sp>
        <p:nvSpPr>
          <p:cNvPr id="1536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8913"/>
            <a:ext cx="4464050" cy="1223962"/>
          </a:xfrm>
        </p:spPr>
        <p:txBody>
          <a:bodyPr/>
          <a:lstStyle/>
          <a:p>
            <a:r>
              <a:rPr lang="pl-PL" sz="2400" smtClean="0"/>
              <a:t>Macierz współczynnika rozproszenia wstecznego ma postać</a:t>
            </a:r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5508625" y="0"/>
          <a:ext cx="3635375" cy="1781175"/>
        </p:xfrm>
        <a:graphic>
          <a:graphicData uri="http://schemas.openxmlformats.org/presentationml/2006/ole">
            <p:oleObj spid="_x0000_s15362" name="Równanie" r:id="rId3" imgW="1917360" imgH="939600" progId="Equation.3">
              <p:embed/>
            </p:oleObj>
          </a:graphicData>
        </a:graphic>
      </p:graphicFrame>
      <p:sp>
        <p:nvSpPr>
          <p:cNvPr id="15368" name="Text Box 4"/>
          <p:cNvSpPr txBox="1">
            <a:spLocks noChangeArrowheads="1"/>
          </p:cNvSpPr>
          <p:nvPr/>
        </p:nvSpPr>
        <p:spPr bwMode="auto">
          <a:xfrm>
            <a:off x="250825" y="1628775"/>
            <a:ext cx="5545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 smtClean="0">
                <a:latin typeface="Arial" charset="0"/>
              </a:rPr>
              <a:t>Odbiciowość </a:t>
            </a:r>
            <a:r>
              <a:rPr lang="pl-PL" sz="2400" dirty="0">
                <a:latin typeface="Arial" charset="0"/>
              </a:rPr>
              <a:t>definiowana jest jako:</a:t>
            </a:r>
          </a:p>
        </p:txBody>
      </p:sp>
      <p:graphicFrame>
        <p:nvGraphicFramePr>
          <p:cNvPr id="15363" name="Object 5"/>
          <p:cNvGraphicFramePr>
            <a:graphicFrameLocks noChangeAspect="1"/>
          </p:cNvGraphicFramePr>
          <p:nvPr/>
        </p:nvGraphicFramePr>
        <p:xfrm>
          <a:off x="539750" y="2492375"/>
          <a:ext cx="2938463" cy="473075"/>
        </p:xfrm>
        <a:graphic>
          <a:graphicData uri="http://schemas.openxmlformats.org/presentationml/2006/ole">
            <p:oleObj spid="_x0000_s15363" name="Równanie" r:id="rId4" imgW="1739880" imgH="279360" progId="Equation.3">
              <p:embed/>
            </p:oleObj>
          </a:graphicData>
        </a:graphic>
      </p:graphicFrame>
      <p:graphicFrame>
        <p:nvGraphicFramePr>
          <p:cNvPr id="15364" name="Object 6"/>
          <p:cNvGraphicFramePr>
            <a:graphicFrameLocks noChangeAspect="1"/>
          </p:cNvGraphicFramePr>
          <p:nvPr/>
        </p:nvGraphicFramePr>
        <p:xfrm>
          <a:off x="3779838" y="3068638"/>
          <a:ext cx="4165600" cy="842962"/>
        </p:xfrm>
        <a:graphic>
          <a:graphicData uri="http://schemas.openxmlformats.org/presentationml/2006/ole">
            <p:oleObj spid="_x0000_s15364" name="Równanie" r:id="rId5" imgW="2387520" imgH="482400" progId="Equation.3">
              <p:embed/>
            </p:oleObj>
          </a:graphicData>
        </a:graphic>
      </p:graphicFrame>
      <p:sp>
        <p:nvSpPr>
          <p:cNvPr id="15369" name="Text Box 7"/>
          <p:cNvSpPr txBox="1">
            <a:spLocks noChangeArrowheads="1"/>
          </p:cNvSpPr>
          <p:nvPr/>
        </p:nvSpPr>
        <p:spPr bwMode="auto">
          <a:xfrm>
            <a:off x="179388" y="4076700"/>
            <a:ext cx="81375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Z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</a:rPr>
              <a:t>V,V</a:t>
            </a:r>
            <a:r>
              <a:rPr lang="pl-PL" sz="2400" dirty="0">
                <a:latin typeface="Arial" charset="0"/>
              </a:rPr>
              <a:t> i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Z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</a:rPr>
              <a:t>H/H</a:t>
            </a:r>
            <a:r>
              <a:rPr lang="pl-PL" sz="2400" dirty="0">
                <a:latin typeface="Arial" charset="0"/>
              </a:rPr>
              <a:t> s</a:t>
            </a:r>
            <a:r>
              <a:rPr lang="en-US" sz="2400" dirty="0">
                <a:latin typeface="Arial" charset="0"/>
                <a:cs typeface="Arial" charset="0"/>
              </a:rPr>
              <a:t>ą</a:t>
            </a:r>
            <a:r>
              <a:rPr lang="pl-PL" sz="2400" dirty="0">
                <a:latin typeface="Arial" charset="0"/>
              </a:rPr>
              <a:t> </a:t>
            </a:r>
            <a:r>
              <a:rPr lang="pl-PL" sz="2400" dirty="0" err="1" smtClean="0">
                <a:latin typeface="Arial" charset="0"/>
              </a:rPr>
              <a:t>odbiciowościami</a:t>
            </a:r>
            <a:r>
              <a:rPr lang="pl-PL" sz="2400" dirty="0" smtClean="0">
                <a:latin typeface="Arial" charset="0"/>
              </a:rPr>
              <a:t> </a:t>
            </a:r>
            <a:r>
              <a:rPr lang="pl-PL" sz="2400" dirty="0">
                <a:latin typeface="Arial" charset="0"/>
              </a:rPr>
              <a:t>związanymi z odpowiednimi składowymi promieniowania,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</a:rPr>
              <a:t>V</a:t>
            </a:r>
            <a:r>
              <a:rPr lang="pl-PL" sz="2400" dirty="0">
                <a:latin typeface="Arial" charset="0"/>
              </a:rPr>
              <a:t> i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</a:rPr>
              <a:t>H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sz="2400" dirty="0">
                <a:latin typeface="Arial" charset="0"/>
              </a:rPr>
              <a:t>s</a:t>
            </a:r>
            <a:r>
              <a:rPr lang="en-US" sz="2400" dirty="0">
                <a:latin typeface="Arial" charset="0"/>
                <a:cs typeface="Arial" charset="0"/>
              </a:rPr>
              <a:t>ą</a:t>
            </a:r>
            <a:r>
              <a:rPr lang="pl-PL" sz="2400" dirty="0">
                <a:latin typeface="Arial" charset="0"/>
              </a:rPr>
              <a:t> stałymi radarowymi.</a:t>
            </a:r>
          </a:p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Definiujemy wielkość</a:t>
            </a:r>
          </a:p>
        </p:txBody>
      </p:sp>
      <p:graphicFrame>
        <p:nvGraphicFramePr>
          <p:cNvPr id="15365" name="Object 8"/>
          <p:cNvGraphicFramePr>
            <a:graphicFrameLocks noChangeAspect="1"/>
          </p:cNvGraphicFramePr>
          <p:nvPr/>
        </p:nvGraphicFramePr>
        <p:xfrm>
          <a:off x="3203575" y="5661025"/>
          <a:ext cx="5435600" cy="976313"/>
        </p:xfrm>
        <a:graphic>
          <a:graphicData uri="http://schemas.openxmlformats.org/presentationml/2006/ole">
            <p:oleObj spid="_x0000_s15365" name="Równanie" r:id="rId6" imgW="3111480" imgH="558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F27E90-9B95-44B9-974F-EC2844C311E7}" type="slidenum">
              <a:rPr lang="en-US"/>
              <a:pPr/>
              <a:t>34</a:t>
            </a:fld>
            <a:endParaRPr lang="en-US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88913"/>
            <a:ext cx="8713787" cy="1439862"/>
          </a:xfrm>
        </p:spPr>
        <p:txBody>
          <a:bodyPr>
            <a:normAutofit fontScale="92500" lnSpcReduction="10000"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W obrębie chmury </a:t>
            </a:r>
            <a:r>
              <a:rPr lang="pl-PL" sz="24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DR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jest dodatnie i największe dla dużych kropel (które 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ą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najbardziej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asferyczne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Dla gradu </a:t>
            </a:r>
            <a:r>
              <a:rPr lang="pl-PL" sz="24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DR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jest bliskie zero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Zakładając rozkład Palmera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Marshala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539552" y="1916832"/>
          <a:ext cx="6596062" cy="1057275"/>
        </p:xfrm>
        <a:graphic>
          <a:graphicData uri="http://schemas.openxmlformats.org/presentationml/2006/ole">
            <p:oleObj spid="_x0000_s16386" name="Równanie" r:id="rId3" imgW="3352680" imgH="558720" progId="Equation.3">
              <p:embed/>
            </p:oleObj>
          </a:graphicData>
        </a:graphic>
      </p:graphicFrame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323850" y="3500438"/>
            <a:ext cx="842486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Z równania tego można wyznaczyć współczynnik </a:t>
            </a: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</a:t>
            </a:r>
            <a:r>
              <a:rPr lang="pl-PL" sz="2000" dirty="0">
                <a:latin typeface="Arial" charset="0"/>
                <a:sym typeface="Symbol" pitchFamily="18" charset="2"/>
              </a:rPr>
              <a:t> a następnie z pomiaru np. </a:t>
            </a:r>
            <a:r>
              <a:rPr lang="pl-PL" sz="2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Z</a:t>
            </a:r>
            <a:r>
              <a:rPr lang="pl-PL" sz="2000" baseline="-25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H,H</a:t>
            </a: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 </a:t>
            </a:r>
            <a:r>
              <a:rPr lang="pl-PL" sz="2000" dirty="0">
                <a:latin typeface="Arial" charset="0"/>
                <a:sym typeface="Symbol" pitchFamily="18" charset="2"/>
              </a:rPr>
              <a:t>koncentracje </a:t>
            </a: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N</a:t>
            </a:r>
            <a:r>
              <a:rPr lang="pl-PL" sz="20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o</a:t>
            </a:r>
            <a:r>
              <a:rPr lang="pl-PL" sz="2000" dirty="0">
                <a:latin typeface="Arial" charset="0"/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  <a:sym typeface="Symbol" pitchFamily="18" charset="2"/>
              </a:rPr>
              <a:t>Kolejno wyznacza się natężenie </a:t>
            </a:r>
            <a:r>
              <a:rPr lang="pl-PL" sz="2000" dirty="0" smtClean="0">
                <a:latin typeface="Arial" charset="0"/>
                <a:sym typeface="Symbol" pitchFamily="18" charset="2"/>
              </a:rPr>
              <a:t>opadu</a:t>
            </a:r>
            <a:endParaRPr lang="pl-PL" sz="20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AC181B-D1B8-4CCC-9B75-85675CC4CC0E}" type="slidenum">
              <a:rPr lang="en-US"/>
              <a:pPr/>
              <a:t>35</a:t>
            </a:fld>
            <a:endParaRPr lang="en-US"/>
          </a:p>
        </p:txBody>
      </p:sp>
      <p:graphicFrame>
        <p:nvGraphicFramePr>
          <p:cNvPr id="392228" name="Group 36"/>
          <p:cNvGraphicFramePr>
            <a:graphicFrameLocks noGrp="1"/>
          </p:cNvGraphicFramePr>
          <p:nvPr>
            <p:ph idx="1"/>
          </p:nvPr>
        </p:nvGraphicFramePr>
        <p:xfrm>
          <a:off x="395288" y="549275"/>
          <a:ext cx="8229600" cy="452596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Hydrometeory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  <a:r>
                        <a:rPr kumimoji="0" lang="pl-PL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DR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Deszcz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Wysoki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Wysoki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Mżawka, mgła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Niski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Niski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Suche płatki śniegu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Średni/Niski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Średni/Niski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Śnieg z deszczem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Wysoki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Wysoki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Mokry 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Wysoki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Zmienny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Suchy 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Średni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Niski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7EEDC3-C84A-41A5-B49B-D264FBAE1893}" type="slidenum">
              <a:rPr lang="en-US"/>
              <a:pPr/>
              <a:t>36</a:t>
            </a:fld>
            <a:endParaRPr lang="en-US"/>
          </a:p>
        </p:txBody>
      </p:sp>
      <p:sp>
        <p:nvSpPr>
          <p:cNvPr id="174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850900"/>
          </a:xfrm>
        </p:spPr>
        <p:txBody>
          <a:bodyPr/>
          <a:lstStyle/>
          <a:p>
            <a:r>
              <a:rPr lang="pl-PL" sz="3200" b="1" dirty="0" smtClean="0"/>
              <a:t>Radar Dopplerowski</a:t>
            </a:r>
          </a:p>
        </p:txBody>
      </p:sp>
      <p:sp>
        <p:nvSpPr>
          <p:cNvPr id="174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7772400" cy="1138238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Rozważmy detektor fali elektromagnetycznej poruszający się względem nadajnika z prędkością </a:t>
            </a:r>
            <a:r>
              <a:rPr lang="pl-PL" sz="24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. Częstotliwość rejestrowanej fali wynosi:</a:t>
            </a: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6300788" y="2492375"/>
          <a:ext cx="1655762" cy="876300"/>
        </p:xfrm>
        <a:graphic>
          <a:graphicData uri="http://schemas.openxmlformats.org/presentationml/2006/ole">
            <p:oleObj spid="_x0000_s17410" name="Równanie" r:id="rId3" imgW="1079280" imgH="431640" progId="Equation.3">
              <p:embed/>
            </p:oleObj>
          </a:graphicData>
        </a:graphic>
      </p:graphicFrame>
      <p:sp>
        <p:nvSpPr>
          <p:cNvPr id="17418" name="Text Box 5"/>
          <p:cNvSpPr txBox="1">
            <a:spLocks noChangeArrowheads="1"/>
          </p:cNvSpPr>
          <p:nvPr/>
        </p:nvSpPr>
        <p:spPr bwMode="auto">
          <a:xfrm>
            <a:off x="395288" y="3500438"/>
            <a:ext cx="828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 przypadku, gdy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v</a:t>
            </a:r>
            <a:r>
              <a:rPr lang="pl-PL" sz="2400" baseline="30000" dirty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/c</a:t>
            </a:r>
            <a:r>
              <a:rPr lang="pl-PL" sz="2400" baseline="30000" dirty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 &lt;&lt;1</a:t>
            </a:r>
            <a:r>
              <a:rPr lang="pl-PL" sz="2400" dirty="0">
                <a:latin typeface="Arial" charset="0"/>
              </a:rPr>
              <a:t> mamy:</a:t>
            </a:r>
          </a:p>
        </p:txBody>
      </p:sp>
      <p:graphicFrame>
        <p:nvGraphicFramePr>
          <p:cNvPr id="17411" name="Object 6"/>
          <p:cNvGraphicFramePr>
            <a:graphicFrameLocks noChangeAspect="1"/>
          </p:cNvGraphicFramePr>
          <p:nvPr/>
        </p:nvGraphicFramePr>
        <p:xfrm>
          <a:off x="6227763" y="3573463"/>
          <a:ext cx="1598612" cy="412750"/>
        </p:xfrm>
        <a:graphic>
          <a:graphicData uri="http://schemas.openxmlformats.org/presentationml/2006/ole">
            <p:oleObj spid="_x0000_s17411" name="Równanie" r:id="rId4" imgW="901440" imgH="203040" progId="Equation.3">
              <p:embed/>
            </p:oleObj>
          </a:graphicData>
        </a:graphic>
      </p:graphicFrame>
      <p:sp>
        <p:nvSpPr>
          <p:cNvPr id="17419" name="Text Box 7"/>
          <p:cNvSpPr txBox="1">
            <a:spLocks noChangeArrowheads="1"/>
          </p:cNvSpPr>
          <p:nvPr/>
        </p:nvSpPr>
        <p:spPr bwMode="auto">
          <a:xfrm>
            <a:off x="251520" y="4725144"/>
            <a:ext cx="828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Jeśli względny ruch nie jest na prostej łączącej detektor i nadajnik to </a:t>
            </a:r>
          </a:p>
        </p:txBody>
      </p:sp>
      <p:graphicFrame>
        <p:nvGraphicFramePr>
          <p:cNvPr id="17412" name="Object 8"/>
          <p:cNvGraphicFramePr>
            <a:graphicFrameLocks noChangeAspect="1"/>
          </p:cNvGraphicFramePr>
          <p:nvPr/>
        </p:nvGraphicFramePr>
        <p:xfrm>
          <a:off x="6229350" y="4279900"/>
          <a:ext cx="1811338" cy="438150"/>
        </p:xfrm>
        <a:graphic>
          <a:graphicData uri="http://schemas.openxmlformats.org/presentationml/2006/ole">
            <p:oleObj spid="_x0000_s17412" name="Równanie" r:id="rId5" imgW="1180800" imgH="215640" progId="Equation.3">
              <p:embed/>
            </p:oleObj>
          </a:graphicData>
        </a:graphic>
      </p:graphicFrame>
      <p:graphicFrame>
        <p:nvGraphicFramePr>
          <p:cNvPr id="17413" name="Object 9"/>
          <p:cNvGraphicFramePr>
            <a:graphicFrameLocks noChangeAspect="1"/>
          </p:cNvGraphicFramePr>
          <p:nvPr/>
        </p:nvGraphicFramePr>
        <p:xfrm>
          <a:off x="2124075" y="5516563"/>
          <a:ext cx="2546350" cy="412750"/>
        </p:xfrm>
        <a:graphic>
          <a:graphicData uri="http://schemas.openxmlformats.org/presentationml/2006/ole">
            <p:oleObj spid="_x0000_s17413" name="Równanie" r:id="rId6" imgW="1218960" imgH="203040" progId="Equation.3">
              <p:embed/>
            </p:oleObj>
          </a:graphicData>
        </a:graphic>
      </p:graphicFrame>
      <p:graphicFrame>
        <p:nvGraphicFramePr>
          <p:cNvPr id="17414" name="Object 10"/>
          <p:cNvGraphicFramePr>
            <a:graphicFrameLocks noChangeAspect="1"/>
          </p:cNvGraphicFramePr>
          <p:nvPr/>
        </p:nvGraphicFramePr>
        <p:xfrm>
          <a:off x="2025650" y="6092825"/>
          <a:ext cx="2906713" cy="438150"/>
        </p:xfrm>
        <a:graphic>
          <a:graphicData uri="http://schemas.openxmlformats.org/presentationml/2006/ole">
            <p:oleObj spid="_x0000_s17414" name="Równanie" r:id="rId7" imgW="14983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DB83EE-8066-4A50-9BF1-F3DD12F009B0}" type="slidenum">
              <a:rPr lang="en-US"/>
              <a:pPr/>
              <a:t>37</a:t>
            </a:fld>
            <a:endParaRPr lang="en-US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042988" y="333375"/>
            <a:ext cx="7024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sz="2800" b="1"/>
              <a:t>Przykładowe wartości przesunięcia </a:t>
            </a:r>
            <a:r>
              <a:rPr lang="en-US" sz="2800" b="1"/>
              <a:t>Doppler</a:t>
            </a:r>
            <a:r>
              <a:rPr lang="pl-PL" sz="2800" b="1"/>
              <a:t>a</a:t>
            </a:r>
            <a:endParaRPr lang="en-US" sz="2800" b="1"/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3886200" y="1371600"/>
            <a:ext cx="291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sz="1800" i="1"/>
              <a:t>Częstotliwość fali emitowanej</a:t>
            </a:r>
            <a:endParaRPr lang="en-US" sz="1800" i="1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3352800" y="1828800"/>
            <a:ext cx="355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X band             C band	S band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3260725" y="2247900"/>
            <a:ext cx="370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9.37 GHz	         5.62 GHz        3.0 GHz</a:t>
            </a:r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3124200" y="2667000"/>
            <a:ext cx="41148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pl-PL" sz="1800" i="1"/>
          </a:p>
        </p:txBody>
      </p:sp>
      <p:sp>
        <p:nvSpPr>
          <p:cNvPr id="33800" name="Text Box 7"/>
          <p:cNvSpPr txBox="1">
            <a:spLocks noChangeArrowheads="1"/>
          </p:cNvSpPr>
          <p:nvPr/>
        </p:nvSpPr>
        <p:spPr bwMode="auto">
          <a:xfrm>
            <a:off x="1258888" y="2349500"/>
            <a:ext cx="187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sz="1800" i="1"/>
              <a:t>Prędkość radialna</a:t>
            </a:r>
            <a:endParaRPr lang="en-US" sz="1800" i="1"/>
          </a:p>
        </p:txBody>
      </p:sp>
      <p:sp>
        <p:nvSpPr>
          <p:cNvPr id="33801" name="Text Box 8"/>
          <p:cNvSpPr txBox="1">
            <a:spLocks noChangeArrowheads="1"/>
          </p:cNvSpPr>
          <p:nvPr/>
        </p:nvSpPr>
        <p:spPr bwMode="auto">
          <a:xfrm>
            <a:off x="1981200" y="2971800"/>
            <a:ext cx="787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1 m/s</a:t>
            </a:r>
          </a:p>
          <a:p>
            <a:pPr eaLnBrk="1" hangingPunct="1"/>
            <a:endParaRPr lang="en-US" sz="1800" i="1"/>
          </a:p>
          <a:p>
            <a:pPr eaLnBrk="1" hangingPunct="1"/>
            <a:r>
              <a:rPr lang="en-US" sz="1800" i="1"/>
              <a:t>10 m/s</a:t>
            </a:r>
          </a:p>
          <a:p>
            <a:pPr eaLnBrk="1" hangingPunct="1"/>
            <a:endParaRPr lang="en-US" sz="1800" i="1"/>
          </a:p>
          <a:p>
            <a:pPr eaLnBrk="1" hangingPunct="1"/>
            <a:r>
              <a:rPr lang="en-US" sz="1800" i="1"/>
              <a:t>50 m/s</a:t>
            </a:r>
          </a:p>
        </p:txBody>
      </p:sp>
      <p:sp>
        <p:nvSpPr>
          <p:cNvPr id="33802" name="Text Box 9"/>
          <p:cNvSpPr txBox="1">
            <a:spLocks noChangeArrowheads="1"/>
          </p:cNvSpPr>
          <p:nvPr/>
        </p:nvSpPr>
        <p:spPr bwMode="auto">
          <a:xfrm>
            <a:off x="3429000" y="2895600"/>
            <a:ext cx="35179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62.5 Hz           37.5 Hz          20.0 Hz</a:t>
            </a:r>
          </a:p>
          <a:p>
            <a:pPr eaLnBrk="1" hangingPunct="1"/>
            <a:endParaRPr lang="en-US" sz="1800" i="1"/>
          </a:p>
          <a:p>
            <a:pPr eaLnBrk="1" hangingPunct="1"/>
            <a:r>
              <a:rPr lang="en-US" sz="1800" i="1"/>
              <a:t>625 Hz            375 Hz           200 Hz</a:t>
            </a:r>
          </a:p>
          <a:p>
            <a:pPr eaLnBrk="1" hangingPunct="1"/>
            <a:endParaRPr lang="en-US" sz="1800" i="1"/>
          </a:p>
          <a:p>
            <a:pPr eaLnBrk="1" hangingPunct="1"/>
            <a:r>
              <a:rPr lang="en-US" sz="1800" i="1"/>
              <a:t>3125 Hz         1876 Hz         1000 Hz</a:t>
            </a:r>
          </a:p>
        </p:txBody>
      </p:sp>
      <p:sp>
        <p:nvSpPr>
          <p:cNvPr id="33803" name="Text Box 10"/>
          <p:cNvSpPr txBox="1">
            <a:spLocks noChangeArrowheads="1"/>
          </p:cNvSpPr>
          <p:nvPr/>
        </p:nvSpPr>
        <p:spPr bwMode="auto">
          <a:xfrm>
            <a:off x="609600" y="5181600"/>
            <a:ext cx="7940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sz="2400" dirty="0"/>
              <a:t>Wartości przesunięcia dopplerowskiego są bardzo małe dlatego też radary dopplerowskie muszą posiadać bardzo stabilne nadajniki i odbiorniki fali elektromagnetycznej.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D56EC9-1C03-44E2-A491-9C38F3B2AD07}" type="slidenum">
              <a:rPr lang="en-US"/>
              <a:pPr/>
              <a:t>38</a:t>
            </a:fld>
            <a:endParaRPr lang="en-US"/>
          </a:p>
        </p:txBody>
      </p:sp>
      <p:sp>
        <p:nvSpPr>
          <p:cNvPr id="184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15888"/>
            <a:ext cx="8229600" cy="2449512"/>
          </a:xfrm>
        </p:spPr>
        <p:txBody>
          <a:bodyPr/>
          <a:lstStyle/>
          <a:p>
            <a:pPr marL="609600" indent="-609600">
              <a:buNone/>
            </a:pPr>
            <a:r>
              <a:rPr lang="pl-PL" sz="2400" dirty="0" smtClean="0"/>
              <a:t>Przypadek atmosferyczny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/>
              <a:t>Pomiary naziemne - nadajnik oraz detektor są nieruchome ale fale elektromagnetyczne są rozpraszane przez poruszający się ośrodek. 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/>
              <a:t>Pomiary samolotowe – zarówno nadajnik , odbiornik jak i ośrodek poruszają się.</a:t>
            </a:r>
          </a:p>
        </p:txBody>
      </p:sp>
      <p:sp>
        <p:nvSpPr>
          <p:cNvPr id="18439" name="Line 3"/>
          <p:cNvSpPr>
            <a:spLocks noChangeShapeType="1"/>
          </p:cNvSpPr>
          <p:nvPr/>
        </p:nvSpPr>
        <p:spPr bwMode="auto">
          <a:xfrm flipH="1">
            <a:off x="1042988" y="3573463"/>
            <a:ext cx="1296987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4"/>
          <p:cNvSpPr>
            <a:spLocks noChangeShapeType="1"/>
          </p:cNvSpPr>
          <p:nvPr/>
        </p:nvSpPr>
        <p:spPr bwMode="auto">
          <a:xfrm>
            <a:off x="2339975" y="3573463"/>
            <a:ext cx="792163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Line 5"/>
          <p:cNvSpPr>
            <a:spLocks noChangeShapeType="1"/>
          </p:cNvSpPr>
          <p:nvPr/>
        </p:nvSpPr>
        <p:spPr bwMode="auto">
          <a:xfrm flipH="1">
            <a:off x="1835150" y="3573463"/>
            <a:ext cx="504825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Oval 6"/>
          <p:cNvSpPr>
            <a:spLocks noChangeArrowheads="1"/>
          </p:cNvSpPr>
          <p:nvPr/>
        </p:nvSpPr>
        <p:spPr bwMode="auto">
          <a:xfrm>
            <a:off x="2195513" y="3500438"/>
            <a:ext cx="28733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8443" name="Text Box 7"/>
          <p:cNvSpPr txBox="1">
            <a:spLocks noChangeArrowheads="1"/>
          </p:cNvSpPr>
          <p:nvPr/>
        </p:nvSpPr>
        <p:spPr bwMode="auto">
          <a:xfrm>
            <a:off x="1979613" y="4868863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</a:rPr>
              <a:t>V</a:t>
            </a:r>
          </a:p>
        </p:txBody>
      </p:sp>
      <p:sp>
        <p:nvSpPr>
          <p:cNvPr id="18444" name="Text Box 8"/>
          <p:cNvSpPr txBox="1">
            <a:spLocks noChangeArrowheads="1"/>
          </p:cNvSpPr>
          <p:nvPr/>
        </p:nvSpPr>
        <p:spPr bwMode="auto">
          <a:xfrm>
            <a:off x="250825" y="4581525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>
                <a:latin typeface="Arial" charset="0"/>
              </a:rPr>
              <a:t>Nadajnik</a:t>
            </a:r>
          </a:p>
        </p:txBody>
      </p:sp>
      <p:sp>
        <p:nvSpPr>
          <p:cNvPr id="18445" name="Text Box 9"/>
          <p:cNvSpPr txBox="1">
            <a:spLocks noChangeArrowheads="1"/>
          </p:cNvSpPr>
          <p:nvPr/>
        </p:nvSpPr>
        <p:spPr bwMode="auto">
          <a:xfrm>
            <a:off x="2627313" y="4941888"/>
            <a:ext cx="143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>
                <a:latin typeface="Arial" charset="0"/>
              </a:rPr>
              <a:t>Odbiornik</a:t>
            </a:r>
          </a:p>
        </p:txBody>
      </p:sp>
      <p:sp>
        <p:nvSpPr>
          <p:cNvPr id="18446" name="Text Box 10"/>
          <p:cNvSpPr txBox="1">
            <a:spLocks noChangeArrowheads="1"/>
          </p:cNvSpPr>
          <p:nvPr/>
        </p:nvSpPr>
        <p:spPr bwMode="auto">
          <a:xfrm>
            <a:off x="1619250" y="3068638"/>
            <a:ext cx="1944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>
                <a:latin typeface="Arial" charset="0"/>
              </a:rPr>
              <a:t>rozpraszanie</a:t>
            </a:r>
          </a:p>
        </p:txBody>
      </p:sp>
      <p:sp>
        <p:nvSpPr>
          <p:cNvPr id="18447" name="Text Box 11"/>
          <p:cNvSpPr txBox="1">
            <a:spLocks noChangeArrowheads="1"/>
          </p:cNvSpPr>
          <p:nvPr/>
        </p:nvSpPr>
        <p:spPr bwMode="auto">
          <a:xfrm>
            <a:off x="1619250" y="407670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  <a:sym typeface="Symbol" pitchFamily="18" charset="2"/>
              </a:rPr>
              <a:t></a:t>
            </a:r>
            <a:r>
              <a:rPr lang="pl-PL" sz="1800" baseline="-25000">
                <a:latin typeface="Arial" charset="0"/>
                <a:sym typeface="Symbol" pitchFamily="18" charset="2"/>
              </a:rPr>
              <a:t>1</a:t>
            </a:r>
            <a:endParaRPr lang="pl-PL" sz="1800">
              <a:latin typeface="Arial" charset="0"/>
              <a:sym typeface="Symbol" pitchFamily="18" charset="2"/>
            </a:endParaRPr>
          </a:p>
        </p:txBody>
      </p:sp>
      <p:sp>
        <p:nvSpPr>
          <p:cNvPr id="18448" name="Text Box 12"/>
          <p:cNvSpPr txBox="1">
            <a:spLocks noChangeArrowheads="1"/>
          </p:cNvSpPr>
          <p:nvPr/>
        </p:nvSpPr>
        <p:spPr bwMode="auto">
          <a:xfrm>
            <a:off x="2195513" y="40767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1800">
                <a:latin typeface="Arial" charset="0"/>
                <a:sym typeface="Symbol" pitchFamily="18" charset="2"/>
              </a:rPr>
              <a:t></a:t>
            </a:r>
            <a:r>
              <a:rPr lang="pl-PL" sz="1800" baseline="-25000">
                <a:latin typeface="Arial" charset="0"/>
                <a:sym typeface="Symbol" pitchFamily="18" charset="2"/>
              </a:rPr>
              <a:t>2</a:t>
            </a:r>
            <a:endParaRPr lang="pl-PL" sz="1800"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18434" name="Object 13"/>
          <p:cNvGraphicFramePr>
            <a:graphicFrameLocks noChangeAspect="1"/>
          </p:cNvGraphicFramePr>
          <p:nvPr/>
        </p:nvGraphicFramePr>
        <p:xfrm>
          <a:off x="4716463" y="3284538"/>
          <a:ext cx="2844800" cy="809625"/>
        </p:xfrm>
        <a:graphic>
          <a:graphicData uri="http://schemas.openxmlformats.org/presentationml/2006/ole">
            <p:oleObj spid="_x0000_s18434" name="Równanie" r:id="rId3" imgW="1549080" imgH="393480" progId="Equation.3">
              <p:embed/>
            </p:oleObj>
          </a:graphicData>
        </a:graphic>
      </p:graphicFrame>
      <p:graphicFrame>
        <p:nvGraphicFramePr>
          <p:cNvPr id="18435" name="Object 14"/>
          <p:cNvGraphicFramePr>
            <a:graphicFrameLocks noChangeAspect="1"/>
          </p:cNvGraphicFramePr>
          <p:nvPr/>
        </p:nvGraphicFramePr>
        <p:xfrm>
          <a:off x="5724525" y="5373688"/>
          <a:ext cx="1973263" cy="879475"/>
        </p:xfrm>
        <a:graphic>
          <a:graphicData uri="http://schemas.openxmlformats.org/presentationml/2006/ole">
            <p:oleObj spid="_x0000_s18435" name="Równanie" r:id="rId4" imgW="990360" imgH="393480" progId="Equation.3">
              <p:embed/>
            </p:oleObj>
          </a:graphicData>
        </a:graphic>
      </p:graphicFrame>
      <p:sp>
        <p:nvSpPr>
          <p:cNvPr id="18449" name="Text Box 15"/>
          <p:cNvSpPr txBox="1">
            <a:spLocks noChangeArrowheads="1"/>
          </p:cNvSpPr>
          <p:nvPr/>
        </p:nvSpPr>
        <p:spPr bwMode="auto">
          <a:xfrm>
            <a:off x="4211638" y="4365625"/>
            <a:ext cx="47529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Dla układu z kolokacją nadajnika i odbiornika mamy: </a:t>
            </a: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</a:t>
            </a:r>
            <a:r>
              <a:rPr lang="pl-PL" sz="20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1</a:t>
            </a: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 </a:t>
            </a:r>
            <a:r>
              <a:rPr lang="pl-PL" sz="20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2</a:t>
            </a:r>
            <a:r>
              <a:rPr lang="pl-PL" sz="2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 </a:t>
            </a:r>
          </a:p>
        </p:txBody>
      </p:sp>
      <p:graphicFrame>
        <p:nvGraphicFramePr>
          <p:cNvPr id="18436" name="Object 16"/>
          <p:cNvGraphicFramePr>
            <a:graphicFrameLocks noChangeAspect="1"/>
          </p:cNvGraphicFramePr>
          <p:nvPr/>
        </p:nvGraphicFramePr>
        <p:xfrm>
          <a:off x="395288" y="5949950"/>
          <a:ext cx="1676400" cy="552450"/>
        </p:xfrm>
        <a:graphic>
          <a:graphicData uri="http://schemas.openxmlformats.org/presentationml/2006/ole">
            <p:oleObj spid="_x0000_s18436" name="Równanie" r:id="rId5" imgW="736560" imgH="215640" progId="Equation.3">
              <p:embed/>
            </p:oleObj>
          </a:graphicData>
        </a:graphic>
      </p:graphicFrame>
      <p:sp>
        <p:nvSpPr>
          <p:cNvPr id="18450" name="Text Box 17"/>
          <p:cNvSpPr txBox="1">
            <a:spLocks noChangeArrowheads="1"/>
          </p:cNvSpPr>
          <p:nvPr/>
        </p:nvSpPr>
        <p:spPr bwMode="auto">
          <a:xfrm>
            <a:off x="2555875" y="6092825"/>
            <a:ext cx="46085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Prędkość radialna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1328F6-0BB1-4B91-ADB4-919880B01CEF}" type="slidenum">
              <a:rPr lang="en-US"/>
              <a:pPr/>
              <a:t>39</a:t>
            </a:fld>
            <a:endParaRPr lang="en-US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229600" cy="2592387"/>
          </a:xfrm>
        </p:spPr>
        <p:txBody>
          <a:bodyPr>
            <a:normAutofit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Częstość repetycji (</a:t>
            </a:r>
            <a:r>
              <a:rPr lang="pl-PL" sz="24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PRF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) definiuje maksimum przesunięcia dopplerowskiego jakie możemy mierzyć</a:t>
            </a:r>
          </a:p>
          <a:p>
            <a:r>
              <a:rPr lang="pl-PL" sz="24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PRF=1/T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, gdzie </a:t>
            </a:r>
            <a:r>
              <a:rPr lang="pl-PL" sz="2400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jest czasem repetycji (częstotliwość wysyłanych sygnałów) czyli liczba impulsów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wysyłanych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w ciągu 1 s. 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Maksimum przesuniecie dopplerowskiego wynosi:</a:t>
            </a:r>
          </a:p>
        </p:txBody>
      </p:sp>
      <p:graphicFrame>
        <p:nvGraphicFramePr>
          <p:cNvPr id="19458" name="Object 3"/>
          <p:cNvGraphicFramePr>
            <a:graphicFrameLocks noChangeAspect="1"/>
          </p:cNvGraphicFramePr>
          <p:nvPr/>
        </p:nvGraphicFramePr>
        <p:xfrm>
          <a:off x="684213" y="2708275"/>
          <a:ext cx="2016125" cy="895350"/>
        </p:xfrm>
        <a:graphic>
          <a:graphicData uri="http://schemas.openxmlformats.org/presentationml/2006/ole">
            <p:oleObj spid="_x0000_s19458" name="Równanie" r:id="rId3" imgW="952200" imgH="393480" progId="Equation.3">
              <p:embed/>
            </p:oleObj>
          </a:graphicData>
        </a:graphic>
      </p:graphicFrame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2987824" y="2781300"/>
            <a:ext cx="5688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wynika z </a:t>
            </a:r>
            <a:r>
              <a:rPr lang="pl-PL" sz="2400" dirty="0" err="1">
                <a:latin typeface="Arial" charset="0"/>
              </a:rPr>
              <a:t>aliasingu</a:t>
            </a:r>
            <a:r>
              <a:rPr lang="pl-PL" sz="2400" dirty="0">
                <a:latin typeface="Arial" charset="0"/>
              </a:rPr>
              <a:t> – częstość </a:t>
            </a:r>
            <a:r>
              <a:rPr lang="pl-PL" sz="2400" dirty="0" err="1">
                <a:latin typeface="Arial" charset="0"/>
              </a:rPr>
              <a:t>Nyquist’a</a:t>
            </a:r>
            <a:endParaRPr lang="pl-PL" sz="2400" dirty="0">
              <a:latin typeface="Arial" charset="0"/>
            </a:endParaRPr>
          </a:p>
        </p:txBody>
      </p:sp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250825" y="4005263"/>
            <a:ext cx="8642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Rozważmy przeszkodę w odległości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dirty="0">
                <a:latin typeface="Arial" charset="0"/>
              </a:rPr>
              <a:t> od radaru dopplerowskiego poruszającą się z prędkością </a:t>
            </a:r>
            <a:r>
              <a:rPr lang="pl-PL" sz="2400" dirty="0" smtClean="0">
                <a:latin typeface="Arial" charset="0"/>
              </a:rPr>
              <a:t>radialną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V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</a:rPr>
              <a:t>r</a:t>
            </a:r>
            <a:r>
              <a:rPr lang="pl-PL" sz="2400" dirty="0">
                <a:latin typeface="Arial" charset="0"/>
              </a:rPr>
              <a:t>. Jeśli </a:t>
            </a:r>
            <a:r>
              <a:rPr lang="pl-PL" sz="24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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o</a:t>
            </a:r>
            <a:r>
              <a:rPr lang="pl-PL" sz="2400" dirty="0">
                <a:latin typeface="Arial" charset="0"/>
                <a:sym typeface="Symbol" pitchFamily="18" charset="2"/>
              </a:rPr>
              <a:t> jest wysyłaną fazą to rejestrowana faza wynosi:</a:t>
            </a:r>
          </a:p>
        </p:txBody>
      </p:sp>
      <p:graphicFrame>
        <p:nvGraphicFramePr>
          <p:cNvPr id="19459" name="Object 6"/>
          <p:cNvGraphicFramePr>
            <a:graphicFrameLocks noChangeAspect="1"/>
          </p:cNvGraphicFramePr>
          <p:nvPr/>
        </p:nvGraphicFramePr>
        <p:xfrm>
          <a:off x="1200150" y="5445125"/>
          <a:ext cx="1989138" cy="895350"/>
        </p:xfrm>
        <a:graphic>
          <a:graphicData uri="http://schemas.openxmlformats.org/presentationml/2006/ole">
            <p:oleObj spid="_x0000_s19459" name="Równanie" r:id="rId4" imgW="9396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443136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CloudSAT</a:t>
            </a:r>
            <a:r>
              <a:rPr lang="pl-PL" dirty="0" smtClean="0"/>
              <a:t> (od 2006 na orbicie)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251520" y="1628800"/>
            <a:ext cx="4170040" cy="4114800"/>
          </a:xfrm>
        </p:spPr>
        <p:txBody>
          <a:bodyPr>
            <a:normAutofit fontScale="62500" lnSpcReduction="20000"/>
          </a:bodyPr>
          <a:lstStyle/>
          <a:p>
            <a:r>
              <a:rPr lang="pl-PL" dirty="0" err="1"/>
              <a:t>Nominal</a:t>
            </a:r>
            <a:r>
              <a:rPr lang="pl-PL" dirty="0"/>
              <a:t> </a:t>
            </a:r>
            <a:r>
              <a:rPr lang="pl-PL" dirty="0" err="1"/>
              <a:t>Frequency</a:t>
            </a:r>
            <a:r>
              <a:rPr lang="pl-PL" dirty="0"/>
              <a:t>: 94 </a:t>
            </a:r>
            <a:r>
              <a:rPr lang="pl-PL" dirty="0" err="1"/>
              <a:t>GHz</a:t>
            </a:r>
            <a:endParaRPr lang="pl-PL" dirty="0"/>
          </a:p>
          <a:p>
            <a:r>
              <a:rPr lang="pl-PL" dirty="0" err="1"/>
              <a:t>Pulse</a:t>
            </a:r>
            <a:r>
              <a:rPr lang="pl-PL" dirty="0"/>
              <a:t> </a:t>
            </a:r>
            <a:r>
              <a:rPr lang="pl-PL" dirty="0" err="1"/>
              <a:t>Width</a:t>
            </a:r>
            <a:r>
              <a:rPr lang="pl-PL" dirty="0"/>
              <a:t>: 3.3 </a:t>
            </a:r>
            <a:r>
              <a:rPr lang="pl-PL" dirty="0" err="1"/>
              <a:t>microsec</a:t>
            </a:r>
            <a:endParaRPr lang="pl-PL" dirty="0"/>
          </a:p>
          <a:p>
            <a:r>
              <a:rPr lang="pl-PL" dirty="0"/>
              <a:t>PRF: 4300 Hz</a:t>
            </a:r>
          </a:p>
          <a:p>
            <a:r>
              <a:rPr lang="pl-PL" dirty="0"/>
              <a:t>Minimum </a:t>
            </a:r>
            <a:r>
              <a:rPr lang="pl-PL" dirty="0" err="1"/>
              <a:t>Detectable</a:t>
            </a:r>
            <a:r>
              <a:rPr lang="pl-PL" dirty="0"/>
              <a:t> Z*: -26 </a:t>
            </a:r>
            <a:r>
              <a:rPr lang="pl-PL" dirty="0" err="1"/>
              <a:t>dBZ</a:t>
            </a:r>
            <a:endParaRPr lang="pl-PL" dirty="0"/>
          </a:p>
          <a:p>
            <a:r>
              <a:rPr lang="pl-PL" dirty="0"/>
              <a:t>Data </a:t>
            </a:r>
            <a:r>
              <a:rPr lang="pl-PL" dirty="0" err="1"/>
              <a:t>Window</a:t>
            </a:r>
            <a:r>
              <a:rPr lang="pl-PL" dirty="0"/>
              <a:t>: 0-25 km</a:t>
            </a:r>
          </a:p>
          <a:p>
            <a:r>
              <a:rPr lang="pl-PL" dirty="0" err="1"/>
              <a:t>Antenna</a:t>
            </a:r>
            <a:r>
              <a:rPr lang="pl-PL" dirty="0"/>
              <a:t> </a:t>
            </a:r>
            <a:r>
              <a:rPr lang="pl-PL" dirty="0" err="1"/>
              <a:t>Size</a:t>
            </a:r>
            <a:r>
              <a:rPr lang="pl-PL" dirty="0"/>
              <a:t>: 1.95 m</a:t>
            </a:r>
          </a:p>
          <a:p>
            <a:r>
              <a:rPr lang="pl-PL" dirty="0" err="1"/>
              <a:t>Dynamic</a:t>
            </a:r>
            <a:r>
              <a:rPr lang="pl-PL" dirty="0"/>
              <a:t> </a:t>
            </a:r>
            <a:r>
              <a:rPr lang="pl-PL" dirty="0" err="1"/>
              <a:t>Range</a:t>
            </a:r>
            <a:r>
              <a:rPr lang="pl-PL" dirty="0"/>
              <a:t>: 70 </a:t>
            </a:r>
            <a:r>
              <a:rPr lang="pl-PL" dirty="0" err="1"/>
              <a:t>dB</a:t>
            </a:r>
            <a:endParaRPr lang="pl-PL" dirty="0"/>
          </a:p>
          <a:p>
            <a:r>
              <a:rPr lang="pl-PL" dirty="0" err="1"/>
              <a:t>Integration</a:t>
            </a:r>
            <a:r>
              <a:rPr lang="pl-PL" dirty="0"/>
              <a:t> Time: 0.3 sec</a:t>
            </a:r>
          </a:p>
          <a:p>
            <a:r>
              <a:rPr lang="pl-PL" dirty="0" err="1"/>
              <a:t>Vertical</a:t>
            </a:r>
            <a:r>
              <a:rPr lang="pl-PL" dirty="0"/>
              <a:t> Resolution: 500 m</a:t>
            </a:r>
          </a:p>
          <a:p>
            <a:r>
              <a:rPr lang="pl-PL" dirty="0" err="1"/>
              <a:t>Cross-track</a:t>
            </a:r>
            <a:r>
              <a:rPr lang="pl-PL" dirty="0"/>
              <a:t> Resolution: 1.4 km</a:t>
            </a:r>
          </a:p>
          <a:p>
            <a:r>
              <a:rPr lang="pl-PL" dirty="0" err="1"/>
              <a:t>Along-track</a:t>
            </a:r>
            <a:r>
              <a:rPr lang="pl-PL" dirty="0"/>
              <a:t> Resolution: 2.5 km</a:t>
            </a:r>
          </a:p>
          <a:p>
            <a:r>
              <a:rPr lang="pl-PL" dirty="0"/>
              <a:t>Data </a:t>
            </a:r>
            <a:r>
              <a:rPr lang="pl-PL" dirty="0" err="1"/>
              <a:t>Rate</a:t>
            </a:r>
            <a:r>
              <a:rPr lang="pl-PL" dirty="0"/>
              <a:t>: 15 </a:t>
            </a:r>
            <a:r>
              <a:rPr lang="pl-PL" dirty="0" err="1"/>
              <a:t>kbps</a:t>
            </a:r>
            <a:endParaRPr lang="pl-PL" dirty="0"/>
          </a:p>
          <a:p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9394" name="AutoShape 2" descr="Znalezione obrazy dla zapytania CloudS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396" name="Picture 4" descr="http://www.astronautix.com/graphics/c/clouds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204864"/>
            <a:ext cx="3333750" cy="2400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D21750-050D-404C-806A-AA4CA8DC8685}" type="slidenum">
              <a:rPr lang="en-US"/>
              <a:pPr/>
              <a:t>40</a:t>
            </a:fld>
            <a:endParaRPr lang="en-US"/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2971800" y="457200"/>
            <a:ext cx="2112963" cy="588963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solidFill>
                  <a:schemeClr val="hlink"/>
                </a:solidFill>
              </a:rPr>
              <a:t>PROBLEM</a:t>
            </a:r>
          </a:p>
        </p:txBody>
      </p:sp>
      <p:pic>
        <p:nvPicPr>
          <p:cNvPr id="34820" name="Picture 3" descr="Alias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19200"/>
            <a:ext cx="563245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609600" y="4495800"/>
            <a:ext cx="8093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/>
              <a:t>More than one Doppler frequency (radial velocity) will always exist that can fit a finite sample of phase values.</a:t>
            </a: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1143000" y="5562600"/>
            <a:ext cx="6629400" cy="831850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i="1">
                <a:solidFill>
                  <a:schemeClr val="hlink"/>
                </a:solidFill>
              </a:rPr>
              <a:t>The radial velocity determined from the sampled phase values is not unique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1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88546C-6503-46BD-BA81-FB75E086B026}" type="slidenum">
              <a:rPr lang="en-US"/>
              <a:pPr/>
              <a:t>41</a:t>
            </a:fld>
            <a:endParaRPr lang="en-US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468313" y="188913"/>
          <a:ext cx="1954212" cy="819150"/>
        </p:xfrm>
        <a:graphic>
          <a:graphicData uri="http://schemas.openxmlformats.org/presentationml/2006/ole">
            <p:oleObj spid="_x0000_s20482" name="Równanie" r:id="rId3" imgW="939600" imgH="393480" progId="Equation.3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468313" y="1341438"/>
          <a:ext cx="2662237" cy="817562"/>
        </p:xfrm>
        <a:graphic>
          <a:graphicData uri="http://schemas.openxmlformats.org/presentationml/2006/ole">
            <p:oleObj spid="_x0000_s20483" name="Równanie" r:id="rId4" imgW="1282680" imgH="393480" progId="Equation.3">
              <p:embed/>
            </p:oleObj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3851275" y="260350"/>
          <a:ext cx="2360613" cy="831850"/>
        </p:xfrm>
        <a:graphic>
          <a:graphicData uri="http://schemas.openxmlformats.org/presentationml/2006/ole">
            <p:oleObj spid="_x0000_s20484" name="Równanie" r:id="rId5" imgW="1117440" imgH="393480" progId="Equation.3">
              <p:embed/>
            </p:oleObj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4500563" y="1412875"/>
          <a:ext cx="1003300" cy="741363"/>
        </p:xfrm>
        <a:graphic>
          <a:graphicData uri="http://schemas.openxmlformats.org/presentationml/2006/ole">
            <p:oleObj spid="_x0000_s20485" name="Równanie" r:id="rId6" imgW="533160" imgH="393480" progId="Equation.3">
              <p:embed/>
            </p:oleObj>
          </a:graphicData>
        </a:graphic>
      </p:graphicFrame>
      <p:sp>
        <p:nvSpPr>
          <p:cNvPr id="20492" name="Text Box 6"/>
          <p:cNvSpPr txBox="1">
            <a:spLocks noChangeArrowheads="1"/>
          </p:cNvSpPr>
          <p:nvPr/>
        </p:nvSpPr>
        <p:spPr bwMode="auto">
          <a:xfrm>
            <a:off x="250825" y="2276475"/>
            <a:ext cx="8497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Maksymalne przesuniecie dopplerowskie definiuje </a:t>
            </a:r>
            <a:r>
              <a:rPr lang="pl-PL" sz="2000" dirty="0" smtClean="0">
                <a:latin typeface="Arial" charset="0"/>
              </a:rPr>
              <a:t>maksymalną </a:t>
            </a:r>
            <a:r>
              <a:rPr lang="pl-PL" sz="2000" dirty="0">
                <a:latin typeface="Arial" charset="0"/>
              </a:rPr>
              <a:t>prędkość </a:t>
            </a:r>
            <a:r>
              <a:rPr lang="pl-PL" sz="2000" dirty="0" smtClean="0">
                <a:latin typeface="Arial" charset="0"/>
              </a:rPr>
              <a:t>jaką </a:t>
            </a:r>
            <a:r>
              <a:rPr lang="pl-PL" sz="2000" dirty="0">
                <a:latin typeface="Arial" charset="0"/>
              </a:rPr>
              <a:t>może być mierzona</a:t>
            </a:r>
          </a:p>
        </p:txBody>
      </p:sp>
      <p:graphicFrame>
        <p:nvGraphicFramePr>
          <p:cNvPr id="20486" name="Object 7"/>
          <p:cNvGraphicFramePr>
            <a:graphicFrameLocks noChangeAspect="1"/>
          </p:cNvGraphicFramePr>
          <p:nvPr>
            <p:ph sz="half" idx="1"/>
          </p:nvPr>
        </p:nvGraphicFramePr>
        <p:xfrm>
          <a:off x="395288" y="3213100"/>
          <a:ext cx="1728787" cy="776288"/>
        </p:xfrm>
        <a:graphic>
          <a:graphicData uri="http://schemas.openxmlformats.org/presentationml/2006/ole">
            <p:oleObj spid="_x0000_s20486" name="Równanie" r:id="rId7" imgW="876240" imgH="393480" progId="Equation.3">
              <p:embed/>
            </p:oleObj>
          </a:graphicData>
        </a:graphic>
      </p:graphicFrame>
      <p:sp>
        <p:nvSpPr>
          <p:cNvPr id="20493" name="Text Box 8"/>
          <p:cNvSpPr txBox="1">
            <a:spLocks noChangeArrowheads="1"/>
          </p:cNvSpPr>
          <p:nvPr/>
        </p:nvSpPr>
        <p:spPr bwMode="auto">
          <a:xfrm>
            <a:off x="250825" y="4005263"/>
            <a:ext cx="7850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Maksymalny zasięg </a:t>
            </a:r>
          </a:p>
        </p:txBody>
      </p:sp>
      <p:graphicFrame>
        <p:nvGraphicFramePr>
          <p:cNvPr id="20487" name="Object 9"/>
          <p:cNvGraphicFramePr>
            <a:graphicFrameLocks noChangeAspect="1"/>
          </p:cNvGraphicFramePr>
          <p:nvPr/>
        </p:nvGraphicFramePr>
        <p:xfrm>
          <a:off x="4019550" y="3933825"/>
          <a:ext cx="984250" cy="741363"/>
        </p:xfrm>
        <a:graphic>
          <a:graphicData uri="http://schemas.openxmlformats.org/presentationml/2006/ole">
            <p:oleObj spid="_x0000_s20487" name="Równanie" r:id="rId8" imgW="507960" imgH="393480" progId="Equation.3">
              <p:embed/>
            </p:oleObj>
          </a:graphicData>
        </a:graphic>
      </p:graphicFrame>
      <p:graphicFrame>
        <p:nvGraphicFramePr>
          <p:cNvPr id="20488" name="Object 10"/>
          <p:cNvGraphicFramePr>
            <a:graphicFrameLocks noChangeAspect="1"/>
          </p:cNvGraphicFramePr>
          <p:nvPr/>
        </p:nvGraphicFramePr>
        <p:xfrm>
          <a:off x="6011863" y="3933825"/>
          <a:ext cx="1155700" cy="741363"/>
        </p:xfrm>
        <a:graphic>
          <a:graphicData uri="http://schemas.openxmlformats.org/presentationml/2006/ole">
            <p:oleObj spid="_x0000_s20488" name="Równanie" r:id="rId9" imgW="596880" imgH="393480" progId="Equation.3">
              <p:embed/>
            </p:oleObj>
          </a:graphicData>
        </a:graphic>
      </p:graphicFrame>
      <p:graphicFrame>
        <p:nvGraphicFramePr>
          <p:cNvPr id="20489" name="Object 11"/>
          <p:cNvGraphicFramePr>
            <a:graphicFrameLocks noChangeAspect="1"/>
          </p:cNvGraphicFramePr>
          <p:nvPr/>
        </p:nvGraphicFramePr>
        <p:xfrm>
          <a:off x="427038" y="4652963"/>
          <a:ext cx="1671637" cy="741362"/>
        </p:xfrm>
        <a:graphic>
          <a:graphicData uri="http://schemas.openxmlformats.org/presentationml/2006/ole">
            <p:oleObj spid="_x0000_s20489" name="Równanie" r:id="rId10" imgW="863280" imgH="393480" progId="Equation.3">
              <p:embed/>
            </p:oleObj>
          </a:graphicData>
        </a:graphic>
      </p:graphicFrame>
      <p:graphicFrame>
        <p:nvGraphicFramePr>
          <p:cNvPr id="20490" name="Object 12"/>
          <p:cNvGraphicFramePr>
            <a:graphicFrameLocks noChangeAspect="1"/>
          </p:cNvGraphicFramePr>
          <p:nvPr/>
        </p:nvGraphicFramePr>
        <p:xfrm>
          <a:off x="468313" y="5734050"/>
          <a:ext cx="1793875" cy="741363"/>
        </p:xfrm>
        <a:graphic>
          <a:graphicData uri="http://schemas.openxmlformats.org/presentationml/2006/ole">
            <p:oleObj spid="_x0000_s20490" name="Równanie" r:id="rId11" imgW="927000" imgH="393480" progId="Equation.3">
              <p:embed/>
            </p:oleObj>
          </a:graphicData>
        </a:graphic>
      </p:graphicFrame>
      <p:sp>
        <p:nvSpPr>
          <p:cNvPr id="20494" name="Text Box 13"/>
          <p:cNvSpPr txBox="1">
            <a:spLocks noChangeArrowheads="1"/>
          </p:cNvSpPr>
          <p:nvPr/>
        </p:nvSpPr>
        <p:spPr bwMode="auto">
          <a:xfrm>
            <a:off x="2843213" y="5876925"/>
            <a:ext cx="57610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„Dylemat” radaru dopplerowskiego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/>
              <a:t>Echo sygnału radarowego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5911924" cy="470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251520" y="6237312"/>
            <a:ext cx="9324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http://www.radartutorial.eu/01.basics/Pulse%20Repetition%20Frequency%20%28PRF%29.en.html</a:t>
            </a:r>
            <a:endParaRPr lang="en-US" sz="16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Maksymalny „jednoznaczny” zasięg 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833067"/>
          </a:xfrm>
        </p:spPr>
        <p:txBody>
          <a:bodyPr>
            <a:normAutofit/>
          </a:bodyPr>
          <a:lstStyle/>
          <a:p>
            <a:r>
              <a:rPr lang="pl-PL" sz="2400" dirty="0" smtClean="0"/>
              <a:t>Ograniczenie wynika z faktu, że kolejny impuls nie może być wysłany jeśli nie odebraliśmy echa wcześniejszego impulsu</a:t>
            </a:r>
            <a:endParaRPr lang="en-US" sz="2400" dirty="0"/>
          </a:p>
        </p:txBody>
      </p:sp>
      <p:pic>
        <p:nvPicPr>
          <p:cNvPr id="58370" name="Picture 2" descr="http://www.radartutorial.eu/01.basics/pic/unambiguo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680853" cy="2304256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C3D1FD-B818-4243-8EA2-91029C377A25}" type="slidenum">
              <a:rPr lang="en-US"/>
              <a:pPr/>
              <a:t>44</a:t>
            </a:fld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88913"/>
            <a:ext cx="8229600" cy="5903912"/>
          </a:xfrm>
        </p:spPr>
        <p:txBody>
          <a:bodyPr/>
          <a:lstStyle/>
          <a:p>
            <a:r>
              <a:rPr lang="pl-PL" sz="2400" dirty="0" smtClean="0"/>
              <a:t>PRF powinno być możliwie małe aby mierzyć prędkości na dużych odległościach</a:t>
            </a:r>
          </a:p>
          <a:p>
            <a:r>
              <a:rPr lang="pl-PL" sz="2400" dirty="0" smtClean="0"/>
              <a:t>PRF powinno być możliwie duże aby mierzyć wysokie prędkości radialne</a:t>
            </a:r>
          </a:p>
          <a:p>
            <a:r>
              <a:rPr lang="pl-PL" sz="2400" dirty="0" smtClean="0"/>
              <a:t>Ograniczenie na prędkość  maksymalna wynika z faktu, że układ dopplerowski nie jest w stanie jednoznacznie mierzyć prędkość radialna gdy ośrodek rozpraszający pokonuje drogę większa niż </a:t>
            </a:r>
            <a:r>
              <a:rPr lang="pl-PL" sz="2400" dirty="0" smtClean="0">
                <a:solidFill>
                  <a:schemeClr val="folHlink"/>
                </a:solidFill>
                <a:sym typeface="Symbol" pitchFamily="18" charset="2"/>
              </a:rPr>
              <a:t></a:t>
            </a:r>
            <a:r>
              <a:rPr lang="pl-PL" sz="2400" dirty="0" smtClean="0">
                <a:sym typeface="Symbol" pitchFamily="18" charset="2"/>
              </a:rPr>
              <a:t> w czasie jednego pulsu fali elektromagnetycznej</a:t>
            </a:r>
          </a:p>
          <a:p>
            <a:r>
              <a:rPr lang="pl-PL" sz="2400" dirty="0" smtClean="0">
                <a:sym typeface="Symbol" pitchFamily="18" charset="2"/>
              </a:rPr>
              <a:t>Dla przykładu dla </a:t>
            </a:r>
            <a:r>
              <a:rPr lang="pl-PL" sz="2400" dirty="0" smtClean="0">
                <a:solidFill>
                  <a:schemeClr val="folHlink"/>
                </a:solidFill>
                <a:sym typeface="Symbol" pitchFamily="18" charset="2"/>
              </a:rPr>
              <a:t></a:t>
            </a:r>
            <a:r>
              <a:rPr lang="pl-PL" sz="2400" dirty="0" smtClean="0">
                <a:sym typeface="Symbol" pitchFamily="18" charset="2"/>
              </a:rPr>
              <a:t>=10 </a:t>
            </a:r>
            <a:r>
              <a:rPr lang="pl-PL" sz="2400" dirty="0" err="1" smtClean="0">
                <a:sym typeface="Symbol" pitchFamily="18" charset="2"/>
              </a:rPr>
              <a:t>m</a:t>
            </a:r>
            <a:r>
              <a:rPr lang="pl-PL" sz="2400" dirty="0" smtClean="0">
                <a:sym typeface="Symbol" pitchFamily="18" charset="2"/>
              </a:rPr>
              <a:t> oraz PRF=8000 Hz, v</a:t>
            </a:r>
            <a:r>
              <a:rPr lang="pl-PL" sz="2400" baseline="-25000" dirty="0" smtClean="0">
                <a:sym typeface="Symbol" pitchFamily="18" charset="2"/>
              </a:rPr>
              <a:t>max</a:t>
            </a:r>
            <a:r>
              <a:rPr lang="pl-PL" sz="2400" dirty="0" smtClean="0">
                <a:sym typeface="Symbol" pitchFamily="18" charset="2"/>
              </a:rPr>
              <a:t>=200 m/s, R</a:t>
            </a:r>
            <a:r>
              <a:rPr lang="pl-PL" sz="2400" baseline="-25000" dirty="0" smtClean="0">
                <a:sym typeface="Symbol" pitchFamily="18" charset="2"/>
              </a:rPr>
              <a:t>max</a:t>
            </a:r>
            <a:r>
              <a:rPr lang="pl-PL" sz="2400" dirty="0" smtClean="0">
                <a:sym typeface="Symbol" pitchFamily="18" charset="2"/>
              </a:rPr>
              <a:t>=18.7 </a:t>
            </a:r>
            <a:r>
              <a:rPr lang="pl-PL" sz="2400" dirty="0" err="1" smtClean="0">
                <a:sym typeface="Symbol" pitchFamily="18" charset="2"/>
              </a:rPr>
              <a:t>km</a:t>
            </a:r>
            <a:r>
              <a:rPr lang="pl-PL" sz="2400" dirty="0" smtClean="0">
                <a:sym typeface="Symbol" pitchFamily="18" charset="2"/>
              </a:rPr>
              <a:t>.</a:t>
            </a:r>
          </a:p>
          <a:p>
            <a:r>
              <a:rPr lang="pl-PL" sz="2400" dirty="0" smtClean="0">
                <a:sym typeface="Symbol" pitchFamily="18" charset="2"/>
              </a:rPr>
              <a:t>Ograniczenie na zasięg wynika z niejednoznaczności prędkości radialnej dla dużych odległości skąd odbieramy kolejno wysłane wcześniej impulsy falowe.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AE2A28-D76B-4CB9-8AE3-7B96FB24B68B}" type="slidenum">
              <a:rPr lang="en-US"/>
              <a:pPr/>
              <a:t>45</a:t>
            </a:fld>
            <a:endParaRPr lang="en-US"/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6705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/>
              <a:t>NET RESULT: A series of pulses will measure a spectrum of velocities (Doppler frequencies)</a:t>
            </a:r>
          </a:p>
        </p:txBody>
      </p:sp>
      <p:pic>
        <p:nvPicPr>
          <p:cNvPr id="36868" name="Picture 3" descr="Doppler spect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0"/>
            <a:ext cx="6656388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152400" y="1524000"/>
            <a:ext cx="3517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/>
              <a:t>Power per unit velocity interval (db)</a:t>
            </a:r>
          </a:p>
        </p:txBody>
      </p:sp>
      <p:sp>
        <p:nvSpPr>
          <p:cNvPr id="36870" name="Line 5"/>
          <p:cNvSpPr>
            <a:spLocks noChangeShapeType="1"/>
          </p:cNvSpPr>
          <p:nvPr/>
        </p:nvSpPr>
        <p:spPr bwMode="auto">
          <a:xfrm>
            <a:off x="1524000" y="1905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068EF0-0AD2-4441-8974-F4173D273581}" type="slidenum">
              <a:rPr lang="en-US"/>
              <a:pPr/>
              <a:t>46</a:t>
            </a:fld>
            <a:endParaRPr lang="en-US"/>
          </a:p>
        </p:txBody>
      </p:sp>
      <p:pic>
        <p:nvPicPr>
          <p:cNvPr id="37891" name="Picture 2" descr="Doppler dilema 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838200"/>
            <a:ext cx="6084888" cy="588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3276600" y="307975"/>
            <a:ext cx="275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 i="1"/>
              <a:t>The Doppler Dilema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23CFF4-14DB-42BC-83FB-E5EB3B9CF654}" type="slidenum">
              <a:rPr lang="en-US"/>
              <a:pPr/>
              <a:t>47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561975"/>
          </a:xfrm>
        </p:spPr>
        <p:txBody>
          <a:bodyPr/>
          <a:lstStyle/>
          <a:p>
            <a:r>
              <a:rPr lang="pl-PL" sz="2800" b="1" dirty="0" smtClean="0"/>
              <a:t>Typy radarów dopplerowskich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20713"/>
            <a:ext cx="8785225" cy="6237287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pl-PL" sz="2400" dirty="0" smtClean="0"/>
              <a:t>Radary dla długości fali z przedziału (3-10 cm), używane do detekcji ruchu kropel deszczu, śniegu. Nie można nimi mierzyć prędkości w czystym powietrzu</a:t>
            </a:r>
          </a:p>
          <a:p>
            <a:pPr marL="609600" indent="-609600">
              <a:lnSpc>
                <a:spcPct val="90000"/>
              </a:lnSpc>
            </a:pPr>
            <a:r>
              <a:rPr lang="pl-PL" sz="2400" dirty="0" smtClean="0"/>
              <a:t>Radary dla długości fali z przedziału 30cm-6m</a:t>
            </a:r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r>
              <a:rPr lang="pl-PL" sz="2400" dirty="0" smtClean="0"/>
              <a:t>UHF – Ultra High</a:t>
            </a:r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r>
              <a:rPr lang="pl-PL" sz="2400" dirty="0" smtClean="0"/>
              <a:t>VHR - </a:t>
            </a:r>
            <a:r>
              <a:rPr lang="pl-PL" sz="2400" dirty="0" err="1" smtClean="0"/>
              <a:t>Very</a:t>
            </a:r>
            <a:r>
              <a:rPr lang="pl-PL" sz="2400" dirty="0" smtClean="0"/>
              <a:t> High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pl-PL" sz="2400" dirty="0" smtClean="0"/>
              <a:t>Używa się równania opisującego zmienność współ. refrakcji w zależności od temperatury ciśnienia powierza i pary wodnej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pl-PL" sz="24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pl-PL" sz="20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pl-PL" sz="20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pl-PL" sz="20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pl-PL" sz="2400" dirty="0" smtClean="0"/>
              <a:t>Detekcja dla fluktuacji współczynnika refrakcji wynikające z turbulencyjnego mieszania.</a:t>
            </a:r>
          </a:p>
          <a:p>
            <a:pPr marL="609600" indent="-609600">
              <a:lnSpc>
                <a:spcPct val="90000"/>
              </a:lnSpc>
            </a:pPr>
            <a:r>
              <a:rPr lang="pl-PL" sz="2400" dirty="0" err="1" smtClean="0"/>
              <a:t>Lidary</a:t>
            </a:r>
            <a:r>
              <a:rPr lang="pl-PL" sz="2400" dirty="0" smtClean="0"/>
              <a:t> dopplerowskie (długości fali mniejsza od 10 </a:t>
            </a:r>
            <a:r>
              <a:rPr lang="pl-PL" sz="2400" dirty="0" err="1" smtClean="0">
                <a:sym typeface="Symbol" pitchFamily="18" charset="2"/>
              </a:rPr>
              <a:t></a:t>
            </a:r>
            <a:r>
              <a:rPr lang="pl-PL" sz="2400" dirty="0" err="1" smtClean="0">
                <a:sym typeface="Symbol" pitchFamily="18" charset="2"/>
              </a:rPr>
              <a:t>m</a:t>
            </a:r>
            <a:r>
              <a:rPr lang="pl-PL" sz="2400" dirty="0" smtClean="0">
                <a:sym typeface="Symbol" pitchFamily="18" charset="2"/>
              </a:rPr>
              <a:t>) używane są </a:t>
            </a:r>
            <a:r>
              <a:rPr lang="pl-PL" sz="2400" dirty="0" smtClean="0">
                <a:sym typeface="Symbol" pitchFamily="18" charset="2"/>
              </a:rPr>
              <a:t>do detekcji ruchu aerozolu</a:t>
            </a:r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900113" y="3933825"/>
          <a:ext cx="4054475" cy="989013"/>
        </p:xfrm>
        <a:graphic>
          <a:graphicData uri="http://schemas.openxmlformats.org/presentationml/2006/ole">
            <p:oleObj spid="_x0000_s21506" name="Równanie" r:id="rId3" imgW="189216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AEA840-59A7-411F-99E2-7A7F684DB93C}" type="slidenum">
              <a:rPr lang="en-US"/>
              <a:pPr/>
              <a:t>48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3891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151563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Symbol zastępczy zawartości 6" descr="PIA19475_hir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7504" y="692696"/>
            <a:ext cx="8892480" cy="5003241"/>
          </a:xfrm>
        </p:spPr>
      </p:pic>
      <p:sp>
        <p:nvSpPr>
          <p:cNvPr id="60418" name="AutoShape 2" descr="Znalezione obrazy dla zapytania CloudS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0" name="AutoShape 4" descr="NASA's CloudSat satellite completed a stunning eye overpass of Typhoon Dolphin in the western Pacific Ocean on May 16, 2015, at 0407 UTC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>
            <a:normAutofit fontScale="90000"/>
          </a:bodyPr>
          <a:lstStyle/>
          <a:p>
            <a:pPr fontAlgn="base"/>
            <a:r>
              <a:rPr lang="pl-PL" b="1" dirty="0"/>
              <a:t>Global </a:t>
            </a:r>
            <a:r>
              <a:rPr lang="pl-PL" b="1" dirty="0" err="1"/>
              <a:t>Precipitation</a:t>
            </a:r>
            <a:r>
              <a:rPr lang="pl-PL" b="1" dirty="0"/>
              <a:t> </a:t>
            </a:r>
            <a:r>
              <a:rPr lang="pl-PL" b="1" dirty="0" err="1" smtClean="0"/>
              <a:t>Measurement</a:t>
            </a:r>
            <a:r>
              <a:rPr lang="pl-PL" b="1" dirty="0" smtClean="0"/>
              <a:t> (GPM)</a:t>
            </a:r>
            <a:endParaRPr lang="pl-PL" b="1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Symbol zastępczy zawartości 7" descr="GPM Swath Diagram 2013 - fixe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340768"/>
            <a:ext cx="5400600" cy="4906179"/>
          </a:xfrm>
        </p:spPr>
      </p:pic>
      <p:sp>
        <p:nvSpPr>
          <p:cNvPr id="23554" name="AutoShape 2" descr="Diagram of swath coverage by GPM sensor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58715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GPM Core Observatory</a:t>
            </a:r>
            <a:endParaRPr lang="en-US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11560" y="1052736"/>
            <a:ext cx="8062664" cy="54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GPM Core Observatory carries the first space-borne Ku/Ka-band Dual-frequency Precipitation Radar (DPR) and a multi-channel GPM Microwave Imager (GMI). </a:t>
            </a:r>
            <a:endParaRPr lang="pl-PL" dirty="0" smtClean="0"/>
          </a:p>
          <a:p>
            <a:r>
              <a:rPr lang="en-US" dirty="0" smtClean="0"/>
              <a:t>The </a:t>
            </a:r>
            <a:r>
              <a:rPr lang="en-US" dirty="0"/>
              <a:t>DPR instrument, which provides three dimensional measurements of precipitation structure over 78 and 152 mile (125 and 245 km) swaths, consists of a Ka-band precipitation radar (</a:t>
            </a:r>
            <a:r>
              <a:rPr lang="en-US" dirty="0" err="1"/>
              <a:t>KaPR</a:t>
            </a:r>
            <a:r>
              <a:rPr lang="en-US" dirty="0"/>
              <a:t>) operating at 35.5 GHz and a </a:t>
            </a:r>
            <a:r>
              <a:rPr lang="en-US" dirty="0">
                <a:hlinkClick r:id="rId2" tooltip="Radar and microwave band in which the wavelengths vary from 1.67-2.4 cm, a frequency of 12-18 GHz. The 13 Ghz TRMM radar is a Ku-band radar."/>
              </a:rPr>
              <a:t>Ku-band</a:t>
            </a:r>
            <a:r>
              <a:rPr lang="en-US" dirty="0"/>
              <a:t> precipitation radar (</a:t>
            </a:r>
            <a:r>
              <a:rPr lang="en-US" dirty="0" err="1"/>
              <a:t>KuPR</a:t>
            </a:r>
            <a:r>
              <a:rPr lang="en-US" dirty="0"/>
              <a:t>) operating at 13.6 GHz. </a:t>
            </a:r>
            <a:endParaRPr lang="pl-PL" dirty="0" smtClean="0"/>
          </a:p>
          <a:p>
            <a:r>
              <a:rPr lang="en-US" dirty="0" smtClean="0"/>
              <a:t>Relative </a:t>
            </a:r>
            <a:r>
              <a:rPr lang="en-US" dirty="0"/>
              <a:t>to the TRMM precipitation radar, the DPR is more sensitive to light rain rates and snowfall. </a:t>
            </a:r>
            <a:endParaRPr lang="pl-PL" dirty="0" smtClean="0"/>
          </a:p>
          <a:p>
            <a:r>
              <a:rPr lang="en-US" dirty="0" smtClean="0"/>
              <a:t>In </a:t>
            </a:r>
            <a:r>
              <a:rPr lang="en-US" dirty="0"/>
              <a:t>addition, simultaneous measurements by the overlapping of Ka/Ku-bands of the DPR can provide new information on particle drop size distributions over moderate precipitation intensities. </a:t>
            </a:r>
            <a:endParaRPr lang="pl-PL" dirty="0" smtClean="0"/>
          </a:p>
          <a:p>
            <a:r>
              <a:rPr lang="en-US" dirty="0" smtClean="0"/>
              <a:t>In </a:t>
            </a:r>
            <a:r>
              <a:rPr lang="en-US" dirty="0"/>
              <a:t>addition, by providing new microphysical measurements from the DPR to complement cloud and aerosol observations, GPM is expected to provide further insights into how precipitation processes may be affected by human activities.</a:t>
            </a:r>
          </a:p>
          <a:p>
            <a:endParaRPr lang="en-US" dirty="0"/>
          </a:p>
        </p:txBody>
      </p:sp>
      <p:sp>
        <p:nvSpPr>
          <p:cNvPr id="61442" name="AutoShape 2" descr="Diagram of swath coverage by GPM sensor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Radary w naziemnych sieciach obserwacyjnych</a:t>
            </a:r>
            <a:endParaRPr lang="en-US" sz="32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323528" y="1981200"/>
            <a:ext cx="4172272" cy="411480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Monitoring opadów i zjawisk konwekcyjnych </a:t>
            </a:r>
            <a:endParaRPr lang="en-US" sz="24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Znalezione obrazy dla zapytania weather radars microw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844824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64896" cy="587152"/>
          </a:xfrm>
        </p:spPr>
        <p:txBody>
          <a:bodyPr>
            <a:normAutofit fontScale="90000"/>
          </a:bodyPr>
          <a:lstStyle/>
          <a:p>
            <a:r>
              <a:rPr lang="pl-PL" sz="3200" dirty="0" smtClean="0"/>
              <a:t>Radar o bardzo wysokiej rozdzielczości przestrzennej</a:t>
            </a:r>
            <a:endParaRPr lang="en-US" sz="32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323528" y="764704"/>
            <a:ext cx="8640960" cy="129614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3</a:t>
            </a:r>
            <a:r>
              <a:rPr lang="en-US" sz="2400" dirty="0"/>
              <a:t> MW, dual-polarization, C-band, Pulsed Doppler Mid-Course Radar (MCR) operated in the Cape Canaveral region of Florida by the US Navy.</a:t>
            </a:r>
          </a:p>
        </p:txBody>
      </p:sp>
      <p:sp>
        <p:nvSpPr>
          <p:cNvPr id="63490" name="AutoShape 2" descr="https://www.ncbi.nlm.nih.gov/corecgi/tileshop/tileshop.fcgi?p=PMC3&amp;id=367449&amp;s=35&amp;r=2&amp;c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00275"/>
            <a:ext cx="66960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1490</Words>
  <Application>Microsoft Office PowerPoint</Application>
  <PresentationFormat>Pokaz na ekranie (4:3)</PresentationFormat>
  <Paragraphs>276</Paragraphs>
  <Slides>48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48</vt:i4>
      </vt:variant>
    </vt:vector>
  </HeadingPairs>
  <TitlesOfParts>
    <vt:vector size="51" baseType="lpstr">
      <vt:lpstr>Motyw pakietu Office</vt:lpstr>
      <vt:lpstr>Równanie</vt:lpstr>
      <vt:lpstr>Equation</vt:lpstr>
      <vt:lpstr>Metody teledetekcyjne w badaniach atmosfery.  Wykład 8.  Radary opadowe </vt:lpstr>
      <vt:lpstr>Zakresy mikrofalowe</vt:lpstr>
      <vt:lpstr>TRMM – pierwszy radar na orbicie (1997-2015) </vt:lpstr>
      <vt:lpstr>CloudSAT (od 2006 na orbicie)</vt:lpstr>
      <vt:lpstr>Slajd 5</vt:lpstr>
      <vt:lpstr>Global Precipitation Measurement (GPM)</vt:lpstr>
      <vt:lpstr>GPM Core Observatory</vt:lpstr>
      <vt:lpstr>Radary w naziemnych sieciach obserwacyjnych</vt:lpstr>
      <vt:lpstr>Radar o bardzo wysokiej rozdzielczości przestrzennej</vt:lpstr>
      <vt:lpstr>Slajd 10</vt:lpstr>
      <vt:lpstr>Fizyka radarów meteorologicznych</vt:lpstr>
      <vt:lpstr>Charakterystyka kątowa anteny</vt:lpstr>
      <vt:lpstr>Slajd 13</vt:lpstr>
      <vt:lpstr>Geometria radaru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Problem pomiaru natężenia opadu przy pomocy radaru</vt:lpstr>
      <vt:lpstr>Slajd 23</vt:lpstr>
      <vt:lpstr>Slajd 24</vt:lpstr>
      <vt:lpstr>Slajd 25</vt:lpstr>
      <vt:lpstr>Slajd 26</vt:lpstr>
      <vt:lpstr>Przykładowy obraz odbiciowości radarowej</vt:lpstr>
      <vt:lpstr>Radary Typu DIAL</vt:lpstr>
      <vt:lpstr>Slajd 29</vt:lpstr>
      <vt:lpstr>Radary polaryzacyjne (DUAL polarization method)</vt:lpstr>
      <vt:lpstr>Kształt kropli opadowych</vt:lpstr>
      <vt:lpstr>Slajd 32</vt:lpstr>
      <vt:lpstr>Slajd 33</vt:lpstr>
      <vt:lpstr>Slajd 34</vt:lpstr>
      <vt:lpstr>Slajd 35</vt:lpstr>
      <vt:lpstr>Radar Dopplerowski</vt:lpstr>
      <vt:lpstr>Slajd 37</vt:lpstr>
      <vt:lpstr>Slajd 38</vt:lpstr>
      <vt:lpstr>Slajd 39</vt:lpstr>
      <vt:lpstr>Slajd 40</vt:lpstr>
      <vt:lpstr>Slajd 41</vt:lpstr>
      <vt:lpstr>Echo sygnału radarowego</vt:lpstr>
      <vt:lpstr>Maksymalny „jednoznaczny” zasięg </vt:lpstr>
      <vt:lpstr>Slajd 44</vt:lpstr>
      <vt:lpstr>Slajd 45</vt:lpstr>
      <vt:lpstr>Slajd 46</vt:lpstr>
      <vt:lpstr>Typy radarów dopplerowskich</vt:lpstr>
      <vt:lpstr>Slajd 48</vt:lpstr>
    </vt:vector>
  </TitlesOfParts>
  <Company>IGF-UW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teledetekcyjne w badaniach atmosfery.  Wykład 13.  Radary opadowe </dc:title>
  <dc:creator>Krzysztof Markowicz</dc:creator>
  <cp:lastModifiedBy>Krzysztof Markowicz</cp:lastModifiedBy>
  <cp:revision>62</cp:revision>
  <dcterms:created xsi:type="dcterms:W3CDTF">2017-04-24T15:01:14Z</dcterms:created>
  <dcterms:modified xsi:type="dcterms:W3CDTF">2017-05-09T09:07:12Z</dcterms:modified>
</cp:coreProperties>
</file>