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8" r:id="rId14"/>
    <p:sldId id="283" r:id="rId15"/>
    <p:sldId id="270" r:id="rId16"/>
    <p:sldId id="280" r:id="rId17"/>
    <p:sldId id="281" r:id="rId18"/>
    <p:sldId id="271" r:id="rId19"/>
    <p:sldId id="269" r:id="rId20"/>
    <p:sldId id="282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62EA-8665-4EF3-8EF1-F185FF82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4B2-9005-421E-8531-FFF6F1ADE09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1605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Własności optyczne i mikrofizyczne chmur</a:t>
            </a:r>
            <a:br>
              <a:rPr lang="pl-PL" sz="4000" dirty="0" smtClean="0">
                <a:solidFill>
                  <a:srgbClr val="00B0F0"/>
                </a:solidFill>
              </a:rPr>
            </a:br>
            <a:r>
              <a:rPr lang="pl-PL" sz="4000" smtClean="0">
                <a:solidFill>
                  <a:srgbClr val="00B0F0"/>
                </a:solidFill>
              </a:rPr>
              <a:t>Wykład </a:t>
            </a:r>
            <a:r>
              <a:rPr lang="pl-PL" sz="4000" smtClean="0">
                <a:solidFill>
                  <a:srgbClr val="00B0F0"/>
                </a:solidFill>
              </a:rPr>
              <a:t>11</a:t>
            </a:r>
            <a:endParaRPr lang="pl-PL" sz="4000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Główne problemy wyznaczania własności mikrofizycznych chmur na podstawie pomiarów promieniowania krótkofalowego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Problem źle postawiony (mamy za dużo zmiennych w stosunku do mierzonych wielkości)</a:t>
            </a:r>
          </a:p>
          <a:p>
            <a:r>
              <a:rPr lang="pl-PL" sz="2400" dirty="0" smtClean="0"/>
              <a:t>Co właściwie jest mierzone przez satelity? Koncentracja, promień efektywny dla wierzchołka chmury?  </a:t>
            </a:r>
          </a:p>
          <a:p>
            <a:r>
              <a:rPr lang="pl-PL" sz="2400" dirty="0" smtClean="0"/>
              <a:t>Niejednorodność horyzontalna (chmury konwekcyjne)</a:t>
            </a:r>
          </a:p>
          <a:p>
            <a:r>
              <a:rPr lang="pl-PL" sz="2400" dirty="0" smtClean="0"/>
              <a:t>Zmienności własności mikrofizycznych w pionie</a:t>
            </a:r>
          </a:p>
          <a:p>
            <a:r>
              <a:rPr lang="pl-PL" sz="2400" dirty="0" smtClean="0"/>
              <a:t>Wielkości piksela, który może pokrywać obszar częściowo zachmurzony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Wyznaczanie własności optycznych chmur na podstawie  pomiaru promieniowania krótkofalowego</a:t>
            </a: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Algorytmy wykorzystują fakt, że albedo chmury zależy silnie od jej grubości optycznej w zakresie widzialnym</a:t>
            </a:r>
          </a:p>
          <a:p>
            <a:r>
              <a:rPr lang="pl-PL" sz="2400" dirty="0" smtClean="0"/>
              <a:t>W przypadku przybliżenia dwu-strumieniowego jednorodnej horyzontalnie chmury</a:t>
            </a:r>
            <a:endParaRPr lang="en-US" sz="2400" dirty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4355976" y="2924944"/>
          <a:ext cx="4129087" cy="1074737"/>
        </p:xfrm>
        <a:graphic>
          <a:graphicData uri="http://schemas.openxmlformats.org/presentationml/2006/ole">
            <p:oleObj spid="_x0000_s23554" name="Równanie" r:id="rId3" imgW="2489040" imgH="647640" progId="Equation.3">
              <p:embed/>
            </p:oleObj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683568" y="4509120"/>
          <a:ext cx="4286250" cy="628650"/>
        </p:xfrm>
        <a:graphic>
          <a:graphicData uri="http://schemas.openxmlformats.org/presentationml/2006/ole">
            <p:oleObj spid="_x0000_s23555" name="Równanie" r:id="rId4" imgW="1904760" imgH="279360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555776" y="6021288"/>
          <a:ext cx="1771650" cy="542925"/>
        </p:xfrm>
        <a:graphic>
          <a:graphicData uri="http://schemas.openxmlformats.org/presentationml/2006/ole">
            <p:oleObj spid="_x0000_s23556" name="Równanie" r:id="rId5" imgW="787320" imgH="241200" progId="Equation.3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9552" y="39330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Grubość optyczna chmury wynosi:</a:t>
            </a:r>
            <a:endParaRPr lang="en-US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2292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Jeśli założyć, że chmura składa się z kropli o jednakowych rozmiarach niezmiennych z wysokością wówczas otrzymujemy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25273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Wyznaczenie koncentracji i promienia efektywnego kropli wymaga dodatkowych pomiarów spektralnych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8250"/>
            <a:ext cx="66579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chmurowy dla detektora MODIS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4488"/>
            <a:ext cx="9144000" cy="50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6467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3491880" cy="2564904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Wyniki symulacji pokazują, że w przypadku grubych optyczne chmur współczynnik odbicia zależy od dwóch wielkości (parametrów podobieństwa)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520280" cy="7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669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328498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przeskalowana grubość optyczna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Zależność współ. odbicia od grubości optycznej i promienia  efektywnego.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38250"/>
            <a:ext cx="6934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Funkcja fazowa dla chmur lodowych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3284984"/>
            <a:ext cx="3250704" cy="21168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Bogaty kształt kryształów lodu w chmurach wysokich powoduje duże problemy w wyznaczaniu ich własności mikrofizycznych</a:t>
            </a:r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1625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140968"/>
            <a:ext cx="3610744" cy="262088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Teoretyczne krzywe relacji współczynnika odbicia dla długości fali 1621 i 2142 </a:t>
            </a:r>
            <a:r>
              <a:rPr lang="pl-PL" sz="2000" dirty="0" err="1" smtClean="0"/>
              <a:t>nm</a:t>
            </a:r>
            <a:r>
              <a:rPr lang="pl-PL" sz="2000" dirty="0" smtClean="0"/>
              <a:t> w zależności od współ odbicia dla długości fali 664 </a:t>
            </a:r>
            <a:r>
              <a:rPr lang="pl-PL" sz="2000" dirty="0" err="1" smtClean="0"/>
              <a:t>nm</a:t>
            </a:r>
            <a:r>
              <a:rPr lang="pl-PL" sz="2000" dirty="0" smtClean="0"/>
              <a:t> przy różnych grubościach optycznych oraz promieniach kropel.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620688"/>
            <a:ext cx="50196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118" y="-27384"/>
            <a:ext cx="5670831" cy="6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Klimatologia stopnia zachmurzenia z </a:t>
            </a:r>
            <a:r>
              <a:rPr lang="pl-PL" sz="3200" dirty="0" err="1" smtClean="0"/>
              <a:t>MODIS’a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Znalezione obrazy dla zapytania cloud cli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Znalezione obrazy dla zapytania cloud climatology effective rad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63472-987C-4896-BDDA-4B6966BBDC28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3573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Metody </a:t>
            </a:r>
            <a:r>
              <a:rPr lang="pl-PL" sz="3200" b="1" dirty="0" err="1" smtClean="0">
                <a:latin typeface="Arial" charset="0"/>
              </a:rPr>
              <a:t>teledetekcjne</a:t>
            </a:r>
            <a:r>
              <a:rPr lang="pl-PL" sz="3200" b="1" dirty="0" smtClean="0">
                <a:latin typeface="Arial" charset="0"/>
              </a:rPr>
              <a:t> pomiarów własności mikrofizycznych chmur </a:t>
            </a:r>
            <a:br>
              <a:rPr lang="pl-PL" sz="3200" b="1" dirty="0" smtClean="0">
                <a:latin typeface="Arial" charset="0"/>
              </a:rPr>
            </a:br>
            <a:r>
              <a:rPr lang="pl-PL" sz="3200" b="1" dirty="0" smtClean="0">
                <a:latin typeface="Arial" charset="0"/>
              </a:rPr>
              <a:t>Techniki mikrofalowe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84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Mikrofale obejmują obszar 3-183 GHz i dla znacznej części tego obszaru spektralnego chmury są przeźroczyste.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Wyjątkiem jest silne pasmo absorpcyjne H</a:t>
            </a:r>
            <a:r>
              <a:rPr lang="pl-PL" sz="2400" baseline="-25000" smtClean="0">
                <a:latin typeface="Arial" charset="0"/>
              </a:rPr>
              <a:t>2</a:t>
            </a:r>
            <a:r>
              <a:rPr lang="pl-PL" sz="2400" smtClean="0">
                <a:latin typeface="Arial" charset="0"/>
              </a:rPr>
              <a:t>O około częstości 180 GHz oraz 20 GHz.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Przyjmując, że długość fali mikrofalowej wynosi około    3 mm zauważmy, że jest ona znacznie większa od typowej kropli chmurowej (10 </a:t>
            </a:r>
            <a:r>
              <a:rPr lang="pl-PL" sz="2400" smtClean="0">
                <a:latin typeface="Arial" charset="0"/>
                <a:sym typeface="Symbol" pitchFamily="18" charset="2"/>
              </a:rPr>
              <a:t></a:t>
            </a:r>
            <a:r>
              <a:rPr lang="pl-PL" sz="2400" smtClean="0">
                <a:latin typeface="Arial" charset="0"/>
              </a:rPr>
              <a:t>m). Obliczony na tej podstawie parametr wielkości wynosi około 0.02 co oznacza, że możemy posługiwać się teorią rozpraszania Rayleigha, zaś zważywszy na małą koncentracje kropel chmurowych efekt rozpraszania może być w pierwszym przybliżeniu pominięty.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Masowy współczynnik ekstynkcji jest wiec równy masowemu współczynnikowi absorpcji wody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3600400" cy="11087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Rozkład przestrzenny średniego stopnia zachmurzenia</a:t>
            </a:r>
            <a:endParaRPr lang="en-US" sz="2000" dirty="0"/>
          </a:p>
        </p:txBody>
      </p:sp>
      <p:pic>
        <p:nvPicPr>
          <p:cNvPr id="4" name="Symbol zastępczy zawartości 3" descr="MOD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1" cy="6837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ODI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5299845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średniej grubości optycznej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DI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462" y="0"/>
            <a:ext cx="5308050" cy="68580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średniego </a:t>
            </a:r>
            <a:r>
              <a:rPr lang="pl-PL" sz="2000" dirty="0" smtClean="0"/>
              <a:t>promienia efektywnego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E3136-6ACC-4A6B-8FA9-FE4A4742EDD7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Masowy współczynnik absorpcji dla wody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2181225"/>
            <a:ext cx="5273675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D8769-7E02-41CE-A445-2104C5BB59BA}" type="slidenum">
              <a:rPr lang="en-US"/>
              <a:pPr/>
              <a:t>4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324008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Rozpatrzmy promieniowanie mikrofalowe w przybliżeniu Rayleigh’a Jeans’a na poziomie Ziemi emitowane przez atmosferę</a:t>
            </a:r>
          </a:p>
          <a:p>
            <a:r>
              <a:rPr lang="pl-PL" sz="2400" smtClean="0">
                <a:latin typeface="Arial" charset="0"/>
              </a:rPr>
              <a:t>Załóżmy, że atmosfera pozbawiona chmur jest zupełnie przezroczysta dla tego promieniowania, zaś obszar atmosfery pokryty jest chmurami o średniej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temperaturze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</a:p>
          <a:p>
            <a:r>
              <a:rPr lang="pl-PL" sz="2400" smtClean="0">
                <a:latin typeface="Arial" charset="0"/>
              </a:rPr>
              <a:t>Temperatura radiacyjna wynosi:</a:t>
            </a:r>
          </a:p>
          <a:p>
            <a:endParaRPr lang="pl-PL" sz="2400" smtClean="0"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50" y="3786188"/>
          <a:ext cx="6048375" cy="654050"/>
        </p:xfrm>
        <a:graphic>
          <a:graphicData uri="http://schemas.openxmlformats.org/presentationml/2006/ole">
            <p:oleObj spid="_x0000_s1026" name="Równanie" r:id="rId3" imgW="2158920" imgH="24120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42938" y="4786313"/>
            <a:ext cx="79930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dirty="0">
                <a:latin typeface="Arial" charset="0"/>
              </a:rPr>
              <a:t> oznacza całkowita zawartość wody ciekłej chmury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LWC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Relacja ta pozwala wyznaczać całkowita zawartość wody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ciekłej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w chmurach. Parametr ten związany jest z między innymi z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grubością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geometryczną chmury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5B51-0BEF-4082-996B-91CF54611E6E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 rzeczywistości atmosfera nie jest idealnie przeźroczysta. Nawet jeśli odejmiemy pasma absorpcyjne tlenu (60 oraz 118 GHz) redukcja promieniowania w atmosferze pozbawionej pary wodnej wynosi kilka procent.</a:t>
            </a:r>
          </a:p>
          <a:p>
            <a:r>
              <a:rPr lang="pl-PL" sz="2400" smtClean="0">
                <a:latin typeface="Arial" charset="0"/>
              </a:rPr>
              <a:t>Ponadto zmiany grubości optycznej atmosfery związane ze zmianą ciśnienia atmosferycznego mogą sięgać do 5%.</a:t>
            </a:r>
          </a:p>
          <a:p>
            <a:r>
              <a:rPr lang="pl-PL" sz="2400" smtClean="0">
                <a:latin typeface="Arial" charset="0"/>
              </a:rPr>
              <a:t>Głównym problem jest jednak para wodna ze względu na jej dużą zmienność czasowa i przestrzenna. </a:t>
            </a:r>
          </a:p>
          <a:p>
            <a:r>
              <a:rPr lang="pl-PL" sz="2400" smtClean="0">
                <a:latin typeface="Arial" charset="0"/>
              </a:rPr>
              <a:t>Mimo tego transmisja zenitalna dla częstości mniejszych od 40GHz jest większa niż 60% co umożliwia wykrywanie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F57C0-12AC-47D0-9FA0-34C5F9D9B047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Metody teledetekcyjne wyznaczania własności optycznych chmur w dalekiej podczerwieni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Teledetekcja chmur jest względnie słabo rozwinięta ze względu na skomplikowanych charakter oddziaływania produktów kondensacji z promieniowaniem.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Nawet w przypadku stopnia zachmurzenia występują znaczące różnice pomiędzy przyrządami satelitarne.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obszarze długofalowym nie możemy już  zaniedbywać efektów rozpraszania. Chmury w tym obszarze spektralnym najefektywniej badać jest w obszarze okna atmosferycznego.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Emisja promieniowanie długofalowego w przestrzeń kosmiczna (OLR) zwiększa się ze wzrostem grubości optycznej chmury gdyż chmury najgrubsze optycznie są z reguły chmurami niskimi.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35B82-7FE9-420B-BD46-63481B191893}" type="slidenum">
              <a:rPr lang="en-US"/>
              <a:pPr/>
              <a:t>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223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Załóżmy  chwilowo, że chmury nie rozpraszają promieniowania. Wówczas radiancja na górnej granicy atmosfery ma postać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4213" y="1484313"/>
          <a:ext cx="5280025" cy="677862"/>
        </p:xfrm>
        <a:graphic>
          <a:graphicData uri="http://schemas.openxmlformats.org/presentationml/2006/ole">
            <p:oleObj spid="_x0000_s2050" name="Równanie" r:id="rId3" imgW="2057400" imgH="26640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promieniowania oddolnego na wysokości podstawy chmury,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grubością optyczną chmury.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625" y="3714750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rożne nachylenia temperatury radiacyjnej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>
                <a:latin typeface="Arial" charset="0"/>
              </a:rPr>
              <a:t> w oknie atmosferycznym.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400" dirty="0">
                <a:latin typeface="Arial" charset="0"/>
                <a:sym typeface="Symbol" pitchFamily="18" charset="2"/>
              </a:rPr>
              <a:t> jest blisko zero dla czystego nieba oraz optycznie grubych chmur.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AEAD1-2D0A-474E-905E-B5D280859942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60648"/>
            <a:ext cx="4644008" cy="191611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Arial" charset="0"/>
              </a:rPr>
              <a:t>Wykres pokazuje, że różnica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Tb=T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osiąga maksimum dla małych kropel w temperaturze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=270K</a:t>
            </a:r>
            <a:r>
              <a:rPr lang="pl-PL" sz="2000" dirty="0" smtClean="0">
                <a:latin typeface="Arial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241" cy="37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08166"/>
            <a:ext cx="4284712" cy="35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A0A75-F207-44F0-BEDA-AC54D31C6F6C}" type="slidenum">
              <a:rPr lang="en-US"/>
              <a:pPr/>
              <a:t>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</a:rPr>
              <a:t>Obliczając grubość optyczną chmury mamy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gdzie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obs</a:t>
            </a:r>
            <a:r>
              <a:rPr lang="pl-PL" sz="2400" dirty="0" smtClean="0">
                <a:latin typeface="Arial" charset="0"/>
              </a:rPr>
              <a:t> jest mierzoną wartością na górnej granicy atmosfery, zaś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cal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zastąpiono wartość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baseline="-250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(wartość </a:t>
            </a:r>
            <a:r>
              <a:rPr lang="pl-PL" sz="2400" dirty="0" err="1" smtClean="0">
                <a:latin typeface="Arial" charset="0"/>
              </a:rPr>
              <a:t>radiancja</a:t>
            </a:r>
            <a:r>
              <a:rPr lang="pl-PL" sz="2400" dirty="0" smtClean="0">
                <a:latin typeface="Arial" charset="0"/>
              </a:rPr>
              <a:t> na wysokości podstawy chmury)</a:t>
            </a:r>
          </a:p>
          <a:p>
            <a:r>
              <a:rPr lang="pl-PL" sz="2400" dirty="0" smtClean="0">
                <a:latin typeface="Arial" charset="0"/>
              </a:rPr>
              <a:t>Problem z obliczeniem prawej strony równania wynika z trudnościami określenia temperatury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latin typeface="Arial" charset="0"/>
              </a:rPr>
              <a:t> . Wielkość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cal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może być wyznaczona z pomiarów czystego nieba sąsiadującego z obszarem pochmurnym.</a:t>
            </a:r>
          </a:p>
          <a:p>
            <a:r>
              <a:rPr lang="pl-PL" sz="2400" dirty="0" smtClean="0">
                <a:latin typeface="Arial" charset="0"/>
              </a:rPr>
              <a:t>W celu szacowania rozmiaru kropel definiuje się wielkość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0113" y="620713"/>
          <a:ext cx="2952750" cy="946150"/>
        </p:xfrm>
        <a:graphic>
          <a:graphicData uri="http://schemas.openxmlformats.org/presentationml/2006/ole">
            <p:oleObj spid="_x0000_s3074" name="Równanie" r:id="rId3" imgW="1346040" imgH="4316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650" y="4724400"/>
          <a:ext cx="1255713" cy="1076325"/>
        </p:xfrm>
        <a:graphic>
          <a:graphicData uri="http://schemas.openxmlformats.org/presentationml/2006/ole">
            <p:oleObj spid="_x0000_s3075" name="Równanie" r:id="rId4" imgW="533160" imgH="457200" progId="Equation.3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która zależy od </a:t>
            </a:r>
            <a:r>
              <a:rPr lang="pl-PL" sz="2400" dirty="0" smtClean="0">
                <a:latin typeface="Arial" charset="0"/>
              </a:rPr>
              <a:t>promienia kropel chmurowych.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735</Words>
  <Application>Microsoft Office PowerPoint</Application>
  <PresentationFormat>Pokaz na ekranie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Równanie</vt:lpstr>
      <vt:lpstr> Metody teledetekcyjne w badaniach atmosfery.  Własności optyczne i mikrofizyczne chmur Wykład 11</vt:lpstr>
      <vt:lpstr>Metody teledetekcjne pomiarów własności mikrofizycznych chmur  Techniki mikrofalowe</vt:lpstr>
      <vt:lpstr>Masowy współczynnik absorpcji dla wody</vt:lpstr>
      <vt:lpstr>Slajd 4</vt:lpstr>
      <vt:lpstr>Slajd 5</vt:lpstr>
      <vt:lpstr>Metody teledetekcyjne wyznaczania własności optycznych chmur w dalekiej podczerwieni</vt:lpstr>
      <vt:lpstr>Slajd 7</vt:lpstr>
      <vt:lpstr>Slajd 8</vt:lpstr>
      <vt:lpstr>Slajd 9</vt:lpstr>
      <vt:lpstr>Główne problemy wyznaczania własności mikrofizycznych chmur na podstawie pomiarów promieniowania krótkofalowego</vt:lpstr>
      <vt:lpstr>Wyznaczanie własności optycznych chmur na podstawie  pomiaru promieniowania krótkofalowego</vt:lpstr>
      <vt:lpstr>Slajd 12</vt:lpstr>
      <vt:lpstr>Algorytm chmurowy dla detektora MODIS</vt:lpstr>
      <vt:lpstr>Slajd 14</vt:lpstr>
      <vt:lpstr>Zależność współ. odbicia od grubości optycznej i promienia  efektywnego.</vt:lpstr>
      <vt:lpstr>Funkcja fazowa dla chmur lodowych</vt:lpstr>
      <vt:lpstr>Slajd 17</vt:lpstr>
      <vt:lpstr>Slajd 18</vt:lpstr>
      <vt:lpstr>Klimatologia stopnia zachmurzenia z MODIS’a</vt:lpstr>
      <vt:lpstr>Slajd 20</vt:lpstr>
      <vt:lpstr>Slajd 21</vt:lpstr>
      <vt:lpstr>Slajd 22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teledetekcjne pomiarów własności mikrofizycznych chmur  Techniki mikrofalowe</dc:title>
  <dc:creator>Krzysztof Markowicz</dc:creator>
  <cp:lastModifiedBy>Krzysztof Markowicz</cp:lastModifiedBy>
  <cp:revision>148</cp:revision>
  <dcterms:created xsi:type="dcterms:W3CDTF">2017-05-08T21:12:14Z</dcterms:created>
  <dcterms:modified xsi:type="dcterms:W3CDTF">2017-05-16T08:07:15Z</dcterms:modified>
</cp:coreProperties>
</file>