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260" r:id="rId6"/>
    <p:sldId id="298" r:id="rId7"/>
    <p:sldId id="261" r:id="rId8"/>
    <p:sldId id="267" r:id="rId9"/>
    <p:sldId id="268" r:id="rId10"/>
    <p:sldId id="262" r:id="rId11"/>
    <p:sldId id="263" r:id="rId12"/>
    <p:sldId id="264" r:id="rId13"/>
    <p:sldId id="265" r:id="rId14"/>
    <p:sldId id="266" r:id="rId15"/>
    <p:sldId id="269" r:id="rId16"/>
    <p:sldId id="270" r:id="rId17"/>
    <p:sldId id="271" r:id="rId18"/>
    <p:sldId id="272" r:id="rId19"/>
    <p:sldId id="273" r:id="rId20"/>
    <p:sldId id="274" r:id="rId21"/>
    <p:sldId id="275" r:id="rId22"/>
    <p:sldId id="276" r:id="rId23"/>
    <p:sldId id="277" r:id="rId24"/>
    <p:sldId id="286" r:id="rId25"/>
    <p:sldId id="287" r:id="rId26"/>
    <p:sldId id="288" r:id="rId27"/>
    <p:sldId id="278" r:id="rId28"/>
    <p:sldId id="289" r:id="rId29"/>
    <p:sldId id="279" r:id="rId30"/>
    <p:sldId id="290" r:id="rId31"/>
    <p:sldId id="291" r:id="rId32"/>
    <p:sldId id="292" r:id="rId33"/>
    <p:sldId id="280" r:id="rId34"/>
    <p:sldId id="293" r:id="rId35"/>
    <p:sldId id="294" r:id="rId36"/>
    <p:sldId id="296" r:id="rId37"/>
    <p:sldId id="295" r:id="rId38"/>
    <p:sldId id="297" r:id="rId39"/>
    <p:sldId id="281" r:id="rId40"/>
    <p:sldId id="300" r:id="rId41"/>
    <p:sldId id="283" r:id="rId42"/>
    <p:sldId id="285" r:id="rId43"/>
    <p:sldId id="284" r:id="rId44"/>
    <p:sldId id="282" r:id="rId45"/>
    <p:sldId id="299" r:id="rId4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10Solar"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2784" y="-9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3.wmf"/><Relationship Id="rId4"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5D943-8C68-4348-8656-EDA592C6D792}" type="datetimeFigureOut">
              <a:rPr lang="en-US" smtClean="0"/>
              <a:t>3/20/2024</a:t>
            </a:fld>
            <a:endParaRPr lang="en-US"/>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F4AB7-3574-43A2-8E3E-7141470FDE82}" type="slidenum">
              <a:rPr lang="en-US" smtClean="0"/>
              <a:t>‹#›</a:t>
            </a:fld>
            <a:endParaRPr lang="en-US"/>
          </a:p>
        </p:txBody>
      </p:sp>
    </p:spTree>
    <p:extLst>
      <p:ext uri="{BB962C8B-B14F-4D97-AF65-F5344CB8AC3E}">
        <p14:creationId xmlns:p14="http://schemas.microsoft.com/office/powerpoint/2010/main" val="385303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FE39599E-9259-439A-9F46-1F90790B3D49}" type="datetimeFigureOut">
              <a:rPr lang="en-US" smtClean="0"/>
              <a:t>3/20/2024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1420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FE39599E-9259-439A-9F46-1F90790B3D49}" type="datetimeFigureOut">
              <a:rPr lang="en-US" smtClean="0"/>
              <a:t>3/20/2024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256792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FE39599E-9259-439A-9F46-1F90790B3D49}" type="datetimeFigureOut">
              <a:rPr lang="en-US" smtClean="0"/>
              <a:t>3/20/2024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348708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FE39599E-9259-439A-9F46-1F90790B3D49}" type="datetimeFigureOut">
              <a:rPr lang="en-US" smtClean="0"/>
              <a:t>3/20/2024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225886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E39599E-9259-439A-9F46-1F90790B3D49}" type="datetimeFigureOut">
              <a:rPr lang="en-US" smtClean="0"/>
              <a:t>3/20/2024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115774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FE39599E-9259-439A-9F46-1F90790B3D49}" type="datetimeFigureOut">
              <a:rPr lang="en-US" smtClean="0"/>
              <a:t>3/20/2024</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30055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FE39599E-9259-439A-9F46-1F90790B3D49}" type="datetimeFigureOut">
              <a:rPr lang="en-US" smtClean="0"/>
              <a:t>3/20/2024</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293427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FE39599E-9259-439A-9F46-1F90790B3D49}" type="datetimeFigureOut">
              <a:rPr lang="en-US" smtClean="0"/>
              <a:t>3/20/2024</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100766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E39599E-9259-439A-9F46-1F90790B3D49}" type="datetimeFigureOut">
              <a:rPr lang="en-US" smtClean="0"/>
              <a:t>3/20/2024</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41839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E39599E-9259-439A-9F46-1F90790B3D49}" type="datetimeFigureOut">
              <a:rPr lang="en-US" smtClean="0"/>
              <a:t>3/20/2024</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351052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E39599E-9259-439A-9F46-1F90790B3D49}" type="datetimeFigureOut">
              <a:rPr lang="en-US" smtClean="0"/>
              <a:t>3/20/2024</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417030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9599E-9259-439A-9F46-1F90790B3D49}" type="datetimeFigureOut">
              <a:rPr lang="en-US" smtClean="0"/>
              <a:t>3/20/2024</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01214-3BBB-40B9-B054-850F4FE61BC1}" type="slidenum">
              <a:rPr lang="en-US" smtClean="0"/>
              <a:t>‹#›</a:t>
            </a:fld>
            <a:endParaRPr lang="en-US"/>
          </a:p>
        </p:txBody>
      </p:sp>
    </p:spTree>
    <p:extLst>
      <p:ext uri="{BB962C8B-B14F-4D97-AF65-F5344CB8AC3E}">
        <p14:creationId xmlns:p14="http://schemas.microsoft.com/office/powerpoint/2010/main" val="1618589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mark@igf.fuw.edu.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21.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image" Target="../media/image27.png"/><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9.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7.bin"/><Relationship Id="rId14" Type="http://schemas.openxmlformats.org/officeDocument/2006/relationships/image" Target="../media/image3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5.wmf"/><Relationship Id="rId5" Type="http://schemas.openxmlformats.org/officeDocument/2006/relationships/oleObject" Target="../embeddings/oleObject31.bin"/><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7.wmf"/><Relationship Id="rId5" Type="http://schemas.openxmlformats.org/officeDocument/2006/relationships/oleObject" Target="../embeddings/oleObject33.bin"/><Relationship Id="rId4" Type="http://schemas.openxmlformats.org/officeDocument/2006/relationships/image" Target="../media/image3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0.wmf"/><Relationship Id="rId5" Type="http://schemas.openxmlformats.org/officeDocument/2006/relationships/oleObject" Target="../embeddings/oleObject36.bin"/><Relationship Id="rId4" Type="http://schemas.openxmlformats.org/officeDocument/2006/relationships/image" Target="../media/image39.wmf"/></Relationships>
</file>

<file path=ppt/slides/_rels/slide19.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42.bin"/><Relationship Id="rId18" Type="http://schemas.openxmlformats.org/officeDocument/2006/relationships/image" Target="../media/image48.wmf"/><Relationship Id="rId3" Type="http://schemas.openxmlformats.org/officeDocument/2006/relationships/oleObject" Target="../embeddings/oleObject37.bin"/><Relationship Id="rId21" Type="http://schemas.openxmlformats.org/officeDocument/2006/relationships/oleObject" Target="../embeddings/oleObject46.bin"/><Relationship Id="rId7" Type="http://schemas.openxmlformats.org/officeDocument/2006/relationships/oleObject" Target="../embeddings/oleObject39.bin"/><Relationship Id="rId12" Type="http://schemas.openxmlformats.org/officeDocument/2006/relationships/image" Target="../media/image45.wmf"/><Relationship Id="rId17"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47.wmf"/><Relationship Id="rId20" Type="http://schemas.openxmlformats.org/officeDocument/2006/relationships/image" Target="../media/image49.wmf"/><Relationship Id="rId1" Type="http://schemas.openxmlformats.org/officeDocument/2006/relationships/vmlDrawing" Target="../drawings/vmlDrawing15.vml"/><Relationship Id="rId6" Type="http://schemas.openxmlformats.org/officeDocument/2006/relationships/image" Target="../media/image42.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44.wmf"/><Relationship Id="rId19" Type="http://schemas.openxmlformats.org/officeDocument/2006/relationships/oleObject" Target="../embeddings/oleObject45.bin"/><Relationship Id="rId4" Type="http://schemas.openxmlformats.org/officeDocument/2006/relationships/image" Target="../media/image41.wmf"/><Relationship Id="rId9" Type="http://schemas.openxmlformats.org/officeDocument/2006/relationships/oleObject" Target="../embeddings/oleObject40.bin"/><Relationship Id="rId14" Type="http://schemas.openxmlformats.org/officeDocument/2006/relationships/image" Target="../media/image46.wmf"/><Relationship Id="rId22" Type="http://schemas.openxmlformats.org/officeDocument/2006/relationships/image" Target="../media/image5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55.png"/><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8.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3.wmf"/></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2.wmf"/><Relationship Id="rId3" Type="http://schemas.openxmlformats.org/officeDocument/2006/relationships/hyperlink" Target="https://www.igf.fuw.edu.pl/~kmark/stacja/kody.php" TargetMode="External"/><Relationship Id="rId7" Type="http://schemas.openxmlformats.org/officeDocument/2006/relationships/image" Target="../media/image59.wmf"/><Relationship Id="rId12"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2.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60.wmf"/></Relationships>
</file>

<file path=ppt/slides/_rels/slide23.xml.rels><?xml version="1.0" encoding="UTF-8" standalone="yes"?>
<Relationships xmlns="http://schemas.openxmlformats.org/package/2006/relationships"><Relationship Id="rId3" Type="http://schemas.openxmlformats.org/officeDocument/2006/relationships/hyperlink" Target="https://www.igf.fuw.edu.pl/~kmark/stacja/kody.php" TargetMode="Externa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7.bin"/><Relationship Id="rId5" Type="http://schemas.openxmlformats.org/officeDocument/2006/relationships/image" Target="../media/image63.wmf"/><Relationship Id="rId4" Type="http://schemas.openxmlformats.org/officeDocument/2006/relationships/oleObject" Target="../embeddings/oleObject56.bin"/></Relationships>
</file>

<file path=ppt/slides/_rels/slide24.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6.wmf"/><Relationship Id="rId5" Type="http://schemas.openxmlformats.org/officeDocument/2006/relationships/oleObject" Target="../embeddings/oleObject59.bin"/><Relationship Id="rId4" Type="http://schemas.openxmlformats.org/officeDocument/2006/relationships/image" Target="../media/image65.wmf"/></Relationships>
</file>

<file path=ppt/slides/_rels/slide25.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66.bin"/><Relationship Id="rId18" Type="http://schemas.openxmlformats.org/officeDocument/2006/relationships/image" Target="../media/image74.wmf"/><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71.wmf"/><Relationship Id="rId17"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20.vml"/><Relationship Id="rId6" Type="http://schemas.openxmlformats.org/officeDocument/2006/relationships/image" Target="../media/image68.wmf"/><Relationship Id="rId11" Type="http://schemas.openxmlformats.org/officeDocument/2006/relationships/oleObject" Target="../embeddings/oleObject65.bin"/><Relationship Id="rId5" Type="http://schemas.openxmlformats.org/officeDocument/2006/relationships/oleObject" Target="../embeddings/oleObject62.bin"/><Relationship Id="rId15" Type="http://schemas.openxmlformats.org/officeDocument/2006/relationships/oleObject" Target="../embeddings/oleObject67.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64.bin"/><Relationship Id="rId14" Type="http://schemas.openxmlformats.org/officeDocument/2006/relationships/image" Target="../media/image72.wmf"/></Relationships>
</file>

<file path=ppt/slides/_rels/slide26.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5.wmf"/><Relationship Id="rId5" Type="http://schemas.openxmlformats.org/officeDocument/2006/relationships/oleObject" Target="../embeddings/oleObject70.bin"/><Relationship Id="rId10" Type="http://schemas.openxmlformats.org/officeDocument/2006/relationships/image" Target="../media/image77.wmf"/><Relationship Id="rId4" Type="http://schemas.openxmlformats.org/officeDocument/2006/relationships/image" Target="../media/image73.wmf"/><Relationship Id="rId9" Type="http://schemas.openxmlformats.org/officeDocument/2006/relationships/oleObject" Target="../embeddings/oleObject7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78.wmf"/></Relationships>
</file>

<file path=ppt/slides/_rels/slide28.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0.wmf"/><Relationship Id="rId5" Type="http://schemas.openxmlformats.org/officeDocument/2006/relationships/oleObject" Target="../embeddings/oleObject75.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7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4.wmf"/><Relationship Id="rId5" Type="http://schemas.openxmlformats.org/officeDocument/2006/relationships/oleObject" Target="../embeddings/oleObject79.bin"/><Relationship Id="rId4" Type="http://schemas.openxmlformats.org/officeDocument/2006/relationships/image" Target="../media/image8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image" Target="../media/image88.wmf"/><Relationship Id="rId7"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81.bin"/><Relationship Id="rId5" Type="http://schemas.openxmlformats.org/officeDocument/2006/relationships/image" Target="../media/image85.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87.wmf"/></Relationships>
</file>

<file path=ppt/slides/_rels/slide31.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93.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0.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87.bin"/></Relationships>
</file>

<file path=ppt/slides/_rels/slide32.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95.wmf"/><Relationship Id="rId5" Type="http://schemas.openxmlformats.org/officeDocument/2006/relationships/oleObject" Target="../embeddings/oleObject90.bin"/><Relationship Id="rId10" Type="http://schemas.openxmlformats.org/officeDocument/2006/relationships/image" Target="../media/image97.wmf"/><Relationship Id="rId4" Type="http://schemas.openxmlformats.org/officeDocument/2006/relationships/image" Target="../media/image94.wmf"/><Relationship Id="rId9" Type="http://schemas.openxmlformats.org/officeDocument/2006/relationships/oleObject" Target="../embeddings/oleObject92.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99.wmf"/><Relationship Id="rId4" Type="http://schemas.openxmlformats.org/officeDocument/2006/relationships/image" Target="../media/image9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01.wmf"/><Relationship Id="rId5" Type="http://schemas.openxmlformats.org/officeDocument/2006/relationships/oleObject" Target="../embeddings/oleObject95.bin"/><Relationship Id="rId4" Type="http://schemas.openxmlformats.org/officeDocument/2006/relationships/image" Target="../media/image100.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102.wmf"/></Relationships>
</file>

<file path=ppt/slides/_rels/slide3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3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dscat.wikidot.com/matlab-version" TargetMode="External"/><Relationship Id="rId2" Type="http://schemas.openxmlformats.org/officeDocument/2006/relationships/hyperlink" Target="http://ddscat.wikidot.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40.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102.bin"/><Relationship Id="rId3" Type="http://schemas.openxmlformats.org/officeDocument/2006/relationships/oleObject" Target="../embeddings/oleObject97.bin"/><Relationship Id="rId7" Type="http://schemas.openxmlformats.org/officeDocument/2006/relationships/oleObject" Target="../embeddings/oleObject99.bin"/><Relationship Id="rId12" Type="http://schemas.openxmlformats.org/officeDocument/2006/relationships/image" Target="../media/image112.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09.wmf"/><Relationship Id="rId11" Type="http://schemas.openxmlformats.org/officeDocument/2006/relationships/oleObject" Target="../embeddings/oleObject101.bin"/><Relationship Id="rId5" Type="http://schemas.openxmlformats.org/officeDocument/2006/relationships/oleObject" Target="../embeddings/oleObject98.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100.bin"/><Relationship Id="rId14" Type="http://schemas.openxmlformats.org/officeDocument/2006/relationships/image" Target="../media/image113.wmf"/></Relationships>
</file>

<file path=ppt/slides/_rels/slide4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Halo_(optical_phenomenon)#/media/File:20200712_22_degree_halo_-_diagram.svg" TargetMode="External"/><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eb.archive.org/web/20130214130218/http:/www.jukri.net/HaloPoint2.zip"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giss.nasa.gov/staff/mmishchenko/tmatri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268760"/>
            <a:ext cx="7772400" cy="1470025"/>
          </a:xfrm>
        </p:spPr>
        <p:txBody>
          <a:bodyPr/>
          <a:lstStyle/>
          <a:p>
            <a:r>
              <a:rPr lang="en-US" b="1" dirty="0" smtClean="0"/>
              <a:t>Radiative processes </a:t>
            </a:r>
            <a:r>
              <a:rPr lang="pl-PL" b="1" dirty="0" smtClean="0"/>
              <a:t/>
            </a:r>
            <a:br>
              <a:rPr lang="pl-PL" b="1" dirty="0" smtClean="0"/>
            </a:br>
            <a:r>
              <a:rPr lang="en-US" b="1" dirty="0" smtClean="0"/>
              <a:t>in the atmosphere</a:t>
            </a:r>
            <a:endParaRPr lang="en-US" b="1" dirty="0"/>
          </a:p>
        </p:txBody>
      </p:sp>
      <p:sp>
        <p:nvSpPr>
          <p:cNvPr id="3" name="Podtytuł 2"/>
          <p:cNvSpPr>
            <a:spLocks noGrp="1"/>
          </p:cNvSpPr>
          <p:nvPr>
            <p:ph type="subTitle" idx="1"/>
          </p:nvPr>
        </p:nvSpPr>
        <p:spPr>
          <a:xfrm>
            <a:off x="899592" y="3861048"/>
            <a:ext cx="7232848" cy="1752600"/>
          </a:xfrm>
        </p:spPr>
        <p:txBody>
          <a:bodyPr>
            <a:normAutofit fontScale="92500"/>
          </a:bodyPr>
          <a:lstStyle/>
          <a:p>
            <a:r>
              <a:rPr lang="pl-PL" dirty="0" smtClean="0"/>
              <a:t>Krzysztof Markowicz</a:t>
            </a:r>
          </a:p>
          <a:p>
            <a:r>
              <a:rPr lang="en-US" dirty="0" smtClean="0"/>
              <a:t>Institute of Geophysics, University of Warsaw</a:t>
            </a:r>
          </a:p>
          <a:p>
            <a:r>
              <a:rPr lang="en-US" dirty="0" smtClean="0">
                <a:hlinkClick r:id="rId2"/>
              </a:rPr>
              <a:t>kmark@igf.fuw.edu.pl</a:t>
            </a:r>
            <a:r>
              <a:rPr lang="en-US" dirty="0" smtClean="0"/>
              <a:t> </a:t>
            </a:r>
            <a:endParaRPr lang="en-US" dirty="0"/>
          </a:p>
        </p:txBody>
      </p:sp>
    </p:spTree>
    <p:extLst>
      <p:ext uri="{BB962C8B-B14F-4D97-AF65-F5344CB8AC3E}">
        <p14:creationId xmlns:p14="http://schemas.microsoft.com/office/powerpoint/2010/main" val="275018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Rayleigh </a:t>
            </a:r>
            <a:r>
              <a:rPr lang="pl-PL" sz="3200" b="1" dirty="0" err="1" smtClean="0"/>
              <a:t>scattering</a:t>
            </a:r>
            <a:endParaRPr lang="en-US" sz="3200" b="1" dirty="0"/>
          </a:p>
        </p:txBody>
      </p:sp>
      <p:sp>
        <p:nvSpPr>
          <p:cNvPr id="3" name="Symbol zastępczy zawartości 2"/>
          <p:cNvSpPr>
            <a:spLocks noGrp="1"/>
          </p:cNvSpPr>
          <p:nvPr>
            <p:ph idx="1"/>
          </p:nvPr>
        </p:nvSpPr>
        <p:spPr/>
        <p:txBody>
          <a:bodyPr>
            <a:normAutofit/>
          </a:bodyPr>
          <a:lstStyle/>
          <a:p>
            <a:r>
              <a:rPr lang="en-US" sz="2400" dirty="0"/>
              <a:t>Let us consider a small, homogeneous and spherical particle with a radius much smaller than the incident wavelength </a:t>
            </a:r>
            <a:r>
              <a:rPr lang="en-US" sz="2400" dirty="0" smtClean="0">
                <a:sym typeface="Symbol"/>
              </a:rPr>
              <a:t></a:t>
            </a:r>
            <a:r>
              <a:rPr lang="en-US" sz="2400" dirty="0" smtClean="0"/>
              <a:t>. </a:t>
            </a:r>
            <a:r>
              <a:rPr lang="en-US" sz="2400" dirty="0"/>
              <a:t>Using the classical solution of Maxwell's equation in the far-field case (Hertz formula</a:t>
            </a:r>
            <a:r>
              <a:rPr lang="en-US" sz="2400" dirty="0" smtClean="0"/>
              <a:t>):</a:t>
            </a:r>
            <a:endParaRPr lang="pl-PL" sz="2400" dirty="0" smtClean="0"/>
          </a:p>
          <a:p>
            <a:endParaRPr lang="pl-PL" sz="2400" dirty="0"/>
          </a:p>
          <a:p>
            <a:endParaRPr lang="pl-PL" sz="2400" dirty="0" smtClean="0"/>
          </a:p>
          <a:p>
            <a:r>
              <a:rPr lang="en-US" sz="2400" dirty="0"/>
              <a:t>where </a:t>
            </a:r>
            <a:r>
              <a:rPr lang="en-US" sz="2400" dirty="0" smtClean="0">
                <a:sym typeface="Symbol"/>
              </a:rPr>
              <a:t></a:t>
            </a:r>
            <a:r>
              <a:rPr lang="en-US" sz="2400" dirty="0" smtClean="0"/>
              <a:t> </a:t>
            </a:r>
            <a:r>
              <a:rPr lang="en-US" sz="2400" dirty="0"/>
              <a:t>is the angle between the dipole moment vector and the direction of observation. Given that the dipole moment can be represented in harmonic form</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4119991316"/>
              </p:ext>
            </p:extLst>
          </p:nvPr>
        </p:nvGraphicFramePr>
        <p:xfrm>
          <a:off x="2987824" y="3212976"/>
          <a:ext cx="2085556" cy="764704"/>
        </p:xfrm>
        <a:graphic>
          <a:graphicData uri="http://schemas.openxmlformats.org/presentationml/2006/ole">
            <mc:AlternateContent xmlns:mc="http://schemas.openxmlformats.org/markup-compatibility/2006">
              <mc:Choice xmlns:v="urn:schemas-microsoft-com:vml" Requires="v">
                <p:oleObj spid="_x0000_s14709" name="Równanie" r:id="rId3" imgW="1143000" imgH="419100" progId="Equation.3">
                  <p:embed/>
                </p:oleObj>
              </mc:Choice>
              <mc:Fallback>
                <p:oleObj name="Równanie" r:id="rId3" imgW="11430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212976"/>
                        <a:ext cx="2085556" cy="764704"/>
                      </a:xfrm>
                      <a:prstGeom prst="rect">
                        <a:avLst/>
                      </a:prstGeom>
                      <a:noFill/>
                    </p:spPr>
                  </p:pic>
                </p:oleObj>
              </mc:Fallback>
            </mc:AlternateContent>
          </a:graphicData>
        </a:graphic>
      </p:graphicFrame>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2875765673"/>
              </p:ext>
            </p:extLst>
          </p:nvPr>
        </p:nvGraphicFramePr>
        <p:xfrm>
          <a:off x="2555776" y="5373216"/>
          <a:ext cx="1754153" cy="476672"/>
        </p:xfrm>
        <a:graphic>
          <a:graphicData uri="http://schemas.openxmlformats.org/presentationml/2006/ole">
            <mc:AlternateContent xmlns:mc="http://schemas.openxmlformats.org/markup-compatibility/2006">
              <mc:Choice xmlns:v="urn:schemas-microsoft-com:vml" Requires="v">
                <p:oleObj spid="_x0000_s14710" name="Równanie" r:id="rId5" imgW="876300" imgH="241300" progId="Equation.3">
                  <p:embed/>
                </p:oleObj>
              </mc:Choice>
              <mc:Fallback>
                <p:oleObj name="Równanie" r:id="rId5" imgW="876300" imgH="241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373216"/>
                        <a:ext cx="1754153" cy="476672"/>
                      </a:xfrm>
                      <a:prstGeom prst="rect">
                        <a:avLst/>
                      </a:prstGeom>
                      <a:noFill/>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iekt 8"/>
          <p:cNvGraphicFramePr>
            <a:graphicFrameLocks noChangeAspect="1"/>
          </p:cNvGraphicFramePr>
          <p:nvPr>
            <p:extLst>
              <p:ext uri="{D42A27DB-BD31-4B8C-83A1-F6EECF244321}">
                <p14:modId xmlns:p14="http://schemas.microsoft.com/office/powerpoint/2010/main" val="3987469705"/>
              </p:ext>
            </p:extLst>
          </p:nvPr>
        </p:nvGraphicFramePr>
        <p:xfrm>
          <a:off x="4716016" y="5445224"/>
          <a:ext cx="840394" cy="332656"/>
        </p:xfrm>
        <a:graphic>
          <a:graphicData uri="http://schemas.openxmlformats.org/presentationml/2006/ole">
            <mc:AlternateContent xmlns:mc="http://schemas.openxmlformats.org/markup-compatibility/2006">
              <mc:Choice xmlns:v="urn:schemas-microsoft-com:vml" Requires="v">
                <p:oleObj spid="_x0000_s14711" name="Równanie" r:id="rId7" imgW="457002" imgH="177723" progId="Equation.3">
                  <p:embed/>
                </p:oleObj>
              </mc:Choice>
              <mc:Fallback>
                <p:oleObj name="Równanie" r:id="rId7" imgW="457002" imgH="177723"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5445224"/>
                        <a:ext cx="840394" cy="332656"/>
                      </a:xfrm>
                      <a:prstGeom prst="rect">
                        <a:avLst/>
                      </a:prstGeom>
                      <a:noFill/>
                    </p:spPr>
                  </p:pic>
                </p:oleObj>
              </mc:Fallback>
            </mc:AlternateContent>
          </a:graphicData>
        </a:graphic>
      </p:graphicFrame>
    </p:spTree>
    <p:extLst>
      <p:ext uri="{BB962C8B-B14F-4D97-AF65-F5344CB8AC3E}">
        <p14:creationId xmlns:p14="http://schemas.microsoft.com/office/powerpoint/2010/main" val="138875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a:t>Rayleigh </a:t>
            </a:r>
            <a:r>
              <a:rPr lang="pl-PL" sz="3200" b="1" dirty="0" err="1"/>
              <a:t>scattering</a:t>
            </a:r>
            <a:endParaRPr lang="en-US" sz="3200" dirty="0"/>
          </a:p>
        </p:txBody>
      </p:sp>
      <p:sp>
        <p:nvSpPr>
          <p:cNvPr id="3" name="Symbol zastępczy zawartości 2"/>
          <p:cNvSpPr>
            <a:spLocks noGrp="1"/>
          </p:cNvSpPr>
          <p:nvPr>
            <p:ph idx="1"/>
          </p:nvPr>
        </p:nvSpPr>
        <p:spPr/>
        <p:txBody>
          <a:bodyPr>
            <a:normAutofit/>
          </a:bodyPr>
          <a:lstStyle/>
          <a:p>
            <a:r>
              <a:rPr lang="en-US" sz="2400" dirty="0"/>
              <a:t>The electric field of diffuse radiation is expressed by the </a:t>
            </a:r>
            <a:r>
              <a:rPr lang="en-US" sz="2400" dirty="0" smtClean="0"/>
              <a:t>formula</a:t>
            </a:r>
            <a:endParaRPr lang="pl-PL" sz="2400" dirty="0" smtClean="0"/>
          </a:p>
          <a:p>
            <a:endParaRPr lang="pl-PL" sz="2400" dirty="0"/>
          </a:p>
          <a:p>
            <a:endParaRPr lang="pl-PL" sz="2400" dirty="0" smtClean="0"/>
          </a:p>
          <a:p>
            <a:r>
              <a:rPr lang="en-US" sz="2400" dirty="0"/>
              <a:t>Let us define a certain plane by the direction of the incident and scattered radiation and then decompose the components of the electric field into: a perpendicular component </a:t>
            </a:r>
            <a:r>
              <a:rPr lang="en-US" sz="2400" dirty="0" smtClean="0"/>
              <a:t>E</a:t>
            </a:r>
            <a:r>
              <a:rPr lang="pl-PL" sz="2400" baseline="-25000" dirty="0" err="1" smtClean="0"/>
              <a:t>or</a:t>
            </a:r>
            <a:r>
              <a:rPr lang="en-US" sz="2400" dirty="0" smtClean="0"/>
              <a:t> </a:t>
            </a:r>
            <a:r>
              <a:rPr lang="en-US" sz="2400" dirty="0"/>
              <a:t>and a parallel component </a:t>
            </a:r>
            <a:r>
              <a:rPr lang="en-US" sz="2400" dirty="0" smtClean="0"/>
              <a:t>E</a:t>
            </a:r>
            <a:r>
              <a:rPr lang="pl-PL" sz="2400" baseline="-25000" dirty="0" err="1" smtClean="0"/>
              <a:t>ol</a:t>
            </a:r>
            <a:r>
              <a:rPr lang="en-US" sz="2400" dirty="0" smtClean="0"/>
              <a:t> </a:t>
            </a:r>
            <a:r>
              <a:rPr lang="en-US" sz="2400" dirty="0"/>
              <a:t>to this plane. Then the components of scattered radiation have the form</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1365268909"/>
              </p:ext>
            </p:extLst>
          </p:nvPr>
        </p:nvGraphicFramePr>
        <p:xfrm>
          <a:off x="2195736" y="2420888"/>
          <a:ext cx="2707812" cy="692696"/>
        </p:xfrm>
        <a:graphic>
          <a:graphicData uri="http://schemas.openxmlformats.org/presentationml/2006/ole">
            <mc:AlternateContent xmlns:mc="http://schemas.openxmlformats.org/markup-compatibility/2006">
              <mc:Choice xmlns:v="urn:schemas-microsoft-com:vml" Requires="v">
                <p:oleObj spid="_x0000_s15972" name="Równanie" r:id="rId3" imgW="1638300" imgH="419100" progId="Equation.3">
                  <p:embed/>
                </p:oleObj>
              </mc:Choice>
              <mc:Fallback>
                <p:oleObj name="Równanie" r:id="rId3" imgW="16383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420888"/>
                        <a:ext cx="2707812" cy="692696"/>
                      </a:xfrm>
                      <a:prstGeom prst="rect">
                        <a:avLst/>
                      </a:prstGeom>
                      <a:noFill/>
                    </p:spPr>
                  </p:pic>
                </p:oleObj>
              </mc:Fallback>
            </mc:AlternateContent>
          </a:graphicData>
        </a:graphic>
      </p:graphicFrame>
      <p:graphicFrame>
        <p:nvGraphicFramePr>
          <p:cNvPr id="6" name="Obiekt 5"/>
          <p:cNvGraphicFramePr>
            <a:graphicFrameLocks noChangeAspect="1"/>
          </p:cNvGraphicFramePr>
          <p:nvPr>
            <p:extLst>
              <p:ext uri="{D42A27DB-BD31-4B8C-83A1-F6EECF244321}">
                <p14:modId xmlns:p14="http://schemas.microsoft.com/office/powerpoint/2010/main" val="2823325957"/>
              </p:ext>
            </p:extLst>
          </p:nvPr>
        </p:nvGraphicFramePr>
        <p:xfrm>
          <a:off x="899592" y="5301208"/>
          <a:ext cx="2754306" cy="648072"/>
        </p:xfrm>
        <a:graphic>
          <a:graphicData uri="http://schemas.openxmlformats.org/presentationml/2006/ole">
            <mc:AlternateContent xmlns:mc="http://schemas.openxmlformats.org/markup-compatibility/2006">
              <mc:Choice xmlns:v="urn:schemas-microsoft-com:vml" Requires="v">
                <p:oleObj spid="_x0000_s15973" name="Równanie" r:id="rId5" imgW="1778000" imgH="419100" progId="Equation.3">
                  <p:embed/>
                </p:oleObj>
              </mc:Choice>
              <mc:Fallback>
                <p:oleObj name="Równanie" r:id="rId5" imgW="1778000" imgH="419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5301208"/>
                        <a:ext cx="2754306" cy="648072"/>
                      </a:xfrm>
                      <a:prstGeom prst="rect">
                        <a:avLst/>
                      </a:prstGeom>
                      <a:noFill/>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32313235"/>
              </p:ext>
            </p:extLst>
          </p:nvPr>
        </p:nvGraphicFramePr>
        <p:xfrm>
          <a:off x="4427984" y="5301208"/>
          <a:ext cx="2724848" cy="648072"/>
        </p:xfrm>
        <a:graphic>
          <a:graphicData uri="http://schemas.openxmlformats.org/presentationml/2006/ole">
            <mc:AlternateContent xmlns:mc="http://schemas.openxmlformats.org/markup-compatibility/2006">
              <mc:Choice xmlns:v="urn:schemas-microsoft-com:vml" Requires="v">
                <p:oleObj spid="_x0000_s15974" name="Równanie" r:id="rId7" imgW="1765300" imgH="419100" progId="Equation.3">
                  <p:embed/>
                </p:oleObj>
              </mc:Choice>
              <mc:Fallback>
                <p:oleObj name="Równanie" r:id="rId7" imgW="1765300" imgH="4191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984" y="5301208"/>
                        <a:ext cx="2724848" cy="648072"/>
                      </a:xfrm>
                      <a:prstGeom prst="rect">
                        <a:avLst/>
                      </a:prstGeom>
                      <a:noFill/>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2948564036"/>
              </p:ext>
            </p:extLst>
          </p:nvPr>
        </p:nvGraphicFramePr>
        <p:xfrm>
          <a:off x="899592" y="6093297"/>
          <a:ext cx="1080120" cy="394330"/>
        </p:xfrm>
        <a:graphic>
          <a:graphicData uri="http://schemas.openxmlformats.org/presentationml/2006/ole">
            <mc:AlternateContent xmlns:mc="http://schemas.openxmlformats.org/markup-compatibility/2006">
              <mc:Choice xmlns:v="urn:schemas-microsoft-com:vml" Requires="v">
                <p:oleObj spid="_x0000_s15975" name="Równanie" r:id="rId9" imgW="596641" imgH="215806" progId="Equation.3">
                  <p:embed/>
                </p:oleObj>
              </mc:Choice>
              <mc:Fallback>
                <p:oleObj name="Równanie" r:id="rId9" imgW="596641" imgH="215806"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6093297"/>
                        <a:ext cx="1080120" cy="394330"/>
                      </a:xfrm>
                      <a:prstGeom prst="rect">
                        <a:avLst/>
                      </a:prstGeom>
                      <a:noFill/>
                    </p:spPr>
                  </p:pic>
                </p:oleObj>
              </mc:Fallback>
            </mc:AlternateContent>
          </a:graphicData>
        </a:graphic>
      </p:graphicFrame>
      <p:graphicFrame>
        <p:nvGraphicFramePr>
          <p:cNvPr id="9" name="Obiekt 8"/>
          <p:cNvGraphicFramePr>
            <a:graphicFrameLocks noChangeAspect="1"/>
          </p:cNvGraphicFramePr>
          <p:nvPr>
            <p:extLst>
              <p:ext uri="{D42A27DB-BD31-4B8C-83A1-F6EECF244321}">
                <p14:modId xmlns:p14="http://schemas.microsoft.com/office/powerpoint/2010/main" val="3421162849"/>
              </p:ext>
            </p:extLst>
          </p:nvPr>
        </p:nvGraphicFramePr>
        <p:xfrm>
          <a:off x="2411760" y="6093296"/>
          <a:ext cx="1493383" cy="377449"/>
        </p:xfrm>
        <a:graphic>
          <a:graphicData uri="http://schemas.openxmlformats.org/presentationml/2006/ole">
            <mc:AlternateContent xmlns:mc="http://schemas.openxmlformats.org/markup-compatibility/2006">
              <mc:Choice xmlns:v="urn:schemas-microsoft-com:vml" Requires="v">
                <p:oleObj spid="_x0000_s15976" name="Równanie" r:id="rId11" imgW="863225" imgH="215806" progId="Equation.3">
                  <p:embed/>
                </p:oleObj>
              </mc:Choice>
              <mc:Fallback>
                <p:oleObj name="Równanie" r:id="rId11" imgW="863225" imgH="215806"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1760" y="6093296"/>
                        <a:ext cx="1493383" cy="377449"/>
                      </a:xfrm>
                      <a:prstGeom prst="rect">
                        <a:avLst/>
                      </a:prstGeom>
                      <a:noFill/>
                    </p:spPr>
                  </p:pic>
                </p:oleObj>
              </mc:Fallback>
            </mc:AlternateContent>
          </a:graphicData>
        </a:graphic>
      </p:graphicFrame>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0" y="876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pole tekstowe 14"/>
          <p:cNvSpPr txBox="1"/>
          <p:nvPr/>
        </p:nvSpPr>
        <p:spPr>
          <a:xfrm>
            <a:off x="4355976" y="6237312"/>
            <a:ext cx="2520280" cy="369332"/>
          </a:xfrm>
          <a:prstGeom prst="rect">
            <a:avLst/>
          </a:prstGeom>
          <a:noFill/>
        </p:spPr>
        <p:txBody>
          <a:bodyPr wrap="square" rtlCol="0">
            <a:spAutoFit/>
          </a:bodyPr>
          <a:lstStyle/>
          <a:p>
            <a:r>
              <a:rPr lang="en-US" dirty="0" smtClean="0">
                <a:sym typeface="Symbol"/>
              </a:rPr>
              <a:t></a:t>
            </a:r>
            <a:r>
              <a:rPr lang="pl-PL" dirty="0" smtClean="0">
                <a:sym typeface="Symbol"/>
              </a:rPr>
              <a:t> - </a:t>
            </a:r>
            <a:r>
              <a:rPr lang="pl-PL" dirty="0" err="1" smtClean="0">
                <a:sym typeface="Symbol"/>
              </a:rPr>
              <a:t>is</a:t>
            </a:r>
            <a:r>
              <a:rPr lang="pl-PL" dirty="0" smtClean="0">
                <a:sym typeface="Symbol"/>
              </a:rPr>
              <a:t> </a:t>
            </a:r>
            <a:r>
              <a:rPr lang="pl-PL" dirty="0" err="1" smtClean="0">
                <a:sym typeface="Symbol"/>
              </a:rPr>
              <a:t>scattering</a:t>
            </a:r>
            <a:r>
              <a:rPr lang="pl-PL" dirty="0" smtClean="0">
                <a:sym typeface="Symbol"/>
              </a:rPr>
              <a:t> </a:t>
            </a:r>
            <a:r>
              <a:rPr lang="pl-PL" dirty="0" err="1" smtClean="0">
                <a:sym typeface="Symbol"/>
              </a:rPr>
              <a:t>angle</a:t>
            </a:r>
            <a:endParaRPr lang="en-US" dirty="0"/>
          </a:p>
        </p:txBody>
      </p:sp>
    </p:spTree>
    <p:extLst>
      <p:ext uri="{BB962C8B-B14F-4D97-AF65-F5344CB8AC3E}">
        <p14:creationId xmlns:p14="http://schemas.microsoft.com/office/powerpoint/2010/main" val="315995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260648"/>
            <a:ext cx="8229600" cy="4525963"/>
          </a:xfrm>
        </p:spPr>
        <p:txBody>
          <a:bodyPr/>
          <a:lstStyle/>
          <a:p>
            <a:r>
              <a:rPr lang="en-US" sz="2400" dirty="0"/>
              <a:t>Using the relationship between the electric field strength and the radiance </a:t>
            </a:r>
            <a:r>
              <a:rPr lang="en-US" sz="2400" dirty="0" smtClean="0"/>
              <a:t>(I=</a:t>
            </a:r>
            <a:r>
              <a:rPr lang="en-US" sz="2400" dirty="0" err="1" smtClean="0"/>
              <a:t>const|E</a:t>
            </a:r>
            <a:r>
              <a:rPr lang="en-US" sz="2400" dirty="0" smtClean="0"/>
              <a:t>|</a:t>
            </a:r>
            <a:r>
              <a:rPr lang="pl-PL" sz="2400" baseline="30000" dirty="0" smtClean="0"/>
              <a:t>2</a:t>
            </a:r>
            <a:r>
              <a:rPr lang="pl-PL" sz="2400" dirty="0" smtClean="0"/>
              <a:t> </a:t>
            </a:r>
            <a:r>
              <a:rPr lang="en-US" sz="2400" dirty="0" smtClean="0"/>
              <a:t>), </a:t>
            </a:r>
            <a:r>
              <a:rPr lang="en-US" sz="2400" dirty="0"/>
              <a:t>we can</a:t>
            </a:r>
            <a:r>
              <a:rPr lang="en-US" dirty="0"/>
              <a:t> </a:t>
            </a:r>
            <a:r>
              <a:rPr lang="en-US" sz="2400" dirty="0"/>
              <a:t>write the formula for the radiance of the scattered radiation in the form:</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6752"/>
            <a:ext cx="7138071" cy="228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4121700489"/>
              </p:ext>
            </p:extLst>
          </p:nvPr>
        </p:nvGraphicFramePr>
        <p:xfrm>
          <a:off x="611560" y="3356992"/>
          <a:ext cx="2123728" cy="1475261"/>
        </p:xfrm>
        <a:graphic>
          <a:graphicData uri="http://schemas.openxmlformats.org/presentationml/2006/ole">
            <mc:AlternateContent xmlns:mc="http://schemas.openxmlformats.org/markup-compatibility/2006">
              <mc:Choice xmlns:v="urn:schemas-microsoft-com:vml" Requires="v">
                <p:oleObj spid="_x0000_s16629" name="Równanie" r:id="rId4" imgW="1244600" imgH="863600" progId="Equation.3">
                  <p:embed/>
                </p:oleObj>
              </mc:Choice>
              <mc:Fallback>
                <p:oleObj name="Równanie" r:id="rId4" imgW="1244600" imgH="863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356992"/>
                        <a:ext cx="2123728" cy="1475261"/>
                      </a:xfrm>
                      <a:prstGeom prst="rect">
                        <a:avLst/>
                      </a:prstGeom>
                      <a:noFill/>
                    </p:spPr>
                  </p:pic>
                </p:oleObj>
              </mc:Fallback>
            </mc:AlternateContent>
          </a:graphicData>
        </a:graphic>
      </p:graphicFrame>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1558722673"/>
              </p:ext>
            </p:extLst>
          </p:nvPr>
        </p:nvGraphicFramePr>
        <p:xfrm>
          <a:off x="2411760" y="5877272"/>
          <a:ext cx="3945177" cy="764704"/>
        </p:xfrm>
        <a:graphic>
          <a:graphicData uri="http://schemas.openxmlformats.org/presentationml/2006/ole">
            <mc:AlternateContent xmlns:mc="http://schemas.openxmlformats.org/markup-compatibility/2006">
              <mc:Choice xmlns:v="urn:schemas-microsoft-com:vml" Requires="v">
                <p:oleObj spid="_x0000_s16630" name="Równanie" r:id="rId6" imgW="2159000" imgH="419100" progId="Equation.3">
                  <p:embed/>
                </p:oleObj>
              </mc:Choice>
              <mc:Fallback>
                <p:oleObj name="Równanie" r:id="rId6" imgW="2159000" imgH="419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5877272"/>
                        <a:ext cx="3945177" cy="764704"/>
                      </a:xfrm>
                      <a:prstGeom prst="rect">
                        <a:avLst/>
                      </a:prstGeom>
                      <a:noFill/>
                    </p:spPr>
                  </p:pic>
                </p:oleObj>
              </mc:Fallback>
            </mc:AlternateContent>
          </a:graphicData>
        </a:graphic>
      </p:graphicFrame>
      <p:sp>
        <p:nvSpPr>
          <p:cNvPr id="8" name="Prostokąt 7"/>
          <p:cNvSpPr/>
          <p:nvPr/>
        </p:nvSpPr>
        <p:spPr>
          <a:xfrm>
            <a:off x="395536" y="4911551"/>
            <a:ext cx="8280920" cy="1200329"/>
          </a:xfrm>
          <a:prstGeom prst="rect">
            <a:avLst/>
          </a:prstGeom>
        </p:spPr>
        <p:txBody>
          <a:bodyPr wrap="square">
            <a:spAutoFit/>
          </a:bodyPr>
          <a:lstStyle/>
          <a:p>
            <a:r>
              <a:rPr lang="en-US" sz="2400" dirty="0"/>
              <a:t>where </a:t>
            </a:r>
            <a:r>
              <a:rPr lang="en-US" sz="2400" dirty="0" smtClean="0"/>
              <a:t>I</a:t>
            </a:r>
            <a:r>
              <a:rPr lang="pl-PL" sz="2400" baseline="-25000" dirty="0" smtClean="0"/>
              <a:t>r</a:t>
            </a:r>
            <a:r>
              <a:rPr lang="en-US" sz="2400" dirty="0" smtClean="0"/>
              <a:t>, I</a:t>
            </a:r>
            <a:r>
              <a:rPr lang="pl-PL" sz="2400" baseline="-25000" dirty="0" smtClean="0"/>
              <a:t>l</a:t>
            </a:r>
            <a:r>
              <a:rPr lang="en-US" sz="2400" dirty="0" smtClean="0"/>
              <a:t> </a:t>
            </a:r>
            <a:r>
              <a:rPr lang="en-US" sz="2400" dirty="0"/>
              <a:t>are the </a:t>
            </a:r>
            <a:r>
              <a:rPr lang="en-US" sz="2400" dirty="0" err="1"/>
              <a:t>polarisation</a:t>
            </a:r>
            <a:r>
              <a:rPr lang="en-US" sz="2400" dirty="0"/>
              <a:t> components of the radiation. </a:t>
            </a:r>
            <a:endParaRPr lang="pl-PL" sz="2400" dirty="0" smtClean="0"/>
          </a:p>
          <a:p>
            <a:r>
              <a:rPr lang="en-US" sz="2400" dirty="0" smtClean="0"/>
              <a:t>The </a:t>
            </a:r>
            <a:r>
              <a:rPr lang="en-US" sz="2400" dirty="0"/>
              <a:t>total intensity of scattered radiation is expressed by the formula</a:t>
            </a:r>
          </a:p>
        </p:txBody>
      </p:sp>
    </p:spTree>
    <p:extLst>
      <p:ext uri="{BB962C8B-B14F-4D97-AF65-F5344CB8AC3E}">
        <p14:creationId xmlns:p14="http://schemas.microsoft.com/office/powerpoint/2010/main" val="1917316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en-US" dirty="0"/>
          </a:p>
        </p:txBody>
      </p:sp>
      <p:sp>
        <p:nvSpPr>
          <p:cNvPr id="3" name="Symbol zastępczy zawartości 2"/>
          <p:cNvSpPr>
            <a:spLocks noGrp="1"/>
          </p:cNvSpPr>
          <p:nvPr>
            <p:ph idx="1"/>
          </p:nvPr>
        </p:nvSpPr>
        <p:spPr>
          <a:xfrm>
            <a:off x="323528" y="260648"/>
            <a:ext cx="8229600" cy="6408712"/>
          </a:xfrm>
        </p:spPr>
        <p:txBody>
          <a:bodyPr>
            <a:normAutofit fontScale="92500" lnSpcReduction="10000"/>
          </a:bodyPr>
          <a:lstStyle/>
          <a:p>
            <a:r>
              <a:rPr lang="en-US" sz="2400" dirty="0"/>
              <a:t>If the incident radiation is </a:t>
            </a:r>
            <a:r>
              <a:rPr lang="en-US" sz="2400" dirty="0" err="1"/>
              <a:t>unpolarised</a:t>
            </a:r>
            <a:r>
              <a:rPr lang="en-US" sz="2400" dirty="0"/>
              <a:t> (e.g. solar radiation) then the two intensity components are equal and equal </a:t>
            </a:r>
            <a:r>
              <a:rPr lang="en-US" sz="2400" dirty="0" smtClean="0"/>
              <a:t>I</a:t>
            </a:r>
            <a:r>
              <a:rPr lang="pl-PL" sz="2400" baseline="-25000" dirty="0" smtClean="0"/>
              <a:t>o</a:t>
            </a:r>
            <a:r>
              <a:rPr lang="en-US" sz="2400" dirty="0" smtClean="0"/>
              <a:t>/2</a:t>
            </a:r>
            <a:r>
              <a:rPr lang="en-US" sz="2400" dirty="0"/>
              <a:t>. In this case the total intensity of the scattered radiation </a:t>
            </a:r>
            <a:r>
              <a:rPr lang="en-US" sz="2400" dirty="0" smtClean="0"/>
              <a:t>is</a:t>
            </a:r>
            <a:endParaRPr lang="pl-PL" sz="2400" dirty="0" smtClean="0"/>
          </a:p>
          <a:p>
            <a:endParaRPr lang="pl-PL" sz="2400" dirty="0"/>
          </a:p>
          <a:p>
            <a:endParaRPr lang="pl-PL" sz="2400" dirty="0" smtClean="0"/>
          </a:p>
          <a:p>
            <a:endParaRPr lang="pl-PL" sz="2400" dirty="0"/>
          </a:p>
          <a:p>
            <a:r>
              <a:rPr lang="pl-PL" sz="2400" b="1" dirty="0" err="1" smtClean="0"/>
              <a:t>Conclusions</a:t>
            </a:r>
            <a:endParaRPr lang="pl-PL" sz="2400" b="1" dirty="0" smtClean="0"/>
          </a:p>
          <a:p>
            <a:pPr>
              <a:buFontTx/>
              <a:buChar char="-"/>
            </a:pPr>
            <a:r>
              <a:rPr lang="en-US" sz="2400" dirty="0" smtClean="0"/>
              <a:t>The </a:t>
            </a:r>
            <a:r>
              <a:rPr lang="en-US" sz="2400" dirty="0"/>
              <a:t>intensity of scattered radiation is inversely proportional to the fourth power of the wavelength. Thus, the scattering of radiation decreases very rapidly with wavelength and therefore Rayleigh scattering is important in the visible region and in the ultraviolet. Since the radiation of the sky (outside the solar disk) consists only of scattered radiation so Rayleigh scattering is responsible for the blue </a:t>
            </a:r>
            <a:r>
              <a:rPr lang="en-US" sz="2400" dirty="0" err="1"/>
              <a:t>colour</a:t>
            </a:r>
            <a:r>
              <a:rPr lang="en-US" sz="2400" dirty="0"/>
              <a:t> of the sky. </a:t>
            </a:r>
            <a:endParaRPr lang="pl-PL" sz="2400" dirty="0" smtClean="0"/>
          </a:p>
          <a:p>
            <a:pPr>
              <a:buFontTx/>
              <a:buChar char="-"/>
            </a:pPr>
            <a:r>
              <a:rPr lang="en-US" sz="2400" dirty="0" smtClean="0"/>
              <a:t>Rayleigh </a:t>
            </a:r>
            <a:r>
              <a:rPr lang="en-US" sz="2400" dirty="0"/>
              <a:t>scattering is anisotropic, but the deviation from isotropy is not </a:t>
            </a:r>
            <a:r>
              <a:rPr lang="en-US" sz="2400" dirty="0" smtClean="0"/>
              <a:t>large</a:t>
            </a:r>
            <a:r>
              <a:rPr lang="pl-PL" sz="2400" dirty="0" smtClean="0"/>
              <a:t> (</a:t>
            </a:r>
            <a:r>
              <a:rPr lang="en-US" sz="2400" dirty="0" smtClean="0"/>
              <a:t>in compare to Mie solution</a:t>
            </a:r>
            <a:r>
              <a:rPr lang="pl-PL" sz="2400" dirty="0" smtClean="0"/>
              <a:t>)</a:t>
            </a:r>
            <a:r>
              <a:rPr lang="en-US" sz="2400" dirty="0" smtClean="0"/>
              <a:t>. </a:t>
            </a:r>
            <a:endParaRPr lang="pl-PL" sz="2400" dirty="0" smtClean="0"/>
          </a:p>
          <a:p>
            <a:pPr>
              <a:buFontTx/>
              <a:buChar char="-"/>
            </a:pPr>
            <a:r>
              <a:rPr lang="en-US" sz="2400" dirty="0" err="1" smtClean="0"/>
              <a:t>Rayle</a:t>
            </a:r>
            <a:r>
              <a:rPr lang="pl-PL" sz="2400" dirty="0" smtClean="0"/>
              <a:t>i</a:t>
            </a:r>
            <a:r>
              <a:rPr lang="en-US" sz="2400" dirty="0" err="1" smtClean="0"/>
              <a:t>gh</a:t>
            </a:r>
            <a:r>
              <a:rPr lang="en-US" sz="2400" dirty="0" smtClean="0"/>
              <a:t> </a:t>
            </a:r>
            <a:r>
              <a:rPr lang="en-US" sz="2400" dirty="0"/>
              <a:t>scattering is symmetric i.e. the intensity of the forward and backward scattered radiation is the same.</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4160784659"/>
              </p:ext>
            </p:extLst>
          </p:nvPr>
        </p:nvGraphicFramePr>
        <p:xfrm>
          <a:off x="2483768" y="1628800"/>
          <a:ext cx="3005333" cy="836712"/>
        </p:xfrm>
        <a:graphic>
          <a:graphicData uri="http://schemas.openxmlformats.org/presentationml/2006/ole">
            <mc:AlternateContent xmlns:mc="http://schemas.openxmlformats.org/markup-compatibility/2006">
              <mc:Choice xmlns:v="urn:schemas-microsoft-com:vml" Requires="v">
                <p:oleObj spid="_x0000_s17528" name="Równanie" r:id="rId3" imgW="1676400" imgH="469900" progId="Equation.3">
                  <p:embed/>
                </p:oleObj>
              </mc:Choice>
              <mc:Fallback>
                <p:oleObj name="Równanie" r:id="rId3" imgW="1676400" imgH="4699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628800"/>
                        <a:ext cx="3005333" cy="836712"/>
                      </a:xfrm>
                      <a:prstGeom prst="rect">
                        <a:avLst/>
                      </a:prstGeom>
                      <a:noFill/>
                    </p:spPr>
                  </p:pic>
                </p:oleObj>
              </mc:Fallback>
            </mc:AlternateContent>
          </a:graphicData>
        </a:graphic>
      </p:graphicFrame>
    </p:spTree>
    <p:extLst>
      <p:ext uri="{BB962C8B-B14F-4D97-AF65-F5344CB8AC3E}">
        <p14:creationId xmlns:p14="http://schemas.microsoft.com/office/powerpoint/2010/main" val="36901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smtClean="0"/>
              <a:t>Scattering</a:t>
            </a:r>
            <a:r>
              <a:rPr lang="pl-PL" sz="3200" b="1" dirty="0" smtClean="0"/>
              <a:t> </a:t>
            </a:r>
            <a:r>
              <a:rPr lang="pl-PL" sz="3200" b="1" dirty="0" err="1" smtClean="0"/>
              <a:t>phase</a:t>
            </a:r>
            <a:r>
              <a:rPr lang="pl-PL" sz="3200" b="1" dirty="0" smtClean="0"/>
              <a:t> </a:t>
            </a:r>
            <a:r>
              <a:rPr lang="pl-PL" sz="3200" b="1" dirty="0" err="1" smtClean="0"/>
              <a:t>function</a:t>
            </a:r>
            <a:endParaRPr lang="en-US" sz="3200" b="1" dirty="0"/>
          </a:p>
        </p:txBody>
      </p:sp>
      <p:sp>
        <p:nvSpPr>
          <p:cNvPr id="3" name="Symbol zastępczy zawartości 2"/>
          <p:cNvSpPr>
            <a:spLocks noGrp="1"/>
          </p:cNvSpPr>
          <p:nvPr>
            <p:ph idx="1"/>
          </p:nvPr>
        </p:nvSpPr>
        <p:spPr>
          <a:xfrm>
            <a:off x="457200" y="1600201"/>
            <a:ext cx="8229600" cy="676672"/>
          </a:xfrm>
        </p:spPr>
        <p:txBody>
          <a:bodyPr>
            <a:noAutofit/>
          </a:bodyPr>
          <a:lstStyle/>
          <a:p>
            <a:r>
              <a:rPr lang="pl-PL" sz="2400" dirty="0" smtClean="0"/>
              <a:t>For Rayleigh </a:t>
            </a:r>
            <a:r>
              <a:rPr lang="pl-PL" sz="2400" dirty="0" err="1" smtClean="0"/>
              <a:t>scattering</a:t>
            </a:r>
            <a:endParaRPr lang="pl-PL" sz="2400" dirty="0" smtClean="0"/>
          </a:p>
          <a:p>
            <a:r>
              <a:rPr lang="pl-PL" sz="2400" dirty="0" err="1" smtClean="0"/>
              <a:t>Normalization</a:t>
            </a:r>
            <a:endParaRPr 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670491328"/>
              </p:ext>
            </p:extLst>
          </p:nvPr>
        </p:nvGraphicFramePr>
        <p:xfrm>
          <a:off x="4283968" y="1484784"/>
          <a:ext cx="2382198" cy="692696"/>
        </p:xfrm>
        <a:graphic>
          <a:graphicData uri="http://schemas.openxmlformats.org/presentationml/2006/ole">
            <mc:AlternateContent xmlns:mc="http://schemas.openxmlformats.org/markup-compatibility/2006">
              <mc:Choice xmlns:v="urn:schemas-microsoft-com:vml" Requires="v">
                <p:oleObj spid="_x0000_s18665" name="Równanie" r:id="rId3" imgW="1345616" imgH="393529" progId="Equation.3">
                  <p:embed/>
                </p:oleObj>
              </mc:Choice>
              <mc:Fallback>
                <p:oleObj name="Równanie" r:id="rId3" imgW="1345616"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484784"/>
                        <a:ext cx="2382198" cy="692696"/>
                      </a:xfrm>
                      <a:prstGeom prst="rect">
                        <a:avLst/>
                      </a:prstGeom>
                      <a:noFill/>
                    </p:spPr>
                  </p:pic>
                </p:oleObj>
              </mc:Fallback>
            </mc:AlternateContent>
          </a:graphicData>
        </a:graphic>
      </p:graphicFrame>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564" y="2924944"/>
            <a:ext cx="4131940" cy="360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3251163203"/>
              </p:ext>
            </p:extLst>
          </p:nvPr>
        </p:nvGraphicFramePr>
        <p:xfrm>
          <a:off x="899592" y="2564904"/>
          <a:ext cx="2664296" cy="772040"/>
        </p:xfrm>
        <a:graphic>
          <a:graphicData uri="http://schemas.openxmlformats.org/presentationml/2006/ole">
            <mc:AlternateContent xmlns:mc="http://schemas.openxmlformats.org/markup-compatibility/2006">
              <mc:Choice xmlns:v="urn:schemas-microsoft-com:vml" Requires="v">
                <p:oleObj spid="_x0000_s18666" name="Równanie" r:id="rId6" imgW="1676400" imgH="482600" progId="Equation.3">
                  <p:embed/>
                </p:oleObj>
              </mc:Choice>
              <mc:Fallback>
                <p:oleObj name="Równanie" r:id="rId6" imgW="1676400" imgH="482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2564904"/>
                        <a:ext cx="2664296" cy="772040"/>
                      </a:xfrm>
                      <a:prstGeom prst="rect">
                        <a:avLst/>
                      </a:prstGeom>
                      <a:noFill/>
                    </p:spPr>
                  </p:pic>
                </p:oleObj>
              </mc:Fallback>
            </mc:AlternateContent>
          </a:graphicData>
        </a:graphic>
      </p:graphicFrame>
      <p:sp>
        <p:nvSpPr>
          <p:cNvPr id="8" name="Prostokąt 7"/>
          <p:cNvSpPr/>
          <p:nvPr/>
        </p:nvSpPr>
        <p:spPr>
          <a:xfrm>
            <a:off x="564756" y="3645024"/>
            <a:ext cx="4572000" cy="2677656"/>
          </a:xfrm>
          <a:prstGeom prst="rect">
            <a:avLst/>
          </a:prstGeom>
        </p:spPr>
        <p:txBody>
          <a:bodyPr>
            <a:spAutoFit/>
          </a:bodyPr>
          <a:lstStyle/>
          <a:p>
            <a:pPr marL="342900" indent="-342900">
              <a:buFontTx/>
              <a:buChar char="-"/>
            </a:pPr>
            <a:r>
              <a:rPr lang="en-US" sz="2400" dirty="0" smtClean="0"/>
              <a:t>P(</a:t>
            </a:r>
            <a:r>
              <a:rPr lang="en-US" sz="2400" dirty="0" err="1" smtClean="0"/>
              <a:t>cos</a:t>
            </a:r>
            <a:r>
              <a:rPr lang="en-US" sz="2400" dirty="0" smtClean="0">
                <a:sym typeface="Symbol"/>
              </a:rPr>
              <a:t></a:t>
            </a:r>
            <a:r>
              <a:rPr lang="en-US" sz="2400" dirty="0" smtClean="0"/>
              <a:t>), </a:t>
            </a:r>
            <a:r>
              <a:rPr lang="en-US" sz="2400" dirty="0"/>
              <a:t>due to its </a:t>
            </a:r>
            <a:r>
              <a:rPr lang="en-US" sz="2400" dirty="0" err="1"/>
              <a:t>normalisation</a:t>
            </a:r>
            <a:r>
              <a:rPr lang="en-US" sz="2400" dirty="0"/>
              <a:t>, has a probability density interpretation. </a:t>
            </a:r>
            <a:endParaRPr lang="pl-PL" sz="2400" dirty="0" smtClean="0"/>
          </a:p>
          <a:p>
            <a:pPr marL="342900" indent="-342900">
              <a:buFontTx/>
              <a:buChar char="-"/>
            </a:pPr>
            <a:r>
              <a:rPr lang="en-US" sz="2400" dirty="0" smtClean="0"/>
              <a:t>Thus</a:t>
            </a:r>
            <a:r>
              <a:rPr lang="en-US" sz="2400" dirty="0"/>
              <a:t>, it defines the probability that a photon incident on a particle will be scattered at an angle </a:t>
            </a:r>
            <a:r>
              <a:rPr lang="en-US" sz="2400" dirty="0" smtClean="0">
                <a:sym typeface="Symbol"/>
              </a:rPr>
              <a:t></a:t>
            </a:r>
            <a:r>
              <a:rPr lang="en-US" sz="2400" dirty="0" smtClean="0"/>
              <a:t>.</a:t>
            </a:r>
            <a:endParaRPr lang="en-US" sz="2400" dirty="0"/>
          </a:p>
        </p:txBody>
      </p:sp>
    </p:spTree>
    <p:extLst>
      <p:ext uri="{BB962C8B-B14F-4D97-AF65-F5344CB8AC3E}">
        <p14:creationId xmlns:p14="http://schemas.microsoft.com/office/powerpoint/2010/main" val="2263109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88640"/>
            <a:ext cx="8229600" cy="5976664"/>
          </a:xfrm>
        </p:spPr>
        <p:txBody>
          <a:bodyPr>
            <a:normAutofit/>
          </a:bodyPr>
          <a:lstStyle/>
          <a:p>
            <a:r>
              <a:rPr lang="en-US" sz="2400" dirty="0"/>
              <a:t>The intensity of the diffuse radiation can be written </a:t>
            </a:r>
            <a:r>
              <a:rPr lang="en-US" sz="2400" dirty="0" smtClean="0"/>
              <a:t>as</a:t>
            </a:r>
            <a:endParaRPr lang="pl-PL" sz="2400" dirty="0" smtClean="0"/>
          </a:p>
          <a:p>
            <a:endParaRPr lang="pl-PL" sz="2400" dirty="0"/>
          </a:p>
          <a:p>
            <a:endParaRPr lang="pl-PL" sz="2400" dirty="0" smtClean="0"/>
          </a:p>
          <a:p>
            <a:r>
              <a:rPr lang="en-US" sz="2400" dirty="0"/>
              <a:t>The scattered radiation flux at a distance r from the scattering particle is equal to the integral over the radiation flux density (</a:t>
            </a:r>
            <a:r>
              <a:rPr lang="en-US" sz="2400" dirty="0" smtClean="0"/>
              <a:t>I</a:t>
            </a:r>
            <a:r>
              <a:rPr lang="pl-PL" sz="2400" dirty="0" smtClean="0"/>
              <a:t>d</a:t>
            </a:r>
            <a:r>
              <a:rPr lang="pl-PL" sz="2400" dirty="0" smtClean="0">
                <a:sym typeface="Symbol"/>
              </a:rPr>
              <a:t></a:t>
            </a:r>
            <a:r>
              <a:rPr lang="en-US" sz="2400" dirty="0" smtClean="0"/>
              <a:t>) </a:t>
            </a:r>
            <a:r>
              <a:rPr lang="en-US" sz="2400" dirty="0"/>
              <a:t>and can be calculated from the </a:t>
            </a:r>
            <a:r>
              <a:rPr lang="en-US" sz="2400" dirty="0" smtClean="0"/>
              <a:t>formula</a:t>
            </a:r>
            <a:endParaRPr lang="pl-PL" sz="2400" dirty="0" smtClean="0"/>
          </a:p>
          <a:p>
            <a:endParaRPr lang="pl-PL" sz="2400" dirty="0"/>
          </a:p>
          <a:p>
            <a:endParaRPr lang="pl-PL" sz="2400" dirty="0" smtClean="0"/>
          </a:p>
          <a:p>
            <a:r>
              <a:rPr lang="en-US" sz="2400" dirty="0"/>
              <a:t>where </a:t>
            </a:r>
            <a:r>
              <a:rPr lang="en-US" sz="2400" dirty="0" smtClean="0"/>
              <a:t>F</a:t>
            </a:r>
            <a:r>
              <a:rPr lang="pl-PL" sz="2400" baseline="-25000" dirty="0" smtClean="0"/>
              <a:t>o</a:t>
            </a:r>
            <a:r>
              <a:rPr lang="en-US" sz="2400" dirty="0" smtClean="0"/>
              <a:t> </a:t>
            </a:r>
            <a:r>
              <a:rPr lang="en-US" sz="2400" dirty="0"/>
              <a:t>is the incident radiation flux </a:t>
            </a:r>
            <a:r>
              <a:rPr lang="en-US" sz="2400" dirty="0" smtClean="0"/>
              <a:t>(</a:t>
            </a:r>
            <a:r>
              <a:rPr lang="pl-PL" sz="2400" dirty="0" smtClean="0"/>
              <a:t>                </a:t>
            </a:r>
            <a:r>
              <a:rPr lang="en-US" sz="2400" dirty="0" smtClean="0"/>
              <a:t> </a:t>
            </a:r>
            <a:r>
              <a:rPr lang="en-US" sz="2400" dirty="0"/>
              <a:t>). </a:t>
            </a:r>
            <a:endParaRPr lang="pl-PL" sz="2400" dirty="0" smtClean="0"/>
          </a:p>
          <a:p>
            <a:r>
              <a:rPr lang="en-US" sz="2400" dirty="0" smtClean="0"/>
              <a:t>We </a:t>
            </a:r>
            <a:r>
              <a:rPr lang="en-US" sz="2400" dirty="0"/>
              <a:t>define the scattering cross section </a:t>
            </a:r>
            <a:r>
              <a:rPr lang="en-US" sz="2400" dirty="0" smtClean="0"/>
              <a:t>as</a:t>
            </a:r>
            <a:endParaRPr lang="pl-PL" sz="2400" dirty="0"/>
          </a:p>
          <a:p>
            <a:endParaRPr lang="pl-PL" sz="2400" dirty="0" smtClean="0"/>
          </a:p>
          <a:p>
            <a:endParaRPr lang="pl-PL" sz="2400" dirty="0"/>
          </a:p>
          <a:p>
            <a:r>
              <a:rPr lang="en-US" sz="2400" dirty="0" smtClean="0"/>
              <a:t>Finally</a:t>
            </a:r>
            <a:endParaRPr 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1318247819"/>
              </p:ext>
            </p:extLst>
          </p:nvPr>
        </p:nvGraphicFramePr>
        <p:xfrm>
          <a:off x="2339752" y="692696"/>
          <a:ext cx="2474457" cy="648072"/>
        </p:xfrm>
        <a:graphic>
          <a:graphicData uri="http://schemas.openxmlformats.org/presentationml/2006/ole">
            <mc:AlternateContent xmlns:mc="http://schemas.openxmlformats.org/markup-compatibility/2006">
              <mc:Choice xmlns:v="urn:schemas-microsoft-com:vml" Requires="v">
                <p:oleObj spid="_x0000_s23171" name="Równanie" r:id="rId3" imgW="1600200" imgH="419100" progId="Equation.3">
                  <p:embed/>
                </p:oleObj>
              </mc:Choice>
              <mc:Fallback>
                <p:oleObj name="Równanie" r:id="rId3" imgW="16002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692696"/>
                        <a:ext cx="2474457" cy="648072"/>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2213909066"/>
              </p:ext>
            </p:extLst>
          </p:nvPr>
        </p:nvGraphicFramePr>
        <p:xfrm>
          <a:off x="1475656" y="2924944"/>
          <a:ext cx="1597442" cy="692696"/>
        </p:xfrm>
        <a:graphic>
          <a:graphicData uri="http://schemas.openxmlformats.org/presentationml/2006/ole">
            <mc:AlternateContent xmlns:mc="http://schemas.openxmlformats.org/markup-compatibility/2006">
              <mc:Choice xmlns:v="urn:schemas-microsoft-com:vml" Requires="v">
                <p:oleObj spid="_x0000_s23172" name="Równanie" r:id="rId5" imgW="1079500" imgH="469900" progId="Equation.3">
                  <p:embed/>
                </p:oleObj>
              </mc:Choice>
              <mc:Fallback>
                <p:oleObj name="Równanie" r:id="rId5" imgW="1079500" imgH="4699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2924944"/>
                        <a:ext cx="1597442" cy="692696"/>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iekt 8"/>
          <p:cNvGraphicFramePr>
            <a:graphicFrameLocks noChangeAspect="1"/>
          </p:cNvGraphicFramePr>
          <p:nvPr>
            <p:extLst>
              <p:ext uri="{D42A27DB-BD31-4B8C-83A1-F6EECF244321}">
                <p14:modId xmlns:p14="http://schemas.microsoft.com/office/powerpoint/2010/main" val="3757166790"/>
              </p:ext>
            </p:extLst>
          </p:nvPr>
        </p:nvGraphicFramePr>
        <p:xfrm>
          <a:off x="3851920" y="2934295"/>
          <a:ext cx="1575993" cy="648072"/>
        </p:xfrm>
        <a:graphic>
          <a:graphicData uri="http://schemas.openxmlformats.org/presentationml/2006/ole">
            <mc:AlternateContent xmlns:mc="http://schemas.openxmlformats.org/markup-compatibility/2006">
              <mc:Choice xmlns:v="urn:schemas-microsoft-com:vml" Requires="v">
                <p:oleObj spid="_x0000_s23173" name="Równanie" r:id="rId7" imgW="1016000" imgH="419100" progId="Equation.3">
                  <p:embed/>
                </p:oleObj>
              </mc:Choice>
              <mc:Fallback>
                <p:oleObj name="Równanie" r:id="rId7" imgW="1016000" imgH="4191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920" y="2934295"/>
                        <a:ext cx="1575993" cy="648072"/>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iekt 10"/>
          <p:cNvGraphicFramePr>
            <a:graphicFrameLocks noChangeAspect="1"/>
          </p:cNvGraphicFramePr>
          <p:nvPr>
            <p:extLst>
              <p:ext uri="{D42A27DB-BD31-4B8C-83A1-F6EECF244321}">
                <p14:modId xmlns:p14="http://schemas.microsoft.com/office/powerpoint/2010/main" val="2160089194"/>
              </p:ext>
            </p:extLst>
          </p:nvPr>
        </p:nvGraphicFramePr>
        <p:xfrm>
          <a:off x="5570587" y="3616449"/>
          <a:ext cx="1080120" cy="360040"/>
        </p:xfrm>
        <a:graphic>
          <a:graphicData uri="http://schemas.openxmlformats.org/presentationml/2006/ole">
            <mc:AlternateContent xmlns:mc="http://schemas.openxmlformats.org/markup-compatibility/2006">
              <mc:Choice xmlns:v="urn:schemas-microsoft-com:vml" Requires="v">
                <p:oleObj spid="_x0000_s23174" name="Równanie" r:id="rId9" imgW="685800" imgH="228600" progId="Equation.3">
                  <p:embed/>
                </p:oleObj>
              </mc:Choice>
              <mc:Fallback>
                <p:oleObj name="Równanie" r:id="rId9" imgW="685800" imgH="228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0587" y="3616449"/>
                        <a:ext cx="1080120" cy="360040"/>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iekt 12"/>
          <p:cNvGraphicFramePr>
            <a:graphicFrameLocks noChangeAspect="1"/>
          </p:cNvGraphicFramePr>
          <p:nvPr>
            <p:extLst>
              <p:ext uri="{D42A27DB-BD31-4B8C-83A1-F6EECF244321}">
                <p14:modId xmlns:p14="http://schemas.microsoft.com/office/powerpoint/2010/main" val="1883168607"/>
              </p:ext>
            </p:extLst>
          </p:nvPr>
        </p:nvGraphicFramePr>
        <p:xfrm>
          <a:off x="2267744" y="4437111"/>
          <a:ext cx="1944216" cy="691277"/>
        </p:xfrm>
        <a:graphic>
          <a:graphicData uri="http://schemas.openxmlformats.org/presentationml/2006/ole">
            <mc:AlternateContent xmlns:mc="http://schemas.openxmlformats.org/markup-compatibility/2006">
              <mc:Choice xmlns:v="urn:schemas-microsoft-com:vml" Requires="v">
                <p:oleObj spid="_x0000_s23175" name="Równanie" r:id="rId11" imgW="1282700" imgH="457200" progId="Equation.3">
                  <p:embed/>
                </p:oleObj>
              </mc:Choice>
              <mc:Fallback>
                <p:oleObj name="Równanie" r:id="rId11" imgW="1282700" imgH="4572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7744" y="4437111"/>
                        <a:ext cx="1944216" cy="691277"/>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iekt 14"/>
          <p:cNvGraphicFramePr>
            <a:graphicFrameLocks noChangeAspect="1"/>
          </p:cNvGraphicFramePr>
          <p:nvPr>
            <p:extLst>
              <p:ext uri="{D42A27DB-BD31-4B8C-83A1-F6EECF244321}">
                <p14:modId xmlns:p14="http://schemas.microsoft.com/office/powerpoint/2010/main" val="2584795675"/>
              </p:ext>
            </p:extLst>
          </p:nvPr>
        </p:nvGraphicFramePr>
        <p:xfrm>
          <a:off x="2051720" y="5629019"/>
          <a:ext cx="1853787" cy="648072"/>
        </p:xfrm>
        <a:graphic>
          <a:graphicData uri="http://schemas.openxmlformats.org/presentationml/2006/ole">
            <mc:AlternateContent xmlns:mc="http://schemas.openxmlformats.org/markup-compatibility/2006">
              <mc:Choice xmlns:v="urn:schemas-microsoft-com:vml" Requires="v">
                <p:oleObj spid="_x0000_s23176" name="Równanie" r:id="rId13" imgW="1167893" imgH="406224" progId="Equation.3">
                  <p:embed/>
                </p:oleObj>
              </mc:Choice>
              <mc:Fallback>
                <p:oleObj name="Równanie" r:id="rId13" imgW="1167893" imgH="406224"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1720" y="5629019"/>
                        <a:ext cx="1853787" cy="648072"/>
                      </a:xfrm>
                      <a:prstGeom prst="rect">
                        <a:avLst/>
                      </a:prstGeom>
                      <a:noFill/>
                    </p:spPr>
                  </p:pic>
                </p:oleObj>
              </mc:Fallback>
            </mc:AlternateContent>
          </a:graphicData>
        </a:graphic>
      </p:graphicFrame>
      <p:sp>
        <p:nvSpPr>
          <p:cNvPr id="16" name="Prostokąt 15"/>
          <p:cNvSpPr/>
          <p:nvPr/>
        </p:nvSpPr>
        <p:spPr>
          <a:xfrm>
            <a:off x="4355976" y="5445224"/>
            <a:ext cx="4572000" cy="707886"/>
          </a:xfrm>
          <a:prstGeom prst="rect">
            <a:avLst/>
          </a:prstGeom>
        </p:spPr>
        <p:txBody>
          <a:bodyPr>
            <a:spAutoFit/>
          </a:bodyPr>
          <a:lstStyle/>
          <a:p>
            <a:r>
              <a:rPr lang="en-US" sz="2000" dirty="0" smtClean="0">
                <a:solidFill>
                  <a:srgbClr val="0070C0"/>
                </a:solidFill>
              </a:rPr>
              <a:t>T</a:t>
            </a:r>
            <a:r>
              <a:rPr lang="pl-PL" sz="2000" dirty="0" err="1" smtClean="0">
                <a:solidFill>
                  <a:srgbClr val="0070C0"/>
                </a:solidFill>
              </a:rPr>
              <a:t>his</a:t>
            </a:r>
            <a:r>
              <a:rPr lang="en-US" sz="2000" dirty="0" smtClean="0">
                <a:solidFill>
                  <a:srgbClr val="0070C0"/>
                </a:solidFill>
              </a:rPr>
              <a:t> </a:t>
            </a:r>
            <a:r>
              <a:rPr lang="en-US" sz="2000" dirty="0">
                <a:solidFill>
                  <a:srgbClr val="0070C0"/>
                </a:solidFill>
              </a:rPr>
              <a:t>formula is universal and true for </a:t>
            </a:r>
            <a:r>
              <a:rPr lang="pl-PL" sz="2000" dirty="0" err="1" smtClean="0">
                <a:solidFill>
                  <a:srgbClr val="0070C0"/>
                </a:solidFill>
              </a:rPr>
              <a:t>any</a:t>
            </a:r>
            <a:r>
              <a:rPr lang="pl-PL" sz="2000" dirty="0" smtClean="0">
                <a:solidFill>
                  <a:srgbClr val="0070C0"/>
                </a:solidFill>
              </a:rPr>
              <a:t> </a:t>
            </a:r>
            <a:r>
              <a:rPr lang="pl-PL" sz="2000" dirty="0" err="1" smtClean="0">
                <a:solidFill>
                  <a:srgbClr val="0070C0"/>
                </a:solidFill>
              </a:rPr>
              <a:t>size</a:t>
            </a:r>
            <a:r>
              <a:rPr lang="pl-PL" sz="2000" dirty="0" smtClean="0">
                <a:solidFill>
                  <a:srgbClr val="0070C0"/>
                </a:solidFill>
              </a:rPr>
              <a:t> </a:t>
            </a:r>
            <a:r>
              <a:rPr lang="pl-PL" sz="2000" dirty="0" err="1" smtClean="0">
                <a:solidFill>
                  <a:srgbClr val="0070C0"/>
                </a:solidFill>
              </a:rPr>
              <a:t>parameter</a:t>
            </a:r>
            <a:endParaRPr lang="en-US" sz="2000" dirty="0">
              <a:solidFill>
                <a:srgbClr val="0070C0"/>
              </a:solidFill>
            </a:endParaRPr>
          </a:p>
        </p:txBody>
      </p:sp>
    </p:spTree>
    <p:extLst>
      <p:ext uri="{BB962C8B-B14F-4D97-AF65-F5344CB8AC3E}">
        <p14:creationId xmlns:p14="http://schemas.microsoft.com/office/powerpoint/2010/main" val="407092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Lorentz–Lorenz equation</a:t>
            </a:r>
            <a:endParaRPr lang="en-US" sz="3200" dirty="0"/>
          </a:p>
        </p:txBody>
      </p:sp>
      <p:sp>
        <p:nvSpPr>
          <p:cNvPr id="3" name="Symbol zastępczy zawartości 2"/>
          <p:cNvSpPr>
            <a:spLocks noGrp="1"/>
          </p:cNvSpPr>
          <p:nvPr>
            <p:ph idx="1"/>
          </p:nvPr>
        </p:nvSpPr>
        <p:spPr>
          <a:xfrm>
            <a:off x="467544" y="1340768"/>
            <a:ext cx="8229600" cy="4525963"/>
          </a:xfrm>
        </p:spPr>
        <p:txBody>
          <a:bodyPr>
            <a:normAutofit lnSpcReduction="10000"/>
          </a:bodyPr>
          <a:lstStyle/>
          <a:p>
            <a:r>
              <a:rPr lang="en-US" sz="2400" dirty="0"/>
              <a:t>It can be shown that the </a:t>
            </a:r>
            <a:r>
              <a:rPr lang="en-US" sz="2400" dirty="0" err="1"/>
              <a:t>polarisability</a:t>
            </a:r>
            <a:r>
              <a:rPr lang="en-US" sz="2400" dirty="0"/>
              <a:t> of </a:t>
            </a:r>
            <a:r>
              <a:rPr lang="en-US" sz="2400" dirty="0" smtClean="0">
                <a:sym typeface="Symbol"/>
              </a:rPr>
              <a:t></a:t>
            </a:r>
            <a:r>
              <a:rPr lang="en-US" sz="2400" dirty="0" smtClean="0"/>
              <a:t> </a:t>
            </a:r>
            <a:r>
              <a:rPr lang="en-US" sz="2400" dirty="0"/>
              <a:t>is related to the refractive index m and the number of particles </a:t>
            </a:r>
            <a:r>
              <a:rPr lang="en-US" sz="2400" dirty="0" smtClean="0"/>
              <a:t>N</a:t>
            </a:r>
            <a:r>
              <a:rPr lang="pl-PL" sz="2400" baseline="-25000" dirty="0" smtClean="0"/>
              <a:t>s</a:t>
            </a:r>
            <a:r>
              <a:rPr lang="en-US" sz="2400" dirty="0" smtClean="0"/>
              <a:t> </a:t>
            </a:r>
            <a:r>
              <a:rPr lang="en-US" sz="2400" dirty="0"/>
              <a:t>per unit </a:t>
            </a:r>
            <a:r>
              <a:rPr lang="en-US" sz="2400" dirty="0" smtClean="0"/>
              <a:t>volume</a:t>
            </a:r>
            <a:endParaRPr lang="pl-PL" sz="2400" dirty="0" smtClean="0"/>
          </a:p>
          <a:p>
            <a:endParaRPr lang="pl-PL" sz="2400" dirty="0" smtClean="0"/>
          </a:p>
          <a:p>
            <a:r>
              <a:rPr lang="pl-PL" sz="2400" dirty="0" err="1" smtClean="0"/>
              <a:t>This</a:t>
            </a:r>
            <a:r>
              <a:rPr lang="pl-PL" sz="2400" dirty="0" smtClean="0"/>
              <a:t> </a:t>
            </a:r>
            <a:r>
              <a:rPr lang="pl-PL" sz="2400" dirty="0" err="1" smtClean="0"/>
              <a:t>equation</a:t>
            </a:r>
            <a:r>
              <a:rPr lang="pl-PL" sz="2400" dirty="0" smtClean="0"/>
              <a:t> </a:t>
            </a:r>
            <a:r>
              <a:rPr lang="en-US" sz="2400" dirty="0" smtClean="0"/>
              <a:t>is </a:t>
            </a:r>
            <a:r>
              <a:rPr lang="en-US" sz="2400" dirty="0"/>
              <a:t>similar to the </a:t>
            </a:r>
            <a:r>
              <a:rPr lang="en-US" sz="2400" dirty="0" err="1"/>
              <a:t>Clausius</a:t>
            </a:r>
            <a:r>
              <a:rPr lang="en-US" sz="2400" dirty="0"/>
              <a:t>–</a:t>
            </a:r>
            <a:r>
              <a:rPr lang="en-US" sz="2400" dirty="0" err="1"/>
              <a:t>Mossotti</a:t>
            </a:r>
            <a:r>
              <a:rPr lang="en-US" sz="2400" dirty="0"/>
              <a:t> relation, except that it relates the refractive index (rather than the dielectric constant) of a substance to its </a:t>
            </a:r>
            <a:r>
              <a:rPr lang="pl-PL" sz="2400" dirty="0" err="1" smtClean="0"/>
              <a:t>polarisability</a:t>
            </a:r>
            <a:r>
              <a:rPr lang="en-US" sz="2400" dirty="0" smtClean="0"/>
              <a:t>. </a:t>
            </a:r>
            <a:endParaRPr lang="pl-PL" sz="2400" dirty="0" smtClean="0"/>
          </a:p>
          <a:p>
            <a:r>
              <a:rPr lang="en-US" sz="2400" dirty="0"/>
              <a:t>For the visible part of solar radiation, the imaginary part of the refractive index of air molecules is negligibly small. The real </a:t>
            </a:r>
            <a:r>
              <a:rPr lang="en-US" sz="2400" dirty="0" smtClean="0"/>
              <a:t>part</a:t>
            </a:r>
            <a:r>
              <a:rPr lang="pl-PL" sz="2400" dirty="0" smtClean="0"/>
              <a:t> </a:t>
            </a:r>
            <a:r>
              <a:rPr lang="pl-PL" sz="2400" dirty="0" err="1" smtClean="0"/>
              <a:t>m</a:t>
            </a:r>
            <a:r>
              <a:rPr lang="pl-PL" sz="2400" baseline="-25000" dirty="0" err="1" smtClean="0"/>
              <a:t>r</a:t>
            </a:r>
            <a:r>
              <a:rPr lang="en-US" sz="2400" dirty="0" smtClean="0"/>
              <a:t>, </a:t>
            </a:r>
            <a:r>
              <a:rPr lang="en-US" sz="2400" dirty="0"/>
              <a:t>although close to unity, shows a wavelength dependence. It can be approximated using the following empirical formula</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277588660"/>
              </p:ext>
            </p:extLst>
          </p:nvPr>
        </p:nvGraphicFramePr>
        <p:xfrm>
          <a:off x="2123728" y="2060848"/>
          <a:ext cx="1717309" cy="692696"/>
        </p:xfrm>
        <a:graphic>
          <a:graphicData uri="http://schemas.openxmlformats.org/presentationml/2006/ole">
            <mc:AlternateContent xmlns:mc="http://schemas.openxmlformats.org/markup-compatibility/2006">
              <mc:Choice xmlns:v="urn:schemas-microsoft-com:vml" Requires="v">
                <p:oleObj spid="_x0000_s23759" name="Równanie" r:id="rId3" imgW="1130300" imgH="457200" progId="Equation.3">
                  <p:embed/>
                </p:oleObj>
              </mc:Choice>
              <mc:Fallback>
                <p:oleObj name="Równanie" r:id="rId3" imgW="11303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060848"/>
                        <a:ext cx="1717309" cy="69269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300865820"/>
              </p:ext>
            </p:extLst>
          </p:nvPr>
        </p:nvGraphicFramePr>
        <p:xfrm>
          <a:off x="1115616" y="5877272"/>
          <a:ext cx="4102700" cy="576064"/>
        </p:xfrm>
        <a:graphic>
          <a:graphicData uri="http://schemas.openxmlformats.org/presentationml/2006/ole">
            <mc:AlternateContent xmlns:mc="http://schemas.openxmlformats.org/markup-compatibility/2006">
              <mc:Choice xmlns:v="urn:schemas-microsoft-com:vml" Requires="v">
                <p:oleObj spid="_x0000_s23760" name="Równanie" r:id="rId5" imgW="2781300" imgH="393700" progId="Equation.3">
                  <p:embed/>
                </p:oleObj>
              </mc:Choice>
              <mc:Fallback>
                <p:oleObj name="Równanie" r:id="rId5" imgW="27813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5877272"/>
                        <a:ext cx="4102700" cy="576064"/>
                      </a:xfrm>
                      <a:prstGeom prst="rect">
                        <a:avLst/>
                      </a:prstGeom>
                      <a:noFill/>
                    </p:spPr>
                  </p:pic>
                </p:oleObj>
              </mc:Fallback>
            </mc:AlternateContent>
          </a:graphicData>
        </a:graphic>
      </p:graphicFrame>
      <p:sp>
        <p:nvSpPr>
          <p:cNvPr id="8" name="pole tekstowe 7"/>
          <p:cNvSpPr txBox="1"/>
          <p:nvPr/>
        </p:nvSpPr>
        <p:spPr>
          <a:xfrm>
            <a:off x="5940152" y="6021288"/>
            <a:ext cx="822661" cy="369332"/>
          </a:xfrm>
          <a:prstGeom prst="rect">
            <a:avLst/>
          </a:prstGeom>
          <a:noFill/>
        </p:spPr>
        <p:txBody>
          <a:bodyPr wrap="none" rtlCol="0">
            <a:spAutoFit/>
          </a:bodyPr>
          <a:lstStyle/>
          <a:p>
            <a:r>
              <a:rPr lang="en-US" dirty="0" smtClean="0">
                <a:sym typeface="Symbol"/>
              </a:rPr>
              <a:t></a:t>
            </a:r>
            <a:r>
              <a:rPr lang="pl-PL" dirty="0" smtClean="0">
                <a:sym typeface="Symbol"/>
              </a:rPr>
              <a:t>[m] </a:t>
            </a:r>
            <a:endParaRPr lang="en-US" dirty="0"/>
          </a:p>
        </p:txBody>
      </p:sp>
    </p:spTree>
    <p:extLst>
      <p:ext uri="{BB962C8B-B14F-4D97-AF65-F5344CB8AC3E}">
        <p14:creationId xmlns:p14="http://schemas.microsoft.com/office/powerpoint/2010/main" val="83140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Rayleigh scattering –final marks</a:t>
            </a:r>
            <a:endParaRPr lang="en-US" sz="3200" b="1" dirty="0"/>
          </a:p>
        </p:txBody>
      </p:sp>
      <p:sp>
        <p:nvSpPr>
          <p:cNvPr id="3" name="Symbol zastępczy zawartości 2"/>
          <p:cNvSpPr>
            <a:spLocks noGrp="1"/>
          </p:cNvSpPr>
          <p:nvPr>
            <p:ph idx="1"/>
          </p:nvPr>
        </p:nvSpPr>
        <p:spPr>
          <a:xfrm>
            <a:off x="395536" y="1340768"/>
            <a:ext cx="8229600" cy="4525963"/>
          </a:xfrm>
        </p:spPr>
        <p:txBody>
          <a:bodyPr>
            <a:normAutofit/>
          </a:bodyPr>
          <a:lstStyle/>
          <a:p>
            <a:r>
              <a:rPr lang="en-US" sz="2400" dirty="0"/>
              <a:t>Given that the real part of the refractive index is close to unity, the formula for the </a:t>
            </a:r>
            <a:r>
              <a:rPr lang="en-US" sz="2400" dirty="0" err="1"/>
              <a:t>polarisability</a:t>
            </a:r>
            <a:r>
              <a:rPr lang="en-US" sz="2400" dirty="0"/>
              <a:t> of air takes the form </a:t>
            </a:r>
            <a:r>
              <a:rPr lang="en-US" sz="2400" dirty="0" smtClean="0"/>
              <a:t>of</a:t>
            </a:r>
            <a:endParaRPr lang="pl-PL" sz="2400" dirty="0" smtClean="0"/>
          </a:p>
          <a:p>
            <a:endParaRPr lang="pl-PL" sz="2400" dirty="0"/>
          </a:p>
          <a:p>
            <a:endParaRPr lang="pl-PL" sz="2400" dirty="0" smtClean="0"/>
          </a:p>
          <a:p>
            <a:r>
              <a:rPr lang="en-US" sz="2400" dirty="0" smtClean="0"/>
              <a:t>where </a:t>
            </a:r>
            <a:r>
              <a:rPr lang="en-US" sz="2400" dirty="0"/>
              <a:t>the added factor f</a:t>
            </a:r>
            <a:r>
              <a:rPr lang="en-US" sz="2400" dirty="0" smtClean="0"/>
              <a:t>(</a:t>
            </a:r>
            <a:r>
              <a:rPr lang="en-US" sz="2400" dirty="0" smtClean="0">
                <a:sym typeface="Symbol"/>
              </a:rPr>
              <a:t></a:t>
            </a:r>
            <a:r>
              <a:rPr lang="en-US" sz="2400" dirty="0" smtClean="0"/>
              <a:t>) </a:t>
            </a:r>
            <a:r>
              <a:rPr lang="en-US" sz="2400" dirty="0"/>
              <a:t>takes into account the anisotropic properties of the air molecules (deviation from particle </a:t>
            </a:r>
            <a:r>
              <a:rPr lang="en-US" sz="2400" dirty="0" err="1"/>
              <a:t>sphericity</a:t>
            </a:r>
            <a:r>
              <a:rPr lang="en-US" sz="2400" dirty="0"/>
              <a:t>) and is defined as </a:t>
            </a:r>
            <a:r>
              <a:rPr lang="en-US" sz="2400" dirty="0" smtClean="0"/>
              <a:t>follows</a:t>
            </a:r>
            <a:endParaRPr lang="pl-PL" sz="2400" dirty="0" smtClean="0"/>
          </a:p>
          <a:p>
            <a:endParaRPr lang="pl-PL" sz="2400" dirty="0"/>
          </a:p>
          <a:p>
            <a:endParaRPr lang="pl-PL" sz="2400" dirty="0" smtClean="0"/>
          </a:p>
          <a:p>
            <a:r>
              <a:rPr lang="en-US" sz="2400" dirty="0" smtClean="0">
                <a:sym typeface="Symbol"/>
              </a:rPr>
              <a:t></a:t>
            </a:r>
            <a:r>
              <a:rPr lang="pl-PL" sz="2400" dirty="0" smtClean="0">
                <a:sym typeface="Symbol"/>
              </a:rPr>
              <a:t> for </a:t>
            </a:r>
            <a:r>
              <a:rPr lang="pl-PL" sz="2400" dirty="0" err="1" smtClean="0">
                <a:sym typeface="Symbol"/>
              </a:rPr>
              <a:t>air</a:t>
            </a:r>
            <a:r>
              <a:rPr lang="pl-PL" sz="2400" dirty="0" smtClean="0">
                <a:sym typeface="Symbol"/>
              </a:rPr>
              <a:t> </a:t>
            </a:r>
            <a:r>
              <a:rPr lang="pl-PL" sz="2400" dirty="0" err="1" smtClean="0">
                <a:sym typeface="Symbol"/>
              </a:rPr>
              <a:t>particles</a:t>
            </a:r>
            <a:r>
              <a:rPr lang="pl-PL" sz="2400" dirty="0" smtClean="0">
                <a:sym typeface="Symbol"/>
              </a:rPr>
              <a:t> </a:t>
            </a:r>
            <a:r>
              <a:rPr lang="pl-PL" sz="2400" dirty="0" err="1" smtClean="0">
                <a:sym typeface="Symbol"/>
              </a:rPr>
              <a:t>is</a:t>
            </a:r>
            <a:r>
              <a:rPr lang="pl-PL" sz="2400" dirty="0" smtClean="0">
                <a:sym typeface="Symbol"/>
              </a:rPr>
              <a:t> </a:t>
            </a:r>
            <a:r>
              <a:rPr lang="pl-PL" sz="2400" dirty="0" err="1" smtClean="0">
                <a:sym typeface="Symbol"/>
              </a:rPr>
              <a:t>about</a:t>
            </a:r>
            <a:r>
              <a:rPr lang="pl-PL" sz="2400" dirty="0" smtClean="0">
                <a:sym typeface="Symbol"/>
              </a:rPr>
              <a:t> 0.035</a:t>
            </a:r>
            <a:endParaRPr 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2875631930"/>
              </p:ext>
            </p:extLst>
          </p:nvPr>
        </p:nvGraphicFramePr>
        <p:xfrm>
          <a:off x="971600" y="2348880"/>
          <a:ext cx="1710340" cy="620688"/>
        </p:xfrm>
        <a:graphic>
          <a:graphicData uri="http://schemas.openxmlformats.org/presentationml/2006/ole">
            <mc:AlternateContent xmlns:mc="http://schemas.openxmlformats.org/markup-compatibility/2006">
              <mc:Choice xmlns:v="urn:schemas-microsoft-com:vml" Requires="v">
                <p:oleObj spid="_x0000_s24874" name="Równanie" r:id="rId3" imgW="1180588" imgH="431613" progId="Equation.3">
                  <p:embed/>
                </p:oleObj>
              </mc:Choice>
              <mc:Fallback>
                <p:oleObj name="Równanie" r:id="rId3" imgW="1180588" imgH="43161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348880"/>
                        <a:ext cx="1710340" cy="620688"/>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3848130572"/>
              </p:ext>
            </p:extLst>
          </p:nvPr>
        </p:nvGraphicFramePr>
        <p:xfrm>
          <a:off x="3513138" y="2276475"/>
          <a:ext cx="2117725" cy="693738"/>
        </p:xfrm>
        <a:graphic>
          <a:graphicData uri="http://schemas.openxmlformats.org/presentationml/2006/ole">
            <mc:AlternateContent xmlns:mc="http://schemas.openxmlformats.org/markup-compatibility/2006">
              <mc:Choice xmlns:v="urn:schemas-microsoft-com:vml" Requires="v">
                <p:oleObj spid="_x0000_s24875" name="Równanie" r:id="rId5" imgW="1396800" imgH="457200" progId="Equation.3">
                  <p:embed/>
                </p:oleObj>
              </mc:Choice>
              <mc:Fallback>
                <p:oleObj name="Równanie" r:id="rId5" imgW="1396800" imgH="457200" progId="Equation.3">
                  <p:embed/>
                  <p:pic>
                    <p:nvPicPr>
                      <p:cNvPr id="0" name="Object 3"/>
                      <p:cNvPicPr>
                        <a:picLocks noChangeAspect="1" noChangeArrowheads="1"/>
                      </p:cNvPicPr>
                      <p:nvPr/>
                    </p:nvPicPr>
                    <p:blipFill>
                      <a:blip r:embed="rId6"/>
                      <a:srcRect/>
                      <a:stretch>
                        <a:fillRect/>
                      </a:stretch>
                    </p:blipFill>
                    <p:spPr bwMode="auto">
                      <a:xfrm>
                        <a:off x="3513138" y="2276475"/>
                        <a:ext cx="2117725" cy="693738"/>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iekt 8"/>
          <p:cNvGraphicFramePr>
            <a:graphicFrameLocks noChangeAspect="1"/>
          </p:cNvGraphicFramePr>
          <p:nvPr>
            <p:extLst>
              <p:ext uri="{D42A27DB-BD31-4B8C-83A1-F6EECF244321}">
                <p14:modId xmlns:p14="http://schemas.microsoft.com/office/powerpoint/2010/main" val="369505846"/>
              </p:ext>
            </p:extLst>
          </p:nvPr>
        </p:nvGraphicFramePr>
        <p:xfrm>
          <a:off x="899592" y="4293096"/>
          <a:ext cx="1440160" cy="663444"/>
        </p:xfrm>
        <a:graphic>
          <a:graphicData uri="http://schemas.openxmlformats.org/presentationml/2006/ole">
            <mc:AlternateContent xmlns:mc="http://schemas.openxmlformats.org/markup-compatibility/2006">
              <mc:Choice xmlns:v="urn:schemas-microsoft-com:vml" Requires="v">
                <p:oleObj spid="_x0000_s24876" name="Równanie" r:id="rId7" imgW="850531" imgH="393529" progId="Equation.3">
                  <p:embed/>
                </p:oleObj>
              </mc:Choice>
              <mc:Fallback>
                <p:oleObj name="Równanie" r:id="rId7" imgW="850531" imgH="393529"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4293096"/>
                        <a:ext cx="1440160" cy="663444"/>
                      </a:xfrm>
                      <a:prstGeom prst="rect">
                        <a:avLst/>
                      </a:prstGeom>
                      <a:noFill/>
                    </p:spPr>
                  </p:pic>
                </p:oleObj>
              </mc:Fallback>
            </mc:AlternateContent>
          </a:graphicData>
        </a:graphic>
      </p:graphicFrame>
    </p:spTree>
    <p:extLst>
      <p:ext uri="{BB962C8B-B14F-4D97-AF65-F5344CB8AC3E}">
        <p14:creationId xmlns:p14="http://schemas.microsoft.com/office/powerpoint/2010/main" val="2191538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Lorenz-Mie </a:t>
            </a:r>
            <a:r>
              <a:rPr lang="pl-PL" sz="3200" b="1" dirty="0" err="1" smtClean="0"/>
              <a:t>Scattering</a:t>
            </a:r>
            <a:endParaRPr lang="en-US" sz="3200" b="1" dirty="0"/>
          </a:p>
        </p:txBody>
      </p:sp>
      <p:sp>
        <p:nvSpPr>
          <p:cNvPr id="3" name="Symbol zastępczy zawartości 2"/>
          <p:cNvSpPr>
            <a:spLocks noGrp="1"/>
          </p:cNvSpPr>
          <p:nvPr>
            <p:ph idx="1"/>
          </p:nvPr>
        </p:nvSpPr>
        <p:spPr>
          <a:xfrm>
            <a:off x="395536" y="1340768"/>
            <a:ext cx="8229600" cy="4525963"/>
          </a:xfrm>
        </p:spPr>
        <p:txBody>
          <a:bodyPr>
            <a:normAutofit fontScale="92500" lnSpcReduction="20000"/>
          </a:bodyPr>
          <a:lstStyle/>
          <a:p>
            <a:r>
              <a:rPr lang="en-US" sz="2400" dirty="0"/>
              <a:t>Rayleigh scattering occurs for particles whose radius (or volume equivalent) of the particle is much smaller than the wavelength. </a:t>
            </a:r>
            <a:endParaRPr lang="pl-PL" sz="2400" dirty="0" smtClean="0"/>
          </a:p>
          <a:p>
            <a:r>
              <a:rPr lang="en-US" sz="2400" dirty="0" smtClean="0"/>
              <a:t>For </a:t>
            </a:r>
            <a:r>
              <a:rPr lang="en-US" sz="2400" dirty="0"/>
              <a:t>larger particles, the scattering process is described by the theories of Lorenz-Mie, who in 1890 and 1908 independently solved the problem of radiation scattering on homogeneous spheres. </a:t>
            </a:r>
            <a:endParaRPr lang="pl-PL" sz="2400" dirty="0" smtClean="0"/>
          </a:p>
          <a:p>
            <a:r>
              <a:rPr lang="en-US" sz="2400" dirty="0" smtClean="0"/>
              <a:t>The </a:t>
            </a:r>
            <a:r>
              <a:rPr lang="en-US" sz="2400" dirty="0"/>
              <a:t>Lorenz-Mie theory </a:t>
            </a:r>
            <a:r>
              <a:rPr lang="en-US" sz="2400" dirty="0" smtClean="0"/>
              <a:t>describes </a:t>
            </a:r>
            <a:r>
              <a:rPr lang="en-US" sz="2400" dirty="0"/>
              <a:t>a method for solving Maxwell's equations. It boils down to solving an equation for the electric field </a:t>
            </a:r>
            <a:endParaRPr lang="pl-PL" sz="2400" dirty="0" smtClean="0"/>
          </a:p>
          <a:p>
            <a:pPr marL="0" indent="0">
              <a:buNone/>
            </a:pPr>
            <a:endParaRPr lang="pl-PL" sz="2400" dirty="0" smtClean="0"/>
          </a:p>
          <a:p>
            <a:endParaRPr lang="pl-PL" sz="2400" dirty="0" smtClean="0"/>
          </a:p>
          <a:p>
            <a:pPr marL="0" indent="0">
              <a:buNone/>
            </a:pPr>
            <a:r>
              <a:rPr lang="pl-PL" sz="2400" dirty="0" smtClean="0"/>
              <a:t>      </a:t>
            </a:r>
            <a:r>
              <a:rPr lang="en-US" sz="2400" dirty="0" smtClean="0"/>
              <a:t>and </a:t>
            </a:r>
            <a:r>
              <a:rPr lang="en-US" sz="2400" dirty="0"/>
              <a:t>an identical one for the magnetic </a:t>
            </a:r>
            <a:r>
              <a:rPr lang="en-US" sz="2400" dirty="0" smtClean="0"/>
              <a:t>field</a:t>
            </a:r>
            <a:r>
              <a:rPr lang="pl-PL" sz="2400" dirty="0" smtClean="0"/>
              <a:t>                                      </a:t>
            </a:r>
            <a:r>
              <a:rPr lang="en-US" sz="2400" dirty="0" smtClean="0"/>
              <a:t>with </a:t>
            </a:r>
            <a:r>
              <a:rPr lang="en-US" sz="2400" dirty="0"/>
              <a:t>boundary conditions on the sphere. </a:t>
            </a:r>
            <a:endParaRPr lang="pl-PL" sz="2400" dirty="0" smtClean="0"/>
          </a:p>
          <a:p>
            <a:r>
              <a:rPr lang="en-US" sz="2400" dirty="0" smtClean="0"/>
              <a:t>In </a:t>
            </a:r>
            <a:r>
              <a:rPr lang="en-US" sz="2400" dirty="0"/>
              <a:t>this method, the internal electric field is calculated as the sum of the external field and the field from the internal particles.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1316680314"/>
              </p:ext>
            </p:extLst>
          </p:nvPr>
        </p:nvGraphicFramePr>
        <p:xfrm>
          <a:off x="3275856" y="3789040"/>
          <a:ext cx="1663700" cy="333375"/>
        </p:xfrm>
        <a:graphic>
          <a:graphicData uri="http://schemas.openxmlformats.org/presentationml/2006/ole">
            <mc:AlternateContent xmlns:mc="http://schemas.openxmlformats.org/markup-compatibility/2006">
              <mc:Choice xmlns:v="urn:schemas-microsoft-com:vml" Requires="v">
                <p:oleObj spid="_x0000_s29855" name="Równanie" r:id="rId3" imgW="1091880" imgH="215640" progId="Equation.3">
                  <p:embed/>
                </p:oleObj>
              </mc:Choice>
              <mc:Fallback>
                <p:oleObj name="Równanie" r:id="rId3" imgW="1091880" imgH="215640" progId="Equation.3">
                  <p:embed/>
                  <p:pic>
                    <p:nvPicPr>
                      <p:cNvPr id="0" name="Object 1"/>
                      <p:cNvPicPr>
                        <a:picLocks noChangeAspect="1" noChangeArrowheads="1"/>
                      </p:cNvPicPr>
                      <p:nvPr/>
                    </p:nvPicPr>
                    <p:blipFill>
                      <a:blip r:embed="rId4"/>
                      <a:srcRect/>
                      <a:stretch>
                        <a:fillRect/>
                      </a:stretch>
                    </p:blipFill>
                    <p:spPr bwMode="auto">
                      <a:xfrm>
                        <a:off x="3275856" y="3789040"/>
                        <a:ext cx="1663700" cy="333375"/>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4200240982"/>
              </p:ext>
            </p:extLst>
          </p:nvPr>
        </p:nvGraphicFramePr>
        <p:xfrm>
          <a:off x="5796136" y="4365104"/>
          <a:ext cx="1755775" cy="342900"/>
        </p:xfrm>
        <a:graphic>
          <a:graphicData uri="http://schemas.openxmlformats.org/presentationml/2006/ole">
            <mc:AlternateContent xmlns:mc="http://schemas.openxmlformats.org/markup-compatibility/2006">
              <mc:Choice xmlns:v="urn:schemas-microsoft-com:vml" Requires="v">
                <p:oleObj spid="_x0000_s29856" name="Równanie" r:id="rId5" imgW="1117440" imgH="215640" progId="Equation.3">
                  <p:embed/>
                </p:oleObj>
              </mc:Choice>
              <mc:Fallback>
                <p:oleObj name="Równanie" r:id="rId5" imgW="1117440" imgH="215640" progId="Equation.3">
                  <p:embed/>
                  <p:pic>
                    <p:nvPicPr>
                      <p:cNvPr id="0" name="Object 3"/>
                      <p:cNvPicPr>
                        <a:picLocks noChangeAspect="1" noChangeArrowheads="1"/>
                      </p:cNvPicPr>
                      <p:nvPr/>
                    </p:nvPicPr>
                    <p:blipFill>
                      <a:blip r:embed="rId6"/>
                      <a:srcRect/>
                      <a:stretch>
                        <a:fillRect/>
                      </a:stretch>
                    </p:blipFill>
                    <p:spPr bwMode="auto">
                      <a:xfrm>
                        <a:off x="5796136" y="4365104"/>
                        <a:ext cx="1755775" cy="342900"/>
                      </a:xfrm>
                      <a:prstGeom prst="rect">
                        <a:avLst/>
                      </a:prstGeom>
                      <a:noFill/>
                    </p:spPr>
                  </p:pic>
                </p:oleObj>
              </mc:Fallback>
            </mc:AlternateContent>
          </a:graphicData>
        </a:graphic>
      </p:graphicFrame>
    </p:spTree>
    <p:extLst>
      <p:ext uri="{BB962C8B-B14F-4D97-AF65-F5344CB8AC3E}">
        <p14:creationId xmlns:p14="http://schemas.microsoft.com/office/powerpoint/2010/main" val="181322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71450"/>
            <a:ext cx="8229600" cy="778098"/>
          </a:xfrm>
        </p:spPr>
        <p:txBody>
          <a:bodyPr>
            <a:normAutofit/>
          </a:bodyPr>
          <a:lstStyle/>
          <a:p>
            <a:r>
              <a:rPr lang="pl-PL" sz="3200" b="1" dirty="0"/>
              <a:t>Lorenz-Mie </a:t>
            </a:r>
            <a:r>
              <a:rPr lang="pl-PL" sz="3200" b="1" dirty="0" err="1"/>
              <a:t>solution</a:t>
            </a:r>
            <a:r>
              <a:rPr lang="pl-PL" sz="3200" b="1" dirty="0"/>
              <a:t> </a:t>
            </a:r>
            <a:r>
              <a:rPr lang="pl-PL" sz="3200" b="1" dirty="0" smtClean="0"/>
              <a:t>(far-field </a:t>
            </a:r>
            <a:r>
              <a:rPr lang="pl-PL" sz="3200" b="1" dirty="0" err="1" smtClean="0"/>
              <a:t>approximation</a:t>
            </a:r>
            <a:r>
              <a:rPr lang="pl-PL" sz="3200" b="1" dirty="0" smtClean="0"/>
              <a:t>)</a:t>
            </a:r>
            <a:endParaRPr lang="en-US" sz="32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2905179821"/>
              </p:ext>
            </p:extLst>
          </p:nvPr>
        </p:nvGraphicFramePr>
        <p:xfrm>
          <a:off x="395536" y="1152550"/>
          <a:ext cx="3798683" cy="936104"/>
        </p:xfrm>
        <a:graphic>
          <a:graphicData uri="http://schemas.openxmlformats.org/presentationml/2006/ole">
            <mc:AlternateContent xmlns:mc="http://schemas.openxmlformats.org/markup-compatibility/2006">
              <mc:Choice xmlns:v="urn:schemas-microsoft-com:vml" Requires="v">
                <p:oleObj spid="_x0000_s26554" name="Równanie" r:id="rId3" imgW="2667000" imgH="660400" progId="Equation.3">
                  <p:embed/>
                </p:oleObj>
              </mc:Choice>
              <mc:Fallback>
                <p:oleObj name="Równanie" r:id="rId3" imgW="2667000" imgH="660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52550"/>
                        <a:ext cx="3798683" cy="936104"/>
                      </a:xfrm>
                      <a:prstGeom prst="rect">
                        <a:avLst/>
                      </a:prstGeom>
                      <a:noFill/>
                    </p:spPr>
                  </p:pic>
                </p:oleObj>
              </mc:Fallback>
            </mc:AlternateContent>
          </a:graphicData>
        </a:graphic>
      </p:graphicFrame>
      <p:graphicFrame>
        <p:nvGraphicFramePr>
          <p:cNvPr id="6" name="Obiekt 5"/>
          <p:cNvGraphicFramePr>
            <a:graphicFrameLocks noChangeAspect="1"/>
          </p:cNvGraphicFramePr>
          <p:nvPr>
            <p:extLst>
              <p:ext uri="{D42A27DB-BD31-4B8C-83A1-F6EECF244321}">
                <p14:modId xmlns:p14="http://schemas.microsoft.com/office/powerpoint/2010/main" val="2341893911"/>
              </p:ext>
            </p:extLst>
          </p:nvPr>
        </p:nvGraphicFramePr>
        <p:xfrm>
          <a:off x="323528" y="2204864"/>
          <a:ext cx="3981242" cy="576064"/>
        </p:xfrm>
        <a:graphic>
          <a:graphicData uri="http://schemas.openxmlformats.org/presentationml/2006/ole">
            <mc:AlternateContent xmlns:mc="http://schemas.openxmlformats.org/markup-compatibility/2006">
              <mc:Choice xmlns:v="urn:schemas-microsoft-com:vml" Requires="v">
                <p:oleObj spid="_x0000_s26555" name="Równanie" r:id="rId5" imgW="2959100" imgH="431800" progId="Equation.3">
                  <p:embed/>
                </p:oleObj>
              </mc:Choice>
              <mc:Fallback>
                <p:oleObj name="Równanie" r:id="rId5" imgW="2959100" imgH="4318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204864"/>
                        <a:ext cx="3981242" cy="576064"/>
                      </a:xfrm>
                      <a:prstGeom prst="rect">
                        <a:avLst/>
                      </a:prstGeom>
                      <a:noFill/>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3832944995"/>
              </p:ext>
            </p:extLst>
          </p:nvPr>
        </p:nvGraphicFramePr>
        <p:xfrm>
          <a:off x="4932040" y="2204864"/>
          <a:ext cx="3994044" cy="576064"/>
        </p:xfrm>
        <a:graphic>
          <a:graphicData uri="http://schemas.openxmlformats.org/presentationml/2006/ole">
            <mc:AlternateContent xmlns:mc="http://schemas.openxmlformats.org/markup-compatibility/2006">
              <mc:Choice xmlns:v="urn:schemas-microsoft-com:vml" Requires="v">
                <p:oleObj spid="_x0000_s26556" name="Równanie" r:id="rId7" imgW="2971800" imgH="431800" progId="Equation.3">
                  <p:embed/>
                </p:oleObj>
              </mc:Choice>
              <mc:Fallback>
                <p:oleObj name="Równanie" r:id="rId7" imgW="2971800" imgH="4318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040" y="2204864"/>
                        <a:ext cx="3994044" cy="576064"/>
                      </a:xfrm>
                      <a:prstGeom prst="rect">
                        <a:avLst/>
                      </a:prstGeom>
                      <a:noFill/>
                    </p:spPr>
                  </p:pic>
                </p:oleObj>
              </mc:Fallback>
            </mc:AlternateContent>
          </a:graphicData>
        </a:graphic>
      </p:graphicFrame>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885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l-PL"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4" name="Obiekt 13"/>
          <p:cNvGraphicFramePr>
            <a:graphicFrameLocks noChangeAspect="1"/>
          </p:cNvGraphicFramePr>
          <p:nvPr>
            <p:extLst>
              <p:ext uri="{D42A27DB-BD31-4B8C-83A1-F6EECF244321}">
                <p14:modId xmlns:p14="http://schemas.microsoft.com/office/powerpoint/2010/main" val="2848996103"/>
              </p:ext>
            </p:extLst>
          </p:nvPr>
        </p:nvGraphicFramePr>
        <p:xfrm>
          <a:off x="323528" y="2996952"/>
          <a:ext cx="2585263" cy="576064"/>
        </p:xfrm>
        <a:graphic>
          <a:graphicData uri="http://schemas.openxmlformats.org/presentationml/2006/ole">
            <mc:AlternateContent xmlns:mc="http://schemas.openxmlformats.org/markup-compatibility/2006">
              <mc:Choice xmlns:v="urn:schemas-microsoft-com:vml" Requires="v">
                <p:oleObj spid="_x0000_s26557" name="Równanie" r:id="rId9" imgW="1752600" imgH="393700" progId="Equation.3">
                  <p:embed/>
                </p:oleObj>
              </mc:Choice>
              <mc:Fallback>
                <p:oleObj name="Równanie" r:id="rId9" imgW="1752600" imgH="3937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2996952"/>
                        <a:ext cx="2585263" cy="576064"/>
                      </a:xfrm>
                      <a:prstGeom prst="rect">
                        <a:avLst/>
                      </a:prstGeom>
                      <a:noFill/>
                    </p:spPr>
                  </p:pic>
                </p:oleObj>
              </mc:Fallback>
            </mc:AlternateContent>
          </a:graphicData>
        </a:graphic>
      </p:graphicFrame>
      <p:graphicFrame>
        <p:nvGraphicFramePr>
          <p:cNvPr id="15" name="Obiekt 14"/>
          <p:cNvGraphicFramePr>
            <a:graphicFrameLocks noChangeAspect="1"/>
          </p:cNvGraphicFramePr>
          <p:nvPr>
            <p:extLst>
              <p:ext uri="{D42A27DB-BD31-4B8C-83A1-F6EECF244321}">
                <p14:modId xmlns:p14="http://schemas.microsoft.com/office/powerpoint/2010/main" val="2280541048"/>
              </p:ext>
            </p:extLst>
          </p:nvPr>
        </p:nvGraphicFramePr>
        <p:xfrm>
          <a:off x="3275856" y="2996952"/>
          <a:ext cx="2077694" cy="504056"/>
        </p:xfrm>
        <a:graphic>
          <a:graphicData uri="http://schemas.openxmlformats.org/presentationml/2006/ole">
            <mc:AlternateContent xmlns:mc="http://schemas.openxmlformats.org/markup-compatibility/2006">
              <mc:Choice xmlns:v="urn:schemas-microsoft-com:vml" Requires="v">
                <p:oleObj spid="_x0000_s26558" name="Równanie" r:id="rId11" imgW="1612900" imgH="393700" progId="Equation.3">
                  <p:embed/>
                </p:oleObj>
              </mc:Choice>
              <mc:Fallback>
                <p:oleObj name="Równanie" r:id="rId11" imgW="1612900" imgH="3937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5856" y="2996952"/>
                        <a:ext cx="2077694" cy="504056"/>
                      </a:xfrm>
                      <a:prstGeom prst="rect">
                        <a:avLst/>
                      </a:prstGeom>
                      <a:noFill/>
                    </p:spPr>
                  </p:pic>
                </p:oleObj>
              </mc:Fallback>
            </mc:AlternateContent>
          </a:graphicData>
        </a:graphic>
      </p:graphicFrame>
      <p:sp>
        <p:nvSpPr>
          <p:cNvPr id="16"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4"/>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iekt 17"/>
          <p:cNvGraphicFramePr>
            <a:graphicFrameLocks noChangeAspect="1"/>
          </p:cNvGraphicFramePr>
          <p:nvPr>
            <p:extLst>
              <p:ext uri="{D42A27DB-BD31-4B8C-83A1-F6EECF244321}">
                <p14:modId xmlns:p14="http://schemas.microsoft.com/office/powerpoint/2010/main" val="569611921"/>
              </p:ext>
            </p:extLst>
          </p:nvPr>
        </p:nvGraphicFramePr>
        <p:xfrm>
          <a:off x="395535" y="3861048"/>
          <a:ext cx="2995533" cy="648072"/>
        </p:xfrm>
        <a:graphic>
          <a:graphicData uri="http://schemas.openxmlformats.org/presentationml/2006/ole">
            <mc:AlternateContent xmlns:mc="http://schemas.openxmlformats.org/markup-compatibility/2006">
              <mc:Choice xmlns:v="urn:schemas-microsoft-com:vml" Requires="v">
                <p:oleObj spid="_x0000_s26559" name="Równanie" r:id="rId13" imgW="1981200" imgH="431800" progId="Equation.3">
                  <p:embed/>
                </p:oleObj>
              </mc:Choice>
              <mc:Fallback>
                <p:oleObj name="Równanie" r:id="rId13" imgW="1981200" imgH="431800" progId="Equation.3">
                  <p:embed/>
                  <p:pic>
                    <p:nvPicPr>
                      <p:cNvPr id="0"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535" y="3861048"/>
                        <a:ext cx="2995533" cy="648072"/>
                      </a:xfrm>
                      <a:prstGeom prst="rect">
                        <a:avLst/>
                      </a:prstGeom>
                      <a:noFill/>
                      <a:extLst/>
                    </p:spPr>
                  </p:pic>
                </p:oleObj>
              </mc:Fallback>
            </mc:AlternateContent>
          </a:graphicData>
        </a:graphic>
      </p:graphicFrame>
      <p:graphicFrame>
        <p:nvGraphicFramePr>
          <p:cNvPr id="19" name="Obiekt 18"/>
          <p:cNvGraphicFramePr>
            <a:graphicFrameLocks noChangeAspect="1"/>
          </p:cNvGraphicFramePr>
          <p:nvPr>
            <p:extLst>
              <p:ext uri="{D42A27DB-BD31-4B8C-83A1-F6EECF244321}">
                <p14:modId xmlns:p14="http://schemas.microsoft.com/office/powerpoint/2010/main" val="530198009"/>
              </p:ext>
            </p:extLst>
          </p:nvPr>
        </p:nvGraphicFramePr>
        <p:xfrm>
          <a:off x="4211960" y="3861048"/>
          <a:ext cx="2624292" cy="576064"/>
        </p:xfrm>
        <a:graphic>
          <a:graphicData uri="http://schemas.openxmlformats.org/presentationml/2006/ole">
            <mc:AlternateContent xmlns:mc="http://schemas.openxmlformats.org/markup-compatibility/2006">
              <mc:Choice xmlns:v="urn:schemas-microsoft-com:vml" Requires="v">
                <p:oleObj spid="_x0000_s26560" name="Równanie" r:id="rId15" imgW="1955800" imgH="431800" progId="Equation.3">
                  <p:embed/>
                </p:oleObj>
              </mc:Choice>
              <mc:Fallback>
                <p:oleObj name="Równanie" r:id="rId15" imgW="1955800" imgH="431800" progId="Equation.3">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11960" y="3861048"/>
                        <a:ext cx="2624292" cy="576064"/>
                      </a:xfrm>
                      <a:prstGeom prst="rect">
                        <a:avLst/>
                      </a:prstGeom>
                      <a:noFill/>
                      <a:extLst/>
                    </p:spPr>
                  </p:pic>
                </p:oleObj>
              </mc:Fallback>
            </mc:AlternateContent>
          </a:graphicData>
        </a:graphic>
      </p:graphicFrame>
      <p:sp>
        <p:nvSpPr>
          <p:cNvPr id="20"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3"/>
          <p:cNvSpPr>
            <a:spLocks noChangeArrowheads="1"/>
          </p:cNvSpPr>
          <p:nvPr/>
        </p:nvSpPr>
        <p:spPr bwMode="auto">
          <a:xfrm>
            <a:off x="0" y="885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iekt 21"/>
          <p:cNvGraphicFramePr>
            <a:graphicFrameLocks noChangeAspect="1"/>
          </p:cNvGraphicFramePr>
          <p:nvPr>
            <p:extLst>
              <p:ext uri="{D42A27DB-BD31-4B8C-83A1-F6EECF244321}">
                <p14:modId xmlns:p14="http://schemas.microsoft.com/office/powerpoint/2010/main" val="1083580173"/>
              </p:ext>
            </p:extLst>
          </p:nvPr>
        </p:nvGraphicFramePr>
        <p:xfrm>
          <a:off x="323528" y="4581128"/>
          <a:ext cx="3198994" cy="576064"/>
        </p:xfrm>
        <a:graphic>
          <a:graphicData uri="http://schemas.openxmlformats.org/presentationml/2006/ole">
            <mc:AlternateContent xmlns:mc="http://schemas.openxmlformats.org/markup-compatibility/2006">
              <mc:Choice xmlns:v="urn:schemas-microsoft-com:vml" Requires="v">
                <p:oleObj spid="_x0000_s26561" name="Równanie" r:id="rId17" imgW="2489200" imgH="444500" progId="Equation.3">
                  <p:embed/>
                </p:oleObj>
              </mc:Choice>
              <mc:Fallback>
                <p:oleObj name="Równanie" r:id="rId17" imgW="2489200" imgH="444500" progId="Equation.3">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3528" y="4581128"/>
                        <a:ext cx="3198994" cy="576064"/>
                      </a:xfrm>
                      <a:prstGeom prst="rect">
                        <a:avLst/>
                      </a:prstGeom>
                      <a:noFill/>
                      <a:extLst/>
                    </p:spPr>
                  </p:pic>
                </p:oleObj>
              </mc:Fallback>
            </mc:AlternateContent>
          </a:graphicData>
        </a:graphic>
      </p:graphicFrame>
      <p:graphicFrame>
        <p:nvGraphicFramePr>
          <p:cNvPr id="23" name="Obiekt 22"/>
          <p:cNvGraphicFramePr>
            <a:graphicFrameLocks noChangeAspect="1"/>
          </p:cNvGraphicFramePr>
          <p:nvPr>
            <p:extLst>
              <p:ext uri="{D42A27DB-BD31-4B8C-83A1-F6EECF244321}">
                <p14:modId xmlns:p14="http://schemas.microsoft.com/office/powerpoint/2010/main" val="242649534"/>
              </p:ext>
            </p:extLst>
          </p:nvPr>
        </p:nvGraphicFramePr>
        <p:xfrm>
          <a:off x="4427984" y="4581128"/>
          <a:ext cx="3240360" cy="579076"/>
        </p:xfrm>
        <a:graphic>
          <a:graphicData uri="http://schemas.openxmlformats.org/presentationml/2006/ole">
            <mc:AlternateContent xmlns:mc="http://schemas.openxmlformats.org/markup-compatibility/2006">
              <mc:Choice xmlns:v="urn:schemas-microsoft-com:vml" Requires="v">
                <p:oleObj spid="_x0000_s26562" name="Równanie" r:id="rId19" imgW="2501900" imgH="444500" progId="Equation.3">
                  <p:embed/>
                </p:oleObj>
              </mc:Choice>
              <mc:Fallback>
                <p:oleObj name="Równanie" r:id="rId19" imgW="2501900" imgH="444500" progId="Equation.3">
                  <p:embed/>
                  <p:pic>
                    <p:nvPicPr>
                      <p:cNvPr id="0" name="Object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27984" y="4581128"/>
                        <a:ext cx="3240360" cy="579076"/>
                      </a:xfrm>
                      <a:prstGeom prst="rect">
                        <a:avLst/>
                      </a:prstGeom>
                      <a:noFill/>
                      <a:extLst/>
                    </p:spPr>
                  </p:pic>
                </p:oleObj>
              </mc:Fallback>
            </mc:AlternateContent>
          </a:graphicData>
        </a:graphic>
      </p:graphicFrame>
      <p:sp>
        <p:nvSpPr>
          <p:cNvPr id="24"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7"/>
          <p:cNvSpPr>
            <a:spLocks noChangeArrowheads="1"/>
          </p:cNvSpPr>
          <p:nvPr/>
        </p:nvSpPr>
        <p:spPr bwMode="auto">
          <a:xfrm>
            <a:off x="0" y="904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Prostokąt 9"/>
          <p:cNvSpPr/>
          <p:nvPr/>
        </p:nvSpPr>
        <p:spPr>
          <a:xfrm>
            <a:off x="132656" y="5297784"/>
            <a:ext cx="8784976" cy="1200329"/>
          </a:xfrm>
          <a:prstGeom prst="rect">
            <a:avLst/>
          </a:prstGeom>
        </p:spPr>
        <p:txBody>
          <a:bodyPr wrap="square">
            <a:spAutoFit/>
          </a:bodyPr>
          <a:lstStyle/>
          <a:p>
            <a:r>
              <a:rPr lang="en-US" dirty="0"/>
              <a:t>where the functions </a:t>
            </a:r>
            <a:r>
              <a:rPr lang="en-US" dirty="0" smtClean="0">
                <a:sym typeface="Symbol"/>
              </a:rPr>
              <a:t></a:t>
            </a:r>
            <a:r>
              <a:rPr lang="pl-PL" dirty="0" smtClean="0">
                <a:sym typeface="Symbol"/>
              </a:rPr>
              <a:t> </a:t>
            </a:r>
            <a:r>
              <a:rPr lang="en-US" dirty="0" smtClean="0"/>
              <a:t>and </a:t>
            </a:r>
            <a:r>
              <a:rPr lang="en-US" dirty="0" smtClean="0">
                <a:sym typeface="Symbol"/>
              </a:rPr>
              <a:t> </a:t>
            </a:r>
            <a:r>
              <a:rPr lang="en-US" dirty="0" smtClean="0"/>
              <a:t>are </a:t>
            </a:r>
            <a:r>
              <a:rPr lang="en-US" dirty="0"/>
              <a:t>the </a:t>
            </a:r>
            <a:r>
              <a:rPr lang="en-US" dirty="0" err="1"/>
              <a:t>Ricatti</a:t>
            </a:r>
            <a:r>
              <a:rPr lang="en-US" dirty="0"/>
              <a:t>-Bessel functions corresponding to the spherical Bessel functions. The magnitude parameter in the formulae for </a:t>
            </a:r>
            <a:r>
              <a:rPr lang="en-US" dirty="0" smtClean="0"/>
              <a:t>a</a:t>
            </a:r>
            <a:r>
              <a:rPr lang="pl-PL" baseline="-25000" dirty="0" smtClean="0"/>
              <a:t>n</a:t>
            </a:r>
            <a:r>
              <a:rPr lang="en-US" dirty="0" smtClean="0"/>
              <a:t> </a:t>
            </a:r>
            <a:r>
              <a:rPr lang="en-US" dirty="0"/>
              <a:t>and </a:t>
            </a:r>
            <a:r>
              <a:rPr lang="en-US" dirty="0" smtClean="0"/>
              <a:t>b</a:t>
            </a:r>
            <a:r>
              <a:rPr lang="pl-PL" baseline="-25000" dirty="0" smtClean="0"/>
              <a:t>n</a:t>
            </a:r>
            <a:r>
              <a:rPr lang="en-US" dirty="0" smtClean="0"/>
              <a:t> </a:t>
            </a:r>
            <a:r>
              <a:rPr lang="en-US" dirty="0"/>
              <a:t>is defined for the wavelength inside the medium </a:t>
            </a:r>
            <a:r>
              <a:rPr lang="pl-PL" dirty="0" smtClean="0"/>
              <a:t>                       </a:t>
            </a:r>
            <a:r>
              <a:rPr lang="en-US" dirty="0" smtClean="0"/>
              <a:t>and </a:t>
            </a:r>
            <a:r>
              <a:rPr lang="en-US" dirty="0"/>
              <a:t>is the refractive index </a:t>
            </a:r>
            <a:r>
              <a:rPr lang="en-US" dirty="0" smtClean="0"/>
              <a:t>m=m</a:t>
            </a:r>
            <a:r>
              <a:rPr lang="pl-PL" baseline="-25000" dirty="0" smtClean="0"/>
              <a:t>p</a:t>
            </a:r>
            <a:r>
              <a:rPr lang="en-US" dirty="0" smtClean="0"/>
              <a:t>/m</a:t>
            </a:r>
            <a:r>
              <a:rPr lang="pl-PL" baseline="-25000" dirty="0" smtClean="0"/>
              <a:t>a</a:t>
            </a:r>
            <a:r>
              <a:rPr lang="en-US" dirty="0" smtClean="0"/>
              <a:t>, </a:t>
            </a:r>
            <a:endParaRPr lang="pl-PL" dirty="0" smtClean="0"/>
          </a:p>
          <a:p>
            <a:r>
              <a:rPr lang="en-US" dirty="0" smtClean="0"/>
              <a:t>where m</a:t>
            </a:r>
            <a:r>
              <a:rPr lang="pl-PL" baseline="-25000" dirty="0" smtClean="0"/>
              <a:t>p</a:t>
            </a:r>
            <a:r>
              <a:rPr lang="pl-PL" dirty="0" smtClean="0"/>
              <a:t> </a:t>
            </a:r>
            <a:r>
              <a:rPr lang="pl-PL" dirty="0" err="1" smtClean="0"/>
              <a:t>is</a:t>
            </a:r>
            <a:r>
              <a:rPr lang="pl-PL" dirty="0" smtClean="0"/>
              <a:t> r</a:t>
            </a:r>
            <a:r>
              <a:rPr lang="en-US" dirty="0" err="1" smtClean="0"/>
              <a:t>efractive</a:t>
            </a:r>
            <a:r>
              <a:rPr lang="en-US" dirty="0" smtClean="0"/>
              <a:t> </a:t>
            </a:r>
            <a:r>
              <a:rPr lang="en-US" dirty="0"/>
              <a:t>index for a particle and </a:t>
            </a:r>
            <a:r>
              <a:rPr lang="pl-PL" dirty="0" smtClean="0"/>
              <a:t>m</a:t>
            </a:r>
            <a:r>
              <a:rPr lang="pl-PL" baseline="-25000" dirty="0" smtClean="0"/>
              <a:t>a</a:t>
            </a:r>
            <a:r>
              <a:rPr lang="en-US" dirty="0" smtClean="0"/>
              <a:t> </a:t>
            </a:r>
            <a:r>
              <a:rPr lang="en-US" dirty="0"/>
              <a:t>for air</a:t>
            </a:r>
          </a:p>
        </p:txBody>
      </p:sp>
      <p:sp>
        <p:nvSpPr>
          <p:cNvPr id="11" name="Rectangle 17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iekt 11"/>
          <p:cNvGraphicFramePr>
            <a:graphicFrameLocks noChangeAspect="1"/>
          </p:cNvGraphicFramePr>
          <p:nvPr>
            <p:extLst>
              <p:ext uri="{D42A27DB-BD31-4B8C-83A1-F6EECF244321}">
                <p14:modId xmlns:p14="http://schemas.microsoft.com/office/powerpoint/2010/main" val="84114529"/>
              </p:ext>
            </p:extLst>
          </p:nvPr>
        </p:nvGraphicFramePr>
        <p:xfrm>
          <a:off x="3131840" y="5875045"/>
          <a:ext cx="1115616" cy="366979"/>
        </p:xfrm>
        <a:graphic>
          <a:graphicData uri="http://schemas.openxmlformats.org/presentationml/2006/ole">
            <mc:AlternateContent xmlns:mc="http://schemas.openxmlformats.org/markup-compatibility/2006">
              <mc:Choice xmlns:v="urn:schemas-microsoft-com:vml" Requires="v">
                <p:oleObj spid="_x0000_s26563" name="Równanie" r:id="rId21" imgW="723586" imgH="241195" progId="Equation.3">
                  <p:embed/>
                </p:oleObj>
              </mc:Choice>
              <mc:Fallback>
                <p:oleObj name="Równanie" r:id="rId21" imgW="723586" imgH="241195" progId="Equation.3">
                  <p:embed/>
                  <p:pic>
                    <p:nvPicPr>
                      <p:cNvPr id="0" name="Object 17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31840" y="5875045"/>
                        <a:ext cx="1115616" cy="366979"/>
                      </a:xfrm>
                      <a:prstGeom prst="rect">
                        <a:avLst/>
                      </a:prstGeom>
                      <a:noFill/>
                    </p:spPr>
                  </p:pic>
                </p:oleObj>
              </mc:Fallback>
            </mc:AlternateContent>
          </a:graphicData>
        </a:graphic>
      </p:graphicFrame>
    </p:spTree>
    <p:extLst>
      <p:ext uri="{BB962C8B-B14F-4D97-AF65-F5344CB8AC3E}">
        <p14:creationId xmlns:p14="http://schemas.microsoft.com/office/powerpoint/2010/main" val="179194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smtClean="0"/>
              <a:t>Introduction</a:t>
            </a:r>
            <a:endParaRPr lang="en-US" sz="3200" b="1" dirty="0"/>
          </a:p>
        </p:txBody>
      </p:sp>
      <p:sp>
        <p:nvSpPr>
          <p:cNvPr id="3" name="Symbol zastępczy zawartości 2"/>
          <p:cNvSpPr>
            <a:spLocks noGrp="1"/>
          </p:cNvSpPr>
          <p:nvPr>
            <p:ph idx="1"/>
          </p:nvPr>
        </p:nvSpPr>
        <p:spPr/>
        <p:txBody>
          <a:bodyPr>
            <a:normAutofit/>
          </a:bodyPr>
          <a:lstStyle/>
          <a:p>
            <a:r>
              <a:rPr lang="en-US" sz="2400" dirty="0" err="1" smtClean="0"/>
              <a:t>Radiat</a:t>
            </a:r>
            <a:r>
              <a:rPr lang="pl-PL" sz="2400" dirty="0" err="1" smtClean="0"/>
              <a:t>ion</a:t>
            </a:r>
            <a:r>
              <a:rPr lang="en-US" sz="2400" dirty="0" smtClean="0"/>
              <a:t> </a:t>
            </a:r>
            <a:r>
              <a:rPr lang="en-US" sz="2400" dirty="0"/>
              <a:t>scattering is a process associated with a change in the direction of propagation of an electromagnetic wave. </a:t>
            </a:r>
            <a:endParaRPr lang="pl-PL" sz="2400" dirty="0" smtClean="0"/>
          </a:p>
          <a:p>
            <a:r>
              <a:rPr lang="en-US" sz="2400" dirty="0" smtClean="0"/>
              <a:t>In </a:t>
            </a:r>
            <a:r>
              <a:rPr lang="en-US" sz="2400" dirty="0"/>
              <a:t>the atmosphere, elastic scattering (no change in wavelength) plays the most important role. </a:t>
            </a:r>
            <a:endParaRPr lang="pl-PL" sz="2400" dirty="0" smtClean="0"/>
          </a:p>
          <a:p>
            <a:r>
              <a:rPr lang="pl-PL" sz="2400" dirty="0"/>
              <a:t>I</a:t>
            </a:r>
            <a:r>
              <a:rPr lang="en-US" sz="2400" dirty="0" err="1" smtClean="0"/>
              <a:t>nelastic</a:t>
            </a:r>
            <a:r>
              <a:rPr lang="en-US" sz="2400" dirty="0" smtClean="0"/>
              <a:t> </a:t>
            </a:r>
            <a:r>
              <a:rPr lang="en-US" sz="2400" dirty="0"/>
              <a:t>scattering (e.g. Raman scattering) is secondary. </a:t>
            </a:r>
            <a:r>
              <a:rPr lang="en-US" sz="2400" dirty="0" smtClean="0"/>
              <a:t>Despite </a:t>
            </a:r>
            <a:r>
              <a:rPr lang="en-US" sz="2400" dirty="0"/>
              <a:t>this, it is often neglected small, but it is used in remote sensing techniques. </a:t>
            </a:r>
            <a:endParaRPr lang="pl-PL" sz="2400" dirty="0" smtClean="0"/>
          </a:p>
          <a:p>
            <a:r>
              <a:rPr lang="en-US" sz="2400" dirty="0" smtClean="0"/>
              <a:t>Scattering </a:t>
            </a:r>
            <a:r>
              <a:rPr lang="en-US" sz="2400" dirty="0"/>
              <a:t>plays a key role for solar radiation, while in the </a:t>
            </a:r>
            <a:r>
              <a:rPr lang="en-US" sz="2400" dirty="0" smtClean="0"/>
              <a:t>far</a:t>
            </a:r>
            <a:r>
              <a:rPr lang="pl-PL" sz="2400" dirty="0" smtClean="0"/>
              <a:t>-</a:t>
            </a:r>
            <a:r>
              <a:rPr lang="en-US" sz="2400" dirty="0" smtClean="0"/>
              <a:t>infrared </a:t>
            </a:r>
            <a:r>
              <a:rPr lang="en-US" sz="2400" dirty="0"/>
              <a:t>it is of less importance and may be neglected in many considerations.</a:t>
            </a:r>
          </a:p>
        </p:txBody>
      </p:sp>
    </p:spTree>
    <p:extLst>
      <p:ext uri="{BB962C8B-B14F-4D97-AF65-F5344CB8AC3E}">
        <p14:creationId xmlns:p14="http://schemas.microsoft.com/office/powerpoint/2010/main" val="2851827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274638"/>
            <a:ext cx="4536504" cy="1143000"/>
          </a:xfrm>
        </p:spPr>
        <p:txBody>
          <a:bodyPr>
            <a:normAutofit/>
          </a:bodyPr>
          <a:lstStyle/>
          <a:p>
            <a:r>
              <a:rPr lang="pl-PL" sz="3200" b="1" dirty="0" smtClean="0"/>
              <a:t>E</a:t>
            </a:r>
            <a:r>
              <a:rPr lang="en-US" sz="3200" b="1" dirty="0" err="1" smtClean="0"/>
              <a:t>ffective</a:t>
            </a:r>
            <a:r>
              <a:rPr lang="en-US" sz="3200" b="1" dirty="0" smtClean="0"/>
              <a:t> </a:t>
            </a:r>
            <a:r>
              <a:rPr lang="en-US" sz="3200" b="1" dirty="0"/>
              <a:t>scattering cross-section</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0"/>
            <a:ext cx="4689723" cy="675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3618572551"/>
              </p:ext>
            </p:extLst>
          </p:nvPr>
        </p:nvGraphicFramePr>
        <p:xfrm>
          <a:off x="395536" y="1628800"/>
          <a:ext cx="936104" cy="619269"/>
        </p:xfrm>
        <a:graphic>
          <a:graphicData uri="http://schemas.openxmlformats.org/presentationml/2006/ole">
            <mc:AlternateContent xmlns:mc="http://schemas.openxmlformats.org/markup-compatibility/2006">
              <mc:Choice xmlns:v="urn:schemas-microsoft-com:vml" Requires="v">
                <p:oleObj spid="_x0000_s29001" name="Równanie" r:id="rId4" imgW="622030" imgH="406224" progId="Equation.3">
                  <p:embed/>
                </p:oleObj>
              </mc:Choice>
              <mc:Fallback>
                <p:oleObj name="Równanie" r:id="rId4" imgW="622030" imgH="406224"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628800"/>
                        <a:ext cx="936104" cy="619269"/>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4098307900"/>
              </p:ext>
            </p:extLst>
          </p:nvPr>
        </p:nvGraphicFramePr>
        <p:xfrm>
          <a:off x="1763688" y="1537742"/>
          <a:ext cx="1009787" cy="648072"/>
        </p:xfrm>
        <a:graphic>
          <a:graphicData uri="http://schemas.openxmlformats.org/presentationml/2006/ole">
            <mc:AlternateContent xmlns:mc="http://schemas.openxmlformats.org/markup-compatibility/2006">
              <mc:Choice xmlns:v="urn:schemas-microsoft-com:vml" Requires="v">
                <p:oleObj spid="_x0000_s29002" name="Równanie" r:id="rId6" imgW="634725" imgH="406224" progId="Equation.3">
                  <p:embed/>
                </p:oleObj>
              </mc:Choice>
              <mc:Fallback>
                <p:oleObj name="Równanie" r:id="rId6" imgW="634725" imgH="406224"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1537742"/>
                        <a:ext cx="1009787" cy="648072"/>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iekt 8"/>
          <p:cNvGraphicFramePr>
            <a:graphicFrameLocks noChangeAspect="1"/>
          </p:cNvGraphicFramePr>
          <p:nvPr>
            <p:extLst>
              <p:ext uri="{D42A27DB-BD31-4B8C-83A1-F6EECF244321}">
                <p14:modId xmlns:p14="http://schemas.microsoft.com/office/powerpoint/2010/main" val="540830827"/>
              </p:ext>
            </p:extLst>
          </p:nvPr>
        </p:nvGraphicFramePr>
        <p:xfrm>
          <a:off x="3059832" y="1537742"/>
          <a:ext cx="1008112" cy="646997"/>
        </p:xfrm>
        <a:graphic>
          <a:graphicData uri="http://schemas.openxmlformats.org/presentationml/2006/ole">
            <mc:AlternateContent xmlns:mc="http://schemas.openxmlformats.org/markup-compatibility/2006">
              <mc:Choice xmlns:v="urn:schemas-microsoft-com:vml" Requires="v">
                <p:oleObj spid="_x0000_s29003" name="Równanie" r:id="rId8" imgW="634725" imgH="406224" progId="Equation.3">
                  <p:embed/>
                </p:oleObj>
              </mc:Choice>
              <mc:Fallback>
                <p:oleObj name="Równanie" r:id="rId8" imgW="634725" imgH="406224"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832" y="1537742"/>
                        <a:ext cx="1008112" cy="646997"/>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iekt 10"/>
          <p:cNvGraphicFramePr>
            <a:graphicFrameLocks noChangeAspect="1"/>
          </p:cNvGraphicFramePr>
          <p:nvPr>
            <p:extLst>
              <p:ext uri="{D42A27DB-BD31-4B8C-83A1-F6EECF244321}">
                <p14:modId xmlns:p14="http://schemas.microsoft.com/office/powerpoint/2010/main" val="3634416713"/>
              </p:ext>
            </p:extLst>
          </p:nvPr>
        </p:nvGraphicFramePr>
        <p:xfrm>
          <a:off x="323528" y="2564904"/>
          <a:ext cx="1380153" cy="360040"/>
        </p:xfrm>
        <a:graphic>
          <a:graphicData uri="http://schemas.openxmlformats.org/presentationml/2006/ole">
            <mc:AlternateContent xmlns:mc="http://schemas.openxmlformats.org/markup-compatibility/2006">
              <mc:Choice xmlns:v="urn:schemas-microsoft-com:vml" Requires="v">
                <p:oleObj spid="_x0000_s29004" name="Równanie" r:id="rId10" imgW="876300" imgH="228600" progId="Equation.3">
                  <p:embed/>
                </p:oleObj>
              </mc:Choice>
              <mc:Fallback>
                <p:oleObj name="Równanie" r:id="rId10" imgW="876300" imgH="2286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8" y="2564904"/>
                        <a:ext cx="1380153" cy="360040"/>
                      </a:xfrm>
                      <a:prstGeom prst="rect">
                        <a:avLst/>
                      </a:prstGeom>
                      <a:noFill/>
                    </p:spPr>
                  </p:pic>
                </p:oleObj>
              </mc:Fallback>
            </mc:AlternateContent>
          </a:graphicData>
        </a:graphic>
      </p:graphicFrame>
      <p:sp>
        <p:nvSpPr>
          <p:cNvPr id="12" name="pole tekstowe 11"/>
          <p:cNvSpPr txBox="1"/>
          <p:nvPr/>
        </p:nvSpPr>
        <p:spPr>
          <a:xfrm>
            <a:off x="251520" y="3140968"/>
            <a:ext cx="4176464" cy="1200329"/>
          </a:xfrm>
          <a:prstGeom prst="rect">
            <a:avLst/>
          </a:prstGeom>
          <a:noFill/>
        </p:spPr>
        <p:txBody>
          <a:bodyPr wrap="square" rtlCol="0">
            <a:spAutoFit/>
          </a:bodyPr>
          <a:lstStyle/>
          <a:p>
            <a:r>
              <a:rPr lang="en-US" dirty="0" smtClean="0">
                <a:sym typeface="Symbol"/>
              </a:rPr>
              <a:t></a:t>
            </a:r>
            <a:r>
              <a:rPr lang="pl-PL" baseline="-25000" dirty="0" smtClean="0">
                <a:sym typeface="Symbol"/>
              </a:rPr>
              <a:t>s </a:t>
            </a:r>
            <a:r>
              <a:rPr lang="en-US" dirty="0" smtClean="0">
                <a:sym typeface="Symbol"/>
              </a:rPr>
              <a:t>– scattering cross section</a:t>
            </a:r>
          </a:p>
          <a:p>
            <a:r>
              <a:rPr lang="en-US" dirty="0" smtClean="0">
                <a:sym typeface="Symbol"/>
              </a:rPr>
              <a:t></a:t>
            </a:r>
            <a:r>
              <a:rPr lang="en-US" baseline="-25000" dirty="0" smtClean="0">
                <a:sym typeface="Symbol"/>
              </a:rPr>
              <a:t>a </a:t>
            </a:r>
            <a:r>
              <a:rPr lang="en-US" dirty="0" smtClean="0">
                <a:sym typeface="Symbol"/>
              </a:rPr>
              <a:t>– absorption cross section</a:t>
            </a:r>
          </a:p>
          <a:p>
            <a:r>
              <a:rPr lang="en-US" dirty="0" smtClean="0">
                <a:sym typeface="Symbol"/>
              </a:rPr>
              <a:t></a:t>
            </a:r>
            <a:r>
              <a:rPr lang="en-US" baseline="-25000" dirty="0" smtClean="0">
                <a:sym typeface="Symbol"/>
              </a:rPr>
              <a:t>e </a:t>
            </a:r>
            <a:r>
              <a:rPr lang="en-US" dirty="0" smtClean="0">
                <a:sym typeface="Symbol"/>
              </a:rPr>
              <a:t>– extinction cross section</a:t>
            </a:r>
          </a:p>
          <a:p>
            <a:endParaRPr lang="en-US" dirty="0"/>
          </a:p>
        </p:txBody>
      </p:sp>
      <p:sp>
        <p:nvSpPr>
          <p:cNvPr id="3" name="pole tekstowe 2"/>
          <p:cNvSpPr txBox="1"/>
          <p:nvPr/>
        </p:nvSpPr>
        <p:spPr>
          <a:xfrm>
            <a:off x="251520" y="4725144"/>
            <a:ext cx="4320480" cy="646331"/>
          </a:xfrm>
          <a:prstGeom prst="rect">
            <a:avLst/>
          </a:prstGeom>
          <a:noFill/>
        </p:spPr>
        <p:txBody>
          <a:bodyPr wrap="square" rtlCol="0">
            <a:spAutoFit/>
          </a:bodyPr>
          <a:lstStyle/>
          <a:p>
            <a:r>
              <a:rPr lang="en-US" dirty="0" smtClean="0"/>
              <a:t>Different color shows solution for different refractive index (real and imaginary part)</a:t>
            </a:r>
            <a:endParaRPr lang="en-US" dirty="0"/>
          </a:p>
        </p:txBody>
      </p:sp>
    </p:spTree>
    <p:extLst>
      <p:ext uri="{BB962C8B-B14F-4D97-AF65-F5344CB8AC3E}">
        <p14:creationId xmlns:p14="http://schemas.microsoft.com/office/powerpoint/2010/main" val="3867274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4048" y="116632"/>
            <a:ext cx="3826768" cy="1143000"/>
          </a:xfrm>
        </p:spPr>
        <p:txBody>
          <a:bodyPr>
            <a:normAutofit/>
          </a:bodyPr>
          <a:lstStyle/>
          <a:p>
            <a:r>
              <a:rPr lang="en-US" sz="3200" b="1" dirty="0" smtClean="0"/>
              <a:t>Scattering phase function</a:t>
            </a:r>
            <a:endParaRPr lang="en-US" sz="3200" b="1" dirty="0"/>
          </a:p>
        </p:txBody>
      </p:sp>
      <p:pic>
        <p:nvPicPr>
          <p:cNvPr id="27650" name="Picture 2" descr="mieph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987"/>
            <a:ext cx="4716016" cy="679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323" y="3212976"/>
            <a:ext cx="4465171" cy="335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419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Simulation of single-scattering properties of spherical and uniform particles  </a:t>
            </a:r>
            <a:endParaRPr lang="en-US" sz="3200" b="1" dirty="0"/>
          </a:p>
        </p:txBody>
      </p:sp>
      <p:sp>
        <p:nvSpPr>
          <p:cNvPr id="3" name="Symbol zastępczy zawartości 2"/>
          <p:cNvSpPr>
            <a:spLocks noGrp="1"/>
          </p:cNvSpPr>
          <p:nvPr>
            <p:ph idx="1"/>
          </p:nvPr>
        </p:nvSpPr>
        <p:spPr>
          <a:xfrm>
            <a:off x="467544" y="1628800"/>
            <a:ext cx="8229600" cy="4525963"/>
          </a:xfrm>
        </p:spPr>
        <p:txBody>
          <a:bodyPr>
            <a:normAutofit/>
          </a:bodyPr>
          <a:lstStyle/>
          <a:p>
            <a:r>
              <a:rPr lang="pl-PL" sz="2400" dirty="0" err="1" smtClean="0"/>
              <a:t>MatLAB</a:t>
            </a:r>
            <a:r>
              <a:rPr lang="pl-PL" sz="2400" dirty="0" smtClean="0"/>
              <a:t>: </a:t>
            </a:r>
            <a:r>
              <a:rPr lang="pl-PL" sz="2400" dirty="0" err="1" smtClean="0"/>
              <a:t>mie.m</a:t>
            </a:r>
            <a:r>
              <a:rPr lang="pl-PL" sz="2400" dirty="0" smtClean="0"/>
              <a:t> </a:t>
            </a:r>
            <a:r>
              <a:rPr lang="pl-PL" sz="2400" dirty="0" err="1" smtClean="0"/>
              <a:t>or</a:t>
            </a:r>
            <a:r>
              <a:rPr lang="pl-PL" sz="2400" dirty="0" smtClean="0"/>
              <a:t> </a:t>
            </a:r>
            <a:r>
              <a:rPr lang="pl-PL" sz="2400" dirty="0" err="1" smtClean="0"/>
              <a:t>mie.mex</a:t>
            </a:r>
            <a:endParaRPr lang="pl-PL" sz="2400" dirty="0" smtClean="0"/>
          </a:p>
          <a:p>
            <a:pPr marL="0" indent="0">
              <a:buNone/>
            </a:pPr>
            <a:r>
              <a:rPr lang="en-US" sz="2400" dirty="0">
                <a:hlinkClick r:id="rId3"/>
              </a:rPr>
              <a:t>https://www.igf.fuw.edu.pl/~</a:t>
            </a:r>
            <a:r>
              <a:rPr lang="en-US" sz="2400" dirty="0" smtClean="0">
                <a:hlinkClick r:id="rId3"/>
              </a:rPr>
              <a:t>kmark/stacja/kody.php</a:t>
            </a:r>
            <a:r>
              <a:rPr lang="pl-PL" sz="2400" dirty="0" smtClean="0"/>
              <a:t> </a:t>
            </a:r>
          </a:p>
          <a:p>
            <a:r>
              <a:rPr lang="pl-PL" sz="2400" dirty="0" smtClean="0"/>
              <a:t>How to </a:t>
            </a:r>
            <a:r>
              <a:rPr lang="pl-PL" sz="2400" dirty="0" err="1" smtClean="0"/>
              <a:t>use</a:t>
            </a:r>
            <a:r>
              <a:rPr lang="pl-PL" sz="2400" dirty="0" smtClean="0"/>
              <a:t> </a:t>
            </a:r>
            <a:r>
              <a:rPr lang="pl-PL" sz="2400" dirty="0" err="1" smtClean="0"/>
              <a:t>it</a:t>
            </a:r>
            <a:r>
              <a:rPr lang="pl-PL" sz="2400" dirty="0" smtClean="0"/>
              <a:t>?</a:t>
            </a:r>
          </a:p>
          <a:p>
            <a:pPr marL="0" indent="0">
              <a:buNone/>
            </a:pPr>
            <a:r>
              <a:rPr lang="pl-PL" sz="2400" b="1" dirty="0" smtClean="0"/>
              <a:t>[S1,S2,Qext,Qscat,Qback,g]=</a:t>
            </a:r>
            <a:r>
              <a:rPr lang="pl-PL" sz="2400" b="1" dirty="0" err="1" smtClean="0"/>
              <a:t>mie</a:t>
            </a:r>
            <a:r>
              <a:rPr lang="pl-PL" sz="2400" b="1" dirty="0" smtClean="0"/>
              <a:t>(</a:t>
            </a:r>
            <a:r>
              <a:rPr lang="pl-PL" sz="2400" b="1" dirty="0" err="1" smtClean="0"/>
              <a:t>x,nref,nangles</a:t>
            </a:r>
            <a:r>
              <a:rPr lang="pl-PL" sz="2400" b="1" dirty="0" smtClean="0"/>
              <a:t>)</a:t>
            </a:r>
          </a:p>
          <a:p>
            <a:pPr marL="0" indent="0">
              <a:buNone/>
            </a:pPr>
            <a:endParaRPr lang="pl-PL" sz="2400" b="1" dirty="0"/>
          </a:p>
          <a:p>
            <a:pPr marL="0" indent="0">
              <a:buNone/>
            </a:pPr>
            <a:endParaRPr lang="pl-PL" sz="2400" b="1" dirty="0" smtClean="0"/>
          </a:p>
          <a:p>
            <a:pPr marL="0" indent="0">
              <a:buNone/>
            </a:pPr>
            <a:r>
              <a:rPr lang="pl-PL" sz="2400" b="1" dirty="0" err="1" smtClean="0"/>
              <a:t>Coefficients</a:t>
            </a:r>
            <a:r>
              <a:rPr lang="pl-PL" sz="2400" b="1" dirty="0" smtClean="0"/>
              <a:t>:</a:t>
            </a:r>
            <a:endParaRPr lang="pl-PL" sz="2400" b="1" dirty="0"/>
          </a:p>
          <a:p>
            <a:pPr marL="0" indent="0">
              <a:buNone/>
            </a:pPr>
            <a:r>
              <a:rPr lang="en-US" sz="2400" dirty="0" smtClean="0"/>
              <a:t>For </a:t>
            </a:r>
            <a:r>
              <a:rPr lang="en-US" sz="2400" dirty="0" err="1" smtClean="0"/>
              <a:t>monodispersive</a:t>
            </a:r>
            <a:r>
              <a:rPr lang="en-US" sz="2400" dirty="0" smtClean="0"/>
              <a:t> particles:                      i=scat, </a:t>
            </a:r>
            <a:r>
              <a:rPr lang="en-US" sz="2400" dirty="0" err="1" smtClean="0"/>
              <a:t>ext</a:t>
            </a:r>
            <a:r>
              <a:rPr lang="en-US" sz="2400" dirty="0" smtClean="0"/>
              <a:t>, abs</a:t>
            </a:r>
          </a:p>
          <a:p>
            <a:pPr marL="0" indent="0">
              <a:buNone/>
            </a:pPr>
            <a:r>
              <a:rPr lang="en-US" sz="2400" dirty="0" smtClean="0"/>
              <a:t>For </a:t>
            </a:r>
            <a:r>
              <a:rPr lang="en-US" sz="2400" dirty="0" err="1" smtClean="0"/>
              <a:t>polidispersive</a:t>
            </a:r>
            <a:r>
              <a:rPr lang="en-US" sz="2400" dirty="0" smtClean="0"/>
              <a:t> particles</a:t>
            </a:r>
            <a:r>
              <a:rPr lang="pl-PL" sz="2400" dirty="0" smtClean="0"/>
              <a:t>:</a:t>
            </a:r>
            <a:endParaRPr lang="en-US" sz="2400" dirty="0" smtClean="0"/>
          </a:p>
          <a:p>
            <a:pPr marL="0" indent="0">
              <a:buNone/>
            </a:pPr>
            <a:r>
              <a:rPr lang="en-US" sz="2400" dirty="0" smtClean="0"/>
              <a:t>n(r) – particle size distribution</a:t>
            </a:r>
          </a:p>
          <a:p>
            <a:pPr marL="0" indent="0">
              <a:buNone/>
            </a:pPr>
            <a:endParaRPr lang="en-US" sz="2400" dirty="0"/>
          </a:p>
        </p:txBody>
      </p:sp>
      <p:graphicFrame>
        <p:nvGraphicFramePr>
          <p:cNvPr id="4" name="Obiekt 3"/>
          <p:cNvGraphicFramePr>
            <a:graphicFrameLocks noChangeAspect="1"/>
          </p:cNvGraphicFramePr>
          <p:nvPr>
            <p:extLst>
              <p:ext uri="{D42A27DB-BD31-4B8C-83A1-F6EECF244321}">
                <p14:modId xmlns:p14="http://schemas.microsoft.com/office/powerpoint/2010/main" val="2028496104"/>
              </p:ext>
            </p:extLst>
          </p:nvPr>
        </p:nvGraphicFramePr>
        <p:xfrm>
          <a:off x="628650" y="3517900"/>
          <a:ext cx="2471738" cy="806450"/>
        </p:xfrm>
        <a:graphic>
          <a:graphicData uri="http://schemas.openxmlformats.org/presentationml/2006/ole">
            <mc:AlternateContent xmlns:mc="http://schemas.openxmlformats.org/markup-compatibility/2006">
              <mc:Choice xmlns:v="urn:schemas-microsoft-com:vml" Requires="v">
                <p:oleObj spid="_x0000_s26989" name="Równanie" r:id="rId4" imgW="1396800" imgH="457200" progId="Equation.3">
                  <p:embed/>
                </p:oleObj>
              </mc:Choice>
              <mc:Fallback>
                <p:oleObj name="Równanie" r:id="rId4" imgW="1396800" imgH="457200" progId="Equation.3">
                  <p:embed/>
                  <p:pic>
                    <p:nvPicPr>
                      <p:cNvPr id="0" name="Obiekt 4"/>
                      <p:cNvPicPr>
                        <a:picLocks noChangeAspect="1" noChangeArrowheads="1"/>
                      </p:cNvPicPr>
                      <p:nvPr/>
                    </p:nvPicPr>
                    <p:blipFill>
                      <a:blip r:embed="rId5"/>
                      <a:srcRect/>
                      <a:stretch>
                        <a:fillRect/>
                      </a:stretch>
                    </p:blipFill>
                    <p:spPr bwMode="auto">
                      <a:xfrm>
                        <a:off x="628650" y="3517900"/>
                        <a:ext cx="24717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iekt 4"/>
          <p:cNvGraphicFramePr>
            <a:graphicFrameLocks noChangeAspect="1"/>
          </p:cNvGraphicFramePr>
          <p:nvPr>
            <p:extLst>
              <p:ext uri="{D42A27DB-BD31-4B8C-83A1-F6EECF244321}">
                <p14:modId xmlns:p14="http://schemas.microsoft.com/office/powerpoint/2010/main" val="200074424"/>
              </p:ext>
            </p:extLst>
          </p:nvPr>
        </p:nvGraphicFramePr>
        <p:xfrm>
          <a:off x="3851920" y="3501008"/>
          <a:ext cx="2603500" cy="771525"/>
        </p:xfrm>
        <a:graphic>
          <a:graphicData uri="http://schemas.openxmlformats.org/presentationml/2006/ole">
            <mc:AlternateContent xmlns:mc="http://schemas.openxmlformats.org/markup-compatibility/2006">
              <mc:Choice xmlns:v="urn:schemas-microsoft-com:vml" Requires="v">
                <p:oleObj spid="_x0000_s26990" name="Równanie" r:id="rId6" imgW="1638000" imgH="482400" progId="Equation.3">
                  <p:embed/>
                </p:oleObj>
              </mc:Choice>
              <mc:Fallback>
                <p:oleObj name="Równanie" r:id="rId6" imgW="1638000" imgH="482400" progId="Equation.3">
                  <p:embed/>
                  <p:pic>
                    <p:nvPicPr>
                      <p:cNvPr id="0" name="Obiekt 6"/>
                      <p:cNvPicPr>
                        <a:picLocks noChangeAspect="1" noChangeArrowheads="1"/>
                      </p:cNvPicPr>
                      <p:nvPr/>
                    </p:nvPicPr>
                    <p:blipFill>
                      <a:blip r:embed="rId7"/>
                      <a:srcRect/>
                      <a:stretch>
                        <a:fillRect/>
                      </a:stretch>
                    </p:blipFill>
                    <p:spPr bwMode="auto">
                      <a:xfrm>
                        <a:off x="3851920" y="3501008"/>
                        <a:ext cx="26035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iekt 5"/>
          <p:cNvGraphicFramePr>
            <a:graphicFrameLocks noChangeAspect="1"/>
          </p:cNvGraphicFramePr>
          <p:nvPr>
            <p:extLst>
              <p:ext uri="{D42A27DB-BD31-4B8C-83A1-F6EECF244321}">
                <p14:modId xmlns:p14="http://schemas.microsoft.com/office/powerpoint/2010/main" val="1123992021"/>
              </p:ext>
            </p:extLst>
          </p:nvPr>
        </p:nvGraphicFramePr>
        <p:xfrm>
          <a:off x="4156075" y="4714875"/>
          <a:ext cx="1350963" cy="387350"/>
        </p:xfrm>
        <a:graphic>
          <a:graphicData uri="http://schemas.openxmlformats.org/presentationml/2006/ole">
            <mc:AlternateContent xmlns:mc="http://schemas.openxmlformats.org/markup-compatibility/2006">
              <mc:Choice xmlns:v="urn:schemas-microsoft-com:vml" Requires="v">
                <p:oleObj spid="_x0000_s26991" name="Równanie" r:id="rId8" imgW="850680" imgH="241200" progId="Equation.3">
                  <p:embed/>
                </p:oleObj>
              </mc:Choice>
              <mc:Fallback>
                <p:oleObj name="Równanie" r:id="rId8" imgW="850680" imgH="241200" progId="Equation.3">
                  <p:embed/>
                  <p:pic>
                    <p:nvPicPr>
                      <p:cNvPr id="0" name=""/>
                      <p:cNvPicPr>
                        <a:picLocks noChangeAspect="1" noChangeArrowheads="1"/>
                      </p:cNvPicPr>
                      <p:nvPr/>
                    </p:nvPicPr>
                    <p:blipFill>
                      <a:blip r:embed="rId9"/>
                      <a:srcRect/>
                      <a:stretch>
                        <a:fillRect/>
                      </a:stretch>
                    </p:blipFill>
                    <p:spPr bwMode="auto">
                      <a:xfrm>
                        <a:off x="4156075" y="4714875"/>
                        <a:ext cx="13509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2363564605"/>
              </p:ext>
            </p:extLst>
          </p:nvPr>
        </p:nvGraphicFramePr>
        <p:xfrm>
          <a:off x="4139952" y="5157192"/>
          <a:ext cx="1836738" cy="449263"/>
        </p:xfrm>
        <a:graphic>
          <a:graphicData uri="http://schemas.openxmlformats.org/presentationml/2006/ole">
            <mc:AlternateContent xmlns:mc="http://schemas.openxmlformats.org/markup-compatibility/2006">
              <mc:Choice xmlns:v="urn:schemas-microsoft-com:vml" Requires="v">
                <p:oleObj spid="_x0000_s26992" name="Równanie" r:id="rId10" imgW="1155600" imgH="279360" progId="Equation.3">
                  <p:embed/>
                </p:oleObj>
              </mc:Choice>
              <mc:Fallback>
                <p:oleObj name="Równanie" r:id="rId10" imgW="1155600" imgH="279360" progId="Equation.3">
                  <p:embed/>
                  <p:pic>
                    <p:nvPicPr>
                      <p:cNvPr id="0" name=""/>
                      <p:cNvPicPr>
                        <a:picLocks noChangeAspect="1" noChangeArrowheads="1"/>
                      </p:cNvPicPr>
                      <p:nvPr/>
                    </p:nvPicPr>
                    <p:blipFill>
                      <a:blip r:embed="rId11"/>
                      <a:srcRect/>
                      <a:stretch>
                        <a:fillRect/>
                      </a:stretch>
                    </p:blipFill>
                    <p:spPr bwMode="auto">
                      <a:xfrm>
                        <a:off x="4139952" y="5157192"/>
                        <a:ext cx="18367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410275349"/>
              </p:ext>
            </p:extLst>
          </p:nvPr>
        </p:nvGraphicFramePr>
        <p:xfrm>
          <a:off x="4884738" y="5661025"/>
          <a:ext cx="1352550" cy="449263"/>
        </p:xfrm>
        <a:graphic>
          <a:graphicData uri="http://schemas.openxmlformats.org/presentationml/2006/ole">
            <mc:AlternateContent xmlns:mc="http://schemas.openxmlformats.org/markup-compatibility/2006">
              <mc:Choice xmlns:v="urn:schemas-microsoft-com:vml" Requires="v">
                <p:oleObj spid="_x0000_s26993" name="Równanie" r:id="rId12" imgW="850680" imgH="279360" progId="Equation.3">
                  <p:embed/>
                </p:oleObj>
              </mc:Choice>
              <mc:Fallback>
                <p:oleObj name="Równanie" r:id="rId12" imgW="850680" imgH="279360" progId="Equation.3">
                  <p:embed/>
                  <p:pic>
                    <p:nvPicPr>
                      <p:cNvPr id="0" name=""/>
                      <p:cNvPicPr>
                        <a:picLocks noChangeAspect="1" noChangeArrowheads="1"/>
                      </p:cNvPicPr>
                      <p:nvPr/>
                    </p:nvPicPr>
                    <p:blipFill>
                      <a:blip r:embed="rId13"/>
                      <a:srcRect/>
                      <a:stretch>
                        <a:fillRect/>
                      </a:stretch>
                    </p:blipFill>
                    <p:spPr bwMode="auto">
                      <a:xfrm>
                        <a:off x="4884738" y="5661025"/>
                        <a:ext cx="13525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4920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Simulation of single-scattering properties of </a:t>
            </a:r>
            <a:r>
              <a:rPr lang="pl-PL" sz="3200" b="1" dirty="0" err="1" smtClean="0"/>
              <a:t>coated</a:t>
            </a:r>
            <a:r>
              <a:rPr lang="pl-PL" sz="3200" b="1" dirty="0" smtClean="0"/>
              <a:t> </a:t>
            </a:r>
            <a:r>
              <a:rPr lang="en-US" sz="3200" b="1" dirty="0" err="1" smtClean="0"/>
              <a:t>spher</a:t>
            </a:r>
            <a:r>
              <a:rPr lang="pl-PL" sz="3200" b="1" dirty="0" smtClean="0"/>
              <a:t>e</a:t>
            </a:r>
            <a:r>
              <a:rPr lang="en-US" sz="3200" b="1" dirty="0" smtClean="0"/>
              <a:t> particles  </a:t>
            </a:r>
            <a:endParaRPr lang="en-US" sz="3200" b="1" dirty="0"/>
          </a:p>
        </p:txBody>
      </p:sp>
      <p:sp>
        <p:nvSpPr>
          <p:cNvPr id="3" name="Symbol zastępczy zawartości 2"/>
          <p:cNvSpPr>
            <a:spLocks noGrp="1"/>
          </p:cNvSpPr>
          <p:nvPr>
            <p:ph idx="1"/>
          </p:nvPr>
        </p:nvSpPr>
        <p:spPr>
          <a:xfrm>
            <a:off x="467544" y="1628800"/>
            <a:ext cx="8229600" cy="4525963"/>
          </a:xfrm>
        </p:spPr>
        <p:txBody>
          <a:bodyPr>
            <a:normAutofit/>
          </a:bodyPr>
          <a:lstStyle/>
          <a:p>
            <a:r>
              <a:rPr lang="pl-PL" sz="2400" dirty="0" err="1" smtClean="0"/>
              <a:t>MatLAB</a:t>
            </a:r>
            <a:r>
              <a:rPr lang="pl-PL" sz="2400" dirty="0" smtClean="0"/>
              <a:t>: </a:t>
            </a:r>
            <a:r>
              <a:rPr lang="pl-PL" sz="2400" dirty="0" err="1" smtClean="0"/>
              <a:t>coat.m</a:t>
            </a:r>
            <a:r>
              <a:rPr lang="pl-PL" sz="2400" dirty="0" smtClean="0"/>
              <a:t> </a:t>
            </a:r>
            <a:r>
              <a:rPr lang="pl-PL" sz="2400" dirty="0" err="1" smtClean="0"/>
              <a:t>or</a:t>
            </a:r>
            <a:r>
              <a:rPr lang="pl-PL" sz="2400" dirty="0" smtClean="0"/>
              <a:t> </a:t>
            </a:r>
            <a:r>
              <a:rPr lang="pl-PL" sz="2400" dirty="0" err="1" smtClean="0"/>
              <a:t>coat.mex</a:t>
            </a:r>
            <a:endParaRPr lang="pl-PL" sz="2400" dirty="0" smtClean="0"/>
          </a:p>
          <a:p>
            <a:pPr marL="0" indent="0">
              <a:buNone/>
            </a:pPr>
            <a:r>
              <a:rPr lang="en-US" sz="2400" dirty="0">
                <a:hlinkClick r:id="rId3"/>
              </a:rPr>
              <a:t>https://www.igf.fuw.edu.pl/~</a:t>
            </a:r>
            <a:r>
              <a:rPr lang="en-US" sz="2400" dirty="0" smtClean="0">
                <a:hlinkClick r:id="rId3"/>
              </a:rPr>
              <a:t>kmark/stacja/kody.php</a:t>
            </a:r>
            <a:r>
              <a:rPr lang="pl-PL" sz="2400" dirty="0" smtClean="0"/>
              <a:t> </a:t>
            </a:r>
          </a:p>
          <a:p>
            <a:r>
              <a:rPr lang="pl-PL" sz="2400" dirty="0" smtClean="0"/>
              <a:t>How to </a:t>
            </a:r>
            <a:r>
              <a:rPr lang="pl-PL" sz="2400" dirty="0" err="1" smtClean="0"/>
              <a:t>use</a:t>
            </a:r>
            <a:r>
              <a:rPr lang="pl-PL" sz="2400" dirty="0" smtClean="0"/>
              <a:t> </a:t>
            </a:r>
            <a:r>
              <a:rPr lang="pl-PL" sz="2400" dirty="0" err="1" smtClean="0"/>
              <a:t>it</a:t>
            </a:r>
            <a:r>
              <a:rPr lang="pl-PL" sz="2400" dirty="0" smtClean="0"/>
              <a:t>?</a:t>
            </a:r>
          </a:p>
          <a:p>
            <a:pPr marL="0" indent="0">
              <a:buNone/>
            </a:pPr>
            <a:r>
              <a:rPr lang="pl-PL" sz="2400" b="1" dirty="0" smtClean="0"/>
              <a:t>[</a:t>
            </a:r>
            <a:r>
              <a:rPr lang="pl-PL" sz="2400" b="1" dirty="0" err="1" smtClean="0"/>
              <a:t>Qext,Qscat,Qback</a:t>
            </a:r>
            <a:r>
              <a:rPr lang="pl-PL" sz="2400" b="1" dirty="0" smtClean="0"/>
              <a:t>]=</a:t>
            </a:r>
            <a:r>
              <a:rPr lang="pl-PL" sz="2400" b="1" dirty="0" err="1" smtClean="0"/>
              <a:t>coat</a:t>
            </a:r>
            <a:r>
              <a:rPr lang="pl-PL" sz="2400" b="1" dirty="0" smtClean="0"/>
              <a:t>(</a:t>
            </a:r>
            <a:r>
              <a:rPr lang="pl-PL" sz="2400" b="1" dirty="0" err="1" smtClean="0"/>
              <a:t>x</a:t>
            </a:r>
            <a:r>
              <a:rPr lang="pl-PL" sz="2400" b="1" baseline="-25000" dirty="0" err="1" smtClean="0"/>
              <a:t>core</a:t>
            </a:r>
            <a:r>
              <a:rPr lang="pl-PL" sz="2400" b="1" dirty="0" err="1" smtClean="0"/>
              <a:t>,x</a:t>
            </a:r>
            <a:r>
              <a:rPr lang="pl-PL" sz="2400" b="1" baseline="-25000" dirty="0" err="1" smtClean="0"/>
              <a:t>coat</a:t>
            </a:r>
            <a:r>
              <a:rPr lang="pl-PL" sz="2400" b="1" dirty="0" smtClean="0"/>
              <a:t>, </a:t>
            </a:r>
            <a:r>
              <a:rPr lang="pl-PL" sz="2400" b="1" dirty="0" err="1" smtClean="0"/>
              <a:t>nref</a:t>
            </a:r>
            <a:r>
              <a:rPr lang="pl-PL" sz="2400" b="1" baseline="-25000" dirty="0" err="1" smtClean="0"/>
              <a:t>core</a:t>
            </a:r>
            <a:r>
              <a:rPr lang="pl-PL" sz="2400" b="1" dirty="0" smtClean="0"/>
              <a:t>, </a:t>
            </a:r>
            <a:r>
              <a:rPr lang="pl-PL" sz="2400" b="1" dirty="0" err="1" smtClean="0"/>
              <a:t>nref</a:t>
            </a:r>
            <a:r>
              <a:rPr lang="pl-PL" sz="2400" b="1" baseline="-25000" dirty="0" err="1" smtClean="0"/>
              <a:t>coat</a:t>
            </a:r>
            <a:r>
              <a:rPr lang="pl-PL" sz="2400" b="1" dirty="0" smtClean="0"/>
              <a:t>)</a:t>
            </a:r>
          </a:p>
          <a:p>
            <a:pPr marL="0" indent="0">
              <a:buNone/>
            </a:pPr>
            <a:endParaRPr lang="en-US" sz="2400" dirty="0"/>
          </a:p>
        </p:txBody>
      </p:sp>
      <p:sp>
        <p:nvSpPr>
          <p:cNvPr id="8" name="Elipsa 7"/>
          <p:cNvSpPr/>
          <p:nvPr/>
        </p:nvSpPr>
        <p:spPr>
          <a:xfrm>
            <a:off x="1547664" y="4077072"/>
            <a:ext cx="208823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ipsa 8"/>
          <p:cNvSpPr/>
          <p:nvPr/>
        </p:nvSpPr>
        <p:spPr>
          <a:xfrm>
            <a:off x="2123728" y="4509120"/>
            <a:ext cx="936104" cy="7920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Łącznik prosty ze strzałką 10"/>
          <p:cNvCxnSpPr>
            <a:endCxn id="9" idx="7"/>
          </p:cNvCxnSpPr>
          <p:nvPr/>
        </p:nvCxnSpPr>
        <p:spPr>
          <a:xfrm flipV="1">
            <a:off x="2591780" y="4625119"/>
            <a:ext cx="330963" cy="280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a:off x="2591780" y="4905164"/>
            <a:ext cx="1044116" cy="25202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3203848" y="4765141"/>
            <a:ext cx="288032" cy="369332"/>
          </a:xfrm>
          <a:prstGeom prst="rect">
            <a:avLst/>
          </a:prstGeom>
          <a:noFill/>
        </p:spPr>
        <p:txBody>
          <a:bodyPr wrap="square" rtlCol="0">
            <a:spAutoFit/>
          </a:bodyPr>
          <a:lstStyle/>
          <a:p>
            <a:r>
              <a:rPr lang="pl-PL" dirty="0" smtClean="0"/>
              <a:t>R</a:t>
            </a:r>
            <a:endParaRPr lang="en-US" dirty="0"/>
          </a:p>
        </p:txBody>
      </p:sp>
      <p:sp>
        <p:nvSpPr>
          <p:cNvPr id="15" name="pole tekstowe 14"/>
          <p:cNvSpPr txBox="1"/>
          <p:nvPr/>
        </p:nvSpPr>
        <p:spPr>
          <a:xfrm>
            <a:off x="2435027" y="4535832"/>
            <a:ext cx="345501" cy="369332"/>
          </a:xfrm>
          <a:prstGeom prst="rect">
            <a:avLst/>
          </a:prstGeom>
          <a:noFill/>
        </p:spPr>
        <p:txBody>
          <a:bodyPr wrap="square" rtlCol="0">
            <a:spAutoFit/>
          </a:bodyPr>
          <a:lstStyle/>
          <a:p>
            <a:r>
              <a:rPr lang="pl-PL" dirty="0" smtClean="0"/>
              <a:t>r</a:t>
            </a:r>
            <a:endParaRPr lang="en-US" dirty="0"/>
          </a:p>
        </p:txBody>
      </p:sp>
      <p:graphicFrame>
        <p:nvGraphicFramePr>
          <p:cNvPr id="16" name="Obiekt 15"/>
          <p:cNvGraphicFramePr>
            <a:graphicFrameLocks noChangeAspect="1"/>
          </p:cNvGraphicFramePr>
          <p:nvPr>
            <p:extLst>
              <p:ext uri="{D42A27DB-BD31-4B8C-83A1-F6EECF244321}">
                <p14:modId xmlns:p14="http://schemas.microsoft.com/office/powerpoint/2010/main" val="3124841124"/>
              </p:ext>
            </p:extLst>
          </p:nvPr>
        </p:nvGraphicFramePr>
        <p:xfrm>
          <a:off x="4211960" y="4088673"/>
          <a:ext cx="1111250" cy="631825"/>
        </p:xfrm>
        <a:graphic>
          <a:graphicData uri="http://schemas.openxmlformats.org/presentationml/2006/ole">
            <mc:AlternateContent xmlns:mc="http://schemas.openxmlformats.org/markup-compatibility/2006">
              <mc:Choice xmlns:v="urn:schemas-microsoft-com:vml" Requires="v">
                <p:oleObj spid="_x0000_s27821" name="Równanie" r:id="rId4" imgW="698400" imgH="393480" progId="Equation.3">
                  <p:embed/>
                </p:oleObj>
              </mc:Choice>
              <mc:Fallback>
                <p:oleObj name="Równanie" r:id="rId4" imgW="698400" imgH="393480" progId="Equation.3">
                  <p:embed/>
                  <p:pic>
                    <p:nvPicPr>
                      <p:cNvPr id="0" name="Obiekt 5"/>
                      <p:cNvPicPr>
                        <a:picLocks noChangeAspect="1" noChangeArrowheads="1"/>
                      </p:cNvPicPr>
                      <p:nvPr/>
                    </p:nvPicPr>
                    <p:blipFill>
                      <a:blip r:embed="rId5"/>
                      <a:srcRect/>
                      <a:stretch>
                        <a:fillRect/>
                      </a:stretch>
                    </p:blipFill>
                    <p:spPr bwMode="auto">
                      <a:xfrm>
                        <a:off x="4211960" y="4088673"/>
                        <a:ext cx="11112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iekt 16"/>
          <p:cNvGraphicFramePr>
            <a:graphicFrameLocks noChangeAspect="1"/>
          </p:cNvGraphicFramePr>
          <p:nvPr>
            <p:extLst>
              <p:ext uri="{D42A27DB-BD31-4B8C-83A1-F6EECF244321}">
                <p14:modId xmlns:p14="http://schemas.microsoft.com/office/powerpoint/2010/main" val="439934125"/>
              </p:ext>
            </p:extLst>
          </p:nvPr>
        </p:nvGraphicFramePr>
        <p:xfrm>
          <a:off x="4211960" y="5036486"/>
          <a:ext cx="1192212" cy="631825"/>
        </p:xfrm>
        <a:graphic>
          <a:graphicData uri="http://schemas.openxmlformats.org/presentationml/2006/ole">
            <mc:AlternateContent xmlns:mc="http://schemas.openxmlformats.org/markup-compatibility/2006">
              <mc:Choice xmlns:v="urn:schemas-microsoft-com:vml" Requires="v">
                <p:oleObj spid="_x0000_s27822" name="Równanie" r:id="rId6" imgW="749160" imgH="393480" progId="Equation.3">
                  <p:embed/>
                </p:oleObj>
              </mc:Choice>
              <mc:Fallback>
                <p:oleObj name="Równanie" r:id="rId6" imgW="749160" imgH="393480" progId="Equation.3">
                  <p:embed/>
                  <p:pic>
                    <p:nvPicPr>
                      <p:cNvPr id="0" name=""/>
                      <p:cNvPicPr>
                        <a:picLocks noChangeAspect="1" noChangeArrowheads="1"/>
                      </p:cNvPicPr>
                      <p:nvPr/>
                    </p:nvPicPr>
                    <p:blipFill>
                      <a:blip r:embed="rId7"/>
                      <a:srcRect/>
                      <a:stretch>
                        <a:fillRect/>
                      </a:stretch>
                    </p:blipFill>
                    <p:spPr bwMode="auto">
                      <a:xfrm>
                        <a:off x="4211960" y="5036486"/>
                        <a:ext cx="11922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pole tekstowe 17"/>
          <p:cNvSpPr txBox="1"/>
          <p:nvPr/>
        </p:nvSpPr>
        <p:spPr>
          <a:xfrm>
            <a:off x="395536" y="6021288"/>
            <a:ext cx="6120680" cy="400110"/>
          </a:xfrm>
          <a:prstGeom prst="rect">
            <a:avLst/>
          </a:prstGeom>
          <a:noFill/>
        </p:spPr>
        <p:txBody>
          <a:bodyPr wrap="square" rtlCol="0">
            <a:spAutoFit/>
          </a:bodyPr>
          <a:lstStyle/>
          <a:p>
            <a:r>
              <a:rPr lang="en-US" sz="2000" dirty="0" smtClean="0"/>
              <a:t>Example: melting hail, hygroscopic aerosol </a:t>
            </a:r>
            <a:endParaRPr lang="en-US" sz="2000" dirty="0"/>
          </a:p>
        </p:txBody>
      </p:sp>
    </p:spTree>
    <p:extLst>
      <p:ext uri="{BB962C8B-B14F-4D97-AF65-F5344CB8AC3E}">
        <p14:creationId xmlns:p14="http://schemas.microsoft.com/office/powerpoint/2010/main" val="4217799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err="1"/>
              <a:t>Generalisation</a:t>
            </a:r>
            <a:endParaRPr lang="en-US" sz="3200" b="1" dirty="0"/>
          </a:p>
        </p:txBody>
      </p:sp>
      <p:sp>
        <p:nvSpPr>
          <p:cNvPr id="3" name="Symbol zastępczy zawartości 2"/>
          <p:cNvSpPr>
            <a:spLocks noGrp="1"/>
          </p:cNvSpPr>
          <p:nvPr>
            <p:ph idx="1"/>
          </p:nvPr>
        </p:nvSpPr>
        <p:spPr>
          <a:xfrm>
            <a:off x="457200" y="1600200"/>
            <a:ext cx="8229600" cy="4925144"/>
          </a:xfrm>
        </p:spPr>
        <p:txBody>
          <a:bodyPr>
            <a:normAutofit/>
          </a:bodyPr>
          <a:lstStyle/>
          <a:p>
            <a:r>
              <a:rPr lang="en-US" sz="2400" dirty="0"/>
              <a:t>Consider the electric field strength at a far distance from the </a:t>
            </a:r>
            <a:r>
              <a:rPr lang="pl-PL" sz="2400" dirty="0" err="1" smtClean="0"/>
              <a:t>spherical</a:t>
            </a:r>
            <a:r>
              <a:rPr lang="pl-PL" sz="2400" dirty="0" smtClean="0"/>
              <a:t> </a:t>
            </a:r>
            <a:r>
              <a:rPr lang="en-US" sz="2400" dirty="0" smtClean="0"/>
              <a:t>particle </a:t>
            </a:r>
            <a:r>
              <a:rPr lang="en-US" sz="2400" dirty="0"/>
              <a:t>with a scattering angle close to zero </a:t>
            </a:r>
            <a:r>
              <a:rPr lang="en-US" sz="2400" dirty="0" smtClean="0"/>
              <a:t>(</a:t>
            </a:r>
            <a:r>
              <a:rPr lang="en-US" sz="2400" dirty="0" smtClean="0">
                <a:sym typeface="Symbol"/>
              </a:rPr>
              <a:t></a:t>
            </a:r>
            <a:r>
              <a:rPr lang="pl-PL" sz="2400" dirty="0" smtClean="0">
                <a:sym typeface="Symbol"/>
              </a:rPr>
              <a:t>0</a:t>
            </a:r>
            <a:r>
              <a:rPr lang="en-US" sz="2400" dirty="0" smtClean="0"/>
              <a:t>). </a:t>
            </a:r>
            <a:r>
              <a:rPr lang="en-US" sz="2400" dirty="0"/>
              <a:t>Let us assume that </a:t>
            </a:r>
            <a:r>
              <a:rPr lang="en-US" sz="2400" dirty="0" err="1"/>
              <a:t>polarised</a:t>
            </a:r>
            <a:r>
              <a:rPr lang="en-US" sz="2400" dirty="0"/>
              <a:t> radiation in the perpendicular direction falls on the particle, then the electric field strength </a:t>
            </a:r>
            <a:r>
              <a:rPr lang="en-US" sz="2400" dirty="0" smtClean="0"/>
              <a:t>is</a:t>
            </a:r>
            <a:endParaRPr lang="pl-PL" sz="2400" dirty="0" smtClean="0"/>
          </a:p>
          <a:p>
            <a:endParaRPr lang="pl-PL" sz="2400" dirty="0"/>
          </a:p>
          <a:p>
            <a:endParaRPr lang="pl-PL" sz="2400" dirty="0" smtClean="0"/>
          </a:p>
          <a:p>
            <a:r>
              <a:rPr lang="en-US" sz="2400" dirty="0" smtClean="0"/>
              <a:t>At </a:t>
            </a:r>
            <a:r>
              <a:rPr lang="en-US" sz="2400" dirty="0"/>
              <a:t>a far distance from the particle (</a:t>
            </a:r>
            <a:r>
              <a:rPr lang="en-US" sz="2400" dirty="0" err="1"/>
              <a:t>x,y</a:t>
            </a:r>
            <a:r>
              <a:rPr lang="en-US" sz="2400" dirty="0"/>
              <a:t> &lt;&lt;z) we can write </a:t>
            </a:r>
            <a:endParaRPr lang="pl-PL" sz="2400" dirty="0" smtClean="0"/>
          </a:p>
          <a:p>
            <a:endParaRPr lang="pl-PL" sz="2400" dirty="0"/>
          </a:p>
          <a:p>
            <a:r>
              <a:rPr lang="en-US" sz="2400" dirty="0" smtClean="0"/>
              <a:t>The </a:t>
            </a:r>
            <a:r>
              <a:rPr lang="en-US" sz="2400" dirty="0"/>
              <a:t>superposition of the electric field associated with an incident and a scattered wave in the direction </a:t>
            </a:r>
            <a:r>
              <a:rPr lang="en-US" sz="2400" dirty="0" smtClean="0"/>
              <a:t>(</a:t>
            </a:r>
            <a:r>
              <a:rPr lang="en-US" sz="2400" dirty="0" smtClean="0">
                <a:sym typeface="Symbol"/>
              </a:rPr>
              <a:t></a:t>
            </a:r>
            <a:r>
              <a:rPr lang="en-US" sz="2400" dirty="0" smtClean="0"/>
              <a:t>) </a:t>
            </a:r>
            <a:r>
              <a:rPr lang="en-US" sz="2400" dirty="0"/>
              <a:t>is expressed by the formula</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2931583508"/>
              </p:ext>
            </p:extLst>
          </p:nvPr>
        </p:nvGraphicFramePr>
        <p:xfrm>
          <a:off x="2339752" y="3212976"/>
          <a:ext cx="2031343" cy="620688"/>
        </p:xfrm>
        <a:graphic>
          <a:graphicData uri="http://schemas.openxmlformats.org/presentationml/2006/ole">
            <mc:AlternateContent xmlns:mc="http://schemas.openxmlformats.org/markup-compatibility/2006">
              <mc:Choice xmlns:v="urn:schemas-microsoft-com:vml" Requires="v">
                <p:oleObj spid="_x0000_s30925" name="Równanie" r:id="rId3" imgW="1371600" imgH="419100" progId="Equation.3">
                  <p:embed/>
                </p:oleObj>
              </mc:Choice>
              <mc:Fallback>
                <p:oleObj name="Równanie" r:id="rId3" imgW="13716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212976"/>
                        <a:ext cx="2031343" cy="620688"/>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3945315434"/>
              </p:ext>
            </p:extLst>
          </p:nvPr>
        </p:nvGraphicFramePr>
        <p:xfrm>
          <a:off x="2051720" y="4365104"/>
          <a:ext cx="2990588" cy="620688"/>
        </p:xfrm>
        <a:graphic>
          <a:graphicData uri="http://schemas.openxmlformats.org/presentationml/2006/ole">
            <mc:AlternateContent xmlns:mc="http://schemas.openxmlformats.org/markup-compatibility/2006">
              <mc:Choice xmlns:v="urn:schemas-microsoft-com:vml" Requires="v">
                <p:oleObj spid="_x0000_s30926" name="Równanie" r:id="rId5" imgW="2019300" imgH="419100" progId="Equation.3">
                  <p:embed/>
                </p:oleObj>
              </mc:Choice>
              <mc:Fallback>
                <p:oleObj name="Równanie" r:id="rId5" imgW="2019300" imgH="4191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365104"/>
                        <a:ext cx="2990588" cy="620688"/>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iekt 8"/>
          <p:cNvGraphicFramePr>
            <a:graphicFrameLocks noChangeAspect="1"/>
          </p:cNvGraphicFramePr>
          <p:nvPr>
            <p:extLst>
              <p:ext uri="{D42A27DB-BD31-4B8C-83A1-F6EECF244321}">
                <p14:modId xmlns:p14="http://schemas.microsoft.com/office/powerpoint/2010/main" val="4160369665"/>
              </p:ext>
            </p:extLst>
          </p:nvPr>
        </p:nvGraphicFramePr>
        <p:xfrm>
          <a:off x="2915816" y="5805264"/>
          <a:ext cx="4305581" cy="836712"/>
        </p:xfrm>
        <a:graphic>
          <a:graphicData uri="http://schemas.openxmlformats.org/presentationml/2006/ole">
            <mc:AlternateContent xmlns:mc="http://schemas.openxmlformats.org/markup-compatibility/2006">
              <mc:Choice xmlns:v="urn:schemas-microsoft-com:vml" Requires="v">
                <p:oleObj spid="_x0000_s30927" name="Równanie" r:id="rId7" imgW="2349500" imgH="457200" progId="Equation.3">
                  <p:embed/>
                </p:oleObj>
              </mc:Choice>
              <mc:Fallback>
                <p:oleObj name="Równanie" r:id="rId7" imgW="2349500" imgH="457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5805264"/>
                        <a:ext cx="4305581" cy="836712"/>
                      </a:xfrm>
                      <a:prstGeom prst="rect">
                        <a:avLst/>
                      </a:prstGeom>
                      <a:noFill/>
                    </p:spPr>
                  </p:pic>
                </p:oleObj>
              </mc:Fallback>
            </mc:AlternateContent>
          </a:graphicData>
        </a:graphic>
      </p:graphicFrame>
    </p:spTree>
    <p:extLst>
      <p:ext uri="{BB962C8B-B14F-4D97-AF65-F5344CB8AC3E}">
        <p14:creationId xmlns:p14="http://schemas.microsoft.com/office/powerpoint/2010/main" val="1242712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052736"/>
            <a:ext cx="8229600" cy="5400600"/>
          </a:xfrm>
        </p:spPr>
        <p:txBody>
          <a:bodyPr>
            <a:normAutofit/>
          </a:bodyPr>
          <a:lstStyle/>
          <a:p>
            <a:r>
              <a:rPr lang="en-US" sz="2400" dirty="0"/>
              <a:t>The radiance </a:t>
            </a:r>
            <a:r>
              <a:rPr lang="en-US" sz="2400" dirty="0" smtClean="0"/>
              <a:t>is </a:t>
            </a:r>
            <a:r>
              <a:rPr lang="en-US" sz="2400" dirty="0"/>
              <a:t>proportional to the expression </a:t>
            </a:r>
            <a:endParaRPr lang="pl-PL" sz="2400" dirty="0" smtClean="0"/>
          </a:p>
          <a:p>
            <a:r>
              <a:rPr lang="en-US" sz="2400" dirty="0" smtClean="0"/>
              <a:t>Let </a:t>
            </a:r>
            <a:r>
              <a:rPr lang="en-US" sz="2400" dirty="0"/>
              <a:t>us denote by 1+Z the expression in square brackets then the square of the modulus of this impression is</a:t>
            </a:r>
            <a:r>
              <a:rPr lang="en-US" sz="2400" dirty="0" smtClean="0"/>
              <a:t>:</a:t>
            </a:r>
            <a:endParaRPr lang="pl-PL" sz="2400" dirty="0" smtClean="0"/>
          </a:p>
          <a:p>
            <a:endParaRPr lang="pl-PL" sz="2400" dirty="0"/>
          </a:p>
          <a:p>
            <a:r>
              <a:rPr lang="en-US" sz="2400" dirty="0"/>
              <a:t>where </a:t>
            </a:r>
            <a:r>
              <a:rPr lang="pl-PL" sz="2400" dirty="0" smtClean="0"/>
              <a:t>     </a:t>
            </a:r>
            <a:r>
              <a:rPr lang="en-US" sz="2400" dirty="0" smtClean="0"/>
              <a:t>is </a:t>
            </a:r>
            <a:r>
              <a:rPr lang="en-US" sz="2400" dirty="0"/>
              <a:t>the complex coupling. Since we are interested in the long-range solution, so the expression in which </a:t>
            </a:r>
            <a:r>
              <a:rPr lang="en-US" sz="2400" dirty="0" smtClean="0"/>
              <a:t>1/z</a:t>
            </a:r>
            <a:r>
              <a:rPr lang="pl-PL" sz="2400" baseline="30000" dirty="0" smtClean="0"/>
              <a:t>2</a:t>
            </a:r>
            <a:r>
              <a:rPr lang="en-US" sz="2400" dirty="0" smtClean="0"/>
              <a:t> </a:t>
            </a:r>
            <a:r>
              <a:rPr lang="en-US" sz="2400" dirty="0"/>
              <a:t>occurs is </a:t>
            </a:r>
            <a:r>
              <a:rPr lang="en-US" sz="2400" dirty="0" smtClean="0"/>
              <a:t>omitted</a:t>
            </a:r>
            <a:endParaRPr lang="pl-PL" sz="2400" dirty="0" smtClean="0"/>
          </a:p>
          <a:p>
            <a:endParaRPr lang="pl-PL" sz="2400" dirty="0"/>
          </a:p>
          <a:p>
            <a:endParaRPr lang="pl-PL" sz="2400" dirty="0" smtClean="0"/>
          </a:p>
          <a:p>
            <a:endParaRPr lang="pl-PL" sz="2400" dirty="0"/>
          </a:p>
          <a:p>
            <a:r>
              <a:rPr lang="en-US" sz="2400" dirty="0"/>
              <a:t>Dividing by a constant factor </a:t>
            </a:r>
            <a:r>
              <a:rPr lang="pl-PL" sz="2400" dirty="0" smtClean="0"/>
              <a:t>           </a:t>
            </a:r>
            <a:r>
              <a:rPr lang="en-US" sz="2400" dirty="0" smtClean="0"/>
              <a:t>on </a:t>
            </a:r>
            <a:r>
              <a:rPr lang="en-US" sz="2400" dirty="0"/>
              <a:t>both sides and integrating over the geometric section of the particle, we have</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1489707960"/>
              </p:ext>
            </p:extLst>
          </p:nvPr>
        </p:nvGraphicFramePr>
        <p:xfrm>
          <a:off x="1403648" y="188640"/>
          <a:ext cx="4075953" cy="792088"/>
        </p:xfrm>
        <a:graphic>
          <a:graphicData uri="http://schemas.openxmlformats.org/presentationml/2006/ole">
            <mc:AlternateContent xmlns:mc="http://schemas.openxmlformats.org/markup-compatibility/2006">
              <mc:Choice xmlns:v="urn:schemas-microsoft-com:vml" Requires="v">
                <p:oleObj spid="_x0000_s32276" name="Równanie" r:id="rId3" imgW="2349500" imgH="457200" progId="Equation.3">
                  <p:embed/>
                </p:oleObj>
              </mc:Choice>
              <mc:Fallback>
                <p:oleObj name="Równanie" r:id="rId3" imgW="23495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88640"/>
                        <a:ext cx="4075953" cy="792088"/>
                      </a:xfrm>
                      <a:prstGeom prst="rect">
                        <a:avLst/>
                      </a:prstGeom>
                      <a:noFill/>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2386608198"/>
              </p:ext>
            </p:extLst>
          </p:nvPr>
        </p:nvGraphicFramePr>
        <p:xfrm>
          <a:off x="6732240" y="1052736"/>
          <a:ext cx="1018637" cy="404664"/>
        </p:xfrm>
        <a:graphic>
          <a:graphicData uri="http://schemas.openxmlformats.org/presentationml/2006/ole">
            <mc:AlternateContent xmlns:mc="http://schemas.openxmlformats.org/markup-compatibility/2006">
              <mc:Choice xmlns:v="urn:schemas-microsoft-com:vml" Requires="v">
                <p:oleObj spid="_x0000_s32277" name="Równanie" r:id="rId5" imgW="698500" imgH="279400" progId="Equation.3">
                  <p:embed/>
                </p:oleObj>
              </mc:Choice>
              <mc:Fallback>
                <p:oleObj name="Równanie" r:id="rId5" imgW="698500" imgH="2794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1052736"/>
                        <a:ext cx="1018637" cy="404664"/>
                      </a:xfrm>
                      <a:prstGeom prst="rect">
                        <a:avLst/>
                      </a:prstGeom>
                      <a:noFill/>
                    </p:spPr>
                  </p:pic>
                </p:oleObj>
              </mc:Fallback>
            </mc:AlternateContent>
          </a:graphicData>
        </a:graphic>
      </p:graphicFrame>
      <p:sp>
        <p:nvSpPr>
          <p:cNvPr id="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iekt 8"/>
          <p:cNvGraphicFramePr>
            <a:graphicFrameLocks noChangeAspect="1"/>
          </p:cNvGraphicFramePr>
          <p:nvPr>
            <p:extLst>
              <p:ext uri="{D42A27DB-BD31-4B8C-83A1-F6EECF244321}">
                <p14:modId xmlns:p14="http://schemas.microsoft.com/office/powerpoint/2010/main" val="3244099980"/>
              </p:ext>
            </p:extLst>
          </p:nvPr>
        </p:nvGraphicFramePr>
        <p:xfrm>
          <a:off x="1835696" y="2276872"/>
          <a:ext cx="2876469" cy="476672"/>
        </p:xfrm>
        <a:graphic>
          <a:graphicData uri="http://schemas.openxmlformats.org/presentationml/2006/ole">
            <mc:AlternateContent xmlns:mc="http://schemas.openxmlformats.org/markup-compatibility/2006">
              <mc:Choice xmlns:v="urn:schemas-microsoft-com:vml" Requires="v">
                <p:oleObj spid="_x0000_s32278" name="Równanie" r:id="rId7" imgW="1663700" imgH="279400" progId="Equation.3">
                  <p:embed/>
                </p:oleObj>
              </mc:Choice>
              <mc:Fallback>
                <p:oleObj name="Równanie" r:id="rId7" imgW="1663700" imgH="2794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2276872"/>
                        <a:ext cx="2876469" cy="476672"/>
                      </a:xfrm>
                      <a:prstGeom prst="rect">
                        <a:avLst/>
                      </a:prstGeom>
                      <a:noFill/>
                    </p:spPr>
                  </p:pic>
                </p:oleObj>
              </mc:Fallback>
            </mc:AlternateContent>
          </a:graphicData>
        </a:graphic>
      </p:graphicFrame>
      <p:sp>
        <p:nvSpPr>
          <p:cNvPr id="1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iekt 10"/>
          <p:cNvGraphicFramePr>
            <a:graphicFrameLocks noChangeAspect="1"/>
          </p:cNvGraphicFramePr>
          <p:nvPr>
            <p:extLst>
              <p:ext uri="{D42A27DB-BD31-4B8C-83A1-F6EECF244321}">
                <p14:modId xmlns:p14="http://schemas.microsoft.com/office/powerpoint/2010/main" val="3453702256"/>
              </p:ext>
            </p:extLst>
          </p:nvPr>
        </p:nvGraphicFramePr>
        <p:xfrm>
          <a:off x="1691680" y="2780928"/>
          <a:ext cx="323528" cy="332656"/>
        </p:xfrm>
        <a:graphic>
          <a:graphicData uri="http://schemas.openxmlformats.org/presentationml/2006/ole">
            <mc:AlternateContent xmlns:mc="http://schemas.openxmlformats.org/markup-compatibility/2006">
              <mc:Choice xmlns:v="urn:schemas-microsoft-com:vml" Requires="v">
                <p:oleObj spid="_x0000_s32279" name="Równanie" r:id="rId9" imgW="152334" imgH="190417" progId="Equation.3">
                  <p:embed/>
                </p:oleObj>
              </mc:Choice>
              <mc:Fallback>
                <p:oleObj name="Równanie" r:id="rId9" imgW="152334" imgH="190417"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1680" y="2780928"/>
                        <a:ext cx="323528" cy="332656"/>
                      </a:xfrm>
                      <a:prstGeom prst="rect">
                        <a:avLst/>
                      </a:prstGeom>
                      <a:noFill/>
                    </p:spPr>
                  </p:pic>
                </p:oleObj>
              </mc:Fallback>
            </mc:AlternateContent>
          </a:graphicData>
        </a:graphic>
      </p:graphicFrame>
      <p:graphicFrame>
        <p:nvGraphicFramePr>
          <p:cNvPr id="12" name="Obiekt 11"/>
          <p:cNvGraphicFramePr>
            <a:graphicFrameLocks noChangeAspect="1"/>
          </p:cNvGraphicFramePr>
          <p:nvPr>
            <p:extLst>
              <p:ext uri="{D42A27DB-BD31-4B8C-83A1-F6EECF244321}">
                <p14:modId xmlns:p14="http://schemas.microsoft.com/office/powerpoint/2010/main" val="1521292730"/>
              </p:ext>
            </p:extLst>
          </p:nvPr>
        </p:nvGraphicFramePr>
        <p:xfrm>
          <a:off x="3346450" y="3860800"/>
          <a:ext cx="3360738" cy="431800"/>
        </p:xfrm>
        <a:graphic>
          <a:graphicData uri="http://schemas.openxmlformats.org/presentationml/2006/ole">
            <mc:AlternateContent xmlns:mc="http://schemas.openxmlformats.org/markup-compatibility/2006">
              <mc:Choice xmlns:v="urn:schemas-microsoft-com:vml" Requires="v">
                <p:oleObj spid="_x0000_s32280" name="Równanie" r:id="rId11" imgW="2145960" imgH="279360" progId="Equation.3">
                  <p:embed/>
                </p:oleObj>
              </mc:Choice>
              <mc:Fallback>
                <p:oleObj name="Równanie" r:id="rId11" imgW="2145960" imgH="279360" progId="Equation.3">
                  <p:embed/>
                  <p:pic>
                    <p:nvPicPr>
                      <p:cNvPr id="0" name="Object 14"/>
                      <p:cNvPicPr>
                        <a:picLocks noChangeAspect="1" noChangeArrowheads="1"/>
                      </p:cNvPicPr>
                      <p:nvPr/>
                    </p:nvPicPr>
                    <p:blipFill>
                      <a:blip r:embed="rId12"/>
                      <a:srcRect/>
                      <a:stretch>
                        <a:fillRect/>
                      </a:stretch>
                    </p:blipFill>
                    <p:spPr bwMode="auto">
                      <a:xfrm>
                        <a:off x="3346450" y="3860800"/>
                        <a:ext cx="3360738" cy="431800"/>
                      </a:xfrm>
                      <a:prstGeom prst="rect">
                        <a:avLst/>
                      </a:prstGeom>
                      <a:noFill/>
                    </p:spPr>
                  </p:pic>
                </p:oleObj>
              </mc:Fallback>
            </mc:AlternateContent>
          </a:graphicData>
        </a:graphic>
      </p:graphicFrame>
      <p:graphicFrame>
        <p:nvGraphicFramePr>
          <p:cNvPr id="13" name="Obiekt 12"/>
          <p:cNvGraphicFramePr>
            <a:graphicFrameLocks noChangeAspect="1"/>
          </p:cNvGraphicFramePr>
          <p:nvPr>
            <p:extLst>
              <p:ext uri="{D42A27DB-BD31-4B8C-83A1-F6EECF244321}">
                <p14:modId xmlns:p14="http://schemas.microsoft.com/office/powerpoint/2010/main" val="391661212"/>
              </p:ext>
            </p:extLst>
          </p:nvPr>
        </p:nvGraphicFramePr>
        <p:xfrm>
          <a:off x="1979712" y="4437112"/>
          <a:ext cx="4616984" cy="720080"/>
        </p:xfrm>
        <a:graphic>
          <a:graphicData uri="http://schemas.openxmlformats.org/presentationml/2006/ole">
            <mc:AlternateContent xmlns:mc="http://schemas.openxmlformats.org/markup-compatibility/2006">
              <mc:Choice xmlns:v="urn:schemas-microsoft-com:vml" Requires="v">
                <p:oleObj spid="_x0000_s32281" name="Równanie" r:id="rId13" imgW="3111500" imgH="482600" progId="Equation.3">
                  <p:embed/>
                </p:oleObj>
              </mc:Choice>
              <mc:Fallback>
                <p:oleObj name="Równanie" r:id="rId13" imgW="3111500" imgH="482600"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9712" y="4437112"/>
                        <a:ext cx="4616984" cy="720080"/>
                      </a:xfrm>
                      <a:prstGeom prst="rect">
                        <a:avLst/>
                      </a:prstGeom>
                      <a:noFill/>
                    </p:spPr>
                  </p:pic>
                </p:oleObj>
              </mc:Fallback>
            </mc:AlternateContent>
          </a:graphicData>
        </a:graphic>
      </p:graphicFrame>
      <p:sp>
        <p:nvSpPr>
          <p:cNvPr id="14"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iekt 16"/>
          <p:cNvGraphicFramePr>
            <a:graphicFrameLocks noChangeAspect="1"/>
          </p:cNvGraphicFramePr>
          <p:nvPr>
            <p:extLst>
              <p:ext uri="{D42A27DB-BD31-4B8C-83A1-F6EECF244321}">
                <p14:modId xmlns:p14="http://schemas.microsoft.com/office/powerpoint/2010/main" val="1393280252"/>
              </p:ext>
            </p:extLst>
          </p:nvPr>
        </p:nvGraphicFramePr>
        <p:xfrm>
          <a:off x="2987824" y="6140590"/>
          <a:ext cx="3366926" cy="699065"/>
        </p:xfrm>
        <a:graphic>
          <a:graphicData uri="http://schemas.openxmlformats.org/presentationml/2006/ole">
            <mc:AlternateContent xmlns:mc="http://schemas.openxmlformats.org/markup-compatibility/2006">
              <mc:Choice xmlns:v="urn:schemas-microsoft-com:vml" Requires="v">
                <p:oleObj spid="_x0000_s32282" name="Równanie" r:id="rId15" imgW="2247900" imgH="469900" progId="Equation.3">
                  <p:embed/>
                </p:oleObj>
              </mc:Choice>
              <mc:Fallback>
                <p:oleObj name="Równanie" r:id="rId15" imgW="2247900" imgH="469900" progId="Equation.3">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7824" y="6140590"/>
                        <a:ext cx="3366926" cy="699065"/>
                      </a:xfrm>
                      <a:prstGeom prst="rect">
                        <a:avLst/>
                      </a:prstGeom>
                      <a:noFill/>
                    </p:spPr>
                  </p:pic>
                </p:oleObj>
              </mc:Fallback>
            </mc:AlternateContent>
          </a:graphicData>
        </a:graphic>
      </p:graphicFrame>
      <p:sp>
        <p:nvSpPr>
          <p:cNvPr id="1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iekt 18"/>
          <p:cNvGraphicFramePr>
            <a:graphicFrameLocks noChangeAspect="1"/>
          </p:cNvGraphicFramePr>
          <p:nvPr>
            <p:extLst>
              <p:ext uri="{D42A27DB-BD31-4B8C-83A1-F6EECF244321}">
                <p14:modId xmlns:p14="http://schemas.microsoft.com/office/powerpoint/2010/main" val="1397605905"/>
              </p:ext>
            </p:extLst>
          </p:nvPr>
        </p:nvGraphicFramePr>
        <p:xfrm>
          <a:off x="4548312" y="5229200"/>
          <a:ext cx="583324" cy="457200"/>
        </p:xfrm>
        <a:graphic>
          <a:graphicData uri="http://schemas.openxmlformats.org/presentationml/2006/ole">
            <mc:AlternateContent xmlns:mc="http://schemas.openxmlformats.org/markup-compatibility/2006">
              <mc:Choice xmlns:v="urn:schemas-microsoft-com:vml" Requires="v">
                <p:oleObj spid="_x0000_s32283" name="Równanie" r:id="rId17" imgW="355446" imgH="279279" progId="Equation.3">
                  <p:embed/>
                </p:oleObj>
              </mc:Choice>
              <mc:Fallback>
                <p:oleObj name="Równanie" r:id="rId17" imgW="355446" imgH="279279" progId="Equation.3">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48312" y="5229200"/>
                        <a:ext cx="583324" cy="457200"/>
                      </a:xfrm>
                      <a:prstGeom prst="rect">
                        <a:avLst/>
                      </a:prstGeom>
                      <a:noFill/>
                    </p:spPr>
                  </p:pic>
                </p:oleObj>
              </mc:Fallback>
            </mc:AlternateContent>
          </a:graphicData>
        </a:graphic>
      </p:graphicFrame>
    </p:spTree>
    <p:extLst>
      <p:ext uri="{BB962C8B-B14F-4D97-AF65-F5344CB8AC3E}">
        <p14:creationId xmlns:p14="http://schemas.microsoft.com/office/powerpoint/2010/main" val="3683669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052736"/>
            <a:ext cx="8229600" cy="5544616"/>
          </a:xfrm>
        </p:spPr>
        <p:txBody>
          <a:bodyPr>
            <a:normAutofit/>
          </a:bodyPr>
          <a:lstStyle/>
          <a:p>
            <a:r>
              <a:rPr lang="en-US" sz="2400" dirty="0"/>
              <a:t>where, on the right-hand side of the equation, we have the cross-sectional area of the particle and the </a:t>
            </a:r>
            <a:r>
              <a:rPr lang="pl-PL" sz="2400" dirty="0" err="1" smtClean="0"/>
              <a:t>extioncion</a:t>
            </a:r>
            <a:r>
              <a:rPr lang="pl-PL" sz="2400" dirty="0" smtClean="0"/>
              <a:t> </a:t>
            </a:r>
            <a:r>
              <a:rPr lang="en-US" sz="2400" dirty="0" smtClean="0"/>
              <a:t>cross-section. </a:t>
            </a:r>
            <a:endParaRPr lang="pl-PL" sz="2400" dirty="0" smtClean="0"/>
          </a:p>
          <a:p>
            <a:r>
              <a:rPr lang="en-US" sz="2400" dirty="0" smtClean="0"/>
              <a:t>The </a:t>
            </a:r>
            <a:r>
              <a:rPr lang="en-US" sz="2400" dirty="0"/>
              <a:t>physical interpretation of the second factor is as follows: the radiation in the forward direction is reduced as if the particle had a geometrical cross-section equal to </a:t>
            </a:r>
            <a:r>
              <a:rPr lang="en-US" sz="2400" dirty="0" smtClean="0">
                <a:sym typeface="Symbol"/>
              </a:rPr>
              <a:t></a:t>
            </a:r>
            <a:r>
              <a:rPr lang="pl-PL" sz="2400" baseline="-25000" dirty="0" smtClean="0">
                <a:sym typeface="Symbol"/>
              </a:rPr>
              <a:t>e</a:t>
            </a:r>
            <a:r>
              <a:rPr lang="en-US" sz="2400" dirty="0" smtClean="0"/>
              <a:t>. </a:t>
            </a:r>
            <a:endParaRPr lang="pl-PL" sz="2400" dirty="0" smtClean="0"/>
          </a:p>
          <a:p>
            <a:r>
              <a:rPr lang="en-US" sz="2400" dirty="0" smtClean="0"/>
              <a:t>If </a:t>
            </a:r>
            <a:r>
              <a:rPr lang="en-US" sz="2400" dirty="0"/>
              <a:t>we assume that the change in the limits of integration for the second term in the above formula for integration along the whole plane (</a:t>
            </a:r>
            <a:r>
              <a:rPr lang="en-US" sz="2400" dirty="0" err="1"/>
              <a:t>x,y</a:t>
            </a:r>
            <a:r>
              <a:rPr lang="en-US" sz="2400" dirty="0"/>
              <a:t>) is a small correction then we </a:t>
            </a:r>
            <a:r>
              <a:rPr lang="en-US" sz="2400" dirty="0" smtClean="0"/>
              <a:t>have</a:t>
            </a:r>
            <a:endParaRPr lang="pl-PL" sz="2400" dirty="0" smtClean="0"/>
          </a:p>
          <a:p>
            <a:endParaRPr lang="pl-PL" sz="2400" dirty="0"/>
          </a:p>
          <a:p>
            <a:r>
              <a:rPr lang="en-US" sz="2400" dirty="0" smtClean="0"/>
              <a:t>This </a:t>
            </a:r>
            <a:r>
              <a:rPr lang="en-US" sz="2400" dirty="0"/>
              <a:t>results in the basic extinction formula, for a homogeneous and spherical particle</a:t>
            </a:r>
            <a:endParaRPr lang="pl-PL" sz="2400" dirty="0"/>
          </a:p>
          <a:p>
            <a:endParaRPr 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iekt 5"/>
          <p:cNvGraphicFramePr>
            <a:graphicFrameLocks noChangeAspect="1"/>
          </p:cNvGraphicFramePr>
          <p:nvPr>
            <p:extLst>
              <p:ext uri="{D42A27DB-BD31-4B8C-83A1-F6EECF244321}">
                <p14:modId xmlns:p14="http://schemas.microsoft.com/office/powerpoint/2010/main" val="1052591294"/>
              </p:ext>
            </p:extLst>
          </p:nvPr>
        </p:nvGraphicFramePr>
        <p:xfrm>
          <a:off x="2411760" y="332656"/>
          <a:ext cx="3367088" cy="698500"/>
        </p:xfrm>
        <a:graphic>
          <a:graphicData uri="http://schemas.openxmlformats.org/presentationml/2006/ole">
            <mc:AlternateContent xmlns:mc="http://schemas.openxmlformats.org/markup-compatibility/2006">
              <mc:Choice xmlns:v="urn:schemas-microsoft-com:vml" Requires="v">
                <p:oleObj spid="_x0000_s33026" name="Równanie" r:id="rId3" imgW="2247900" imgH="469900" progId="Equation.3">
                  <p:embed/>
                </p:oleObj>
              </mc:Choice>
              <mc:Fallback>
                <p:oleObj name="Równanie" r:id="rId3" imgW="2247900" imgH="469900" progId="Equation.3">
                  <p:embed/>
                  <p:pic>
                    <p:nvPicPr>
                      <p:cNvPr id="0" name="Obiek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32656"/>
                        <a:ext cx="336708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iekt 7"/>
          <p:cNvGraphicFramePr>
            <a:graphicFrameLocks noChangeAspect="1"/>
          </p:cNvGraphicFramePr>
          <p:nvPr>
            <p:extLst>
              <p:ext uri="{D42A27DB-BD31-4B8C-83A1-F6EECF244321}">
                <p14:modId xmlns:p14="http://schemas.microsoft.com/office/powerpoint/2010/main" val="2621860534"/>
              </p:ext>
            </p:extLst>
          </p:nvPr>
        </p:nvGraphicFramePr>
        <p:xfrm>
          <a:off x="2411760" y="4392488"/>
          <a:ext cx="2762298" cy="764704"/>
        </p:xfrm>
        <a:graphic>
          <a:graphicData uri="http://schemas.openxmlformats.org/presentationml/2006/ole">
            <mc:AlternateContent xmlns:mc="http://schemas.openxmlformats.org/markup-compatibility/2006">
              <mc:Choice xmlns:v="urn:schemas-microsoft-com:vml" Requires="v">
                <p:oleObj spid="_x0000_s33027" name="Równanie" r:id="rId5" imgW="1689100" imgH="469900" progId="Equation.3">
                  <p:embed/>
                </p:oleObj>
              </mc:Choice>
              <mc:Fallback>
                <p:oleObj name="Równanie" r:id="rId5" imgW="1689100" imgH="4699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4392488"/>
                        <a:ext cx="2762298" cy="764704"/>
                      </a:xfrm>
                      <a:prstGeom prst="rect">
                        <a:avLst/>
                      </a:prstGeom>
                      <a:noFill/>
                    </p:spPr>
                  </p:pic>
                </p:oleObj>
              </mc:Fallback>
            </mc:AlternateContent>
          </a:graphicData>
        </a:graphic>
      </p:graphicFrame>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iekt 9"/>
          <p:cNvGraphicFramePr>
            <a:graphicFrameLocks noChangeAspect="1"/>
          </p:cNvGraphicFramePr>
          <p:nvPr>
            <p:extLst>
              <p:ext uri="{D42A27DB-BD31-4B8C-83A1-F6EECF244321}">
                <p14:modId xmlns:p14="http://schemas.microsoft.com/office/powerpoint/2010/main" val="2574461171"/>
              </p:ext>
            </p:extLst>
          </p:nvPr>
        </p:nvGraphicFramePr>
        <p:xfrm>
          <a:off x="1375747" y="6120680"/>
          <a:ext cx="1756093" cy="620688"/>
        </p:xfrm>
        <a:graphic>
          <a:graphicData uri="http://schemas.openxmlformats.org/presentationml/2006/ole">
            <mc:AlternateContent xmlns:mc="http://schemas.openxmlformats.org/markup-compatibility/2006">
              <mc:Choice xmlns:v="urn:schemas-microsoft-com:vml" Requires="v">
                <p:oleObj spid="_x0000_s33028" name="Równanie" r:id="rId7" imgW="1104900" imgH="393700" progId="Equation.3">
                  <p:embed/>
                </p:oleObj>
              </mc:Choice>
              <mc:Fallback>
                <p:oleObj name="Równanie" r:id="rId7" imgW="1104900" imgH="3937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5747" y="6120680"/>
                        <a:ext cx="1756093" cy="620688"/>
                      </a:xfrm>
                      <a:prstGeom prst="rect">
                        <a:avLst/>
                      </a:prstGeom>
                      <a:noFill/>
                    </p:spPr>
                  </p:pic>
                </p:oleObj>
              </mc:Fallback>
            </mc:AlternateContent>
          </a:graphicData>
        </a:graphic>
      </p:graphicFrame>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iekt 11"/>
          <p:cNvGraphicFramePr>
            <a:graphicFrameLocks noChangeAspect="1"/>
          </p:cNvGraphicFramePr>
          <p:nvPr>
            <p:extLst>
              <p:ext uri="{D42A27DB-BD31-4B8C-83A1-F6EECF244321}">
                <p14:modId xmlns:p14="http://schemas.microsoft.com/office/powerpoint/2010/main" val="3337945195"/>
              </p:ext>
            </p:extLst>
          </p:nvPr>
        </p:nvGraphicFramePr>
        <p:xfrm>
          <a:off x="3419872" y="6093296"/>
          <a:ext cx="1771232" cy="620688"/>
        </p:xfrm>
        <a:graphic>
          <a:graphicData uri="http://schemas.openxmlformats.org/presentationml/2006/ole">
            <mc:AlternateContent xmlns:mc="http://schemas.openxmlformats.org/markup-compatibility/2006">
              <mc:Choice xmlns:v="urn:schemas-microsoft-com:vml" Requires="v">
                <p:oleObj spid="_x0000_s33029" name="Równanie" r:id="rId9" imgW="1117115" imgH="393529" progId="Equation.3">
                  <p:embed/>
                </p:oleObj>
              </mc:Choice>
              <mc:Fallback>
                <p:oleObj name="Równanie" r:id="rId9" imgW="1117115" imgH="393529"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872" y="6093296"/>
                        <a:ext cx="1771232" cy="620688"/>
                      </a:xfrm>
                      <a:prstGeom prst="rect">
                        <a:avLst/>
                      </a:prstGeom>
                      <a:noFill/>
                    </p:spPr>
                  </p:pic>
                </p:oleObj>
              </mc:Fallback>
            </mc:AlternateContent>
          </a:graphicData>
        </a:graphic>
      </p:graphicFrame>
      <p:sp>
        <p:nvSpPr>
          <p:cNvPr id="13" name="Prostokąt 12"/>
          <p:cNvSpPr/>
          <p:nvPr/>
        </p:nvSpPr>
        <p:spPr>
          <a:xfrm>
            <a:off x="5652120" y="6165304"/>
            <a:ext cx="3155800" cy="461665"/>
          </a:xfrm>
          <a:prstGeom prst="rect">
            <a:avLst/>
          </a:prstGeom>
        </p:spPr>
        <p:txBody>
          <a:bodyPr wrap="none">
            <a:spAutoFit/>
          </a:bodyPr>
          <a:lstStyle/>
          <a:p>
            <a:r>
              <a:rPr lang="pl-PL" sz="2400" dirty="0" err="1"/>
              <a:t>where</a:t>
            </a:r>
            <a:r>
              <a:rPr lang="pl-PL" sz="2400" dirty="0"/>
              <a:t> S(0)=S</a:t>
            </a:r>
            <a:r>
              <a:rPr lang="pl-PL" sz="2400" baseline="-25000" dirty="0"/>
              <a:t>1</a:t>
            </a:r>
            <a:r>
              <a:rPr lang="pl-PL" sz="2400" dirty="0"/>
              <a:t>(0)= S</a:t>
            </a:r>
            <a:r>
              <a:rPr lang="pl-PL" sz="2400" baseline="-25000" dirty="0"/>
              <a:t>2</a:t>
            </a:r>
            <a:r>
              <a:rPr lang="pl-PL" sz="2400" dirty="0"/>
              <a:t>(0).</a:t>
            </a:r>
          </a:p>
        </p:txBody>
      </p:sp>
    </p:spTree>
    <p:extLst>
      <p:ext uri="{BB962C8B-B14F-4D97-AF65-F5344CB8AC3E}">
        <p14:creationId xmlns:p14="http://schemas.microsoft.com/office/powerpoint/2010/main" val="279022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a:t>Anomalous diffraction theory</a:t>
            </a:r>
          </a:p>
        </p:txBody>
      </p:sp>
      <p:sp>
        <p:nvSpPr>
          <p:cNvPr id="3" name="Symbol zastępczy zawartości 2"/>
          <p:cNvSpPr>
            <a:spLocks noGrp="1"/>
          </p:cNvSpPr>
          <p:nvPr>
            <p:ph idx="1"/>
          </p:nvPr>
        </p:nvSpPr>
        <p:spPr>
          <a:xfrm>
            <a:off x="251520" y="1268760"/>
            <a:ext cx="8712968" cy="4525963"/>
          </a:xfrm>
        </p:spPr>
        <p:txBody>
          <a:bodyPr>
            <a:noAutofit/>
          </a:bodyPr>
          <a:lstStyle/>
          <a:p>
            <a:r>
              <a:rPr lang="en-US" sz="2200" dirty="0"/>
              <a:t>For large values of the size parameter (x&gt;&gt;1) and so-called soft particles |m-1|&lt;&lt;1, there is an approximate theory, called anomalous diffraction theory (ADT), which approximately describes the interaction of particles with electromagnetic </a:t>
            </a:r>
            <a:r>
              <a:rPr lang="en-US" sz="2200" dirty="0" smtClean="0"/>
              <a:t>waves.</a:t>
            </a:r>
            <a:endParaRPr lang="pl-PL" sz="2200" dirty="0" smtClean="0"/>
          </a:p>
          <a:p>
            <a:r>
              <a:rPr lang="en-US" sz="2200" dirty="0" smtClean="0"/>
              <a:t>The </a:t>
            </a:r>
            <a:r>
              <a:rPr lang="en-US" sz="2200" dirty="0"/>
              <a:t>second condition (of soft particles) means that a ray of light running inside a particle is negligibly weakly deflected from its original direction. Similarly, reflection from the particle can be neglected due to the small difference in the reflectance of the particle and the air. </a:t>
            </a:r>
            <a:endParaRPr lang="pl-PL" sz="2200" dirty="0" smtClean="0"/>
          </a:p>
          <a:p>
            <a:r>
              <a:rPr lang="en-US" sz="2200" dirty="0" smtClean="0"/>
              <a:t>Radiation </a:t>
            </a:r>
            <a:r>
              <a:rPr lang="en-US" sz="2200" dirty="0"/>
              <a:t>extinction </a:t>
            </a:r>
            <a:r>
              <a:rPr lang="pl-PL" sz="2200" dirty="0" err="1" smtClean="0"/>
              <a:t>coefficient</a:t>
            </a:r>
            <a:r>
              <a:rPr lang="pl-PL" sz="2200" dirty="0" smtClean="0"/>
              <a:t> </a:t>
            </a:r>
            <a:r>
              <a:rPr lang="en-US" sz="2200" dirty="0" smtClean="0"/>
              <a:t>is </a:t>
            </a:r>
            <a:r>
              <a:rPr lang="en-US" sz="2200" dirty="0"/>
              <a:t>therefore dominated by absorption, which is the physical basis of the anomalous diffraction theory. </a:t>
            </a:r>
            <a:endParaRPr lang="pl-PL" sz="2200" dirty="0" smtClean="0"/>
          </a:p>
          <a:p>
            <a:r>
              <a:rPr lang="en-US" sz="2200" dirty="0" smtClean="0"/>
              <a:t>The </a:t>
            </a:r>
            <a:r>
              <a:rPr lang="en-US" sz="2200" dirty="0"/>
              <a:t>electric field strength after absorption by the particle (in the forward direction</a:t>
            </a:r>
            <a:r>
              <a:rPr lang="en-US" sz="2200" dirty="0" smtClean="0"/>
              <a:t>,</a:t>
            </a:r>
            <a:r>
              <a:rPr lang="en-US" sz="2200" dirty="0" smtClean="0">
                <a:sym typeface="Symbol"/>
              </a:rPr>
              <a:t></a:t>
            </a:r>
            <a:r>
              <a:rPr lang="en-US" sz="2200" dirty="0" smtClean="0"/>
              <a:t>=0) </a:t>
            </a:r>
            <a:r>
              <a:rPr lang="en-US" sz="2200" dirty="0"/>
              <a:t>E is a superposition of the incident field strength on the particle </a:t>
            </a:r>
            <a:r>
              <a:rPr lang="en-US" sz="2200" dirty="0" smtClean="0"/>
              <a:t>E </a:t>
            </a:r>
            <a:r>
              <a:rPr lang="en-US" sz="2200" dirty="0"/>
              <a:t>and the scattered field strength on it </a:t>
            </a:r>
            <a:r>
              <a:rPr lang="en-US" sz="2200" dirty="0" smtClean="0"/>
              <a:t>E</a:t>
            </a:r>
            <a:r>
              <a:rPr lang="pl-PL" sz="2200" baseline="-25000" dirty="0" err="1" smtClean="0"/>
              <a:t>scat</a:t>
            </a:r>
            <a:r>
              <a:rPr lang="en-US" sz="2200" dirty="0" smtClean="0"/>
              <a:t> </a:t>
            </a:r>
            <a:r>
              <a:rPr lang="en-US" sz="2200" dirty="0"/>
              <a:t>is expressed by the formula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765410854"/>
              </p:ext>
            </p:extLst>
          </p:nvPr>
        </p:nvGraphicFramePr>
        <p:xfrm>
          <a:off x="2555776" y="5877272"/>
          <a:ext cx="1500629" cy="404664"/>
        </p:xfrm>
        <a:graphic>
          <a:graphicData uri="http://schemas.openxmlformats.org/presentationml/2006/ole">
            <mc:AlternateContent xmlns:mc="http://schemas.openxmlformats.org/markup-compatibility/2006">
              <mc:Choice xmlns:v="urn:schemas-microsoft-com:vml" Requires="v">
                <p:oleObj spid="_x0000_s33855" name="Równanie" r:id="rId3" imgW="850900" imgH="228600" progId="Equation.3">
                  <p:embed/>
                </p:oleObj>
              </mc:Choice>
              <mc:Fallback>
                <p:oleObj name="Równanie" r:id="rId3" imgW="8509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5877272"/>
                        <a:ext cx="1500629" cy="404664"/>
                      </a:xfrm>
                      <a:prstGeom prst="rect">
                        <a:avLst/>
                      </a:prstGeom>
                      <a:noFill/>
                    </p:spPr>
                  </p:pic>
                </p:oleObj>
              </mc:Fallback>
            </mc:AlternateContent>
          </a:graphicData>
        </a:graphic>
      </p:graphicFrame>
    </p:spTree>
    <p:extLst>
      <p:ext uri="{BB962C8B-B14F-4D97-AF65-F5344CB8AC3E}">
        <p14:creationId xmlns:p14="http://schemas.microsoft.com/office/powerpoint/2010/main" val="1726552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ADT</a:t>
            </a:r>
            <a:endParaRPr lang="en-US" sz="3200" b="1" dirty="0"/>
          </a:p>
        </p:txBody>
      </p:sp>
      <p:sp>
        <p:nvSpPr>
          <p:cNvPr id="3" name="Symbol zastępczy zawartości 2"/>
          <p:cNvSpPr>
            <a:spLocks noGrp="1"/>
          </p:cNvSpPr>
          <p:nvPr>
            <p:ph idx="1"/>
          </p:nvPr>
        </p:nvSpPr>
        <p:spPr>
          <a:xfrm>
            <a:off x="457200" y="1600200"/>
            <a:ext cx="8229600" cy="4997152"/>
          </a:xfrm>
        </p:spPr>
        <p:txBody>
          <a:bodyPr>
            <a:normAutofit lnSpcReduction="10000"/>
          </a:bodyPr>
          <a:lstStyle/>
          <a:p>
            <a:r>
              <a:rPr lang="en-US" sz="2400" dirty="0"/>
              <a:t>It can be shown </a:t>
            </a:r>
            <a:r>
              <a:rPr lang="en-US" sz="2400" dirty="0" smtClean="0"/>
              <a:t>that</a:t>
            </a:r>
            <a:endParaRPr lang="pl-PL" sz="2400" dirty="0" smtClean="0"/>
          </a:p>
          <a:p>
            <a:endParaRPr lang="pl-PL" sz="2400" dirty="0"/>
          </a:p>
          <a:p>
            <a:endParaRPr lang="pl-PL" sz="2400" dirty="0" smtClean="0"/>
          </a:p>
          <a:p>
            <a:endParaRPr lang="pl-PL" sz="2400" dirty="0"/>
          </a:p>
          <a:p>
            <a:endParaRPr lang="pl-PL" sz="2400" dirty="0" smtClean="0"/>
          </a:p>
          <a:p>
            <a:r>
              <a:rPr lang="pl-PL" sz="2400" dirty="0" err="1" smtClean="0"/>
              <a:t>where</a:t>
            </a:r>
            <a:r>
              <a:rPr lang="pl-PL" sz="2400" dirty="0" smtClean="0"/>
              <a:t> </a:t>
            </a:r>
          </a:p>
          <a:p>
            <a:r>
              <a:rPr lang="en-US" sz="2400" dirty="0"/>
              <a:t>The anomalous diffraction theory does not allow the determination of phase functions but only of </a:t>
            </a:r>
            <a:r>
              <a:rPr lang="pl-PL" sz="2400" dirty="0" err="1" smtClean="0"/>
              <a:t>extinction</a:t>
            </a:r>
            <a:r>
              <a:rPr lang="pl-PL" sz="2400" dirty="0" smtClean="0"/>
              <a:t> </a:t>
            </a:r>
            <a:r>
              <a:rPr lang="en-US" sz="2400" dirty="0" smtClean="0"/>
              <a:t>and </a:t>
            </a:r>
            <a:r>
              <a:rPr lang="en-US" sz="2400" dirty="0"/>
              <a:t>absorption coefficients limited for large particles with a refractive index close to unity. </a:t>
            </a:r>
            <a:endParaRPr lang="pl-PL" sz="2400" dirty="0" smtClean="0"/>
          </a:p>
          <a:p>
            <a:r>
              <a:rPr lang="en-US" sz="2400" dirty="0" smtClean="0"/>
              <a:t>This </a:t>
            </a:r>
            <a:r>
              <a:rPr lang="en-US" sz="2400" dirty="0"/>
              <a:t>theory agrees surprisingly well for a small value of the size parameter x with the exact solution resulting from Lorenz-Mie theory.</a:t>
            </a:r>
            <a:endParaRPr lang="pl-PL" sz="2400" dirty="0"/>
          </a:p>
          <a:p>
            <a:pPr marL="0" indent="0">
              <a:buNone/>
            </a:pPr>
            <a:endParaRPr 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3057692443"/>
              </p:ext>
            </p:extLst>
          </p:nvPr>
        </p:nvGraphicFramePr>
        <p:xfrm>
          <a:off x="899592" y="2060848"/>
          <a:ext cx="4996254" cy="692696"/>
        </p:xfrm>
        <a:graphic>
          <a:graphicData uri="http://schemas.openxmlformats.org/presentationml/2006/ole">
            <mc:AlternateContent xmlns:mc="http://schemas.openxmlformats.org/markup-compatibility/2006">
              <mc:Choice xmlns:v="urn:schemas-microsoft-com:vml" Requires="v">
                <p:oleObj spid="_x0000_s35058" name="Równanie" r:id="rId3" imgW="3225800" imgH="444500" progId="Equation.3">
                  <p:embed/>
                </p:oleObj>
              </mc:Choice>
              <mc:Fallback>
                <p:oleObj name="Równanie" r:id="rId3" imgW="3225800" imgH="4445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060848"/>
                        <a:ext cx="4996254" cy="69269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1074134960"/>
              </p:ext>
            </p:extLst>
          </p:nvPr>
        </p:nvGraphicFramePr>
        <p:xfrm>
          <a:off x="827584" y="2924944"/>
          <a:ext cx="3269966" cy="620688"/>
        </p:xfrm>
        <a:graphic>
          <a:graphicData uri="http://schemas.openxmlformats.org/presentationml/2006/ole">
            <mc:AlternateContent xmlns:mc="http://schemas.openxmlformats.org/markup-compatibility/2006">
              <mc:Choice xmlns:v="urn:schemas-microsoft-com:vml" Requires="v">
                <p:oleObj spid="_x0000_s35059" name="Równanie" r:id="rId5" imgW="2057400" imgH="393700" progId="Equation.3">
                  <p:embed/>
                </p:oleObj>
              </mc:Choice>
              <mc:Fallback>
                <p:oleObj name="Równanie" r:id="rId5" imgW="20574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2924944"/>
                        <a:ext cx="3269966" cy="620688"/>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iekt 8"/>
          <p:cNvGraphicFramePr>
            <a:graphicFrameLocks noChangeAspect="1"/>
          </p:cNvGraphicFramePr>
          <p:nvPr>
            <p:extLst>
              <p:ext uri="{D42A27DB-BD31-4B8C-83A1-F6EECF244321}">
                <p14:modId xmlns:p14="http://schemas.microsoft.com/office/powerpoint/2010/main" val="2180490555"/>
              </p:ext>
            </p:extLst>
          </p:nvPr>
        </p:nvGraphicFramePr>
        <p:xfrm>
          <a:off x="1835696" y="3645024"/>
          <a:ext cx="1197510" cy="451520"/>
        </p:xfrm>
        <a:graphic>
          <a:graphicData uri="http://schemas.openxmlformats.org/presentationml/2006/ole">
            <mc:AlternateContent xmlns:mc="http://schemas.openxmlformats.org/markup-compatibility/2006">
              <mc:Choice xmlns:v="urn:schemas-microsoft-com:vml" Requires="v">
                <p:oleObj spid="_x0000_s35060" name="Równanie" r:id="rId7" imgW="583693" imgH="215713" progId="Equation.3">
                  <p:embed/>
                </p:oleObj>
              </mc:Choice>
              <mc:Fallback>
                <p:oleObj name="Równanie" r:id="rId7" imgW="583693" imgH="215713"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3645024"/>
                        <a:ext cx="1197510" cy="451520"/>
                      </a:xfrm>
                      <a:prstGeom prst="rect">
                        <a:avLst/>
                      </a:prstGeom>
                      <a:noFill/>
                    </p:spPr>
                  </p:pic>
                </p:oleObj>
              </mc:Fallback>
            </mc:AlternateContent>
          </a:graphicData>
        </a:graphic>
      </p:graphicFrame>
      <p:sp>
        <p:nvSpPr>
          <p:cNvPr id="10" name="Rectangle 7"/>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iekt 11"/>
          <p:cNvGraphicFramePr>
            <a:graphicFrameLocks noChangeAspect="1"/>
          </p:cNvGraphicFramePr>
          <p:nvPr>
            <p:extLst>
              <p:ext uri="{D42A27DB-BD31-4B8C-83A1-F6EECF244321}">
                <p14:modId xmlns:p14="http://schemas.microsoft.com/office/powerpoint/2010/main" val="4089464407"/>
              </p:ext>
            </p:extLst>
          </p:nvPr>
        </p:nvGraphicFramePr>
        <p:xfrm>
          <a:off x="3203848" y="3645024"/>
          <a:ext cx="1656184" cy="390785"/>
        </p:xfrm>
        <a:graphic>
          <a:graphicData uri="http://schemas.openxmlformats.org/presentationml/2006/ole">
            <mc:AlternateContent xmlns:mc="http://schemas.openxmlformats.org/markup-compatibility/2006">
              <mc:Choice xmlns:v="urn:schemas-microsoft-com:vml" Requires="v">
                <p:oleObj spid="_x0000_s35061" name="Równanie" r:id="rId9" imgW="850531" imgH="203112" progId="Equation.3">
                  <p:embed/>
                </p:oleObj>
              </mc:Choice>
              <mc:Fallback>
                <p:oleObj name="Równanie" r:id="rId9" imgW="850531" imgH="203112"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848" y="3645024"/>
                        <a:ext cx="1656184" cy="390785"/>
                      </a:xfrm>
                      <a:prstGeom prst="rect">
                        <a:avLst/>
                      </a:prstGeom>
                      <a:noFill/>
                    </p:spPr>
                  </p:pic>
                </p:oleObj>
              </mc:Fallback>
            </mc:AlternateContent>
          </a:graphicData>
        </a:graphic>
      </p:graphicFrame>
    </p:spTree>
    <p:extLst>
      <p:ext uri="{BB962C8B-B14F-4D97-AF65-F5344CB8AC3E}">
        <p14:creationId xmlns:p14="http://schemas.microsoft.com/office/powerpoint/2010/main" val="2769343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a:t>Mueller matrix</a:t>
            </a:r>
          </a:p>
        </p:txBody>
      </p:sp>
      <p:sp>
        <p:nvSpPr>
          <p:cNvPr id="3" name="Symbol zastępczy zawartości 2"/>
          <p:cNvSpPr>
            <a:spLocks noGrp="1"/>
          </p:cNvSpPr>
          <p:nvPr>
            <p:ph idx="1"/>
          </p:nvPr>
        </p:nvSpPr>
        <p:spPr>
          <a:xfrm>
            <a:off x="467544" y="1412776"/>
            <a:ext cx="8229600" cy="4525963"/>
          </a:xfrm>
        </p:spPr>
        <p:txBody>
          <a:bodyPr>
            <a:normAutofit lnSpcReduction="10000"/>
          </a:bodyPr>
          <a:lstStyle/>
          <a:p>
            <a:r>
              <a:rPr lang="en-US" sz="2400" dirty="0"/>
              <a:t>The description of the </a:t>
            </a:r>
            <a:r>
              <a:rPr lang="en-US" sz="2400" dirty="0" err="1"/>
              <a:t>polarised</a:t>
            </a:r>
            <a:r>
              <a:rPr lang="en-US" sz="2400" dirty="0"/>
              <a:t> state of radiation requires a </a:t>
            </a:r>
            <a:r>
              <a:rPr lang="en-US" sz="2400" dirty="0" err="1"/>
              <a:t>generalisation</a:t>
            </a:r>
            <a:r>
              <a:rPr lang="en-US" sz="2400" dirty="0"/>
              <a:t> of the definition of the phase function, which has so far been a scalar quantity. The components of the electric field intensity after scattering on a single particle are expressed by the </a:t>
            </a:r>
            <a:r>
              <a:rPr lang="en-US" sz="2400" dirty="0" smtClean="0"/>
              <a:t>formula</a:t>
            </a:r>
            <a:endParaRPr lang="pl-PL" sz="2400" dirty="0" smtClean="0"/>
          </a:p>
          <a:p>
            <a:endParaRPr lang="pl-PL" sz="2400" dirty="0"/>
          </a:p>
          <a:p>
            <a:r>
              <a:rPr lang="en-US" sz="2400" dirty="0"/>
              <a:t>where the expressions </a:t>
            </a:r>
            <a:r>
              <a:rPr lang="en-US" sz="2400" dirty="0" smtClean="0"/>
              <a:t>S</a:t>
            </a:r>
            <a:r>
              <a:rPr lang="pl-PL" sz="2400" baseline="-25000" dirty="0" smtClean="0"/>
              <a:t>1…4</a:t>
            </a:r>
            <a:r>
              <a:rPr lang="en-US" sz="2400" dirty="0" smtClean="0"/>
              <a:t> </a:t>
            </a:r>
            <a:r>
              <a:rPr lang="en-US" sz="2400" dirty="0"/>
              <a:t>are elements of the scattering amplitude matrix. It follows from previous considerations that for spherical and homogeneous particles the off-diagonal values of the matrix S vanish. </a:t>
            </a:r>
            <a:endParaRPr lang="pl-PL" sz="2400" dirty="0" smtClean="0"/>
          </a:p>
          <a:p>
            <a:r>
              <a:rPr lang="en-US" sz="2400" dirty="0" smtClean="0"/>
              <a:t>Let </a:t>
            </a:r>
            <a:r>
              <a:rPr lang="en-US" sz="2400" dirty="0"/>
              <a:t>us calculate the total energy per unit time and wavelength carried by the scattered wave</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1782336960"/>
              </p:ext>
            </p:extLst>
          </p:nvPr>
        </p:nvGraphicFramePr>
        <p:xfrm>
          <a:off x="4355976" y="2852936"/>
          <a:ext cx="2716455" cy="692696"/>
        </p:xfrm>
        <a:graphic>
          <a:graphicData uri="http://schemas.openxmlformats.org/presentationml/2006/ole">
            <mc:AlternateContent xmlns:mc="http://schemas.openxmlformats.org/markup-compatibility/2006">
              <mc:Choice xmlns:v="urn:schemas-microsoft-com:vml" Requires="v">
                <p:oleObj spid="_x0000_s35961" name="Równanie" r:id="rId3" imgW="1905000" imgH="482600" progId="Equation.3">
                  <p:embed/>
                </p:oleObj>
              </mc:Choice>
              <mc:Fallback>
                <p:oleObj name="Równanie" r:id="rId3" imgW="1905000" imgH="482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852936"/>
                        <a:ext cx="2716455" cy="69269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1631859883"/>
              </p:ext>
            </p:extLst>
          </p:nvPr>
        </p:nvGraphicFramePr>
        <p:xfrm>
          <a:off x="1475656" y="5805264"/>
          <a:ext cx="2431504" cy="692696"/>
        </p:xfrm>
        <a:graphic>
          <a:graphicData uri="http://schemas.openxmlformats.org/presentationml/2006/ole">
            <mc:AlternateContent xmlns:mc="http://schemas.openxmlformats.org/markup-compatibility/2006">
              <mc:Choice xmlns:v="urn:schemas-microsoft-com:vml" Requires="v">
                <p:oleObj spid="_x0000_s35962" name="Równanie" r:id="rId5" imgW="1638300" imgH="469900" progId="Equation.3">
                  <p:embed/>
                </p:oleObj>
              </mc:Choice>
              <mc:Fallback>
                <p:oleObj name="Równanie" r:id="rId5" imgW="1638300" imgH="4699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5805264"/>
                        <a:ext cx="2431504" cy="692696"/>
                      </a:xfrm>
                      <a:prstGeom prst="rect">
                        <a:avLst/>
                      </a:prstGeom>
                      <a:noFill/>
                    </p:spPr>
                  </p:pic>
                </p:oleObj>
              </mc:Fallback>
            </mc:AlternateContent>
          </a:graphicData>
        </a:graphic>
      </p:graphicFrame>
      <p:sp>
        <p:nvSpPr>
          <p:cNvPr id="8" name="Prostokąt 7"/>
          <p:cNvSpPr/>
          <p:nvPr/>
        </p:nvSpPr>
        <p:spPr>
          <a:xfrm>
            <a:off x="4283968" y="5877272"/>
            <a:ext cx="4572000" cy="830997"/>
          </a:xfrm>
          <a:prstGeom prst="rect">
            <a:avLst/>
          </a:prstGeom>
        </p:spPr>
        <p:txBody>
          <a:bodyPr>
            <a:spAutoFit/>
          </a:bodyPr>
          <a:lstStyle/>
          <a:p>
            <a:r>
              <a:rPr lang="en-US" sz="2400" dirty="0"/>
              <a:t>where the integration proceeds along the </a:t>
            </a:r>
            <a:r>
              <a:rPr lang="en-US" sz="2400" dirty="0" smtClean="0">
                <a:sym typeface="Symbol"/>
              </a:rPr>
              <a:t></a:t>
            </a:r>
            <a:r>
              <a:rPr lang="en-US" sz="2400" dirty="0" smtClean="0"/>
              <a:t>-</a:t>
            </a:r>
            <a:r>
              <a:rPr lang="en-US" sz="2400" dirty="0"/>
              <a:t>sphere.</a:t>
            </a:r>
          </a:p>
        </p:txBody>
      </p:sp>
    </p:spTree>
    <p:extLst>
      <p:ext uri="{BB962C8B-B14F-4D97-AF65-F5344CB8AC3E}">
        <p14:creationId xmlns:p14="http://schemas.microsoft.com/office/powerpoint/2010/main" val="3855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smtClean="0"/>
              <a:t>S</a:t>
            </a:r>
            <a:r>
              <a:rPr lang="en-US" sz="3200" b="1" dirty="0" err="1" smtClean="0"/>
              <a:t>cattering</a:t>
            </a:r>
            <a:r>
              <a:rPr lang="en-US" sz="3200" b="1" dirty="0" smtClean="0"/>
              <a:t> </a:t>
            </a:r>
            <a:r>
              <a:rPr lang="en-US" sz="3200" b="1" dirty="0"/>
              <a:t>on a single particle</a:t>
            </a:r>
          </a:p>
        </p:txBody>
      </p:sp>
      <p:sp>
        <p:nvSpPr>
          <p:cNvPr id="3" name="Symbol zastępczy zawartości 2"/>
          <p:cNvSpPr>
            <a:spLocks noGrp="1"/>
          </p:cNvSpPr>
          <p:nvPr>
            <p:ph idx="1"/>
          </p:nvPr>
        </p:nvSpPr>
        <p:spPr/>
        <p:txBody>
          <a:bodyPr>
            <a:normAutofit/>
          </a:bodyPr>
          <a:lstStyle/>
          <a:p>
            <a:r>
              <a:rPr lang="en-US" sz="2400" dirty="0" smtClean="0"/>
              <a:t>Single </a:t>
            </a:r>
            <a:r>
              <a:rPr lang="en-US" sz="2400" dirty="0"/>
              <a:t>scattering, as it is referred to, assumes that the electric field strength after scattering on a single particle depends only on the external field. </a:t>
            </a:r>
            <a:endParaRPr lang="pl-PL" sz="2400" dirty="0" smtClean="0"/>
          </a:p>
          <a:p>
            <a:r>
              <a:rPr lang="en-US" sz="2400" dirty="0" smtClean="0"/>
              <a:t>Thus</a:t>
            </a:r>
            <a:r>
              <a:rPr lang="en-US" sz="2400" dirty="0"/>
              <a:t>, if the distance between particles is sufficiently large (the total scattered radiation from </a:t>
            </a:r>
            <a:r>
              <a:rPr lang="en-US" sz="2400" dirty="0" err="1"/>
              <a:t>neighbouring</a:t>
            </a:r>
            <a:r>
              <a:rPr lang="en-US" sz="2400" dirty="0"/>
              <a:t> particles is small compared to the external field), the single scattering approximation is fully justified. </a:t>
            </a:r>
            <a:endParaRPr lang="pl-PL" sz="2400" dirty="0" smtClean="0"/>
          </a:p>
          <a:p>
            <a:r>
              <a:rPr lang="en-US" sz="2400" dirty="0" smtClean="0"/>
              <a:t>In </a:t>
            </a:r>
            <a:r>
              <a:rPr lang="en-US" sz="2400" dirty="0"/>
              <a:t>addition, we will assume that the particles are randomly distributed in space, i.e. described by a Poisson distribution. </a:t>
            </a:r>
            <a:endParaRPr lang="pl-PL" sz="2400" dirty="0" smtClean="0"/>
          </a:p>
          <a:p>
            <a:r>
              <a:rPr lang="pl-PL" sz="2400" dirty="0"/>
              <a:t>T</a:t>
            </a:r>
            <a:r>
              <a:rPr lang="en-US" sz="2400" dirty="0" smtClean="0"/>
              <a:t>his </a:t>
            </a:r>
            <a:r>
              <a:rPr lang="en-US" sz="2400" dirty="0"/>
              <a:t>means that the scattering is incoherent as there is no relationship between the phases of the scattered waves.</a:t>
            </a:r>
          </a:p>
        </p:txBody>
      </p:sp>
    </p:spTree>
    <p:extLst>
      <p:ext uri="{BB962C8B-B14F-4D97-AF65-F5344CB8AC3E}">
        <p14:creationId xmlns:p14="http://schemas.microsoft.com/office/powerpoint/2010/main" val="1180754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260648"/>
            <a:ext cx="8229600" cy="6336704"/>
          </a:xfrm>
        </p:spPr>
        <p:txBody>
          <a:bodyPr>
            <a:normAutofit/>
          </a:bodyPr>
          <a:lstStyle/>
          <a:p>
            <a:r>
              <a:rPr lang="en-US" sz="2400" dirty="0"/>
              <a:t>The total energy of scattered radiation is equal on the other </a:t>
            </a:r>
            <a:r>
              <a:rPr lang="en-US" sz="2400" dirty="0" smtClean="0"/>
              <a:t>hand</a:t>
            </a:r>
            <a:r>
              <a:rPr lang="pl-PL" sz="2400" dirty="0" smtClean="0"/>
              <a:t>          </a:t>
            </a:r>
            <a:r>
              <a:rPr lang="en-US" sz="2400" dirty="0" smtClean="0"/>
              <a:t> </a:t>
            </a:r>
            <a:r>
              <a:rPr lang="en-US" sz="2400" dirty="0"/>
              <a:t>, since </a:t>
            </a:r>
            <a:r>
              <a:rPr lang="en-US" sz="2400" dirty="0" smtClean="0">
                <a:sym typeface="Symbol"/>
              </a:rPr>
              <a:t></a:t>
            </a:r>
            <a:r>
              <a:rPr lang="pl-PL" sz="2400" baseline="-25000" dirty="0" smtClean="0">
                <a:sym typeface="Symbol"/>
              </a:rPr>
              <a:t>s</a:t>
            </a:r>
            <a:r>
              <a:rPr lang="en-US" sz="2400" dirty="0" smtClean="0"/>
              <a:t> </a:t>
            </a:r>
            <a:r>
              <a:rPr lang="en-US" sz="2400" dirty="0"/>
              <a:t>determines the scattering cross section </a:t>
            </a:r>
            <a:r>
              <a:rPr lang="en-US" sz="2400" dirty="0" smtClean="0"/>
              <a:t>and</a:t>
            </a:r>
            <a:r>
              <a:rPr lang="pl-PL" sz="2400" dirty="0" smtClean="0"/>
              <a:t>   </a:t>
            </a:r>
            <a:r>
              <a:rPr lang="en-US" sz="2400" dirty="0" smtClean="0"/>
              <a:t> </a:t>
            </a:r>
            <a:r>
              <a:rPr lang="pl-PL" sz="2400" dirty="0" smtClean="0"/>
              <a:t>       </a:t>
            </a:r>
            <a:r>
              <a:rPr lang="en-US" sz="2400" dirty="0" smtClean="0"/>
              <a:t>is </a:t>
            </a:r>
            <a:r>
              <a:rPr lang="en-US" sz="2400" dirty="0"/>
              <a:t>therefore the incident energy of the particle. </a:t>
            </a:r>
            <a:endParaRPr lang="pl-PL" sz="2400" dirty="0" smtClean="0"/>
          </a:p>
          <a:p>
            <a:r>
              <a:rPr lang="en-US" sz="2400" dirty="0" smtClean="0"/>
              <a:t>From </a:t>
            </a:r>
            <a:r>
              <a:rPr lang="en-US" sz="2400" dirty="0"/>
              <a:t>the above formulae it follows that the scattering cross section is expressed by the </a:t>
            </a:r>
            <a:r>
              <a:rPr lang="en-US" sz="2400" dirty="0" smtClean="0"/>
              <a:t>formula</a:t>
            </a:r>
            <a:endParaRPr lang="pl-PL" sz="2400" dirty="0" smtClean="0"/>
          </a:p>
          <a:p>
            <a:endParaRPr lang="pl-PL" sz="2400" dirty="0"/>
          </a:p>
          <a:p>
            <a:endParaRPr lang="pl-PL" sz="2400" dirty="0" smtClean="0"/>
          </a:p>
          <a:p>
            <a:r>
              <a:rPr lang="en-US" sz="2400" dirty="0"/>
              <a:t>It is therefore convenient to write the expression for the phase function </a:t>
            </a:r>
            <a:r>
              <a:rPr lang="en-US" sz="2400" dirty="0" smtClean="0"/>
              <a:t>as</a:t>
            </a:r>
            <a:endParaRPr lang="pl-PL" sz="2400" dirty="0" smtClean="0"/>
          </a:p>
          <a:p>
            <a:endParaRPr lang="pl-PL" sz="2400" dirty="0"/>
          </a:p>
          <a:p>
            <a:r>
              <a:rPr lang="en-US" sz="2400" dirty="0"/>
              <a:t>Integrating this on both sides of the </a:t>
            </a:r>
            <a:r>
              <a:rPr lang="en-US" sz="2400" dirty="0" smtClean="0">
                <a:sym typeface="Symbol"/>
              </a:rPr>
              <a:t></a:t>
            </a:r>
            <a:r>
              <a:rPr lang="en-US" sz="2400" dirty="0" smtClean="0"/>
              <a:t>-</a:t>
            </a:r>
            <a:r>
              <a:rPr lang="en-US" sz="2400" dirty="0"/>
              <a:t>sphere, we obtain the energy conservation condition, which is also a normalization of the phase function</a:t>
            </a:r>
            <a:endParaRPr lang="pl-PL" sz="2400" dirty="0" smtClean="0"/>
          </a:p>
          <a:p>
            <a:endParaRPr lang="en-US" sz="2400" dirty="0"/>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7" y="2276872"/>
            <a:ext cx="2160239"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2224098624"/>
              </p:ext>
            </p:extLst>
          </p:nvPr>
        </p:nvGraphicFramePr>
        <p:xfrm>
          <a:off x="3203848" y="3501008"/>
          <a:ext cx="1572997" cy="692696"/>
        </p:xfrm>
        <a:graphic>
          <a:graphicData uri="http://schemas.openxmlformats.org/presentationml/2006/ole">
            <mc:AlternateContent xmlns:mc="http://schemas.openxmlformats.org/markup-compatibility/2006">
              <mc:Choice xmlns:v="urn:schemas-microsoft-com:vml" Requires="v">
                <p:oleObj spid="_x0000_s37034" name="Równanie" r:id="rId4" imgW="1041400" imgH="457200" progId="Equation.3">
                  <p:embed/>
                </p:oleObj>
              </mc:Choice>
              <mc:Fallback>
                <p:oleObj name="Równanie" r:id="rId4" imgW="1041400" imgH="457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501008"/>
                        <a:ext cx="1572997" cy="692696"/>
                      </a:xfrm>
                      <a:prstGeom prst="rect">
                        <a:avLst/>
                      </a:prstGeom>
                      <a:noFill/>
                    </p:spPr>
                  </p:pic>
                </p:oleObj>
              </mc:Fallback>
            </mc:AlternateContent>
          </a:graphicData>
        </a:graphic>
      </p:graphicFrame>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2188314850"/>
              </p:ext>
            </p:extLst>
          </p:nvPr>
        </p:nvGraphicFramePr>
        <p:xfrm>
          <a:off x="3491880" y="5301208"/>
          <a:ext cx="1693257" cy="692696"/>
        </p:xfrm>
        <a:graphic>
          <a:graphicData uri="http://schemas.openxmlformats.org/presentationml/2006/ole">
            <mc:AlternateContent xmlns:mc="http://schemas.openxmlformats.org/markup-compatibility/2006">
              <mc:Choice xmlns:v="urn:schemas-microsoft-com:vml" Requires="v">
                <p:oleObj spid="_x0000_s37035" name="Równanie" r:id="rId6" imgW="1054100" imgH="431800" progId="Equation.3">
                  <p:embed/>
                </p:oleObj>
              </mc:Choice>
              <mc:Fallback>
                <p:oleObj name="Równanie" r:id="rId6" imgW="1054100" imgH="4318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5301208"/>
                        <a:ext cx="1693257" cy="692696"/>
                      </a:xfrm>
                      <a:prstGeom prst="rect">
                        <a:avLst/>
                      </a:prstGeom>
                      <a:noFill/>
                    </p:spPr>
                  </p:pic>
                </p:oleObj>
              </mc:Fallback>
            </mc:AlternateContent>
          </a:graphicData>
        </a:graphic>
      </p:graphicFrame>
      <p:sp>
        <p:nvSpPr>
          <p:cNvPr id="2" name="Rectangle 7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iekt 7"/>
          <p:cNvGraphicFramePr>
            <a:graphicFrameLocks noChangeAspect="1"/>
          </p:cNvGraphicFramePr>
          <p:nvPr>
            <p:extLst>
              <p:ext uri="{D42A27DB-BD31-4B8C-83A1-F6EECF244321}">
                <p14:modId xmlns:p14="http://schemas.microsoft.com/office/powerpoint/2010/main" val="3877790376"/>
              </p:ext>
            </p:extLst>
          </p:nvPr>
        </p:nvGraphicFramePr>
        <p:xfrm>
          <a:off x="1494309" y="692696"/>
          <a:ext cx="538753" cy="404065"/>
        </p:xfrm>
        <a:graphic>
          <a:graphicData uri="http://schemas.openxmlformats.org/presentationml/2006/ole">
            <mc:AlternateContent xmlns:mc="http://schemas.openxmlformats.org/markup-compatibility/2006">
              <mc:Choice xmlns:v="urn:schemas-microsoft-com:vml" Requires="v">
                <p:oleObj spid="_x0000_s37036" name="Równanie" r:id="rId8" imgW="304668" imgH="228501" progId="Equation.3">
                  <p:embed/>
                </p:oleObj>
              </mc:Choice>
              <mc:Fallback>
                <p:oleObj name="Równanie" r:id="rId8" imgW="304668" imgH="228501" progId="Equation.3">
                  <p:embed/>
                  <p:pic>
                    <p:nvPicPr>
                      <p:cNvPr id="0" name="Object 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4309" y="692696"/>
                        <a:ext cx="538753" cy="404065"/>
                      </a:xfrm>
                      <a:prstGeom prst="rect">
                        <a:avLst/>
                      </a:prstGeom>
                      <a:noFill/>
                    </p:spPr>
                  </p:pic>
                </p:oleObj>
              </mc:Fallback>
            </mc:AlternateContent>
          </a:graphicData>
        </a:graphic>
      </p:graphicFrame>
      <p:graphicFrame>
        <p:nvGraphicFramePr>
          <p:cNvPr id="9" name="Obiekt 8"/>
          <p:cNvGraphicFramePr>
            <a:graphicFrameLocks noChangeAspect="1"/>
          </p:cNvGraphicFramePr>
          <p:nvPr>
            <p:extLst>
              <p:ext uri="{D42A27DB-BD31-4B8C-83A1-F6EECF244321}">
                <p14:modId xmlns:p14="http://schemas.microsoft.com/office/powerpoint/2010/main" val="3155161586"/>
              </p:ext>
            </p:extLst>
          </p:nvPr>
        </p:nvGraphicFramePr>
        <p:xfrm>
          <a:off x="1223936" y="1052736"/>
          <a:ext cx="539750" cy="404813"/>
        </p:xfrm>
        <a:graphic>
          <a:graphicData uri="http://schemas.openxmlformats.org/presentationml/2006/ole">
            <mc:AlternateContent xmlns:mc="http://schemas.openxmlformats.org/markup-compatibility/2006">
              <mc:Choice xmlns:v="urn:schemas-microsoft-com:vml" Requires="v">
                <p:oleObj spid="_x0000_s37037" name="Równanie" r:id="rId10" imgW="304668" imgH="228501" progId="Equation.3">
                  <p:embed/>
                </p:oleObj>
              </mc:Choice>
              <mc:Fallback>
                <p:oleObj name="Równanie" r:id="rId10" imgW="304668" imgH="228501" progId="Equation.3">
                  <p:embed/>
                  <p:pic>
                    <p:nvPicPr>
                      <p:cNvPr id="0" name="Obiek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3936" y="1052736"/>
                        <a:ext cx="5397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9082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332656"/>
            <a:ext cx="8229600" cy="6120680"/>
          </a:xfrm>
        </p:spPr>
        <p:txBody>
          <a:bodyPr>
            <a:normAutofit lnSpcReduction="10000"/>
          </a:bodyPr>
          <a:lstStyle/>
          <a:p>
            <a:r>
              <a:rPr lang="en-US" sz="2400" dirty="0"/>
              <a:t>In order to describe the scattering using the Stokes parameters, we need to introduce the phase matrix. </a:t>
            </a:r>
            <a:endParaRPr lang="pl-PL" sz="2400" dirty="0" smtClean="0"/>
          </a:p>
          <a:p>
            <a:r>
              <a:rPr lang="en-US" sz="2400" dirty="0" smtClean="0"/>
              <a:t>It </a:t>
            </a:r>
            <a:r>
              <a:rPr lang="en-US" sz="2400" dirty="0"/>
              <a:t>can be shown that for a certain class of particles it has the following </a:t>
            </a:r>
            <a:r>
              <a:rPr lang="en-US" sz="2400" dirty="0" smtClean="0"/>
              <a:t>form</a:t>
            </a:r>
            <a:endParaRPr lang="pl-PL" sz="2400" dirty="0" smtClean="0"/>
          </a:p>
          <a:p>
            <a:endParaRPr lang="pl-PL" sz="2400" dirty="0"/>
          </a:p>
          <a:p>
            <a:endParaRPr lang="pl-PL" sz="2400" dirty="0" smtClean="0"/>
          </a:p>
          <a:p>
            <a:endParaRPr lang="pl-PL" sz="2400" dirty="0"/>
          </a:p>
          <a:p>
            <a:endParaRPr lang="pl-PL" sz="2400" dirty="0" smtClean="0"/>
          </a:p>
          <a:p>
            <a:endParaRPr lang="pl-PL" sz="2400" dirty="0"/>
          </a:p>
          <a:p>
            <a:endParaRPr lang="pl-PL" sz="2400" dirty="0" smtClean="0"/>
          </a:p>
          <a:p>
            <a:endParaRPr lang="pl-PL" sz="2400" dirty="0" smtClean="0"/>
          </a:p>
          <a:p>
            <a:endParaRPr lang="pl-PL" sz="2400" dirty="0" smtClean="0"/>
          </a:p>
          <a:p>
            <a:r>
              <a:rPr lang="en-US" sz="2400" dirty="0" smtClean="0"/>
              <a:t>The </a:t>
            </a:r>
            <a:r>
              <a:rPr lang="en-US" sz="2400" dirty="0"/>
              <a:t>Mueller matrix above describes scattering not only on spherical particles but also on non-spherical particles with a certain rotational symmetry.</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458856865"/>
              </p:ext>
            </p:extLst>
          </p:nvPr>
        </p:nvGraphicFramePr>
        <p:xfrm>
          <a:off x="4067944" y="1749712"/>
          <a:ext cx="3194537" cy="1296144"/>
        </p:xfrm>
        <a:graphic>
          <a:graphicData uri="http://schemas.openxmlformats.org/presentationml/2006/ole">
            <mc:AlternateContent xmlns:mc="http://schemas.openxmlformats.org/markup-compatibility/2006">
              <mc:Choice xmlns:v="urn:schemas-microsoft-com:vml" Requires="v">
                <p:oleObj spid="_x0000_s38170" name="Równanie" r:id="rId3" imgW="2324100" imgH="939800" progId="Equation.3">
                  <p:embed/>
                </p:oleObj>
              </mc:Choice>
              <mc:Fallback>
                <p:oleObj name="Równanie" r:id="rId3" imgW="2324100" imgH="939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749712"/>
                        <a:ext cx="3194537" cy="1296144"/>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2004258864"/>
              </p:ext>
            </p:extLst>
          </p:nvPr>
        </p:nvGraphicFramePr>
        <p:xfrm>
          <a:off x="827584" y="2276872"/>
          <a:ext cx="2181338" cy="548680"/>
        </p:xfrm>
        <a:graphic>
          <a:graphicData uri="http://schemas.openxmlformats.org/presentationml/2006/ole">
            <mc:AlternateContent xmlns:mc="http://schemas.openxmlformats.org/markup-compatibility/2006">
              <mc:Choice xmlns:v="urn:schemas-microsoft-com:vml" Requires="v">
                <p:oleObj spid="_x0000_s38171" name="Równanie" r:id="rId5" imgW="1548728" imgH="393529" progId="Equation.3">
                  <p:embed/>
                </p:oleObj>
              </mc:Choice>
              <mc:Fallback>
                <p:oleObj name="Równanie" r:id="rId5" imgW="1548728" imgH="39352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2276872"/>
                        <a:ext cx="2181338" cy="548680"/>
                      </a:xfrm>
                      <a:prstGeom prst="rect">
                        <a:avLst/>
                      </a:prstGeom>
                      <a:noFill/>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1029832769"/>
              </p:ext>
            </p:extLst>
          </p:nvPr>
        </p:nvGraphicFramePr>
        <p:xfrm>
          <a:off x="827584" y="3140968"/>
          <a:ext cx="1840595" cy="576064"/>
        </p:xfrm>
        <a:graphic>
          <a:graphicData uri="http://schemas.openxmlformats.org/presentationml/2006/ole">
            <mc:AlternateContent xmlns:mc="http://schemas.openxmlformats.org/markup-compatibility/2006">
              <mc:Choice xmlns:v="urn:schemas-microsoft-com:vml" Requires="v">
                <p:oleObj spid="_x0000_s38172" name="Równanie" r:id="rId7" imgW="1244600" imgH="393700" progId="Equation.3">
                  <p:embed/>
                </p:oleObj>
              </mc:Choice>
              <mc:Fallback>
                <p:oleObj name="Równanie" r:id="rId7" imgW="1244600" imgH="3937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3140968"/>
                        <a:ext cx="1840595" cy="576064"/>
                      </a:xfrm>
                      <a:prstGeom prst="rect">
                        <a:avLst/>
                      </a:prstGeom>
                      <a:noFill/>
                    </p:spPr>
                  </p:pic>
                </p:oleObj>
              </mc:Fallback>
            </mc:AlternateContent>
          </a:graphicData>
        </a:graphic>
      </p:graphicFrame>
      <p:graphicFrame>
        <p:nvGraphicFramePr>
          <p:cNvPr id="9" name="Obiekt 8"/>
          <p:cNvGraphicFramePr>
            <a:graphicFrameLocks noChangeAspect="1"/>
          </p:cNvGraphicFramePr>
          <p:nvPr>
            <p:extLst>
              <p:ext uri="{D42A27DB-BD31-4B8C-83A1-F6EECF244321}">
                <p14:modId xmlns:p14="http://schemas.microsoft.com/office/powerpoint/2010/main" val="4140844993"/>
              </p:ext>
            </p:extLst>
          </p:nvPr>
        </p:nvGraphicFramePr>
        <p:xfrm>
          <a:off x="827584" y="4005064"/>
          <a:ext cx="1816100" cy="358775"/>
        </p:xfrm>
        <a:graphic>
          <a:graphicData uri="http://schemas.openxmlformats.org/presentationml/2006/ole">
            <mc:AlternateContent xmlns:mc="http://schemas.openxmlformats.org/markup-compatibility/2006">
              <mc:Choice xmlns:v="urn:schemas-microsoft-com:vml" Requires="v">
                <p:oleObj spid="_x0000_s38173" name="Równanie" r:id="rId9" imgW="1206360" imgH="241200" progId="Equation.3">
                  <p:embed/>
                </p:oleObj>
              </mc:Choice>
              <mc:Fallback>
                <p:oleObj name="Równanie" r:id="rId9" imgW="1206360" imgH="241200" progId="Equation.3">
                  <p:embed/>
                  <p:pic>
                    <p:nvPicPr>
                      <p:cNvPr id="0" name="Object 6"/>
                      <p:cNvPicPr>
                        <a:picLocks noChangeAspect="1" noChangeArrowheads="1"/>
                      </p:cNvPicPr>
                      <p:nvPr/>
                    </p:nvPicPr>
                    <p:blipFill>
                      <a:blip r:embed="rId10"/>
                      <a:srcRect/>
                      <a:stretch>
                        <a:fillRect/>
                      </a:stretch>
                    </p:blipFill>
                    <p:spPr bwMode="auto">
                      <a:xfrm>
                        <a:off x="827584" y="4005064"/>
                        <a:ext cx="1816100" cy="358775"/>
                      </a:xfrm>
                      <a:prstGeom prst="rect">
                        <a:avLst/>
                      </a:prstGeom>
                      <a:noFill/>
                    </p:spPr>
                  </p:pic>
                </p:oleObj>
              </mc:Fallback>
            </mc:AlternateContent>
          </a:graphicData>
        </a:graphic>
      </p:graphicFrame>
      <p:graphicFrame>
        <p:nvGraphicFramePr>
          <p:cNvPr id="10" name="Obiekt 9"/>
          <p:cNvGraphicFramePr>
            <a:graphicFrameLocks noChangeAspect="1"/>
          </p:cNvGraphicFramePr>
          <p:nvPr>
            <p:extLst>
              <p:ext uri="{D42A27DB-BD31-4B8C-83A1-F6EECF244321}">
                <p14:modId xmlns:p14="http://schemas.microsoft.com/office/powerpoint/2010/main" val="3124757276"/>
              </p:ext>
            </p:extLst>
          </p:nvPr>
        </p:nvGraphicFramePr>
        <p:xfrm>
          <a:off x="827584" y="4509120"/>
          <a:ext cx="1676346" cy="432048"/>
        </p:xfrm>
        <a:graphic>
          <a:graphicData uri="http://schemas.openxmlformats.org/presentationml/2006/ole">
            <mc:AlternateContent xmlns:mc="http://schemas.openxmlformats.org/markup-compatibility/2006">
              <mc:Choice xmlns:v="urn:schemas-microsoft-com:vml" Requires="v">
                <p:oleObj spid="_x0000_s38174" name="Równanie" r:id="rId11" imgW="927100" imgH="241300" progId="Equation.3">
                  <p:embed/>
                </p:oleObj>
              </mc:Choice>
              <mc:Fallback>
                <p:oleObj name="Równanie" r:id="rId11" imgW="927100" imgH="2413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584" y="4509120"/>
                        <a:ext cx="1676346" cy="432048"/>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9"/>
          <p:cNvSpPr>
            <a:spLocks noChangeArrowheads="1"/>
          </p:cNvSpPr>
          <p:nvPr/>
        </p:nvSpPr>
        <p:spPr bwMode="auto">
          <a:xfrm>
            <a:off x="0" y="847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1"/>
          <p:cNvSpPr>
            <a:spLocks noChangeArrowheads="1"/>
          </p:cNvSpPr>
          <p:nvPr/>
        </p:nvSpPr>
        <p:spPr bwMode="auto">
          <a:xfrm>
            <a:off x="0" y="1781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pl-PL" sz="900" b="0" i="0" u="none" strike="noStrike" cap="none" normalizeH="0" baseline="0" smtClean="0">
                <a:ln>
                  <a:noFill/>
                </a:ln>
                <a:solidFill>
                  <a:schemeClr val="tx1"/>
                </a:solidFill>
                <a:effectLst/>
                <a:latin typeface="Arial" pitchFamily="34" charset="0"/>
                <a:cs typeface="Arial" pitchFamily="34"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342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Notes</a:t>
            </a:r>
            <a:endParaRPr lang="en-US" sz="3200" b="1" dirty="0"/>
          </a:p>
        </p:txBody>
      </p:sp>
      <p:sp>
        <p:nvSpPr>
          <p:cNvPr id="3" name="Symbol zastępczy zawartości 2"/>
          <p:cNvSpPr>
            <a:spLocks noGrp="1"/>
          </p:cNvSpPr>
          <p:nvPr>
            <p:ph idx="1"/>
          </p:nvPr>
        </p:nvSpPr>
        <p:spPr>
          <a:xfrm>
            <a:off x="457200" y="1340768"/>
            <a:ext cx="8229600" cy="5257800"/>
          </a:xfrm>
        </p:spPr>
        <p:txBody>
          <a:bodyPr>
            <a:normAutofit lnSpcReduction="10000"/>
          </a:bodyPr>
          <a:lstStyle/>
          <a:p>
            <a:r>
              <a:rPr lang="pl-PL" sz="2400" dirty="0" err="1" smtClean="0"/>
              <a:t>Fo</a:t>
            </a:r>
            <a:r>
              <a:rPr lang="en-US" sz="2400" dirty="0" smtClean="0"/>
              <a:t>r </a:t>
            </a:r>
            <a:r>
              <a:rPr lang="en-US" sz="2400" dirty="0"/>
              <a:t>spherical particles </a:t>
            </a:r>
            <a:endParaRPr lang="pl-PL" sz="2400" dirty="0" smtClean="0"/>
          </a:p>
          <a:p>
            <a:r>
              <a:rPr lang="pl-PL" sz="2400" dirty="0" err="1" smtClean="0"/>
              <a:t>Additionaly</a:t>
            </a:r>
            <a:r>
              <a:rPr lang="pl-PL" sz="2400" dirty="0" smtClean="0"/>
              <a:t> for </a:t>
            </a:r>
            <a:r>
              <a:rPr lang="en-US" sz="2400" dirty="0" smtClean="0"/>
              <a:t>Rayleigh </a:t>
            </a:r>
            <a:r>
              <a:rPr lang="en-US" sz="2400" dirty="0"/>
              <a:t>scattering </a:t>
            </a:r>
            <a:r>
              <a:rPr lang="en-US" sz="2400" dirty="0" smtClean="0"/>
              <a:t>S</a:t>
            </a:r>
            <a:r>
              <a:rPr lang="pl-PL" sz="2400" baseline="-25000" dirty="0" smtClean="0"/>
              <a:t>12</a:t>
            </a:r>
            <a:r>
              <a:rPr lang="pl-PL" sz="2400" dirty="0" smtClean="0"/>
              <a:t> </a:t>
            </a:r>
            <a:r>
              <a:rPr lang="en-US" sz="2400" dirty="0" smtClean="0"/>
              <a:t>=0 </a:t>
            </a:r>
            <a:r>
              <a:rPr lang="en-US" sz="2400" dirty="0"/>
              <a:t>for scattering angle </a:t>
            </a:r>
            <a:r>
              <a:rPr lang="pl-PL" sz="2400" dirty="0" smtClean="0"/>
              <a:t>of </a:t>
            </a:r>
            <a:r>
              <a:rPr lang="en-US" sz="2400" dirty="0" smtClean="0"/>
              <a:t>zero </a:t>
            </a:r>
            <a:r>
              <a:rPr lang="en-US" sz="2400" dirty="0"/>
              <a:t>and </a:t>
            </a:r>
            <a:r>
              <a:rPr lang="en-US" sz="2400" dirty="0" smtClean="0"/>
              <a:t>180</a:t>
            </a:r>
            <a:r>
              <a:rPr lang="pl-PL" sz="2400" baseline="30000" dirty="0" smtClean="0"/>
              <a:t>o</a:t>
            </a:r>
            <a:r>
              <a:rPr lang="pl-PL" sz="2400" dirty="0" smtClean="0"/>
              <a:t> </a:t>
            </a:r>
            <a:r>
              <a:rPr lang="en-US" sz="2400" dirty="0" smtClean="0"/>
              <a:t>. </a:t>
            </a:r>
            <a:endParaRPr lang="pl-PL" sz="2400" dirty="0" smtClean="0"/>
          </a:p>
          <a:p>
            <a:r>
              <a:rPr lang="en-US" sz="2400" dirty="0" smtClean="0"/>
              <a:t>Finally</a:t>
            </a:r>
            <a:r>
              <a:rPr lang="en-US" sz="2400" dirty="0"/>
              <a:t>, the scattered radiation can be expressed by the matrix </a:t>
            </a:r>
            <a:r>
              <a:rPr lang="en-US" sz="2400" dirty="0" smtClean="0"/>
              <a:t>formula</a:t>
            </a:r>
            <a:endParaRPr lang="pl-PL" sz="2400" dirty="0" smtClean="0"/>
          </a:p>
          <a:p>
            <a:endParaRPr lang="pl-PL" sz="2400" dirty="0"/>
          </a:p>
          <a:p>
            <a:endParaRPr lang="pl-PL" sz="2400" dirty="0" smtClean="0"/>
          </a:p>
          <a:p>
            <a:endParaRPr lang="pl-PL" sz="2400" dirty="0"/>
          </a:p>
          <a:p>
            <a:r>
              <a:rPr lang="en-US" sz="2400" dirty="0"/>
              <a:t>The normalization condition has to be fulfilled only for the first diagonal </a:t>
            </a:r>
            <a:r>
              <a:rPr lang="en-US" sz="2400" dirty="0" smtClean="0"/>
              <a:t>element</a:t>
            </a:r>
            <a:endParaRPr lang="pl-PL" sz="2400" dirty="0" smtClean="0"/>
          </a:p>
          <a:p>
            <a:endParaRPr lang="pl-PL" sz="2400" dirty="0"/>
          </a:p>
          <a:p>
            <a:r>
              <a:rPr lang="en-US" sz="2400" dirty="0"/>
              <a:t>In the general case (not considered here), the Mueller matrix has 16 non-zero real elements.</a:t>
            </a:r>
            <a:endParaRPr lang="pl-PL" sz="2400" dirty="0" smtClean="0"/>
          </a:p>
          <a:p>
            <a:endParaRPr 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97131377"/>
              </p:ext>
            </p:extLst>
          </p:nvPr>
        </p:nvGraphicFramePr>
        <p:xfrm>
          <a:off x="3851920" y="1340768"/>
          <a:ext cx="1038051" cy="404664"/>
        </p:xfrm>
        <a:graphic>
          <a:graphicData uri="http://schemas.openxmlformats.org/presentationml/2006/ole">
            <mc:AlternateContent xmlns:mc="http://schemas.openxmlformats.org/markup-compatibility/2006">
              <mc:Choice xmlns:v="urn:schemas-microsoft-com:vml" Requires="v">
                <p:oleObj spid="_x0000_s39130" name="Równanie" r:id="rId3" imgW="558558" imgH="215806" progId="Equation.3">
                  <p:embed/>
                </p:oleObj>
              </mc:Choice>
              <mc:Fallback>
                <p:oleObj name="Równanie" r:id="rId3" imgW="558558" imgH="21580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340768"/>
                        <a:ext cx="1038051" cy="404664"/>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4050550694"/>
              </p:ext>
            </p:extLst>
          </p:nvPr>
        </p:nvGraphicFramePr>
        <p:xfrm>
          <a:off x="5076056" y="1340768"/>
          <a:ext cx="1011660" cy="404664"/>
        </p:xfrm>
        <a:graphic>
          <a:graphicData uri="http://schemas.openxmlformats.org/presentationml/2006/ole">
            <mc:AlternateContent xmlns:mc="http://schemas.openxmlformats.org/markup-compatibility/2006">
              <mc:Choice xmlns:v="urn:schemas-microsoft-com:vml" Requires="v">
                <p:oleObj spid="_x0000_s39131" name="Równanie" r:id="rId5" imgW="571252" imgH="228501" progId="Equation.3">
                  <p:embed/>
                </p:oleObj>
              </mc:Choice>
              <mc:Fallback>
                <p:oleObj name="Równanie" r:id="rId5" imgW="571252" imgH="228501"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1340768"/>
                        <a:ext cx="1011660" cy="404664"/>
                      </a:xfrm>
                      <a:prstGeom prst="rect">
                        <a:avLst/>
                      </a:prstGeom>
                      <a:noFill/>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iekt 8"/>
          <p:cNvGraphicFramePr>
            <a:graphicFrameLocks noChangeAspect="1"/>
          </p:cNvGraphicFramePr>
          <p:nvPr>
            <p:extLst>
              <p:ext uri="{D42A27DB-BD31-4B8C-83A1-F6EECF244321}">
                <p14:modId xmlns:p14="http://schemas.microsoft.com/office/powerpoint/2010/main" val="82219813"/>
              </p:ext>
            </p:extLst>
          </p:nvPr>
        </p:nvGraphicFramePr>
        <p:xfrm>
          <a:off x="2339752" y="2852936"/>
          <a:ext cx="3971350" cy="1440160"/>
        </p:xfrm>
        <a:graphic>
          <a:graphicData uri="http://schemas.openxmlformats.org/presentationml/2006/ole">
            <mc:AlternateContent xmlns:mc="http://schemas.openxmlformats.org/markup-compatibility/2006">
              <mc:Choice xmlns:v="urn:schemas-microsoft-com:vml" Requires="v">
                <p:oleObj spid="_x0000_s39132" name="Równanie" r:id="rId7" imgW="2603500" imgH="939800" progId="Equation.3">
                  <p:embed/>
                </p:oleObj>
              </mc:Choice>
              <mc:Fallback>
                <p:oleObj name="Równanie" r:id="rId7" imgW="2603500" imgH="9398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752" y="2852936"/>
                        <a:ext cx="3971350" cy="1440160"/>
                      </a:xfrm>
                      <a:prstGeom prst="rect">
                        <a:avLst/>
                      </a:prstGeom>
                      <a:noFill/>
                    </p:spPr>
                  </p:pic>
                </p:oleObj>
              </mc:Fallback>
            </mc:AlternateContent>
          </a:graphicData>
        </a:graphic>
      </p:graphicFrame>
      <p:sp>
        <p:nvSpPr>
          <p:cNvPr id="1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iekt 10"/>
          <p:cNvGraphicFramePr>
            <a:graphicFrameLocks noChangeAspect="1"/>
          </p:cNvGraphicFramePr>
          <p:nvPr>
            <p:extLst>
              <p:ext uri="{D42A27DB-BD31-4B8C-83A1-F6EECF244321}">
                <p14:modId xmlns:p14="http://schemas.microsoft.com/office/powerpoint/2010/main" val="1912014026"/>
              </p:ext>
            </p:extLst>
          </p:nvPr>
        </p:nvGraphicFramePr>
        <p:xfrm>
          <a:off x="3759142" y="4797152"/>
          <a:ext cx="1625715" cy="692696"/>
        </p:xfrm>
        <a:graphic>
          <a:graphicData uri="http://schemas.openxmlformats.org/presentationml/2006/ole">
            <mc:AlternateContent xmlns:mc="http://schemas.openxmlformats.org/markup-compatibility/2006">
              <mc:Choice xmlns:v="urn:schemas-microsoft-com:vml" Requires="v">
                <p:oleObj spid="_x0000_s39133" name="Równanie" r:id="rId9" imgW="1091726" imgH="469696" progId="Equation.3">
                  <p:embed/>
                </p:oleObj>
              </mc:Choice>
              <mc:Fallback>
                <p:oleObj name="Równanie" r:id="rId9" imgW="1091726" imgH="469696"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9142" y="4797152"/>
                        <a:ext cx="1625715" cy="692696"/>
                      </a:xfrm>
                      <a:prstGeom prst="rect">
                        <a:avLst/>
                      </a:prstGeom>
                      <a:noFill/>
                    </p:spPr>
                  </p:pic>
                </p:oleObj>
              </mc:Fallback>
            </mc:AlternateContent>
          </a:graphicData>
        </a:graphic>
      </p:graphicFrame>
    </p:spTree>
    <p:extLst>
      <p:ext uri="{BB962C8B-B14F-4D97-AF65-F5344CB8AC3E}">
        <p14:creationId xmlns:p14="http://schemas.microsoft.com/office/powerpoint/2010/main" val="1568390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792088"/>
          </a:xfrm>
        </p:spPr>
        <p:txBody>
          <a:bodyPr>
            <a:normAutofit/>
          </a:bodyPr>
          <a:lstStyle/>
          <a:p>
            <a:r>
              <a:rPr lang="en-US" sz="3200" b="1" dirty="0"/>
              <a:t>Scattering on non-spherical particles</a:t>
            </a:r>
          </a:p>
        </p:txBody>
      </p:sp>
      <p:sp>
        <p:nvSpPr>
          <p:cNvPr id="3" name="Symbol zastępczy zawartości 2"/>
          <p:cNvSpPr>
            <a:spLocks noGrp="1"/>
          </p:cNvSpPr>
          <p:nvPr>
            <p:ph idx="1"/>
          </p:nvPr>
        </p:nvSpPr>
        <p:spPr>
          <a:xfrm>
            <a:off x="233772" y="980728"/>
            <a:ext cx="8676456" cy="4525963"/>
          </a:xfrm>
        </p:spPr>
        <p:txBody>
          <a:bodyPr>
            <a:normAutofit/>
          </a:bodyPr>
          <a:lstStyle/>
          <a:p>
            <a:r>
              <a:rPr lang="en-US" sz="2400" dirty="0"/>
              <a:t>Mie scattering allows </a:t>
            </a:r>
            <a:r>
              <a:rPr lang="en-US" sz="2400" dirty="0" smtClean="0"/>
              <a:t>scattering </a:t>
            </a:r>
            <a:r>
              <a:rPr lang="en-US" sz="2400" dirty="0"/>
              <a:t>calculations only for simple geometries (e.g. homogeneous spheres, rotating ellipsoids). For complex shapes (sand particles or ice crystals), scattering theories for non-spherical particles have to be applied. </a:t>
            </a:r>
            <a:endParaRPr lang="pl-PL" sz="2400" dirty="0" smtClean="0"/>
          </a:p>
          <a:p>
            <a:r>
              <a:rPr lang="en-US" sz="2400" dirty="0" smtClean="0"/>
              <a:t>One </a:t>
            </a:r>
            <a:r>
              <a:rPr lang="en-US" sz="2400" dirty="0"/>
              <a:t>of these is the discrete dipole theory introduced by Purcell and </a:t>
            </a:r>
            <a:r>
              <a:rPr lang="en-US" sz="2400" dirty="0" err="1"/>
              <a:t>Pennypacker</a:t>
            </a:r>
            <a:r>
              <a:rPr lang="en-US" sz="2400" dirty="0"/>
              <a:t> in 1973. </a:t>
            </a:r>
            <a:endParaRPr lang="pl-PL" sz="2400" dirty="0" smtClean="0"/>
          </a:p>
          <a:p>
            <a:r>
              <a:rPr lang="en-US" sz="2400" dirty="0" smtClean="0"/>
              <a:t>In </a:t>
            </a:r>
            <a:r>
              <a:rPr lang="en-US" sz="2400" dirty="0"/>
              <a:t>this theory, incident radiation of intensity </a:t>
            </a:r>
            <a:r>
              <a:rPr lang="en-US" sz="2400" dirty="0" smtClean="0"/>
              <a:t>E</a:t>
            </a:r>
            <a:r>
              <a:rPr lang="pl-PL" sz="2400" baseline="-25000" dirty="0" smtClean="0"/>
              <a:t>o</a:t>
            </a:r>
            <a:r>
              <a:rPr lang="en-US" sz="2400" dirty="0" smtClean="0"/>
              <a:t> </a:t>
            </a:r>
            <a:r>
              <a:rPr lang="en-US" sz="2400" dirty="0"/>
              <a:t>is scattered in front of a collection of dipoles of which the particle is composed. </a:t>
            </a:r>
            <a:endParaRPr lang="pl-PL" sz="2400" dirty="0" smtClean="0"/>
          </a:p>
          <a:p>
            <a:r>
              <a:rPr lang="en-US" sz="2400" dirty="0" smtClean="0"/>
              <a:t>The </a:t>
            </a:r>
            <a:r>
              <a:rPr lang="en-US" sz="2400" dirty="0"/>
              <a:t>described scattered radiation field </a:t>
            </a:r>
            <a:r>
              <a:rPr lang="en-US" sz="2400" dirty="0" smtClean="0"/>
              <a:t>E</a:t>
            </a:r>
            <a:r>
              <a:rPr lang="pl-PL" sz="2400" baseline="-25000" dirty="0"/>
              <a:t>s</a:t>
            </a:r>
            <a:r>
              <a:rPr lang="en-US" sz="2400" dirty="0" smtClean="0"/>
              <a:t> </a:t>
            </a:r>
            <a:r>
              <a:rPr lang="en-US" sz="2400" dirty="0"/>
              <a:t>is assumed to be far away from the particle and is the sum of the fields produced by the external radiation and that produced by each of the dipoles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1804936000"/>
              </p:ext>
            </p:extLst>
          </p:nvPr>
        </p:nvGraphicFramePr>
        <p:xfrm>
          <a:off x="1187624" y="5445224"/>
          <a:ext cx="1794332" cy="548680"/>
        </p:xfrm>
        <a:graphic>
          <a:graphicData uri="http://schemas.openxmlformats.org/presentationml/2006/ole">
            <mc:AlternateContent xmlns:mc="http://schemas.openxmlformats.org/markup-compatibility/2006">
              <mc:Choice xmlns:v="urn:schemas-microsoft-com:vml" Requires="v">
                <p:oleObj spid="_x0000_s39989" name="Równanie" r:id="rId3" imgW="1155199" imgH="355446" progId="Equation.3">
                  <p:embed/>
                </p:oleObj>
              </mc:Choice>
              <mc:Fallback>
                <p:oleObj name="Równanie" r:id="rId3" imgW="1155199" imgH="35544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5445224"/>
                        <a:ext cx="1794332" cy="548680"/>
                      </a:xfrm>
                      <a:prstGeom prst="rect">
                        <a:avLst/>
                      </a:prstGeom>
                      <a:noFill/>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235339"/>
            <a:ext cx="2051720" cy="156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425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332656"/>
            <a:ext cx="8229600" cy="6192688"/>
          </a:xfrm>
        </p:spPr>
        <p:txBody>
          <a:bodyPr>
            <a:normAutofit/>
          </a:bodyPr>
          <a:lstStyle/>
          <a:p>
            <a:r>
              <a:rPr lang="en-US" sz="2400" dirty="0"/>
              <a:t>The electric field in each dipole is defined by the positions of the index "j" and determined by the dipole </a:t>
            </a:r>
            <a:r>
              <a:rPr lang="en-US" sz="2400" dirty="0" smtClean="0"/>
              <a:t>moment</a:t>
            </a:r>
            <a:endParaRPr lang="pl-PL" sz="2400" dirty="0" smtClean="0"/>
          </a:p>
          <a:p>
            <a:endParaRPr lang="pl-PL" sz="2400" dirty="0"/>
          </a:p>
          <a:p>
            <a:endParaRPr lang="pl-PL" sz="2400" dirty="0" smtClean="0"/>
          </a:p>
          <a:p>
            <a:r>
              <a:rPr lang="en-US" sz="2400" dirty="0"/>
              <a:t>Furthermore, the electric field in each dipole is a superposition of the external field and the internal field associated with the N-1 dipoles. </a:t>
            </a:r>
            <a:r>
              <a:rPr lang="en-US" sz="2400" dirty="0" smtClean="0"/>
              <a:t>Thus</a:t>
            </a:r>
            <a:endParaRPr lang="pl-PL" sz="2400" dirty="0" smtClean="0"/>
          </a:p>
          <a:p>
            <a:endParaRPr lang="pl-PL" sz="2400" dirty="0"/>
          </a:p>
          <a:p>
            <a:endParaRPr lang="pl-PL" sz="2400" dirty="0" smtClean="0"/>
          </a:p>
          <a:p>
            <a:r>
              <a:rPr lang="en-US" sz="2400" dirty="0"/>
              <a:t>where is the contribution to the electric field at dipole j originating from the oscillation of the dipole at site k. </a:t>
            </a:r>
            <a:endParaRPr lang="pl-PL" sz="2400" dirty="0" smtClean="0"/>
          </a:p>
          <a:p>
            <a:r>
              <a:rPr lang="en-US" sz="2400" dirty="0" smtClean="0"/>
              <a:t>In </a:t>
            </a:r>
            <a:r>
              <a:rPr lang="en-US" sz="2400" dirty="0"/>
              <a:t>the Discrete Dipole Approximation (DDA) method, the above equation is solved for all </a:t>
            </a:r>
            <a:r>
              <a:rPr lang="en-US" sz="2400" dirty="0" smtClean="0"/>
              <a:t>p</a:t>
            </a:r>
            <a:r>
              <a:rPr lang="pl-PL" sz="2400" baseline="-25000" dirty="0" smtClean="0"/>
              <a:t>j</a:t>
            </a:r>
            <a:r>
              <a:rPr lang="en-US" sz="2400" dirty="0" smtClean="0"/>
              <a:t> </a:t>
            </a:r>
            <a:r>
              <a:rPr lang="en-US" sz="2400" dirty="0"/>
              <a:t>j=1,...,N. </a:t>
            </a:r>
            <a:endParaRPr lang="pl-PL" sz="2400" dirty="0" smtClean="0"/>
          </a:p>
          <a:p>
            <a:r>
              <a:rPr lang="en-US" sz="2400" dirty="0" smtClean="0"/>
              <a:t>In </a:t>
            </a:r>
            <a:r>
              <a:rPr lang="en-US" sz="2400" dirty="0"/>
              <a:t>what follows, we omit the details of this method by referring to the literature [B.T. </a:t>
            </a:r>
            <a:r>
              <a:rPr lang="en-US" sz="2400" dirty="0" err="1" smtClean="0"/>
              <a:t>Dra</a:t>
            </a:r>
            <a:r>
              <a:rPr lang="pl-PL" sz="2400" dirty="0" smtClean="0"/>
              <a:t>i</a:t>
            </a:r>
            <a:r>
              <a:rPr lang="en-US" sz="2400" dirty="0" smtClean="0"/>
              <a:t>ne</a:t>
            </a:r>
            <a:r>
              <a:rPr lang="en-US" sz="2400" dirty="0"/>
              <a:t>, P.J. </a:t>
            </a:r>
            <a:r>
              <a:rPr lang="en-US" sz="2400" dirty="0" err="1" smtClean="0"/>
              <a:t>Flata</a:t>
            </a:r>
            <a:r>
              <a:rPr lang="pl-PL" sz="2400" dirty="0" smtClean="0"/>
              <a:t>u</a:t>
            </a:r>
            <a:r>
              <a:rPr lang="en-US" sz="2400" dirty="0" smtClean="0"/>
              <a:t>, </a:t>
            </a:r>
            <a:r>
              <a:rPr lang="en-US" sz="2400" dirty="0"/>
              <a:t>2000].</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1536096197"/>
              </p:ext>
            </p:extLst>
          </p:nvPr>
        </p:nvGraphicFramePr>
        <p:xfrm>
          <a:off x="3203848" y="1268760"/>
          <a:ext cx="1582551" cy="476672"/>
        </p:xfrm>
        <a:graphic>
          <a:graphicData uri="http://schemas.openxmlformats.org/presentationml/2006/ole">
            <mc:AlternateContent xmlns:mc="http://schemas.openxmlformats.org/markup-compatibility/2006">
              <mc:Choice xmlns:v="urn:schemas-microsoft-com:vml" Requires="v">
                <p:oleObj spid="_x0000_s41062" name="Równanie" r:id="rId3" imgW="787400" imgH="241300" progId="Equation.3">
                  <p:embed/>
                </p:oleObj>
              </mc:Choice>
              <mc:Fallback>
                <p:oleObj name="Równanie" r:id="rId3" imgW="7874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268760"/>
                        <a:ext cx="1582551" cy="476672"/>
                      </a:xfrm>
                      <a:prstGeom prst="rect">
                        <a:avLst/>
                      </a:prstGeom>
                      <a:noFill/>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2727608624"/>
              </p:ext>
            </p:extLst>
          </p:nvPr>
        </p:nvGraphicFramePr>
        <p:xfrm>
          <a:off x="2915816" y="3356992"/>
          <a:ext cx="2173164" cy="692696"/>
        </p:xfrm>
        <a:graphic>
          <a:graphicData uri="http://schemas.openxmlformats.org/presentationml/2006/ole">
            <mc:AlternateContent xmlns:mc="http://schemas.openxmlformats.org/markup-compatibility/2006">
              <mc:Choice xmlns:v="urn:schemas-microsoft-com:vml" Requires="v">
                <p:oleObj spid="_x0000_s41063" name="Równanie" r:id="rId5" imgW="1524000" imgH="482600" progId="Equation.3">
                  <p:embed/>
                </p:oleObj>
              </mc:Choice>
              <mc:Fallback>
                <p:oleObj name="Równanie" r:id="rId5" imgW="1524000" imgH="482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3356992"/>
                        <a:ext cx="2173164" cy="692696"/>
                      </a:xfrm>
                      <a:prstGeom prst="rect">
                        <a:avLst/>
                      </a:prstGeom>
                      <a:noFill/>
                    </p:spPr>
                  </p:pic>
                </p:oleObj>
              </mc:Fallback>
            </mc:AlternateContent>
          </a:graphicData>
        </a:graphic>
      </p:graphicFrame>
    </p:spTree>
    <p:extLst>
      <p:ext uri="{BB962C8B-B14F-4D97-AF65-F5344CB8AC3E}">
        <p14:creationId xmlns:p14="http://schemas.microsoft.com/office/powerpoint/2010/main" val="3479423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16632"/>
            <a:ext cx="8229600" cy="6009531"/>
          </a:xfrm>
        </p:spPr>
        <p:txBody>
          <a:bodyPr>
            <a:normAutofit/>
          </a:bodyPr>
          <a:lstStyle/>
          <a:p>
            <a:r>
              <a:rPr lang="en-US" sz="2400" dirty="0"/>
              <a:t>Just note that this method requires the inversion of a large 3Nx3N complex matrix. </a:t>
            </a:r>
            <a:endParaRPr lang="pl-PL" sz="2400" dirty="0" smtClean="0"/>
          </a:p>
          <a:p>
            <a:r>
              <a:rPr lang="en-US" sz="2400" dirty="0" smtClean="0"/>
              <a:t>Furthermore</a:t>
            </a:r>
            <a:r>
              <a:rPr lang="en-US" sz="2400" dirty="0"/>
              <a:t>, the following relation </a:t>
            </a:r>
            <a:r>
              <a:rPr lang="pl-PL" sz="2400" dirty="0" smtClean="0"/>
              <a:t>                     </a:t>
            </a:r>
            <a:r>
              <a:rPr lang="en-US" sz="2400" dirty="0" smtClean="0"/>
              <a:t>must </a:t>
            </a:r>
            <a:r>
              <a:rPr lang="en-US" sz="2400" dirty="0"/>
              <a:t>be </a:t>
            </a:r>
            <a:r>
              <a:rPr lang="en-US" sz="2400" dirty="0" smtClean="0"/>
              <a:t>satisfied, </a:t>
            </a:r>
            <a:r>
              <a:rPr lang="en-US" sz="2400" dirty="0"/>
              <a:t>where d is the distance between the dipoles. </a:t>
            </a:r>
            <a:endParaRPr lang="pl-PL" sz="2400" dirty="0" smtClean="0"/>
          </a:p>
          <a:p>
            <a:r>
              <a:rPr lang="en-US" sz="2400" dirty="0" smtClean="0"/>
              <a:t>For </a:t>
            </a:r>
            <a:r>
              <a:rPr lang="en-US" sz="2400" dirty="0"/>
              <a:t>example, solving the scattering problem for radiation of length 0.5 </a:t>
            </a:r>
            <a:r>
              <a:rPr lang="en-US" sz="2400" dirty="0" smtClean="0">
                <a:sym typeface="Symbol"/>
              </a:rPr>
              <a:t></a:t>
            </a:r>
            <a:r>
              <a:rPr lang="en-US" sz="2400" dirty="0" smtClean="0"/>
              <a:t>m </a:t>
            </a:r>
            <a:r>
              <a:rPr lang="en-US" sz="2400" dirty="0"/>
              <a:t>on a water droplet of radius 1 </a:t>
            </a:r>
            <a:r>
              <a:rPr lang="en-US" sz="2400" dirty="0" smtClean="0">
                <a:sym typeface="Symbol"/>
              </a:rPr>
              <a:t></a:t>
            </a:r>
            <a:r>
              <a:rPr lang="en-US" sz="2400" dirty="0" smtClean="0"/>
              <a:t>m </a:t>
            </a:r>
            <a:r>
              <a:rPr lang="en-US" sz="2400" dirty="0"/>
              <a:t>with better than 5 % accuracy requires 65400 dipoles. </a:t>
            </a:r>
            <a:endParaRPr lang="pl-PL" sz="2400" dirty="0" smtClean="0"/>
          </a:p>
          <a:p>
            <a:r>
              <a:rPr lang="en-US" sz="2400" dirty="0" smtClean="0"/>
              <a:t>This </a:t>
            </a:r>
            <a:r>
              <a:rPr lang="en-US" sz="2400" dirty="0"/>
              <a:t>method is effective for a size parameter x of less than 20-30. For higher values, especially for the geometric scattering regime, geometric methods involving consideration of diffraction processes from the reflection from the scattering particle are used. </a:t>
            </a:r>
            <a:endParaRPr lang="pl-PL" sz="2400"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2169509059"/>
              </p:ext>
            </p:extLst>
          </p:nvPr>
        </p:nvGraphicFramePr>
        <p:xfrm>
          <a:off x="5292080" y="1052736"/>
          <a:ext cx="1393987" cy="332656"/>
        </p:xfrm>
        <a:graphic>
          <a:graphicData uri="http://schemas.openxmlformats.org/presentationml/2006/ole">
            <mc:AlternateContent xmlns:mc="http://schemas.openxmlformats.org/markup-compatibility/2006">
              <mc:Choice xmlns:v="urn:schemas-microsoft-com:vml" Requires="v">
                <p:oleObj spid="_x0000_s42035" name="Równanie" r:id="rId3" imgW="837836" imgH="203112" progId="Equation.3">
                  <p:embed/>
                </p:oleObj>
              </mc:Choice>
              <mc:Fallback>
                <p:oleObj name="Równanie" r:id="rId3" imgW="837836" imgH="203112"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052736"/>
                        <a:ext cx="1393987" cy="332656"/>
                      </a:xfrm>
                      <a:prstGeom prst="rect">
                        <a:avLst/>
                      </a:prstGeom>
                      <a:noFill/>
                    </p:spPr>
                  </p:pic>
                </p:oleObj>
              </mc:Fallback>
            </mc:AlternateContent>
          </a:graphicData>
        </a:graphic>
      </p:graphicFrame>
    </p:spTree>
    <p:extLst>
      <p:ext uri="{BB962C8B-B14F-4D97-AF65-F5344CB8AC3E}">
        <p14:creationId xmlns:p14="http://schemas.microsoft.com/office/powerpoint/2010/main" val="1615580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ProlateSpher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60350"/>
            <a:ext cx="8636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Line 3"/>
          <p:cNvSpPr>
            <a:spLocks noChangeShapeType="1"/>
          </p:cNvSpPr>
          <p:nvPr/>
        </p:nvSpPr>
        <p:spPr bwMode="auto">
          <a:xfrm>
            <a:off x="755650" y="1773238"/>
            <a:ext cx="9366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1" name="Line 4"/>
          <p:cNvSpPr>
            <a:spLocks noChangeShapeType="1"/>
          </p:cNvSpPr>
          <p:nvPr/>
        </p:nvSpPr>
        <p:spPr bwMode="auto">
          <a:xfrm>
            <a:off x="755650" y="2349500"/>
            <a:ext cx="9366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2" name="Line 5"/>
          <p:cNvSpPr>
            <a:spLocks noChangeShapeType="1"/>
          </p:cNvSpPr>
          <p:nvPr/>
        </p:nvSpPr>
        <p:spPr bwMode="auto">
          <a:xfrm>
            <a:off x="755650" y="2924175"/>
            <a:ext cx="9366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5063" name="Picture 6" descr="ProlateSphero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940300"/>
            <a:ext cx="46085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Line 7"/>
          <p:cNvSpPr>
            <a:spLocks noChangeShapeType="1"/>
          </p:cNvSpPr>
          <p:nvPr/>
        </p:nvSpPr>
        <p:spPr bwMode="auto">
          <a:xfrm>
            <a:off x="684213" y="5661025"/>
            <a:ext cx="935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5" name="Line 8"/>
          <p:cNvSpPr>
            <a:spLocks noChangeShapeType="1"/>
          </p:cNvSpPr>
          <p:nvPr/>
        </p:nvSpPr>
        <p:spPr bwMode="auto">
          <a:xfrm>
            <a:off x="684213" y="5084763"/>
            <a:ext cx="935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5066" name="Picture 9" descr="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0"/>
            <a:ext cx="57959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Text Box 10"/>
          <p:cNvSpPr txBox="1">
            <a:spLocks noChangeArrowheads="1"/>
          </p:cNvSpPr>
          <p:nvPr/>
        </p:nvSpPr>
        <p:spPr bwMode="auto">
          <a:xfrm>
            <a:off x="179388" y="188913"/>
            <a:ext cx="16557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l-PL" sz="1800"/>
              <a:t>g=0.02</a:t>
            </a:r>
          </a:p>
          <a:p>
            <a:r>
              <a:rPr lang="pl-PL" sz="1800"/>
              <a:t>x=0.63</a:t>
            </a:r>
          </a:p>
          <a:p>
            <a:r>
              <a:rPr lang="pl-PL" sz="1800"/>
              <a:t>asp. ratio= 5</a:t>
            </a:r>
            <a:endParaRPr lang="en-US" sz="1800"/>
          </a:p>
        </p:txBody>
      </p:sp>
      <p:sp>
        <p:nvSpPr>
          <p:cNvPr id="45068" name="Text Box 11"/>
          <p:cNvSpPr txBox="1">
            <a:spLocks noChangeArrowheads="1"/>
          </p:cNvSpPr>
          <p:nvPr/>
        </p:nvSpPr>
        <p:spPr bwMode="auto">
          <a:xfrm>
            <a:off x="6616700" y="4714875"/>
            <a:ext cx="2197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l-PL" sz="1800"/>
              <a:t>g=0.41</a:t>
            </a:r>
          </a:p>
          <a:p>
            <a:r>
              <a:rPr lang="pl-PL" sz="1800"/>
              <a:t>x=0.63</a:t>
            </a:r>
          </a:p>
          <a:p>
            <a:r>
              <a:rPr lang="pl-PL" sz="1800"/>
              <a:t>asp. ratio= 0.2</a:t>
            </a:r>
            <a:endParaRPr lang="en-US" sz="1800"/>
          </a:p>
        </p:txBody>
      </p:sp>
      <p:sp>
        <p:nvSpPr>
          <p:cNvPr id="45070" name="Symbol zastępczy numeru slajdu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22D261-3A80-4E6D-8649-DB770638BFBD}" type="slidenum">
              <a:rPr lang="de-DE" sz="1400" smtClean="0">
                <a:latin typeface="Arial" pitchFamily="34" charset="0"/>
              </a:rPr>
              <a:pPr/>
              <a:t>36</a:t>
            </a:fld>
            <a:endParaRPr lang="de-DE" sz="1400" smtClean="0">
              <a:latin typeface="Arial" pitchFamily="34" charset="0"/>
            </a:endParaRPr>
          </a:p>
        </p:txBody>
      </p:sp>
    </p:spTree>
    <p:extLst>
      <p:ext uri="{BB962C8B-B14F-4D97-AF65-F5344CB8AC3E}">
        <p14:creationId xmlns:p14="http://schemas.microsoft.com/office/powerpoint/2010/main" val="3332300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pic>
        <p:nvPicPr>
          <p:cNvPr id="43010" name="Picture 2" descr="Ph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0"/>
            <a:ext cx="4751139" cy="3560808"/>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Ph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423290"/>
            <a:ext cx="4751139" cy="340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607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DDSCAT </a:t>
            </a:r>
            <a:r>
              <a:rPr lang="pl-PL" sz="3200" b="1" dirty="0" err="1" smtClean="0"/>
              <a:t>code</a:t>
            </a:r>
            <a:endParaRPr lang="en-US" sz="3200" b="1" dirty="0"/>
          </a:p>
        </p:txBody>
      </p:sp>
      <p:sp>
        <p:nvSpPr>
          <p:cNvPr id="3" name="Symbol zastępczy zawartości 2"/>
          <p:cNvSpPr>
            <a:spLocks noGrp="1"/>
          </p:cNvSpPr>
          <p:nvPr>
            <p:ph idx="1"/>
          </p:nvPr>
        </p:nvSpPr>
        <p:spPr/>
        <p:txBody>
          <a:bodyPr>
            <a:normAutofit/>
          </a:bodyPr>
          <a:lstStyle/>
          <a:p>
            <a:r>
              <a:rPr lang="en-US" sz="2400" dirty="0">
                <a:hlinkClick r:id="rId2"/>
              </a:rPr>
              <a:t>http://ddscat.wikidot.com</a:t>
            </a:r>
            <a:r>
              <a:rPr lang="en-US" sz="2400" dirty="0" smtClean="0">
                <a:hlinkClick r:id="rId2"/>
              </a:rPr>
              <a:t>/</a:t>
            </a:r>
            <a:endParaRPr lang="pl-PL" sz="2400" dirty="0" smtClean="0"/>
          </a:p>
          <a:p>
            <a:r>
              <a:rPr lang="pl-PL" sz="2400" dirty="0" err="1" smtClean="0"/>
              <a:t>Written</a:t>
            </a:r>
            <a:r>
              <a:rPr lang="pl-PL" sz="2400" dirty="0" smtClean="0"/>
              <a:t> in Fortran</a:t>
            </a:r>
          </a:p>
          <a:p>
            <a:r>
              <a:rPr lang="pl-PL" sz="2400" dirty="0" err="1" smtClean="0"/>
              <a:t>Matlab</a:t>
            </a:r>
            <a:r>
              <a:rPr lang="pl-PL" sz="2400"/>
              <a:t> </a:t>
            </a:r>
            <a:r>
              <a:rPr lang="pl-PL" sz="2400" smtClean="0"/>
              <a:t>version </a:t>
            </a:r>
            <a:r>
              <a:rPr lang="pl-PL" sz="2400" smtClean="0">
                <a:hlinkClick r:id="rId3"/>
              </a:rPr>
              <a:t>http</a:t>
            </a:r>
            <a:r>
              <a:rPr lang="pl-PL" sz="2400">
                <a:hlinkClick r:id="rId3"/>
              </a:rPr>
              <a:t>://</a:t>
            </a:r>
            <a:r>
              <a:rPr lang="pl-PL" sz="2400" smtClean="0">
                <a:hlinkClick r:id="rId3"/>
              </a:rPr>
              <a:t>ddscat.wikidot.com/matlab-version</a:t>
            </a:r>
            <a:r>
              <a:rPr lang="pl-PL" sz="2400" smtClean="0"/>
              <a:t> </a:t>
            </a:r>
            <a:endParaRPr lang="en-US" sz="2400" dirty="0"/>
          </a:p>
        </p:txBody>
      </p:sp>
    </p:spTree>
    <p:extLst>
      <p:ext uri="{BB962C8B-B14F-4D97-AF65-F5344CB8AC3E}">
        <p14:creationId xmlns:p14="http://schemas.microsoft.com/office/powerpoint/2010/main" val="3670292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normAutofit/>
          </a:bodyPr>
          <a:lstStyle/>
          <a:p>
            <a:r>
              <a:rPr lang="en-US" sz="3200" b="1" dirty="0" smtClean="0"/>
              <a:t>Scattering in the geometric regime</a:t>
            </a:r>
            <a:endParaRPr lang="en-US" sz="3200" b="1" dirty="0"/>
          </a:p>
        </p:txBody>
      </p:sp>
      <p:sp>
        <p:nvSpPr>
          <p:cNvPr id="3" name="Symbol zastępczy zawartości 2"/>
          <p:cNvSpPr>
            <a:spLocks noGrp="1"/>
          </p:cNvSpPr>
          <p:nvPr>
            <p:ph idx="1"/>
          </p:nvPr>
        </p:nvSpPr>
        <p:spPr>
          <a:xfrm>
            <a:off x="251520" y="1196752"/>
            <a:ext cx="8373616" cy="5544616"/>
          </a:xfrm>
        </p:spPr>
        <p:txBody>
          <a:bodyPr>
            <a:normAutofit fontScale="70000" lnSpcReduction="20000"/>
          </a:bodyPr>
          <a:lstStyle/>
          <a:p>
            <a:r>
              <a:rPr lang="en-US" dirty="0"/>
              <a:t>Scattering on large particles versus wavelength can be solved by geometrical optics. </a:t>
            </a:r>
            <a:endParaRPr lang="pl-PL" dirty="0" smtClean="0"/>
          </a:p>
          <a:p>
            <a:r>
              <a:rPr lang="en-US" dirty="0" smtClean="0"/>
              <a:t>The </a:t>
            </a:r>
            <a:r>
              <a:rPr lang="en-US" dirty="0"/>
              <a:t>size parameter in this case is at least of the order of a hundred and preferably of the order of a thousand. </a:t>
            </a:r>
            <a:endParaRPr lang="pl-PL" dirty="0" smtClean="0"/>
          </a:p>
          <a:p>
            <a:r>
              <a:rPr lang="en-US" dirty="0" smtClean="0"/>
              <a:t>In </a:t>
            </a:r>
            <a:r>
              <a:rPr lang="en-US" dirty="0"/>
              <a:t>this case, we consider only the processes of reflection from the particle surface and refraction (deflection) within the particle. </a:t>
            </a:r>
            <a:endParaRPr lang="pl-PL" dirty="0" smtClean="0"/>
          </a:p>
          <a:p>
            <a:r>
              <a:rPr lang="en-US" dirty="0" smtClean="0"/>
              <a:t>A </a:t>
            </a:r>
            <a:r>
              <a:rPr lang="en-US" dirty="0"/>
              <a:t>frequently used method for determining optical properties is the Monte </a:t>
            </a:r>
            <a:r>
              <a:rPr lang="en-US" dirty="0" smtClean="0"/>
              <a:t>Carlo</a:t>
            </a:r>
            <a:r>
              <a:rPr lang="pl-PL" dirty="0" smtClean="0"/>
              <a:t>, Ray-</a:t>
            </a:r>
            <a:r>
              <a:rPr lang="pl-PL" dirty="0" err="1" smtClean="0"/>
              <a:t>tracing</a:t>
            </a:r>
            <a:r>
              <a:rPr lang="pl-PL" dirty="0" smtClean="0"/>
              <a:t> </a:t>
            </a:r>
            <a:r>
              <a:rPr lang="en-US" dirty="0" smtClean="0"/>
              <a:t>method</a:t>
            </a:r>
            <a:r>
              <a:rPr lang="en-US" dirty="0"/>
              <a:t>. </a:t>
            </a:r>
            <a:endParaRPr lang="pl-PL" dirty="0" smtClean="0"/>
          </a:p>
          <a:p>
            <a:r>
              <a:rPr lang="en-US" dirty="0" smtClean="0"/>
              <a:t>It </a:t>
            </a:r>
            <a:r>
              <a:rPr lang="en-US" dirty="0"/>
              <a:t>involves simulating the </a:t>
            </a:r>
            <a:r>
              <a:rPr lang="en-US" dirty="0" err="1"/>
              <a:t>behaviour</a:t>
            </a:r>
            <a:r>
              <a:rPr lang="en-US" dirty="0"/>
              <a:t> of thousands of photons incident on a particle at different locations. </a:t>
            </a:r>
            <a:endParaRPr lang="pl-PL" dirty="0" smtClean="0"/>
          </a:p>
          <a:p>
            <a:r>
              <a:rPr lang="en-US" dirty="0" smtClean="0"/>
              <a:t>Each </a:t>
            </a:r>
            <a:r>
              <a:rPr lang="en-US" dirty="0"/>
              <a:t>physical process is simulated using a random number generator with a distribution that depends on the particle's refractive index. </a:t>
            </a:r>
            <a:endParaRPr lang="pl-PL" dirty="0" smtClean="0"/>
          </a:p>
          <a:p>
            <a:r>
              <a:rPr lang="en-US" dirty="0" smtClean="0"/>
              <a:t>The </a:t>
            </a:r>
            <a:r>
              <a:rPr lang="en-US" dirty="0"/>
              <a:t>final result of the simulation is the distribution of the density of photons scattered into the solid angle and the number of photons absorbed inside the particle. </a:t>
            </a:r>
            <a:endParaRPr lang="pl-PL" dirty="0" smtClean="0"/>
          </a:p>
          <a:p>
            <a:r>
              <a:rPr lang="en-US" dirty="0" smtClean="0"/>
              <a:t>This </a:t>
            </a:r>
            <a:r>
              <a:rPr lang="en-US" dirty="0"/>
              <a:t>allows the determination of optical properties including the phase function. </a:t>
            </a:r>
            <a:endParaRPr lang="pl-PL" dirty="0" smtClean="0"/>
          </a:p>
        </p:txBody>
      </p:sp>
    </p:spTree>
    <p:extLst>
      <p:ext uri="{BB962C8B-B14F-4D97-AF65-F5344CB8AC3E}">
        <p14:creationId xmlns:p14="http://schemas.microsoft.com/office/powerpoint/2010/main" val="56758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3200" b="1" dirty="0" err="1" smtClean="0"/>
              <a:t>Types</a:t>
            </a:r>
            <a:r>
              <a:rPr lang="pl-PL" sz="3200" b="1" dirty="0" smtClean="0"/>
              <a:t> of </a:t>
            </a:r>
            <a:r>
              <a:rPr lang="pl-PL" sz="3200" b="1" dirty="0" err="1" smtClean="0"/>
              <a:t>radiation</a:t>
            </a:r>
            <a:r>
              <a:rPr lang="pl-PL" sz="3200" b="1" dirty="0" smtClean="0"/>
              <a:t> </a:t>
            </a:r>
            <a:r>
              <a:rPr lang="pl-PL" sz="3200" b="1" dirty="0" err="1" smtClean="0"/>
              <a:t>scattering</a:t>
            </a:r>
            <a:endParaRPr lang="en-US" sz="3200" b="1" dirty="0"/>
          </a:p>
        </p:txBody>
      </p:sp>
      <p:sp>
        <p:nvSpPr>
          <p:cNvPr id="3" name="Symbol zastępczy zawartości 2"/>
          <p:cNvSpPr>
            <a:spLocks noGrp="1"/>
          </p:cNvSpPr>
          <p:nvPr>
            <p:ph idx="1"/>
          </p:nvPr>
        </p:nvSpPr>
        <p:spPr>
          <a:xfrm>
            <a:off x="457200" y="1196752"/>
            <a:ext cx="8229600" cy="4929411"/>
          </a:xfrm>
        </p:spPr>
        <p:txBody>
          <a:bodyPr>
            <a:noAutofit/>
          </a:bodyPr>
          <a:lstStyle/>
          <a:p>
            <a:r>
              <a:rPr lang="en-US" sz="2400" dirty="0"/>
              <a:t>In the atmosphere, Rayleigh, Mie and geometric scattering are most commonly distinguished. </a:t>
            </a:r>
            <a:endParaRPr lang="pl-PL" sz="2400" dirty="0" smtClean="0"/>
          </a:p>
          <a:p>
            <a:r>
              <a:rPr lang="en-US" sz="2400" dirty="0" smtClean="0">
                <a:solidFill>
                  <a:srgbClr val="0070C0"/>
                </a:solidFill>
              </a:rPr>
              <a:t>Size parameter:</a:t>
            </a:r>
          </a:p>
          <a:p>
            <a:r>
              <a:rPr lang="en-US" sz="2400" dirty="0" smtClean="0"/>
              <a:t>The former describes scattering on </a:t>
            </a:r>
            <a:r>
              <a:rPr lang="en-US" sz="2400" dirty="0"/>
              <a:t>small particles (compared to the wavelength), the latter on large particles (with dimensions comparable to or greater than the wavelength</a:t>
            </a:r>
            <a:r>
              <a:rPr lang="en-US" sz="2400" dirty="0" smtClean="0"/>
              <a:t>).</a:t>
            </a:r>
            <a:r>
              <a:rPr lang="pl-PL" sz="2400" dirty="0" smtClean="0"/>
              <a:t> </a:t>
            </a:r>
          </a:p>
          <a:p>
            <a:r>
              <a:rPr lang="en-US" sz="2400" dirty="0" smtClean="0"/>
              <a:t>Geometric </a:t>
            </a:r>
            <a:r>
              <a:rPr lang="en-US" sz="2400" dirty="0"/>
              <a:t>scattering occurs when the size of the particle is much larger than the </a:t>
            </a:r>
            <a:r>
              <a:rPr lang="en-US" sz="2400" dirty="0" smtClean="0"/>
              <a:t>wavelength</a:t>
            </a:r>
            <a:r>
              <a:rPr lang="pl-PL" sz="2400" dirty="0" smtClean="0"/>
              <a:t> (x&gt;&gt;1)</a:t>
            </a:r>
            <a:r>
              <a:rPr lang="en-US" sz="2400" dirty="0" smtClean="0"/>
              <a:t>. </a:t>
            </a:r>
            <a:endParaRPr lang="pl-PL" sz="2400" dirty="0" smtClean="0"/>
          </a:p>
          <a:p>
            <a:r>
              <a:rPr lang="en-US" sz="2400" dirty="0" smtClean="0"/>
              <a:t>However</a:t>
            </a:r>
            <a:r>
              <a:rPr lang="en-US" sz="2400" dirty="0"/>
              <a:t>, Mie scattering describes the interaction of electromagnetic radiation with particles of any size compared to the incident wavelength. </a:t>
            </a:r>
            <a:endParaRPr lang="pl-PL" sz="2400" dirty="0" smtClean="0"/>
          </a:p>
          <a:p>
            <a:r>
              <a:rPr lang="en-US" sz="2400" dirty="0" smtClean="0"/>
              <a:t>Nevertheless</a:t>
            </a:r>
            <a:r>
              <a:rPr lang="en-US" sz="2400" dirty="0"/>
              <a:t>, Rayleigh-type scattering </a:t>
            </a:r>
            <a:r>
              <a:rPr lang="pl-PL" sz="2400" dirty="0" smtClean="0"/>
              <a:t>(x&lt;&lt;1) </a:t>
            </a:r>
            <a:r>
              <a:rPr lang="en-US" sz="2400" dirty="0" smtClean="0"/>
              <a:t>is </a:t>
            </a:r>
            <a:r>
              <a:rPr lang="en-US" sz="2400" dirty="0"/>
              <a:t>distinguished because of its relatively simple analytical solution.</a:t>
            </a:r>
          </a:p>
        </p:txBody>
      </p:sp>
      <p:graphicFrame>
        <p:nvGraphicFramePr>
          <p:cNvPr id="4" name="Obiekt 3"/>
          <p:cNvGraphicFramePr>
            <a:graphicFrameLocks noChangeAspect="1"/>
          </p:cNvGraphicFramePr>
          <p:nvPr>
            <p:extLst>
              <p:ext uri="{D42A27DB-BD31-4B8C-83A1-F6EECF244321}">
                <p14:modId xmlns:p14="http://schemas.microsoft.com/office/powerpoint/2010/main" val="3444826459"/>
              </p:ext>
            </p:extLst>
          </p:nvPr>
        </p:nvGraphicFramePr>
        <p:xfrm>
          <a:off x="2915815" y="1933237"/>
          <a:ext cx="817713" cy="603092"/>
        </p:xfrm>
        <a:graphic>
          <a:graphicData uri="http://schemas.openxmlformats.org/presentationml/2006/ole">
            <mc:AlternateContent xmlns:mc="http://schemas.openxmlformats.org/markup-compatibility/2006">
              <mc:Choice xmlns:v="urn:schemas-microsoft-com:vml" Requires="v">
                <p:oleObj spid="_x0000_s19570" name="Równanie" r:id="rId3" imgW="533160" imgH="393480" progId="Equation.3">
                  <p:embed/>
                </p:oleObj>
              </mc:Choice>
              <mc:Fallback>
                <p:oleObj name="Równanie" r:id="rId3" imgW="533160" imgH="393480" progId="Equation.3">
                  <p:embed/>
                  <p:pic>
                    <p:nvPicPr>
                      <p:cNvPr id="0" name="Obiekt 4"/>
                      <p:cNvPicPr>
                        <a:picLocks noChangeAspect="1" noChangeArrowheads="1"/>
                      </p:cNvPicPr>
                      <p:nvPr/>
                    </p:nvPicPr>
                    <p:blipFill>
                      <a:blip r:embed="rId4"/>
                      <a:srcRect/>
                      <a:stretch>
                        <a:fillRect/>
                      </a:stretch>
                    </p:blipFill>
                    <p:spPr bwMode="auto">
                      <a:xfrm>
                        <a:off x="2915815" y="1933237"/>
                        <a:ext cx="817713" cy="60309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75775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a:t>Ray-</a:t>
            </a:r>
            <a:r>
              <a:rPr lang="pl-PL" sz="3200" b="1" dirty="0" err="1"/>
              <a:t>tracing</a:t>
            </a:r>
            <a:r>
              <a:rPr lang="pl-PL" sz="3200" b="1" dirty="0"/>
              <a:t> </a:t>
            </a:r>
            <a:r>
              <a:rPr lang="en-US" sz="3200" b="1" dirty="0"/>
              <a:t>method</a:t>
            </a:r>
          </a:p>
        </p:txBody>
      </p:sp>
      <p:sp>
        <p:nvSpPr>
          <p:cNvPr id="4" name="Sześciokąt 3"/>
          <p:cNvSpPr/>
          <p:nvPr/>
        </p:nvSpPr>
        <p:spPr>
          <a:xfrm>
            <a:off x="5940152" y="2060848"/>
            <a:ext cx="1584176" cy="1800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Łącznik prosty ze strzałką 5"/>
          <p:cNvCxnSpPr/>
          <p:nvPr/>
        </p:nvCxnSpPr>
        <p:spPr>
          <a:xfrm>
            <a:off x="1619672" y="2204864"/>
            <a:ext cx="46085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1619672" y="2564904"/>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1619672" y="2997805"/>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1619672" y="3501008"/>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323528" y="1916832"/>
            <a:ext cx="14401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ole tekstowe 11"/>
          <p:cNvSpPr txBox="1"/>
          <p:nvPr/>
        </p:nvSpPr>
        <p:spPr>
          <a:xfrm>
            <a:off x="550767" y="3460358"/>
            <a:ext cx="301686" cy="369332"/>
          </a:xfrm>
          <a:prstGeom prst="rect">
            <a:avLst/>
          </a:prstGeom>
          <a:noFill/>
        </p:spPr>
        <p:txBody>
          <a:bodyPr wrap="none" rtlCol="0">
            <a:spAutoFit/>
          </a:bodyPr>
          <a:lstStyle/>
          <a:p>
            <a:r>
              <a:rPr lang="pl-PL" dirty="0" smtClean="0"/>
              <a:t>0</a:t>
            </a:r>
            <a:endParaRPr lang="en-US" dirty="0"/>
          </a:p>
        </p:txBody>
      </p:sp>
      <p:sp>
        <p:nvSpPr>
          <p:cNvPr id="13" name="pole tekstowe 12"/>
          <p:cNvSpPr txBox="1"/>
          <p:nvPr/>
        </p:nvSpPr>
        <p:spPr>
          <a:xfrm>
            <a:off x="550767" y="1736321"/>
            <a:ext cx="301686" cy="369332"/>
          </a:xfrm>
          <a:prstGeom prst="rect">
            <a:avLst/>
          </a:prstGeom>
          <a:noFill/>
        </p:spPr>
        <p:txBody>
          <a:bodyPr wrap="none" rtlCol="0">
            <a:spAutoFit/>
          </a:bodyPr>
          <a:lstStyle/>
          <a:p>
            <a:r>
              <a:rPr lang="pl-PL" dirty="0" smtClean="0"/>
              <a:t>1</a:t>
            </a:r>
            <a:endParaRPr lang="en-US" dirty="0"/>
          </a:p>
        </p:txBody>
      </p:sp>
      <p:cxnSp>
        <p:nvCxnSpPr>
          <p:cNvPr id="16" name="Łącznik prosty ze strzałką 15"/>
          <p:cNvCxnSpPr/>
          <p:nvPr/>
        </p:nvCxnSpPr>
        <p:spPr>
          <a:xfrm flipH="1" flipV="1">
            <a:off x="5940152" y="1634832"/>
            <a:ext cx="286708" cy="57003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p:nvPr/>
        </p:nvCxnSpPr>
        <p:spPr>
          <a:xfrm>
            <a:off x="6259398" y="2269286"/>
            <a:ext cx="1120914" cy="295618"/>
          </a:xfrm>
          <a:prstGeom prst="straightConnector1">
            <a:avLst/>
          </a:prstGeom>
          <a:ln>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Łącznik prostoliniowy 21"/>
          <p:cNvCxnSpPr/>
          <p:nvPr/>
        </p:nvCxnSpPr>
        <p:spPr>
          <a:xfrm>
            <a:off x="5796136" y="1916832"/>
            <a:ext cx="792088" cy="576064"/>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p:nvPr/>
        </p:nvCxnSpPr>
        <p:spPr>
          <a:xfrm flipH="1">
            <a:off x="6588224" y="2607441"/>
            <a:ext cx="792090" cy="1222249"/>
          </a:xfrm>
          <a:prstGeom prst="straightConnector1">
            <a:avLst/>
          </a:prstGeom>
          <a:ln>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7380312" y="2564904"/>
            <a:ext cx="1120914" cy="147809"/>
          </a:xfrm>
          <a:prstGeom prst="straightConnector1">
            <a:avLst/>
          </a:prstGeom>
          <a:ln>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1" name="pole tekstowe 30"/>
          <p:cNvSpPr txBox="1"/>
          <p:nvPr/>
        </p:nvSpPr>
        <p:spPr>
          <a:xfrm>
            <a:off x="467544" y="4509120"/>
            <a:ext cx="3456384" cy="369332"/>
          </a:xfrm>
          <a:prstGeom prst="rect">
            <a:avLst/>
          </a:prstGeom>
          <a:noFill/>
        </p:spPr>
        <p:txBody>
          <a:bodyPr wrap="square" rtlCol="0">
            <a:spAutoFit/>
          </a:bodyPr>
          <a:lstStyle/>
          <a:p>
            <a:r>
              <a:rPr lang="pl-PL" dirty="0" err="1" smtClean="0"/>
              <a:t>Fresnel</a:t>
            </a:r>
            <a:r>
              <a:rPr lang="pl-PL" dirty="0" smtClean="0"/>
              <a:t> </a:t>
            </a:r>
            <a:r>
              <a:rPr lang="pl-PL" dirty="0" err="1" smtClean="0"/>
              <a:t>equations</a:t>
            </a:r>
            <a:r>
              <a:rPr lang="pl-PL" dirty="0" smtClean="0"/>
              <a:t>:</a:t>
            </a:r>
            <a:endParaRPr lang="en-US" dirty="0"/>
          </a:p>
        </p:txBody>
      </p:sp>
      <p:graphicFrame>
        <p:nvGraphicFramePr>
          <p:cNvPr id="32" name="Obiekt 31"/>
          <p:cNvGraphicFramePr>
            <a:graphicFrameLocks noChangeAspect="1"/>
          </p:cNvGraphicFramePr>
          <p:nvPr>
            <p:extLst>
              <p:ext uri="{D42A27DB-BD31-4B8C-83A1-F6EECF244321}">
                <p14:modId xmlns:p14="http://schemas.microsoft.com/office/powerpoint/2010/main" val="471528195"/>
              </p:ext>
            </p:extLst>
          </p:nvPr>
        </p:nvGraphicFramePr>
        <p:xfrm>
          <a:off x="269875" y="4875213"/>
          <a:ext cx="2489200" cy="827087"/>
        </p:xfrm>
        <a:graphic>
          <a:graphicData uri="http://schemas.openxmlformats.org/presentationml/2006/ole">
            <mc:AlternateContent xmlns:mc="http://schemas.openxmlformats.org/markup-compatibility/2006">
              <mc:Choice xmlns:v="urn:schemas-microsoft-com:vml" Requires="v">
                <p:oleObj spid="_x0000_s44085" name="Równanie" r:id="rId3" imgW="1473120" imgH="507960" progId="Equation.3">
                  <p:embed/>
                </p:oleObj>
              </mc:Choice>
              <mc:Fallback>
                <p:oleObj name="Równanie" r:id="rId3" imgW="1473120" imgH="507960" progId="Equation.3">
                  <p:embed/>
                  <p:pic>
                    <p:nvPicPr>
                      <p:cNvPr id="0" name="Object 4"/>
                      <p:cNvPicPr>
                        <a:picLocks noChangeAspect="1" noChangeArrowheads="1"/>
                      </p:cNvPicPr>
                      <p:nvPr/>
                    </p:nvPicPr>
                    <p:blipFill>
                      <a:blip r:embed="rId4"/>
                      <a:srcRect/>
                      <a:stretch>
                        <a:fillRect/>
                      </a:stretch>
                    </p:blipFill>
                    <p:spPr bwMode="auto">
                      <a:xfrm>
                        <a:off x="269875" y="4875213"/>
                        <a:ext cx="2489200" cy="827087"/>
                      </a:xfrm>
                      <a:prstGeom prst="rect">
                        <a:avLst/>
                      </a:prstGeom>
                      <a:noFill/>
                      <a:ln>
                        <a:noFill/>
                      </a:ln>
                      <a:effectLst/>
                    </p:spPr>
                  </p:pic>
                </p:oleObj>
              </mc:Fallback>
            </mc:AlternateContent>
          </a:graphicData>
        </a:graphic>
      </p:graphicFrame>
      <p:graphicFrame>
        <p:nvGraphicFramePr>
          <p:cNvPr id="33" name="Obiekt 32"/>
          <p:cNvGraphicFramePr>
            <a:graphicFrameLocks noChangeAspect="1"/>
          </p:cNvGraphicFramePr>
          <p:nvPr>
            <p:extLst>
              <p:ext uri="{D42A27DB-BD31-4B8C-83A1-F6EECF244321}">
                <p14:modId xmlns:p14="http://schemas.microsoft.com/office/powerpoint/2010/main" val="1196324739"/>
              </p:ext>
            </p:extLst>
          </p:nvPr>
        </p:nvGraphicFramePr>
        <p:xfrm>
          <a:off x="2895600" y="5876925"/>
          <a:ext cx="2346325" cy="815975"/>
        </p:xfrm>
        <a:graphic>
          <a:graphicData uri="http://schemas.openxmlformats.org/presentationml/2006/ole">
            <mc:AlternateContent xmlns:mc="http://schemas.openxmlformats.org/markup-compatibility/2006">
              <mc:Choice xmlns:v="urn:schemas-microsoft-com:vml" Requires="v">
                <p:oleObj spid="_x0000_s44086" name="Równanie" r:id="rId5" imgW="1409400" imgH="507960" progId="Equation.3">
                  <p:embed/>
                </p:oleObj>
              </mc:Choice>
              <mc:Fallback>
                <p:oleObj name="Równanie" r:id="rId5" imgW="1409400" imgH="507960" progId="Equation.3">
                  <p:embed/>
                  <p:pic>
                    <p:nvPicPr>
                      <p:cNvPr id="0" name="Object 8"/>
                      <p:cNvPicPr>
                        <a:picLocks noChangeAspect="1" noChangeArrowheads="1"/>
                      </p:cNvPicPr>
                      <p:nvPr/>
                    </p:nvPicPr>
                    <p:blipFill>
                      <a:blip r:embed="rId6"/>
                      <a:srcRect/>
                      <a:stretch>
                        <a:fillRect/>
                      </a:stretch>
                    </p:blipFill>
                    <p:spPr bwMode="auto">
                      <a:xfrm>
                        <a:off x="2895600" y="5876925"/>
                        <a:ext cx="2346325" cy="815975"/>
                      </a:xfrm>
                      <a:prstGeom prst="rect">
                        <a:avLst/>
                      </a:prstGeom>
                      <a:noFill/>
                      <a:ln>
                        <a:noFill/>
                      </a:ln>
                      <a:effectLst/>
                    </p:spPr>
                  </p:pic>
                </p:oleObj>
              </mc:Fallback>
            </mc:AlternateContent>
          </a:graphicData>
        </a:graphic>
      </p:graphicFrame>
      <p:graphicFrame>
        <p:nvGraphicFramePr>
          <p:cNvPr id="34" name="Obiekt 33"/>
          <p:cNvGraphicFramePr>
            <a:graphicFrameLocks noChangeAspect="1"/>
          </p:cNvGraphicFramePr>
          <p:nvPr>
            <p:extLst>
              <p:ext uri="{D42A27DB-BD31-4B8C-83A1-F6EECF244321}">
                <p14:modId xmlns:p14="http://schemas.microsoft.com/office/powerpoint/2010/main" val="1516809730"/>
              </p:ext>
            </p:extLst>
          </p:nvPr>
        </p:nvGraphicFramePr>
        <p:xfrm>
          <a:off x="269875" y="5805488"/>
          <a:ext cx="2519363" cy="876300"/>
        </p:xfrm>
        <a:graphic>
          <a:graphicData uri="http://schemas.openxmlformats.org/presentationml/2006/ole">
            <mc:AlternateContent xmlns:mc="http://schemas.openxmlformats.org/markup-compatibility/2006">
              <mc:Choice xmlns:v="urn:schemas-microsoft-com:vml" Requires="v">
                <p:oleObj spid="_x0000_s44087" name="Równanie" r:id="rId7" imgW="1460160" imgH="507960" progId="Equation.3">
                  <p:embed/>
                </p:oleObj>
              </mc:Choice>
              <mc:Fallback>
                <p:oleObj name="Równanie" r:id="rId7" imgW="1460160" imgH="507960" progId="Equation.3">
                  <p:embed/>
                  <p:pic>
                    <p:nvPicPr>
                      <p:cNvPr id="0" name="Object 7"/>
                      <p:cNvPicPr>
                        <a:picLocks noChangeAspect="1" noChangeArrowheads="1"/>
                      </p:cNvPicPr>
                      <p:nvPr/>
                    </p:nvPicPr>
                    <p:blipFill>
                      <a:blip r:embed="rId8"/>
                      <a:srcRect/>
                      <a:stretch>
                        <a:fillRect/>
                      </a:stretch>
                    </p:blipFill>
                    <p:spPr bwMode="auto">
                      <a:xfrm>
                        <a:off x="269875" y="5805488"/>
                        <a:ext cx="2519363" cy="876300"/>
                      </a:xfrm>
                      <a:prstGeom prst="rect">
                        <a:avLst/>
                      </a:prstGeom>
                      <a:noFill/>
                      <a:ln>
                        <a:noFill/>
                      </a:ln>
                      <a:effectLst/>
                    </p:spPr>
                  </p:pic>
                </p:oleObj>
              </mc:Fallback>
            </mc:AlternateContent>
          </a:graphicData>
        </a:graphic>
      </p:graphicFrame>
      <p:graphicFrame>
        <p:nvGraphicFramePr>
          <p:cNvPr id="35" name="Obiekt 34"/>
          <p:cNvGraphicFramePr>
            <a:graphicFrameLocks noChangeAspect="1"/>
          </p:cNvGraphicFramePr>
          <p:nvPr>
            <p:extLst>
              <p:ext uri="{D42A27DB-BD31-4B8C-83A1-F6EECF244321}">
                <p14:modId xmlns:p14="http://schemas.microsoft.com/office/powerpoint/2010/main" val="1057903437"/>
              </p:ext>
            </p:extLst>
          </p:nvPr>
        </p:nvGraphicFramePr>
        <p:xfrm>
          <a:off x="3095253" y="5373216"/>
          <a:ext cx="1657350" cy="668338"/>
        </p:xfrm>
        <a:graphic>
          <a:graphicData uri="http://schemas.openxmlformats.org/presentationml/2006/ole">
            <mc:AlternateContent xmlns:mc="http://schemas.openxmlformats.org/markup-compatibility/2006">
              <mc:Choice xmlns:v="urn:schemas-microsoft-com:vml" Requires="v">
                <p:oleObj spid="_x0000_s44088" name="Równanie" r:id="rId9" imgW="977760" imgH="393480" progId="Equation.3">
                  <p:embed/>
                </p:oleObj>
              </mc:Choice>
              <mc:Fallback>
                <p:oleObj name="Równanie" r:id="rId9" imgW="977760" imgH="39348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5253" y="5373216"/>
                        <a:ext cx="1657350" cy="668338"/>
                      </a:xfrm>
                      <a:prstGeom prst="rect">
                        <a:avLst/>
                      </a:prstGeom>
                      <a:noFill/>
                      <a:ln>
                        <a:noFill/>
                      </a:ln>
                      <a:effectLst/>
                    </p:spPr>
                  </p:pic>
                </p:oleObj>
              </mc:Fallback>
            </mc:AlternateContent>
          </a:graphicData>
        </a:graphic>
      </p:graphicFrame>
      <p:sp>
        <p:nvSpPr>
          <p:cNvPr id="36" name="pole tekstowe 35"/>
          <p:cNvSpPr txBox="1"/>
          <p:nvPr/>
        </p:nvSpPr>
        <p:spPr>
          <a:xfrm>
            <a:off x="6192180" y="1196752"/>
            <a:ext cx="1748589" cy="369332"/>
          </a:xfrm>
          <a:prstGeom prst="rect">
            <a:avLst/>
          </a:prstGeom>
          <a:noFill/>
        </p:spPr>
        <p:txBody>
          <a:bodyPr wrap="square" rtlCol="0">
            <a:spAutoFit/>
          </a:bodyPr>
          <a:lstStyle/>
          <a:p>
            <a:r>
              <a:rPr lang="pl-PL" dirty="0" err="1" smtClean="0"/>
              <a:t>Snell</a:t>
            </a:r>
            <a:r>
              <a:rPr lang="pl-PL" dirty="0" smtClean="0"/>
              <a:t> </a:t>
            </a:r>
            <a:r>
              <a:rPr lang="pl-PL" dirty="0" err="1" smtClean="0"/>
              <a:t>low</a:t>
            </a:r>
            <a:endParaRPr lang="en-US" dirty="0"/>
          </a:p>
        </p:txBody>
      </p:sp>
      <p:graphicFrame>
        <p:nvGraphicFramePr>
          <p:cNvPr id="37" name="Obiekt 36"/>
          <p:cNvGraphicFramePr>
            <a:graphicFrameLocks noChangeAspect="1"/>
          </p:cNvGraphicFramePr>
          <p:nvPr>
            <p:extLst>
              <p:ext uri="{D42A27DB-BD31-4B8C-83A1-F6EECF244321}">
                <p14:modId xmlns:p14="http://schemas.microsoft.com/office/powerpoint/2010/main" val="3961337231"/>
              </p:ext>
            </p:extLst>
          </p:nvPr>
        </p:nvGraphicFramePr>
        <p:xfrm>
          <a:off x="6311900" y="4365625"/>
          <a:ext cx="1014413" cy="600075"/>
        </p:xfrm>
        <a:graphic>
          <a:graphicData uri="http://schemas.openxmlformats.org/presentationml/2006/ole">
            <mc:AlternateContent xmlns:mc="http://schemas.openxmlformats.org/markup-compatibility/2006">
              <mc:Choice xmlns:v="urn:schemas-microsoft-com:vml" Requires="v">
                <p:oleObj spid="_x0000_s44089" name="Równanie" r:id="rId11" imgW="647640" imgH="393480" progId="Equation.3">
                  <p:embed/>
                </p:oleObj>
              </mc:Choice>
              <mc:Fallback>
                <p:oleObj name="Równanie" r:id="rId11" imgW="647640" imgH="393480" progId="Equation.3">
                  <p:embed/>
                  <p:pic>
                    <p:nvPicPr>
                      <p:cNvPr id="0" name="Obiekt 14"/>
                      <p:cNvPicPr>
                        <a:picLocks noChangeAspect="1" noChangeArrowheads="1"/>
                      </p:cNvPicPr>
                      <p:nvPr/>
                    </p:nvPicPr>
                    <p:blipFill>
                      <a:blip r:embed="rId12"/>
                      <a:srcRect/>
                      <a:stretch>
                        <a:fillRect/>
                      </a:stretch>
                    </p:blipFill>
                    <p:spPr bwMode="auto">
                      <a:xfrm>
                        <a:off x="6311900" y="4365625"/>
                        <a:ext cx="1014413" cy="600075"/>
                      </a:xfrm>
                      <a:prstGeom prst="rect">
                        <a:avLst/>
                      </a:prstGeom>
                      <a:noFill/>
                      <a:ln>
                        <a:noFill/>
                      </a:ln>
                    </p:spPr>
                  </p:pic>
                </p:oleObj>
              </mc:Fallback>
            </mc:AlternateContent>
          </a:graphicData>
        </a:graphic>
      </p:graphicFrame>
      <p:sp>
        <p:nvSpPr>
          <p:cNvPr id="38" name="pole tekstowe 37"/>
          <p:cNvSpPr txBox="1"/>
          <p:nvPr/>
        </p:nvSpPr>
        <p:spPr>
          <a:xfrm>
            <a:off x="7380312" y="4365104"/>
            <a:ext cx="1440160" cy="646331"/>
          </a:xfrm>
          <a:prstGeom prst="rect">
            <a:avLst/>
          </a:prstGeom>
          <a:noFill/>
        </p:spPr>
        <p:txBody>
          <a:bodyPr wrap="square" rtlCol="0">
            <a:spAutoFit/>
          </a:bodyPr>
          <a:lstStyle/>
          <a:p>
            <a:r>
              <a:rPr lang="pl-PL" dirty="0" err="1" smtClean="0"/>
              <a:t>Absorption</a:t>
            </a:r>
            <a:r>
              <a:rPr lang="pl-PL" dirty="0" smtClean="0"/>
              <a:t> </a:t>
            </a:r>
            <a:r>
              <a:rPr lang="pl-PL" dirty="0" err="1" smtClean="0"/>
              <a:t>inside</a:t>
            </a:r>
            <a:r>
              <a:rPr lang="pl-PL" dirty="0" smtClean="0"/>
              <a:t> </a:t>
            </a:r>
            <a:endParaRPr lang="en-US" dirty="0"/>
          </a:p>
        </p:txBody>
      </p:sp>
      <p:graphicFrame>
        <p:nvGraphicFramePr>
          <p:cNvPr id="39" name="Obiekt 38"/>
          <p:cNvGraphicFramePr>
            <a:graphicFrameLocks noChangeAspect="1"/>
          </p:cNvGraphicFramePr>
          <p:nvPr>
            <p:extLst>
              <p:ext uri="{D42A27DB-BD31-4B8C-83A1-F6EECF244321}">
                <p14:modId xmlns:p14="http://schemas.microsoft.com/office/powerpoint/2010/main" val="531893988"/>
              </p:ext>
            </p:extLst>
          </p:nvPr>
        </p:nvGraphicFramePr>
        <p:xfrm>
          <a:off x="6317519" y="5157192"/>
          <a:ext cx="1333500" cy="309562"/>
        </p:xfrm>
        <a:graphic>
          <a:graphicData uri="http://schemas.openxmlformats.org/presentationml/2006/ole">
            <mc:AlternateContent xmlns:mc="http://schemas.openxmlformats.org/markup-compatibility/2006">
              <mc:Choice xmlns:v="urn:schemas-microsoft-com:vml" Requires="v">
                <p:oleObj spid="_x0000_s44090" name="Równanie" r:id="rId13" imgW="850680" imgH="203040" progId="Equation.3">
                  <p:embed/>
                </p:oleObj>
              </mc:Choice>
              <mc:Fallback>
                <p:oleObj name="Równanie" r:id="rId13" imgW="850680" imgH="203040" progId="Equation.3">
                  <p:embed/>
                  <p:pic>
                    <p:nvPicPr>
                      <p:cNvPr id="0" name=""/>
                      <p:cNvPicPr>
                        <a:picLocks noChangeAspect="1" noChangeArrowheads="1"/>
                      </p:cNvPicPr>
                      <p:nvPr/>
                    </p:nvPicPr>
                    <p:blipFill>
                      <a:blip r:embed="rId14"/>
                      <a:srcRect/>
                      <a:stretch>
                        <a:fillRect/>
                      </a:stretch>
                    </p:blipFill>
                    <p:spPr bwMode="auto">
                      <a:xfrm>
                        <a:off x="6317519" y="5157192"/>
                        <a:ext cx="1333500" cy="309562"/>
                      </a:xfrm>
                      <a:prstGeom prst="rect">
                        <a:avLst/>
                      </a:prstGeom>
                      <a:noFill/>
                      <a:ln>
                        <a:noFill/>
                      </a:ln>
                    </p:spPr>
                  </p:pic>
                </p:oleObj>
              </mc:Fallback>
            </mc:AlternateContent>
          </a:graphicData>
        </a:graphic>
      </p:graphicFrame>
      <p:sp>
        <p:nvSpPr>
          <p:cNvPr id="40" name="pole tekstowe 39"/>
          <p:cNvSpPr txBox="1"/>
          <p:nvPr/>
        </p:nvSpPr>
        <p:spPr>
          <a:xfrm>
            <a:off x="5672002" y="1920987"/>
            <a:ext cx="340158" cy="369332"/>
          </a:xfrm>
          <a:prstGeom prst="rect">
            <a:avLst/>
          </a:prstGeom>
          <a:noFill/>
        </p:spPr>
        <p:txBody>
          <a:bodyPr wrap="none" rtlCol="0">
            <a:spAutoFit/>
          </a:bodyPr>
          <a:lstStyle/>
          <a:p>
            <a:r>
              <a:rPr lang="en-US" dirty="0" smtClean="0">
                <a:sym typeface="Symbol"/>
              </a:rPr>
              <a:t></a:t>
            </a:r>
            <a:r>
              <a:rPr lang="pl-PL" baseline="-25000" dirty="0" smtClean="0">
                <a:sym typeface="Symbol"/>
              </a:rPr>
              <a:t>i</a:t>
            </a:r>
            <a:endParaRPr lang="en-US" dirty="0"/>
          </a:p>
        </p:txBody>
      </p:sp>
      <p:sp>
        <p:nvSpPr>
          <p:cNvPr id="41" name="pole tekstowe 40"/>
          <p:cNvSpPr txBox="1"/>
          <p:nvPr/>
        </p:nvSpPr>
        <p:spPr>
          <a:xfrm>
            <a:off x="6517381" y="2295916"/>
            <a:ext cx="356188" cy="369332"/>
          </a:xfrm>
          <a:prstGeom prst="rect">
            <a:avLst/>
          </a:prstGeom>
          <a:noFill/>
        </p:spPr>
        <p:txBody>
          <a:bodyPr wrap="none" rtlCol="0">
            <a:spAutoFit/>
          </a:bodyPr>
          <a:lstStyle/>
          <a:p>
            <a:r>
              <a:rPr lang="en-US" dirty="0" smtClean="0">
                <a:sym typeface="Symbol"/>
              </a:rPr>
              <a:t></a:t>
            </a:r>
            <a:r>
              <a:rPr lang="pl-PL" baseline="-25000" dirty="0">
                <a:sym typeface="Symbol"/>
              </a:rPr>
              <a:t>t</a:t>
            </a:r>
            <a:endParaRPr lang="en-US" dirty="0"/>
          </a:p>
        </p:txBody>
      </p:sp>
      <p:sp>
        <p:nvSpPr>
          <p:cNvPr id="3" name="pole tekstowe 2"/>
          <p:cNvSpPr txBox="1"/>
          <p:nvPr/>
        </p:nvSpPr>
        <p:spPr>
          <a:xfrm>
            <a:off x="5672002" y="5949280"/>
            <a:ext cx="2428390" cy="369332"/>
          </a:xfrm>
          <a:prstGeom prst="rect">
            <a:avLst/>
          </a:prstGeom>
          <a:noFill/>
        </p:spPr>
        <p:txBody>
          <a:bodyPr wrap="square" rtlCol="0">
            <a:spAutoFit/>
          </a:bodyPr>
          <a:lstStyle/>
          <a:p>
            <a:r>
              <a:rPr lang="pl-PL" dirty="0" err="1" smtClean="0"/>
              <a:t>refractive</a:t>
            </a:r>
            <a:r>
              <a:rPr lang="pl-PL" dirty="0" smtClean="0"/>
              <a:t> </a:t>
            </a:r>
            <a:r>
              <a:rPr lang="pl-PL" dirty="0" err="1" smtClean="0"/>
              <a:t>index</a:t>
            </a:r>
            <a:r>
              <a:rPr lang="pl-PL" dirty="0" smtClean="0"/>
              <a:t>: </a:t>
            </a:r>
            <a:r>
              <a:rPr lang="pl-PL" dirty="0" err="1" smtClean="0"/>
              <a:t>m+im</a:t>
            </a:r>
            <a:r>
              <a:rPr lang="pl-PL" baseline="-25000" dirty="0" err="1" smtClean="0"/>
              <a:t>i</a:t>
            </a:r>
            <a:endParaRPr lang="en-US" dirty="0"/>
          </a:p>
        </p:txBody>
      </p:sp>
    </p:spTree>
    <p:extLst>
      <p:ext uri="{BB962C8B-B14F-4D97-AF65-F5344CB8AC3E}">
        <p14:creationId xmlns:p14="http://schemas.microsoft.com/office/powerpoint/2010/main" val="3401621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a:t>The ray </a:t>
            </a:r>
            <a:r>
              <a:rPr lang="en-US" sz="3200" b="1" dirty="0" smtClean="0"/>
              <a:t>tracing</a:t>
            </a:r>
            <a:r>
              <a:rPr lang="pl-PL" sz="3200" b="1" dirty="0" smtClean="0"/>
              <a:t> </a:t>
            </a:r>
            <a:r>
              <a:rPr lang="pl-PL" sz="3200" b="1" dirty="0" err="1" smtClean="0"/>
              <a:t>method</a:t>
            </a:r>
            <a:endParaRPr lang="en-US" sz="3200" b="1" dirty="0"/>
          </a:p>
        </p:txBody>
      </p:sp>
      <p:sp>
        <p:nvSpPr>
          <p:cNvPr id="3" name="Symbol zastępczy zawartości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844824"/>
            <a:ext cx="3428456" cy="485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348880"/>
            <a:ext cx="4249862" cy="320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076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Halo </a:t>
            </a:r>
            <a:r>
              <a:rPr lang="pl-PL" sz="3200" b="1" dirty="0" err="1" smtClean="0"/>
              <a:t>phenomenon</a:t>
            </a:r>
            <a:endParaRPr lang="en-US" sz="3200" b="1" dirty="0"/>
          </a:p>
        </p:txBody>
      </p:sp>
      <p:sp>
        <p:nvSpPr>
          <p:cNvPr id="3" name="Symbol zastępczy zawartości 2"/>
          <p:cNvSpPr>
            <a:spLocks noGrp="1"/>
          </p:cNvSpPr>
          <p:nvPr>
            <p:ph idx="1"/>
          </p:nvPr>
        </p:nvSpPr>
        <p:spPr/>
        <p:txBody>
          <a:bodyPr/>
          <a:lstStyle/>
          <a:p>
            <a:endParaRPr lang="en-US" dirty="0"/>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094528"/>
            <a:ext cx="6766720" cy="351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683568" y="5934670"/>
            <a:ext cx="7848872" cy="646331"/>
          </a:xfrm>
          <a:prstGeom prst="rect">
            <a:avLst/>
          </a:prstGeom>
        </p:spPr>
        <p:txBody>
          <a:bodyPr wrap="square">
            <a:spAutoFit/>
          </a:bodyPr>
          <a:lstStyle/>
          <a:p>
            <a:r>
              <a:rPr lang="en-US" dirty="0">
                <a:hlinkClick r:id="rId3"/>
              </a:rPr>
              <a:t>https://en.wikipedia.org/wiki/Halo_(optical_phenomenon)#/media/File:20200712_22_degree_halo_-_</a:t>
            </a:r>
            <a:r>
              <a:rPr lang="en-US" dirty="0" smtClean="0">
                <a:hlinkClick r:id="rId3"/>
              </a:rPr>
              <a:t>diagram.svg</a:t>
            </a:r>
            <a:r>
              <a:rPr lang="pl-PL" smtClean="0"/>
              <a:t> </a:t>
            </a:r>
            <a:endParaRPr lang="en-US" dirty="0"/>
          </a:p>
        </p:txBody>
      </p:sp>
    </p:spTree>
    <p:extLst>
      <p:ext uri="{BB962C8B-B14F-4D97-AF65-F5344CB8AC3E}">
        <p14:creationId xmlns:p14="http://schemas.microsoft.com/office/powerpoint/2010/main" val="1495683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Halo</a:t>
            </a:r>
            <a:endParaRPr lang="en-US" sz="3200" b="1" dirty="0"/>
          </a:p>
        </p:txBody>
      </p:sp>
      <p:sp>
        <p:nvSpPr>
          <p:cNvPr id="3" name="Symbol zastępczy zawartości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557"/>
            <a:ext cx="8240216" cy="573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335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Halo </a:t>
            </a:r>
            <a:r>
              <a:rPr lang="pl-PL" sz="3200" b="1" dirty="0" err="1" smtClean="0"/>
              <a:t>simulations</a:t>
            </a:r>
            <a:r>
              <a:rPr lang="pl-PL" sz="3200" b="1" dirty="0" smtClean="0"/>
              <a:t> </a:t>
            </a:r>
            <a:endParaRPr lang="en-US" sz="3200" b="1" dirty="0"/>
          </a:p>
        </p:txBody>
      </p:sp>
      <p:sp>
        <p:nvSpPr>
          <p:cNvPr id="3" name="Symbol zastępczy zawartości 2"/>
          <p:cNvSpPr>
            <a:spLocks noGrp="1"/>
          </p:cNvSpPr>
          <p:nvPr>
            <p:ph idx="1"/>
          </p:nvPr>
        </p:nvSpPr>
        <p:spPr/>
        <p:txBody>
          <a:bodyPr>
            <a:normAutofit/>
          </a:bodyPr>
          <a:lstStyle/>
          <a:p>
            <a:r>
              <a:rPr lang="pl-PL" sz="2000" dirty="0"/>
              <a:t>Halo Point 2.0</a:t>
            </a:r>
            <a:endParaRPr lang="en-US" sz="2000" dirty="0"/>
          </a:p>
          <a:p>
            <a:pPr marL="0" indent="0">
              <a:buNone/>
            </a:pPr>
            <a:r>
              <a:rPr lang="en-US" sz="2000" dirty="0" smtClean="0">
                <a:hlinkClick r:id="rId2"/>
              </a:rPr>
              <a:t>https</a:t>
            </a:r>
            <a:r>
              <a:rPr lang="en-US" sz="2000" dirty="0">
                <a:hlinkClick r:id="rId2"/>
              </a:rPr>
              <a:t>://web.archive.org/web/20130214130218/http://</a:t>
            </a:r>
            <a:r>
              <a:rPr lang="en-US" sz="2000" dirty="0" smtClean="0">
                <a:hlinkClick r:id="rId2"/>
              </a:rPr>
              <a:t>www.jukri.net/HaloPoint2.zip</a:t>
            </a:r>
            <a:r>
              <a:rPr lang="pl-PL" sz="2000" dirty="0" smtClean="0"/>
              <a:t> </a:t>
            </a:r>
          </a:p>
        </p:txBody>
      </p:sp>
    </p:spTree>
    <p:extLst>
      <p:ext uri="{BB962C8B-B14F-4D97-AF65-F5344CB8AC3E}">
        <p14:creationId xmlns:p14="http://schemas.microsoft.com/office/powerpoint/2010/main" val="578852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smtClean="0"/>
              <a:t>Addition</a:t>
            </a:r>
            <a:r>
              <a:rPr lang="pl-PL" sz="3200" b="1" dirty="0" smtClean="0"/>
              <a:t> </a:t>
            </a:r>
            <a:r>
              <a:rPr lang="pl-PL" sz="3200" b="1" dirty="0" err="1" smtClean="0"/>
              <a:t>scattering</a:t>
            </a:r>
            <a:r>
              <a:rPr lang="pl-PL" sz="3200" b="1" dirty="0" smtClean="0"/>
              <a:t> </a:t>
            </a:r>
            <a:r>
              <a:rPr lang="pl-PL" sz="3200" b="1" dirty="0" err="1" smtClean="0"/>
              <a:t>methods</a:t>
            </a:r>
            <a:endParaRPr lang="en-US" sz="3200" b="1" dirty="0"/>
          </a:p>
        </p:txBody>
      </p:sp>
      <p:sp>
        <p:nvSpPr>
          <p:cNvPr id="3" name="Symbol zastępczy zawartości 2"/>
          <p:cNvSpPr>
            <a:spLocks noGrp="1"/>
          </p:cNvSpPr>
          <p:nvPr>
            <p:ph idx="1"/>
          </p:nvPr>
        </p:nvSpPr>
        <p:spPr/>
        <p:txBody>
          <a:bodyPr>
            <a:normAutofit/>
          </a:bodyPr>
          <a:lstStyle/>
          <a:p>
            <a:r>
              <a:rPr lang="pl-PL" sz="2000" b="1" dirty="0" smtClean="0"/>
              <a:t>T-</a:t>
            </a:r>
            <a:r>
              <a:rPr lang="pl-PL" sz="2000" b="1" dirty="0" err="1" smtClean="0"/>
              <a:t>matrix</a:t>
            </a:r>
            <a:r>
              <a:rPr lang="pl-PL" sz="2000" b="1" dirty="0"/>
              <a:t> </a:t>
            </a:r>
            <a:r>
              <a:rPr lang="pl-PL" sz="2000" dirty="0"/>
              <a:t>(</a:t>
            </a:r>
            <a:r>
              <a:rPr lang="pl-PL" sz="2000" dirty="0">
                <a:hlinkClick r:id="rId2"/>
              </a:rPr>
              <a:t>https://www.giss.nasa.gov/staff/mmishchenko/tmatrix</a:t>
            </a:r>
            <a:r>
              <a:rPr lang="pl-PL" sz="2000" dirty="0" smtClean="0">
                <a:hlinkClick r:id="rId2"/>
              </a:rPr>
              <a:t>/</a:t>
            </a:r>
            <a:r>
              <a:rPr lang="pl-PL" sz="2000" dirty="0" smtClean="0"/>
              <a:t>)</a:t>
            </a:r>
          </a:p>
          <a:p>
            <a:pPr marL="0" indent="0">
              <a:buNone/>
            </a:pPr>
            <a:r>
              <a:rPr lang="pl-PL" sz="2000" dirty="0" smtClean="0"/>
              <a:t>A</a:t>
            </a:r>
            <a:r>
              <a:rPr lang="en-US" sz="2000" dirty="0" err="1" smtClean="0"/>
              <a:t>pplicable</a:t>
            </a:r>
            <a:r>
              <a:rPr lang="en-US" sz="2000" dirty="0" smtClean="0"/>
              <a:t> </a:t>
            </a:r>
            <a:r>
              <a:rPr lang="en-US" sz="2000" dirty="0"/>
              <a:t>to rotationally symmetric particles with equivalent-sphere size parameters exceeding 100. </a:t>
            </a:r>
            <a:r>
              <a:rPr lang="pl-PL" sz="2000" dirty="0" smtClean="0"/>
              <a:t> </a:t>
            </a:r>
          </a:p>
          <a:p>
            <a:r>
              <a:rPr lang="en-US" sz="2000" b="1" dirty="0"/>
              <a:t>Finite-difference time-domain </a:t>
            </a:r>
            <a:r>
              <a:rPr lang="en-US" sz="2000" b="1" dirty="0" smtClean="0"/>
              <a:t>method</a:t>
            </a:r>
            <a:endParaRPr lang="en-US" sz="2000" b="1" dirty="0"/>
          </a:p>
          <a:p>
            <a:pPr marL="0" indent="0">
              <a:buNone/>
            </a:pPr>
            <a:r>
              <a:rPr lang="en-US" sz="2000" dirty="0" smtClean="0"/>
              <a:t>The </a:t>
            </a:r>
            <a:r>
              <a:rPr lang="en-US" sz="2000" dirty="0"/>
              <a:t>FDTD method belongs in the general class of grid-based differential time-domain numerical modeling methods. </a:t>
            </a:r>
            <a:endParaRPr lang="pl-PL" sz="2000" dirty="0" smtClean="0"/>
          </a:p>
          <a:p>
            <a:pPr marL="0" indent="0">
              <a:buNone/>
            </a:pPr>
            <a:r>
              <a:rPr lang="en-US" sz="2000" dirty="0" smtClean="0"/>
              <a:t>The </a:t>
            </a:r>
            <a:r>
              <a:rPr lang="en-US" sz="2000" dirty="0"/>
              <a:t>time-dependent Maxwell's equations </a:t>
            </a:r>
            <a:r>
              <a:rPr lang="en-US" sz="2000" dirty="0" smtClean="0"/>
              <a:t>are </a:t>
            </a:r>
            <a:r>
              <a:rPr lang="en-US" sz="2000" dirty="0"/>
              <a:t>discretized using central-difference approximations to the space and time partial derivatives. </a:t>
            </a:r>
            <a:endParaRPr lang="pl-PL" sz="2000" dirty="0" smtClean="0"/>
          </a:p>
          <a:p>
            <a:pPr marL="0" indent="0">
              <a:buNone/>
            </a:pPr>
            <a:endParaRPr lang="pl-PL" sz="2000" dirty="0" smtClean="0"/>
          </a:p>
        </p:txBody>
      </p:sp>
    </p:spTree>
    <p:extLst>
      <p:ext uri="{BB962C8B-B14F-4D97-AF65-F5344CB8AC3E}">
        <p14:creationId xmlns:p14="http://schemas.microsoft.com/office/powerpoint/2010/main" val="350291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8229600" cy="1143000"/>
          </a:xfrm>
        </p:spPr>
        <p:txBody>
          <a:bodyPr>
            <a:normAutofit/>
          </a:bodyPr>
          <a:lstStyle/>
          <a:p>
            <a:r>
              <a:rPr lang="en-US" sz="3200" b="1" dirty="0"/>
              <a:t>Consider homogeneous radiation incident on a particle</a:t>
            </a:r>
          </a:p>
        </p:txBody>
      </p:sp>
      <p:sp>
        <p:nvSpPr>
          <p:cNvPr id="3" name="Symbol zastępczy zawartości 2"/>
          <p:cNvSpPr>
            <a:spLocks noGrp="1"/>
          </p:cNvSpPr>
          <p:nvPr>
            <p:ph idx="1"/>
          </p:nvPr>
        </p:nvSpPr>
        <p:spPr>
          <a:xfrm>
            <a:off x="251520" y="1340768"/>
            <a:ext cx="8712968" cy="5400600"/>
          </a:xfrm>
        </p:spPr>
        <p:txBody>
          <a:bodyPr>
            <a:normAutofit fontScale="62500" lnSpcReduction="20000"/>
          </a:bodyPr>
          <a:lstStyle/>
          <a:p>
            <a:r>
              <a:rPr lang="en-US" dirty="0" smtClean="0"/>
              <a:t>The </a:t>
            </a:r>
            <a:r>
              <a:rPr lang="en-US" dirty="0"/>
              <a:t>electric dipoles excited to oscillate in the particle emit coherent radiation of the same wavelength. </a:t>
            </a:r>
            <a:endParaRPr lang="pl-PL" dirty="0" smtClean="0"/>
          </a:p>
          <a:p>
            <a:r>
              <a:rPr lang="en-US" dirty="0" smtClean="0"/>
              <a:t>The </a:t>
            </a:r>
            <a:r>
              <a:rPr lang="en-US" dirty="0"/>
              <a:t>electric field at point P is the sum of the incident field and the field scattered on the particle. </a:t>
            </a:r>
            <a:endParaRPr lang="pl-PL" dirty="0" smtClean="0"/>
          </a:p>
          <a:p>
            <a:r>
              <a:rPr lang="en-US" dirty="0" smtClean="0"/>
              <a:t>In </a:t>
            </a:r>
            <a:r>
              <a:rPr lang="en-US" dirty="0"/>
              <a:t>general, the phase of the individual waves at point P depends on the scattering angle, so we expect a direction dependence of the scattered radiation. </a:t>
            </a:r>
            <a:endParaRPr lang="pl-PL" dirty="0" smtClean="0"/>
          </a:p>
          <a:p>
            <a:r>
              <a:rPr lang="en-US" dirty="0" smtClean="0"/>
              <a:t>However</a:t>
            </a:r>
            <a:r>
              <a:rPr lang="en-US" dirty="0"/>
              <a:t>, if the particle is small </a:t>
            </a:r>
            <a:r>
              <a:rPr lang="pl-PL" dirty="0" smtClean="0"/>
              <a:t> </a:t>
            </a:r>
            <a:r>
              <a:rPr lang="en-US" dirty="0" smtClean="0"/>
              <a:t>compared </a:t>
            </a:r>
            <a:r>
              <a:rPr lang="en-US" dirty="0"/>
              <a:t>to the </a:t>
            </a:r>
            <a:r>
              <a:rPr lang="en-US" dirty="0" smtClean="0"/>
              <a:t>wavelength</a:t>
            </a:r>
            <a:r>
              <a:rPr lang="pl-PL" dirty="0"/>
              <a:t> (x&lt;&lt;1</a:t>
            </a:r>
            <a:r>
              <a:rPr lang="pl-PL" dirty="0" smtClean="0"/>
              <a:t>)</a:t>
            </a:r>
            <a:r>
              <a:rPr lang="en-US" dirty="0" smtClean="0"/>
              <a:t> </a:t>
            </a:r>
            <a:r>
              <a:rPr lang="en-US" dirty="0"/>
              <a:t>the radiation emitted by the dipoles is in phase. </a:t>
            </a:r>
            <a:endParaRPr lang="pl-PL" dirty="0" smtClean="0"/>
          </a:p>
          <a:p>
            <a:r>
              <a:rPr lang="en-US" dirty="0" smtClean="0"/>
              <a:t>Therefore</a:t>
            </a:r>
            <a:r>
              <a:rPr lang="en-US" dirty="0"/>
              <a:t>, in this case, we expect little change with the scattering angle. As the size of the particle becomes larger, the mutual amplification and attenuation of the electric field from the individual dipoles also increases. </a:t>
            </a:r>
            <a:endParaRPr lang="pl-PL" dirty="0" smtClean="0"/>
          </a:p>
          <a:p>
            <a:r>
              <a:rPr lang="en-US" dirty="0" smtClean="0"/>
              <a:t>Consequently</a:t>
            </a:r>
            <a:r>
              <a:rPr lang="en-US" dirty="0"/>
              <a:t>, radiation scattered on large </a:t>
            </a:r>
            <a:r>
              <a:rPr lang="en-US" dirty="0" smtClean="0"/>
              <a:t>particles</a:t>
            </a:r>
            <a:r>
              <a:rPr lang="pl-PL" dirty="0" smtClean="0"/>
              <a:t> (x&gt;&gt;1)</a:t>
            </a:r>
            <a:r>
              <a:rPr lang="en-US" dirty="0" smtClean="0"/>
              <a:t> </a:t>
            </a:r>
            <a:r>
              <a:rPr lang="en-US" dirty="0"/>
              <a:t>has many interference maxima and minima. </a:t>
            </a:r>
            <a:endParaRPr lang="pl-PL" dirty="0" smtClean="0"/>
          </a:p>
          <a:p>
            <a:r>
              <a:rPr lang="en-US" dirty="0" smtClean="0"/>
              <a:t>The </a:t>
            </a:r>
            <a:r>
              <a:rPr lang="en-US" dirty="0"/>
              <a:t>relationships between the phases of electromagnetic waves in general depend on geometrical factors: the angle of scattering, the size of the particle, its </a:t>
            </a:r>
            <a:r>
              <a:rPr lang="en-US" dirty="0" smtClean="0"/>
              <a:t>shape.</a:t>
            </a:r>
            <a:endParaRPr lang="pl-PL" dirty="0" smtClean="0"/>
          </a:p>
          <a:p>
            <a:r>
              <a:rPr lang="en-US" dirty="0" smtClean="0"/>
              <a:t>The </a:t>
            </a:r>
            <a:r>
              <a:rPr lang="en-US" dirty="0"/>
              <a:t>amplitude and phase of the induced dipoles in a particle, on the other hand, depend on the properties of the substance of which it is composed.</a:t>
            </a:r>
          </a:p>
        </p:txBody>
      </p:sp>
    </p:spTree>
    <p:extLst>
      <p:ext uri="{BB962C8B-B14F-4D97-AF65-F5344CB8AC3E}">
        <p14:creationId xmlns:p14="http://schemas.microsoft.com/office/powerpoint/2010/main" val="371894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a:t>Light scattering regimes</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325755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iekt 3"/>
          <p:cNvGraphicFramePr>
            <a:graphicFrameLocks noChangeAspect="1"/>
          </p:cNvGraphicFramePr>
          <p:nvPr>
            <p:extLst>
              <p:ext uri="{D42A27DB-BD31-4B8C-83A1-F6EECF244321}">
                <p14:modId xmlns:p14="http://schemas.microsoft.com/office/powerpoint/2010/main" val="3602081975"/>
              </p:ext>
            </p:extLst>
          </p:nvPr>
        </p:nvGraphicFramePr>
        <p:xfrm>
          <a:off x="5462588" y="3133725"/>
          <a:ext cx="1133475" cy="849313"/>
        </p:xfrm>
        <a:graphic>
          <a:graphicData uri="http://schemas.openxmlformats.org/presentationml/2006/ole">
            <mc:AlternateContent xmlns:mc="http://schemas.openxmlformats.org/markup-compatibility/2006">
              <mc:Choice xmlns:v="urn:schemas-microsoft-com:vml" Requires="v">
                <p:oleObj spid="_x0000_s43050" name="Równanie" r:id="rId4" imgW="533160" imgH="393480" progId="Equation.3">
                  <p:embed/>
                </p:oleObj>
              </mc:Choice>
              <mc:Fallback>
                <p:oleObj name="Równanie" r:id="rId4" imgW="533160" imgH="393480" progId="Equation.3">
                  <p:embed/>
                  <p:pic>
                    <p:nvPicPr>
                      <p:cNvPr id="0" name="Obiekt 4"/>
                      <p:cNvPicPr>
                        <a:picLocks noChangeAspect="1" noChangeArrowheads="1"/>
                      </p:cNvPicPr>
                      <p:nvPr/>
                    </p:nvPicPr>
                    <p:blipFill>
                      <a:blip r:embed="rId5"/>
                      <a:srcRect/>
                      <a:stretch>
                        <a:fillRect/>
                      </a:stretch>
                    </p:blipFill>
                    <p:spPr bwMode="auto">
                      <a:xfrm>
                        <a:off x="5462588" y="3133725"/>
                        <a:ext cx="11334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0361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504" y="44624"/>
            <a:ext cx="4392488" cy="4525963"/>
          </a:xfrm>
        </p:spPr>
        <p:txBody>
          <a:bodyPr>
            <a:noAutofit/>
          </a:bodyPr>
          <a:lstStyle/>
          <a:p>
            <a:r>
              <a:rPr lang="en-US" sz="2400" dirty="0"/>
              <a:t>As stated above, electromagnetic radiation incident on a material medium </a:t>
            </a:r>
            <a:r>
              <a:rPr lang="en-US" sz="2400" dirty="0" err="1"/>
              <a:t>polarises</a:t>
            </a:r>
            <a:r>
              <a:rPr lang="en-US" sz="2400" dirty="0"/>
              <a:t> it (not to be confused with radiation </a:t>
            </a:r>
            <a:r>
              <a:rPr lang="en-US" sz="2400" dirty="0" err="1"/>
              <a:t>polarisation</a:t>
            </a:r>
            <a:r>
              <a:rPr lang="en-US" sz="2400" dirty="0"/>
              <a:t>) leading to the formation of electric dipoles</a:t>
            </a:r>
            <a:r>
              <a:rPr lang="en-US" sz="2400" dirty="0" smtClean="0"/>
              <a:t>.</a:t>
            </a:r>
            <a:endParaRPr lang="pl-PL" sz="2400" dirty="0" smtClean="0"/>
          </a:p>
          <a:p>
            <a:r>
              <a:rPr lang="en-US" sz="2400" dirty="0" smtClean="0"/>
              <a:t>The </a:t>
            </a:r>
            <a:r>
              <a:rPr lang="en-US" sz="2400" dirty="0" err="1"/>
              <a:t>polarisation</a:t>
            </a:r>
            <a:r>
              <a:rPr lang="en-US" sz="2400" dirty="0"/>
              <a:t> of a medium per unit volume is related to the relative electric permeability coefficient </a:t>
            </a:r>
            <a:r>
              <a:rPr lang="en-US" sz="2400" dirty="0" smtClean="0">
                <a:sym typeface="Symbol"/>
              </a:rPr>
              <a:t></a:t>
            </a:r>
            <a:r>
              <a:rPr lang="pl-PL" sz="2400" baseline="-25000" dirty="0" smtClean="0">
                <a:sym typeface="Symbol"/>
              </a:rPr>
              <a:t>r</a:t>
            </a:r>
            <a:r>
              <a:rPr lang="en-US" sz="2400" dirty="0" smtClean="0"/>
              <a:t> </a:t>
            </a:r>
            <a:r>
              <a:rPr lang="en-US" sz="2400" dirty="0"/>
              <a:t>and the incident electric field by the formula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1009619533"/>
              </p:ext>
            </p:extLst>
          </p:nvPr>
        </p:nvGraphicFramePr>
        <p:xfrm>
          <a:off x="755576" y="5157192"/>
          <a:ext cx="2052470" cy="548680"/>
        </p:xfrm>
        <a:graphic>
          <a:graphicData uri="http://schemas.openxmlformats.org/presentationml/2006/ole">
            <mc:AlternateContent xmlns:mc="http://schemas.openxmlformats.org/markup-compatibility/2006">
              <mc:Choice xmlns:v="urn:schemas-microsoft-com:vml" Requires="v">
                <p:oleObj spid="_x0000_s13440" name="Równanie" r:id="rId3" imgW="965200" imgH="254000" progId="Equation.3">
                  <p:embed/>
                </p:oleObj>
              </mc:Choice>
              <mc:Fallback>
                <p:oleObj name="Równanie" r:id="rId3" imgW="965200" imgH="2540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157192"/>
                        <a:ext cx="2052470" cy="548680"/>
                      </a:xfrm>
                      <a:prstGeom prst="rect">
                        <a:avLst/>
                      </a:prstGeom>
                      <a:noFill/>
                    </p:spPr>
                  </p:pic>
                </p:oleObj>
              </mc:Fallback>
            </mc:AlternateContent>
          </a:graphicData>
        </a:graphic>
      </p:graphicFrame>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88640"/>
            <a:ext cx="427483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41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88640"/>
            <a:ext cx="8229600" cy="6408712"/>
          </a:xfrm>
        </p:spPr>
        <p:txBody>
          <a:bodyPr>
            <a:normAutofit/>
          </a:bodyPr>
          <a:lstStyle/>
          <a:p>
            <a:r>
              <a:rPr lang="en-US" sz="2400" dirty="0"/>
              <a:t>We will consider the </a:t>
            </a:r>
            <a:r>
              <a:rPr lang="en-US" sz="2400" dirty="0" err="1"/>
              <a:t>polarisation</a:t>
            </a:r>
            <a:r>
              <a:rPr lang="en-US" sz="2400" dirty="0"/>
              <a:t> of a single dipole in a material medium on which an external electric field </a:t>
            </a:r>
            <a:r>
              <a:rPr lang="en-US" sz="2400" dirty="0" smtClean="0"/>
              <a:t>falls</a:t>
            </a:r>
            <a:r>
              <a:rPr lang="pl-PL" sz="2400" dirty="0" smtClean="0"/>
              <a:t> </a:t>
            </a:r>
            <a:r>
              <a:rPr lang="en-US" sz="2400" dirty="0" smtClean="0"/>
              <a:t> </a:t>
            </a:r>
            <a:r>
              <a:rPr lang="en-US" sz="2400" dirty="0"/>
              <a:t>. </a:t>
            </a:r>
            <a:endParaRPr lang="pl-PL" sz="2400" dirty="0" smtClean="0"/>
          </a:p>
          <a:p>
            <a:r>
              <a:rPr lang="en-US" sz="2400" dirty="0" smtClean="0"/>
              <a:t>The </a:t>
            </a:r>
            <a:r>
              <a:rPr lang="en-US" sz="2400" dirty="0" err="1"/>
              <a:t>polarisation</a:t>
            </a:r>
            <a:r>
              <a:rPr lang="en-US" sz="2400" dirty="0"/>
              <a:t> of a single electric dipole </a:t>
            </a:r>
            <a:r>
              <a:rPr lang="pl-PL" sz="2400" dirty="0" smtClean="0"/>
              <a:t>   </a:t>
            </a:r>
            <a:r>
              <a:rPr lang="en-US" sz="2400" dirty="0" smtClean="0"/>
              <a:t>is </a:t>
            </a:r>
            <a:r>
              <a:rPr lang="en-US" sz="2400" dirty="0"/>
              <a:t>expressed by the </a:t>
            </a:r>
            <a:r>
              <a:rPr lang="en-US" sz="2400" dirty="0" smtClean="0"/>
              <a:t>formula </a:t>
            </a:r>
            <a:endParaRPr lang="pl-PL" sz="2400" dirty="0" smtClean="0"/>
          </a:p>
          <a:p>
            <a:r>
              <a:rPr lang="en-US" sz="2400" dirty="0" smtClean="0"/>
              <a:t>where </a:t>
            </a:r>
            <a:r>
              <a:rPr lang="en-US" sz="2400" dirty="0" smtClean="0">
                <a:sym typeface="Symbol"/>
              </a:rPr>
              <a:t></a:t>
            </a:r>
            <a:r>
              <a:rPr lang="en-US" sz="2400" dirty="0" smtClean="0"/>
              <a:t> </a:t>
            </a:r>
            <a:r>
              <a:rPr lang="en-US" sz="2400" dirty="0"/>
              <a:t>is the </a:t>
            </a:r>
            <a:r>
              <a:rPr lang="en-US" sz="2400" dirty="0" err="1"/>
              <a:t>polarizability</a:t>
            </a:r>
            <a:r>
              <a:rPr lang="en-US" sz="2400" dirty="0"/>
              <a:t> of the medium </a:t>
            </a:r>
            <a:r>
              <a:rPr lang="en-US" sz="2400" dirty="0" smtClean="0"/>
              <a:t>and </a:t>
            </a:r>
            <a:r>
              <a:rPr lang="pl-PL" sz="2400" dirty="0" smtClean="0"/>
              <a:t>    </a:t>
            </a:r>
            <a:r>
              <a:rPr lang="en-US" sz="2400" dirty="0" smtClean="0"/>
              <a:t>is </a:t>
            </a:r>
            <a:r>
              <a:rPr lang="en-US" sz="2400" dirty="0"/>
              <a:t>the total </a:t>
            </a:r>
            <a:r>
              <a:rPr lang="pl-PL" sz="2400" dirty="0" err="1" smtClean="0"/>
              <a:t>internal</a:t>
            </a:r>
            <a:r>
              <a:rPr lang="pl-PL" sz="2400" dirty="0" smtClean="0"/>
              <a:t> </a:t>
            </a:r>
            <a:r>
              <a:rPr lang="en-US" sz="2400" dirty="0" smtClean="0"/>
              <a:t>electric </a:t>
            </a:r>
            <a:r>
              <a:rPr lang="en-US" sz="2400" dirty="0"/>
              <a:t>field. </a:t>
            </a:r>
            <a:endParaRPr lang="pl-PL" sz="2400" dirty="0" smtClean="0"/>
          </a:p>
          <a:p>
            <a:r>
              <a:rPr lang="en-US" sz="2400" dirty="0" smtClean="0"/>
              <a:t>Note </a:t>
            </a:r>
            <a:r>
              <a:rPr lang="en-US" sz="2400" dirty="0"/>
              <a:t>that in general the </a:t>
            </a:r>
            <a:r>
              <a:rPr lang="en-US" sz="2400" dirty="0" err="1"/>
              <a:t>polarizability</a:t>
            </a:r>
            <a:r>
              <a:rPr lang="en-US" sz="2400" dirty="0"/>
              <a:t> factor is a tensor. </a:t>
            </a:r>
            <a:endParaRPr lang="pl-PL" sz="2400" dirty="0" smtClean="0"/>
          </a:p>
          <a:p>
            <a:r>
              <a:rPr lang="en-US" sz="2400" dirty="0" smtClean="0"/>
              <a:t>If </a:t>
            </a:r>
            <a:r>
              <a:rPr lang="en-US" sz="2400" dirty="0"/>
              <a:t>we denote by N the number of dipoles per unit volume then the </a:t>
            </a:r>
            <a:r>
              <a:rPr lang="en-US" sz="2400" dirty="0" err="1"/>
              <a:t>polarizability</a:t>
            </a:r>
            <a:r>
              <a:rPr lang="en-US" sz="2400" dirty="0"/>
              <a:t> of the medium </a:t>
            </a:r>
            <a:r>
              <a:rPr lang="en-US" sz="2400" dirty="0" smtClean="0"/>
              <a:t>is</a:t>
            </a:r>
            <a:endParaRPr lang="pl-PL" sz="2400" dirty="0" smtClean="0"/>
          </a:p>
          <a:p>
            <a:r>
              <a:rPr lang="en-US" sz="2400" dirty="0"/>
              <a:t>A key problem in scattering processes becomes the determination of the internal electric </a:t>
            </a:r>
            <a:r>
              <a:rPr lang="en-US" sz="2400" dirty="0" smtClean="0"/>
              <a:t>field, </a:t>
            </a:r>
            <a:r>
              <a:rPr lang="en-US" sz="2400" dirty="0"/>
              <a:t>which in dense media can be fundamentally different from the external electric field.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1172175724"/>
              </p:ext>
            </p:extLst>
          </p:nvPr>
        </p:nvGraphicFramePr>
        <p:xfrm>
          <a:off x="7740352" y="556592"/>
          <a:ext cx="251520" cy="352128"/>
        </p:xfrm>
        <a:graphic>
          <a:graphicData uri="http://schemas.openxmlformats.org/presentationml/2006/ole">
            <mc:AlternateContent xmlns:mc="http://schemas.openxmlformats.org/markup-compatibility/2006">
              <mc:Choice xmlns:v="urn:schemas-microsoft-com:vml" Requires="v">
                <p:oleObj spid="_x0000_s21036" name="Równanie" r:id="rId3" imgW="139639" imgH="203112" progId="Equation.3">
                  <p:embed/>
                </p:oleObj>
              </mc:Choice>
              <mc:Fallback>
                <p:oleObj name="Równanie" r:id="rId3" imgW="139639" imgH="203112"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6592"/>
                        <a:ext cx="251520" cy="352128"/>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272514416"/>
              </p:ext>
            </p:extLst>
          </p:nvPr>
        </p:nvGraphicFramePr>
        <p:xfrm>
          <a:off x="5940152" y="980728"/>
          <a:ext cx="251520" cy="406302"/>
        </p:xfrm>
        <a:graphic>
          <a:graphicData uri="http://schemas.openxmlformats.org/presentationml/2006/ole">
            <mc:AlternateContent xmlns:mc="http://schemas.openxmlformats.org/markup-compatibility/2006">
              <mc:Choice xmlns:v="urn:schemas-microsoft-com:vml" Requires="v">
                <p:oleObj spid="_x0000_s21037" name="Równanie" r:id="rId5" imgW="126835" imgH="202936" progId="Equation.3">
                  <p:embed/>
                </p:oleObj>
              </mc:Choice>
              <mc:Fallback>
                <p:oleObj name="Równanie" r:id="rId5" imgW="126835" imgH="202936"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980728"/>
                        <a:ext cx="251520" cy="406302"/>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iekt 8"/>
          <p:cNvGraphicFramePr>
            <a:graphicFrameLocks noChangeAspect="1"/>
          </p:cNvGraphicFramePr>
          <p:nvPr>
            <p:extLst>
              <p:ext uri="{D42A27DB-BD31-4B8C-83A1-F6EECF244321}">
                <p14:modId xmlns:p14="http://schemas.microsoft.com/office/powerpoint/2010/main" val="3685606941"/>
              </p:ext>
            </p:extLst>
          </p:nvPr>
        </p:nvGraphicFramePr>
        <p:xfrm>
          <a:off x="2339752" y="1412776"/>
          <a:ext cx="755576" cy="356404"/>
        </p:xfrm>
        <a:graphic>
          <a:graphicData uri="http://schemas.openxmlformats.org/presentationml/2006/ole">
            <mc:AlternateContent xmlns:mc="http://schemas.openxmlformats.org/markup-compatibility/2006">
              <mc:Choice xmlns:v="urn:schemas-microsoft-com:vml" Requires="v">
                <p:oleObj spid="_x0000_s21038" name="Równanie" r:id="rId7" imgW="508000" imgH="241300" progId="Equation.3">
                  <p:embed/>
                </p:oleObj>
              </mc:Choice>
              <mc:Fallback>
                <p:oleObj name="Równanie" r:id="rId7" imgW="508000" imgH="2413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752" y="1412776"/>
                        <a:ext cx="755576" cy="356404"/>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iekt 10"/>
          <p:cNvGraphicFramePr>
            <a:graphicFrameLocks noChangeAspect="1"/>
          </p:cNvGraphicFramePr>
          <p:nvPr>
            <p:extLst>
              <p:ext uri="{D42A27DB-BD31-4B8C-83A1-F6EECF244321}">
                <p14:modId xmlns:p14="http://schemas.microsoft.com/office/powerpoint/2010/main" val="1348138832"/>
              </p:ext>
            </p:extLst>
          </p:nvPr>
        </p:nvGraphicFramePr>
        <p:xfrm>
          <a:off x="6660232" y="1844824"/>
          <a:ext cx="251520" cy="310701"/>
        </p:xfrm>
        <a:graphic>
          <a:graphicData uri="http://schemas.openxmlformats.org/presentationml/2006/ole">
            <mc:AlternateContent xmlns:mc="http://schemas.openxmlformats.org/markup-compatibility/2006">
              <mc:Choice xmlns:v="urn:schemas-microsoft-com:vml" Requires="v">
                <p:oleObj spid="_x0000_s21039" name="Równanie" r:id="rId9" imgW="164957" imgH="203024" progId="Equation.3">
                  <p:embed/>
                </p:oleObj>
              </mc:Choice>
              <mc:Fallback>
                <p:oleObj name="Równanie" r:id="rId9" imgW="164957" imgH="203024"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0232" y="1844824"/>
                        <a:ext cx="251520" cy="310701"/>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iekt 12"/>
          <p:cNvGraphicFramePr>
            <a:graphicFrameLocks noChangeAspect="1"/>
          </p:cNvGraphicFramePr>
          <p:nvPr>
            <p:extLst>
              <p:ext uri="{D42A27DB-BD31-4B8C-83A1-F6EECF244321}">
                <p14:modId xmlns:p14="http://schemas.microsoft.com/office/powerpoint/2010/main" val="3071526761"/>
              </p:ext>
            </p:extLst>
          </p:nvPr>
        </p:nvGraphicFramePr>
        <p:xfrm>
          <a:off x="5076056" y="3448050"/>
          <a:ext cx="792088" cy="380812"/>
        </p:xfrm>
        <a:graphic>
          <a:graphicData uri="http://schemas.openxmlformats.org/presentationml/2006/ole">
            <mc:AlternateContent xmlns:mc="http://schemas.openxmlformats.org/markup-compatibility/2006">
              <mc:Choice xmlns:v="urn:schemas-microsoft-com:vml" Requires="v">
                <p:oleObj spid="_x0000_s21040" name="Równanie" r:id="rId11" imgW="495085" imgH="241195" progId="Equation.3">
                  <p:embed/>
                </p:oleObj>
              </mc:Choice>
              <mc:Fallback>
                <p:oleObj name="Równanie" r:id="rId11" imgW="495085" imgH="241195"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6056" y="3448050"/>
                        <a:ext cx="792088" cy="380812"/>
                      </a:xfrm>
                      <a:prstGeom prst="rect">
                        <a:avLst/>
                      </a:prstGeom>
                      <a:noFill/>
                    </p:spPr>
                  </p:pic>
                </p:oleObj>
              </mc:Fallback>
            </mc:AlternateContent>
          </a:graphicData>
        </a:graphic>
      </p:graphicFrame>
    </p:spTree>
    <p:extLst>
      <p:ext uri="{BB962C8B-B14F-4D97-AF65-F5344CB8AC3E}">
        <p14:creationId xmlns:p14="http://schemas.microsoft.com/office/powerpoint/2010/main" val="156269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a:t>Clausius</a:t>
            </a:r>
            <a:r>
              <a:rPr lang="pl-PL" sz="3200" b="1" dirty="0"/>
              <a:t>–</a:t>
            </a:r>
            <a:r>
              <a:rPr lang="pl-PL" sz="3200" b="1" dirty="0" err="1"/>
              <a:t>Mossotti</a:t>
            </a:r>
            <a:r>
              <a:rPr lang="pl-PL" sz="3200" b="1" dirty="0"/>
              <a:t> </a:t>
            </a:r>
            <a:r>
              <a:rPr lang="pl-PL" sz="3200" b="1" dirty="0" err="1" smtClean="0"/>
              <a:t>relation</a:t>
            </a:r>
            <a:endParaRPr lang="en-US" sz="3200" b="1" dirty="0"/>
          </a:p>
        </p:txBody>
      </p:sp>
      <p:sp>
        <p:nvSpPr>
          <p:cNvPr id="3" name="Symbol zastępczy zawartości 2"/>
          <p:cNvSpPr>
            <a:spLocks noGrp="1"/>
          </p:cNvSpPr>
          <p:nvPr>
            <p:ph idx="1"/>
          </p:nvPr>
        </p:nvSpPr>
        <p:spPr/>
        <p:txBody>
          <a:bodyPr>
            <a:normAutofit lnSpcReduction="10000"/>
          </a:bodyPr>
          <a:lstStyle/>
          <a:p>
            <a:r>
              <a:rPr lang="en-US" sz="2400" dirty="0"/>
              <a:t>If the distance between the molecules of the medium is much greater than the wavelength then the total electric field increases due to the interaction of </a:t>
            </a:r>
            <a:r>
              <a:rPr lang="en-US" sz="2400" dirty="0" err="1"/>
              <a:t>neighbouring</a:t>
            </a:r>
            <a:r>
              <a:rPr lang="en-US" sz="2400" dirty="0"/>
              <a:t> dipoles according to the formula</a:t>
            </a:r>
            <a:r>
              <a:rPr lang="en-US" sz="2400" dirty="0" smtClean="0"/>
              <a:t>:</a:t>
            </a:r>
            <a:endParaRPr lang="pl-PL" sz="2400" dirty="0" smtClean="0"/>
          </a:p>
          <a:p>
            <a:endParaRPr lang="pl-PL" sz="2400" dirty="0"/>
          </a:p>
          <a:p>
            <a:endParaRPr lang="pl-PL" sz="2400" dirty="0" smtClean="0"/>
          </a:p>
          <a:p>
            <a:r>
              <a:rPr lang="en-US" sz="2400" dirty="0"/>
              <a:t>It is easy to show that there is a </a:t>
            </a:r>
            <a:r>
              <a:rPr lang="en-US" sz="2400" dirty="0" smtClean="0"/>
              <a:t>relationship</a:t>
            </a:r>
            <a:endParaRPr lang="pl-PL" sz="2400" dirty="0" smtClean="0"/>
          </a:p>
          <a:p>
            <a:endParaRPr lang="pl-PL" sz="2400" dirty="0"/>
          </a:p>
          <a:p>
            <a:endParaRPr lang="pl-PL" sz="2400" dirty="0" smtClean="0"/>
          </a:p>
          <a:p>
            <a:r>
              <a:rPr lang="en-US" sz="2400" dirty="0" smtClean="0"/>
              <a:t>It is relation between microscopic </a:t>
            </a:r>
            <a:r>
              <a:rPr lang="en-US" sz="2400" dirty="0" err="1" smtClean="0"/>
              <a:t>polari</a:t>
            </a:r>
            <a:r>
              <a:rPr lang="pl-PL" sz="2400" dirty="0" err="1" smtClean="0"/>
              <a:t>zabilities</a:t>
            </a:r>
            <a:r>
              <a:rPr lang="en-US" sz="2400" dirty="0" smtClean="0"/>
              <a:t> and macroscopic dielectric constant</a:t>
            </a:r>
          </a:p>
          <a:p>
            <a:endParaRPr 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3431656916"/>
              </p:ext>
            </p:extLst>
          </p:nvPr>
        </p:nvGraphicFramePr>
        <p:xfrm>
          <a:off x="2195736" y="3212976"/>
          <a:ext cx="3091844" cy="648072"/>
        </p:xfrm>
        <a:graphic>
          <a:graphicData uri="http://schemas.openxmlformats.org/presentationml/2006/ole">
            <mc:AlternateContent xmlns:mc="http://schemas.openxmlformats.org/markup-compatibility/2006">
              <mc:Choice xmlns:v="urn:schemas-microsoft-com:vml" Requires="v">
                <p:oleObj spid="_x0000_s21727" name="Równanie" r:id="rId3" imgW="2184400" imgH="457200" progId="Equation.3">
                  <p:embed/>
                </p:oleObj>
              </mc:Choice>
              <mc:Fallback>
                <p:oleObj name="Równanie" r:id="rId3" imgW="21844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212976"/>
                        <a:ext cx="3091844" cy="648072"/>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2850441958"/>
              </p:ext>
            </p:extLst>
          </p:nvPr>
        </p:nvGraphicFramePr>
        <p:xfrm>
          <a:off x="2987824" y="4365104"/>
          <a:ext cx="1584176" cy="689410"/>
        </p:xfrm>
        <a:graphic>
          <a:graphicData uri="http://schemas.openxmlformats.org/presentationml/2006/ole">
            <mc:AlternateContent xmlns:mc="http://schemas.openxmlformats.org/markup-compatibility/2006">
              <mc:Choice xmlns:v="urn:schemas-microsoft-com:vml" Requires="v">
                <p:oleObj spid="_x0000_s21728" name="Równanie" r:id="rId5" imgW="1028254" imgH="444307" progId="Equation.3">
                  <p:embed/>
                </p:oleObj>
              </mc:Choice>
              <mc:Fallback>
                <p:oleObj name="Równanie" r:id="rId5" imgW="1028254" imgH="444307"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4365104"/>
                        <a:ext cx="1584176" cy="689410"/>
                      </a:xfrm>
                      <a:prstGeom prst="rect">
                        <a:avLst/>
                      </a:prstGeom>
                      <a:noFill/>
                    </p:spPr>
                  </p:pic>
                </p:oleObj>
              </mc:Fallback>
            </mc:AlternateContent>
          </a:graphicData>
        </a:graphic>
      </p:graphicFrame>
    </p:spTree>
    <p:extLst>
      <p:ext uri="{BB962C8B-B14F-4D97-AF65-F5344CB8AC3E}">
        <p14:creationId xmlns:p14="http://schemas.microsoft.com/office/powerpoint/2010/main" val="365921503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2500</TotalTime>
  <Words>3098</Words>
  <Application>Microsoft Office PowerPoint</Application>
  <PresentationFormat>Pokaz na ekranie (4:3)</PresentationFormat>
  <Paragraphs>270</Paragraphs>
  <Slides>45</Slides>
  <Notes>0</Notes>
  <HiddenSlides>0</HiddenSlides>
  <MMClips>0</MMClips>
  <ScaleCrop>false</ScaleCrop>
  <HeadingPairs>
    <vt:vector size="6" baseType="variant">
      <vt:variant>
        <vt:lpstr>Motyw</vt:lpstr>
      </vt:variant>
      <vt:variant>
        <vt:i4>1</vt:i4>
      </vt:variant>
      <vt:variant>
        <vt:lpstr>Osadzone serwery OLE</vt:lpstr>
      </vt:variant>
      <vt:variant>
        <vt:i4>2</vt:i4>
      </vt:variant>
      <vt:variant>
        <vt:lpstr>Tytuły slajdów</vt:lpstr>
      </vt:variant>
      <vt:variant>
        <vt:i4>45</vt:i4>
      </vt:variant>
    </vt:vector>
  </HeadingPairs>
  <TitlesOfParts>
    <vt:vector size="48" baseType="lpstr">
      <vt:lpstr>Motyw pakietu Office</vt:lpstr>
      <vt:lpstr>Równanie</vt:lpstr>
      <vt:lpstr>Microsoft Equation 3.0</vt:lpstr>
      <vt:lpstr>Radiative processes  in the atmosphere</vt:lpstr>
      <vt:lpstr>Introduction</vt:lpstr>
      <vt:lpstr>Scattering on a single particle</vt:lpstr>
      <vt:lpstr>Types of radiation scattering</vt:lpstr>
      <vt:lpstr>Consider homogeneous radiation incident on a particle</vt:lpstr>
      <vt:lpstr>Light scattering regimes</vt:lpstr>
      <vt:lpstr>Prezentacja programu PowerPoint</vt:lpstr>
      <vt:lpstr>Prezentacja programu PowerPoint</vt:lpstr>
      <vt:lpstr>Clausius–Mossotti relation</vt:lpstr>
      <vt:lpstr>Rayleigh scattering</vt:lpstr>
      <vt:lpstr>Rayleigh scattering</vt:lpstr>
      <vt:lpstr>Prezentacja programu PowerPoint</vt:lpstr>
      <vt:lpstr> </vt:lpstr>
      <vt:lpstr>Scattering phase function</vt:lpstr>
      <vt:lpstr>Prezentacja programu PowerPoint</vt:lpstr>
      <vt:lpstr>Lorentz–Lorenz equation</vt:lpstr>
      <vt:lpstr>Rayleigh scattering –final marks</vt:lpstr>
      <vt:lpstr>Lorenz-Mie Scattering</vt:lpstr>
      <vt:lpstr>Lorenz-Mie solution (far-field approximation)</vt:lpstr>
      <vt:lpstr>Effective scattering cross-section</vt:lpstr>
      <vt:lpstr>Scattering phase function</vt:lpstr>
      <vt:lpstr>Simulation of single-scattering properties of spherical and uniform particles  </vt:lpstr>
      <vt:lpstr>Simulation of single-scattering properties of coated sphere particles  </vt:lpstr>
      <vt:lpstr>Generalisation</vt:lpstr>
      <vt:lpstr>Prezentacja programu PowerPoint</vt:lpstr>
      <vt:lpstr>Prezentacja programu PowerPoint</vt:lpstr>
      <vt:lpstr>Anomalous diffraction theory</vt:lpstr>
      <vt:lpstr>ADT</vt:lpstr>
      <vt:lpstr>Mueller matrix</vt:lpstr>
      <vt:lpstr>Prezentacja programu PowerPoint</vt:lpstr>
      <vt:lpstr>Prezentacja programu PowerPoint</vt:lpstr>
      <vt:lpstr>Notes</vt:lpstr>
      <vt:lpstr>Scattering on non-spherical particles</vt:lpstr>
      <vt:lpstr>Prezentacja programu PowerPoint</vt:lpstr>
      <vt:lpstr>Prezentacja programu PowerPoint</vt:lpstr>
      <vt:lpstr>Prezentacja programu PowerPoint</vt:lpstr>
      <vt:lpstr>Prezentacja programu PowerPoint</vt:lpstr>
      <vt:lpstr>DDSCAT code</vt:lpstr>
      <vt:lpstr>Scattering in the geometric regime</vt:lpstr>
      <vt:lpstr>Ray-tracing method</vt:lpstr>
      <vt:lpstr>The ray tracing method</vt:lpstr>
      <vt:lpstr>Halo phenomenon</vt:lpstr>
      <vt:lpstr>Halo</vt:lpstr>
      <vt:lpstr>Halo simulations </vt:lpstr>
      <vt:lpstr>Addition scattering methods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Radiative processes in the atmosphere</dc:title>
  <dc:creator>win10Solar</dc:creator>
  <cp:lastModifiedBy>win10Solar</cp:lastModifiedBy>
  <cp:revision>238</cp:revision>
  <dcterms:created xsi:type="dcterms:W3CDTF">2024-02-06T09:22:18Z</dcterms:created>
  <dcterms:modified xsi:type="dcterms:W3CDTF">2024-03-20T11:51:11Z</dcterms:modified>
</cp:coreProperties>
</file>