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9" r:id="rId3"/>
    <p:sldId id="257" r:id="rId4"/>
    <p:sldId id="260" r:id="rId5"/>
    <p:sldId id="261" r:id="rId6"/>
    <p:sldId id="258" r:id="rId7"/>
    <p:sldId id="262" r:id="rId8"/>
    <p:sldId id="263" r:id="rId9"/>
    <p:sldId id="264" r:id="rId10"/>
    <p:sldId id="265" r:id="rId11"/>
    <p:sldId id="266" r:id="rId12"/>
    <p:sldId id="267" r:id="rId13"/>
    <p:sldId id="268" r:id="rId14"/>
    <p:sldId id="269" r:id="rId15"/>
    <p:sldId id="293" r:id="rId16"/>
    <p:sldId id="270" r:id="rId17"/>
    <p:sldId id="294" r:id="rId18"/>
    <p:sldId id="295" r:id="rId19"/>
    <p:sldId id="275" r:id="rId20"/>
    <p:sldId id="276" r:id="rId21"/>
    <p:sldId id="296" r:id="rId22"/>
    <p:sldId id="297" r:id="rId23"/>
    <p:sldId id="271" r:id="rId24"/>
    <p:sldId id="279" r:id="rId25"/>
    <p:sldId id="277" r:id="rId26"/>
    <p:sldId id="281" r:id="rId27"/>
    <p:sldId id="284" r:id="rId28"/>
    <p:sldId id="301" r:id="rId29"/>
    <p:sldId id="302" r:id="rId30"/>
    <p:sldId id="303" r:id="rId31"/>
    <p:sldId id="288" r:id="rId32"/>
    <p:sldId id="289" r:id="rId33"/>
    <p:sldId id="291" r:id="rId34"/>
    <p:sldId id="292" r:id="rId35"/>
    <p:sldId id="298" r:id="rId36"/>
    <p:sldId id="306" r:id="rId37"/>
    <p:sldId id="305" r:id="rId38"/>
    <p:sldId id="304" r:id="rId39"/>
    <p:sldId id="307" r:id="rId40"/>
    <p:sldId id="299" r:id="rId4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5D943-8C68-4348-8656-EDA592C6D792}" type="datetimeFigureOut">
              <a:rPr lang="en-US" smtClean="0"/>
              <a:t>2/27/2024</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4AB7-3574-43A2-8E3E-7141470FDE82}" type="slidenum">
              <a:rPr lang="en-US" smtClean="0"/>
              <a:t>‹#›</a:t>
            </a:fld>
            <a:endParaRPr lang="en-US"/>
          </a:p>
        </p:txBody>
      </p:sp>
    </p:spTree>
    <p:extLst>
      <p:ext uri="{BB962C8B-B14F-4D97-AF65-F5344CB8AC3E}">
        <p14:creationId xmlns:p14="http://schemas.microsoft.com/office/powerpoint/2010/main" val="385303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2/27/2024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420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2/27/2024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56792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2/27/2024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48708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en-US"/>
          </a:p>
        </p:txBody>
      </p:sp>
      <p:sp>
        <p:nvSpPr>
          <p:cNvPr id="3" name="Symbol zastępczy tekstu 2"/>
          <p:cNvSpPr>
            <a:spLocks noGrp="1"/>
          </p:cNvSpPr>
          <p:nvPr>
            <p:ph type="body"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B703DC2-A4D4-44AC-BC92-162CA531E9DC}" type="slidenum">
              <a:rPr lang="en-US"/>
              <a:pPr>
                <a:defRPr/>
              </a:pPr>
              <a:t>‹#›</a:t>
            </a:fld>
            <a:endParaRPr lang="en-US"/>
          </a:p>
        </p:txBody>
      </p:sp>
    </p:spTree>
    <p:extLst>
      <p:ext uri="{BB962C8B-B14F-4D97-AF65-F5344CB8AC3E}">
        <p14:creationId xmlns:p14="http://schemas.microsoft.com/office/powerpoint/2010/main" val="240355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quarter" idx="2"/>
          </p:nvPr>
        </p:nvSpPr>
        <p:spPr>
          <a:xfrm>
            <a:off x="4648200" y="1981200"/>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zawartości 4"/>
          <p:cNvSpPr>
            <a:spLocks noGrp="1"/>
          </p:cNvSpPr>
          <p:nvPr>
            <p:ph sz="quarter" idx="3"/>
          </p:nvPr>
        </p:nvSpPr>
        <p:spPr>
          <a:xfrm>
            <a:off x="4648200" y="4114800"/>
            <a:ext cx="3810000" cy="1981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pPr>
              <a:defRPr/>
            </a:pPr>
            <a:fld id="{1EDD9B72-BE4C-4587-BF22-E488C0133604}" type="slidenum">
              <a:rPr lang="en-US"/>
              <a:pPr>
                <a:defRPr/>
              </a:pPr>
              <a:t>‹#›</a:t>
            </a:fld>
            <a:endParaRPr lang="en-US"/>
          </a:p>
        </p:txBody>
      </p:sp>
    </p:spTree>
    <p:extLst>
      <p:ext uri="{BB962C8B-B14F-4D97-AF65-F5344CB8AC3E}">
        <p14:creationId xmlns:p14="http://schemas.microsoft.com/office/powerpoint/2010/main" val="129296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28600"/>
            <a:ext cx="8229600" cy="1143000"/>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57200" y="16002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57200" y="39243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48200" y="3924300"/>
            <a:ext cx="4038600" cy="21717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pPr>
              <a:defRPr/>
            </a:pPr>
            <a:fld id="{4FF487DB-0256-4C7E-8686-7E1FC3252B02}" type="datetime1">
              <a:rPr lang="pl-PL"/>
              <a:pPr>
                <a:defRPr/>
              </a:pPr>
              <a:t>27.02.2024</a:t>
            </a:fld>
            <a:endParaRPr lang="pl-PL"/>
          </a:p>
        </p:txBody>
      </p:sp>
      <p:sp>
        <p:nvSpPr>
          <p:cNvPr id="8" name="Symbol zastępczy stopki 7"/>
          <p:cNvSpPr>
            <a:spLocks noGrp="1"/>
          </p:cNvSpPr>
          <p:nvPr>
            <p:ph type="ftr" sz="quarter" idx="11"/>
          </p:nvPr>
        </p:nvSpPr>
        <p:spPr/>
        <p:txBody>
          <a:bodyPr/>
          <a:lstStyle>
            <a:lvl1pPr>
              <a:defRPr/>
            </a:lvl1pPr>
          </a:lstStyle>
          <a:p>
            <a:pPr>
              <a:defRPr/>
            </a:pPr>
            <a:r>
              <a:rPr lang="pl-PL"/>
              <a:t>kmark@igf.fuw.edu.pl</a:t>
            </a:r>
          </a:p>
        </p:txBody>
      </p:sp>
      <p:sp>
        <p:nvSpPr>
          <p:cNvPr id="9" name="Symbol zastępczy numeru slajdu 8"/>
          <p:cNvSpPr>
            <a:spLocks noGrp="1"/>
          </p:cNvSpPr>
          <p:nvPr>
            <p:ph type="sldNum" sz="quarter" idx="12"/>
          </p:nvPr>
        </p:nvSpPr>
        <p:spPr/>
        <p:txBody>
          <a:bodyPr/>
          <a:lstStyle>
            <a:lvl1pPr>
              <a:defRPr/>
            </a:lvl1pPr>
          </a:lstStyle>
          <a:p>
            <a:pPr>
              <a:defRPr/>
            </a:pPr>
            <a:fld id="{F2DA521A-8F5F-4750-8F8A-21622DBF6B9D}" type="slidenum">
              <a:rPr lang="pl-PL"/>
              <a:pPr>
                <a:defRPr/>
              </a:pPr>
              <a:t>‹#›</a:t>
            </a:fld>
            <a:endParaRPr lang="pl-PL"/>
          </a:p>
        </p:txBody>
      </p:sp>
    </p:spTree>
    <p:extLst>
      <p:ext uri="{BB962C8B-B14F-4D97-AF65-F5344CB8AC3E}">
        <p14:creationId xmlns:p14="http://schemas.microsoft.com/office/powerpoint/2010/main" val="231987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FE39599E-9259-439A-9F46-1F90790B3D49}" type="datetimeFigureOut">
              <a:rPr lang="en-US" smtClean="0"/>
              <a:t>2/27/2024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25886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E39599E-9259-439A-9F46-1F90790B3D49}" type="datetimeFigureOut">
              <a:rPr lang="en-US" smtClean="0"/>
              <a:t>2/27/2024</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1577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FE39599E-9259-439A-9F46-1F90790B3D49}" type="datetimeFigureOut">
              <a:rPr lang="en-US" smtClean="0"/>
              <a:t>2/27/2024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0055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FE39599E-9259-439A-9F46-1F90790B3D49}" type="datetimeFigureOut">
              <a:rPr lang="en-US" smtClean="0"/>
              <a:t>2/27/2024</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293427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FE39599E-9259-439A-9F46-1F90790B3D49}" type="datetimeFigureOut">
              <a:rPr lang="en-US" smtClean="0"/>
              <a:t>2/27/2024</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100766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E39599E-9259-439A-9F46-1F90790B3D49}" type="datetimeFigureOut">
              <a:rPr lang="en-US" smtClean="0"/>
              <a:t>2/27/2024</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41839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39599E-9259-439A-9F46-1F90790B3D49}" type="datetimeFigureOut">
              <a:rPr lang="en-US" smtClean="0"/>
              <a:t>2/27/2024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351052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E39599E-9259-439A-9F46-1F90790B3D49}" type="datetimeFigureOut">
              <a:rPr lang="en-US" smtClean="0"/>
              <a:t>2/27/2024</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3B001214-3BBB-40B9-B054-850F4FE61BC1}" type="slidenum">
              <a:rPr lang="en-US" smtClean="0"/>
              <a:t>‹#›</a:t>
            </a:fld>
            <a:endParaRPr lang="en-US"/>
          </a:p>
        </p:txBody>
      </p:sp>
    </p:spTree>
    <p:extLst>
      <p:ext uri="{BB962C8B-B14F-4D97-AF65-F5344CB8AC3E}">
        <p14:creationId xmlns:p14="http://schemas.microsoft.com/office/powerpoint/2010/main" val="417030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9599E-9259-439A-9F46-1F90790B3D49}" type="datetimeFigureOut">
              <a:rPr lang="en-US" smtClean="0"/>
              <a:t>2/27/2024</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01214-3BBB-40B9-B054-850F4FE61BC1}" type="slidenum">
              <a:rPr lang="en-US" smtClean="0"/>
              <a:t>‹#›</a:t>
            </a:fld>
            <a:endParaRPr lang="en-US"/>
          </a:p>
        </p:txBody>
      </p:sp>
    </p:spTree>
    <p:extLst>
      <p:ext uri="{BB962C8B-B14F-4D97-AF65-F5344CB8AC3E}">
        <p14:creationId xmlns:p14="http://schemas.microsoft.com/office/powerpoint/2010/main" val="1618589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mark@igf.fuw.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wmf"/><Relationship Id="rId3" Type="http://schemas.openxmlformats.org/officeDocument/2006/relationships/image" Target="../media/image10.png"/><Relationship Id="rId7" Type="http://schemas.openxmlformats.org/officeDocument/2006/relationships/image" Target="../media/image5.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image" Target="../media/image18.png"/><Relationship Id="rId7" Type="http://schemas.openxmlformats.org/officeDocument/2006/relationships/oleObject" Target="../embeddings/oleObject8.bin"/><Relationship Id="rId12" Type="http://schemas.openxmlformats.org/officeDocument/2006/relationships/image" Target="../media/image15.wmf"/><Relationship Id="rId2" Type="http://schemas.openxmlformats.org/officeDocument/2006/relationships/slideLayout" Target="../slideLayouts/slideLayout2.xml"/><Relationship Id="rId16"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19.png"/><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8.bin"/><Relationship Id="rId18" Type="http://schemas.openxmlformats.org/officeDocument/2006/relationships/image" Target="../media/image2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24.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6.bin"/><Relationship Id="rId14"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9.bin"/><Relationship Id="rId14"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7.bin"/><Relationship Id="rId18" Type="http://schemas.openxmlformats.org/officeDocument/2006/relationships/image" Target="../media/image46.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3.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5.bin"/><Relationship Id="rId14" Type="http://schemas.openxmlformats.org/officeDocument/2006/relationships/image" Target="../media/image4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8.wmf"/><Relationship Id="rId5" Type="http://schemas.openxmlformats.org/officeDocument/2006/relationships/oleObject" Target="../embeddings/oleObject41.bin"/><Relationship Id="rId4" Type="http://schemas.openxmlformats.org/officeDocument/2006/relationships/image" Target="../media/image4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3.wmf"/><Relationship Id="rId5" Type="http://schemas.openxmlformats.org/officeDocument/2006/relationships/oleObject" Target="../embeddings/oleObject45.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49.bin"/><Relationship Id="rId4" Type="http://schemas.openxmlformats.org/officeDocument/2006/relationships/image" Target="../media/image5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8.wmf"/></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3.wmf"/></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upload.wikimedia.org/wikipedia/commons/c/c4/Blackbody_image.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7.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72.png"/><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cgi-bin/surf/imagemap2/embb" TargetMode="External"/><Relationship Id="rId2" Type="http://schemas.openxmlformats.org/officeDocument/2006/relationships/image" Target="../media/image74.png"/><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cgi-bin/surf/imagemap2/emwn" TargetMode="Externa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gf.fuw.edu.pl/~kmark/stacja/wyklady/ProcesyRadiacyjne/2022/WykladRadiacja.pdf" TargetMode="External"/><Relationship Id="rId2" Type="http://schemas.openxmlformats.org/officeDocument/2006/relationships/hyperlink" Target="https://www.igf.fuw.edu.pl/~kmark/stacja/wyklady/ProcesyRadiacyjne/English/" TargetMode="External"/><Relationship Id="rId1" Type="http://schemas.openxmlformats.org/officeDocument/2006/relationships/slideLayout" Target="../slideLayouts/slideLayout2.xml"/><Relationship Id="rId4" Type="http://schemas.openxmlformats.org/officeDocument/2006/relationships/hyperlink" Target="https://www.igf.fuw.edu.pl/~kmark/stacja/kody.ph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1268760"/>
            <a:ext cx="7772400" cy="1470025"/>
          </a:xfrm>
        </p:spPr>
        <p:txBody>
          <a:bodyPr/>
          <a:lstStyle/>
          <a:p>
            <a:r>
              <a:rPr lang="en-US" b="1" dirty="0" smtClean="0"/>
              <a:t>Radiative processes </a:t>
            </a:r>
            <a:r>
              <a:rPr lang="pl-PL" b="1" dirty="0" smtClean="0"/>
              <a:t/>
            </a:r>
            <a:br>
              <a:rPr lang="pl-PL" b="1" dirty="0" smtClean="0"/>
            </a:br>
            <a:r>
              <a:rPr lang="en-US" b="1" dirty="0" smtClean="0"/>
              <a:t>in the atmosphere</a:t>
            </a:r>
            <a:endParaRPr lang="en-US" b="1" dirty="0"/>
          </a:p>
        </p:txBody>
      </p:sp>
      <p:sp>
        <p:nvSpPr>
          <p:cNvPr id="3" name="Podtytuł 2"/>
          <p:cNvSpPr>
            <a:spLocks noGrp="1"/>
          </p:cNvSpPr>
          <p:nvPr>
            <p:ph type="subTitle" idx="1"/>
          </p:nvPr>
        </p:nvSpPr>
        <p:spPr>
          <a:xfrm>
            <a:off x="899592" y="3861048"/>
            <a:ext cx="7232848" cy="1752600"/>
          </a:xfrm>
        </p:spPr>
        <p:txBody>
          <a:bodyPr>
            <a:normAutofit fontScale="92500"/>
          </a:bodyPr>
          <a:lstStyle/>
          <a:p>
            <a:r>
              <a:rPr lang="pl-PL" dirty="0" smtClean="0"/>
              <a:t>Krzysztof Markowicz</a:t>
            </a:r>
          </a:p>
          <a:p>
            <a:r>
              <a:rPr lang="en-US" dirty="0" smtClean="0"/>
              <a:t>Institute of Geophysics, University of Warsaw</a:t>
            </a:r>
          </a:p>
          <a:p>
            <a:r>
              <a:rPr lang="en-US" dirty="0" smtClean="0">
                <a:hlinkClick r:id="rId2"/>
              </a:rPr>
              <a:t>kmark@igf.fuw.edu.pl</a:t>
            </a:r>
            <a:r>
              <a:rPr lang="en-US" dirty="0" smtClean="0"/>
              <a:t> </a:t>
            </a:r>
            <a:endParaRPr lang="en-US" dirty="0"/>
          </a:p>
        </p:txBody>
      </p:sp>
    </p:spTree>
    <p:extLst>
      <p:ext uri="{BB962C8B-B14F-4D97-AF65-F5344CB8AC3E}">
        <p14:creationId xmlns:p14="http://schemas.microsoft.com/office/powerpoint/2010/main" val="275018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Solid angle</a:t>
            </a:r>
            <a:endParaRPr lang="en-US" sz="3200" b="1" dirty="0"/>
          </a:p>
        </p:txBody>
      </p:sp>
      <p:sp>
        <p:nvSpPr>
          <p:cNvPr id="3" name="Symbol zastępczy zawartości 2"/>
          <p:cNvSpPr>
            <a:spLocks noGrp="1"/>
          </p:cNvSpPr>
          <p:nvPr>
            <p:ph idx="1"/>
          </p:nvPr>
        </p:nvSpPr>
        <p:spPr>
          <a:xfrm>
            <a:off x="457200" y="1600200"/>
            <a:ext cx="5770984" cy="4525963"/>
          </a:xfrm>
        </p:spPr>
        <p:txBody>
          <a:bodyPr>
            <a:normAutofit/>
          </a:bodyPr>
          <a:lstStyle/>
          <a:p>
            <a:r>
              <a:rPr lang="en-US" sz="2400" dirty="0"/>
              <a:t>The solid angle will be denoted by </a:t>
            </a:r>
            <a:r>
              <a:rPr lang="pl-PL" sz="2400" dirty="0">
                <a:sym typeface="Symbol"/>
              </a:rPr>
              <a:t></a:t>
            </a:r>
            <a:r>
              <a:rPr lang="en-US" sz="2400" dirty="0" smtClean="0"/>
              <a:t> </a:t>
            </a:r>
            <a:r>
              <a:rPr lang="en-US" sz="2400" dirty="0"/>
              <a:t>and defined as the ratio of the area to the square of the </a:t>
            </a:r>
            <a:r>
              <a:rPr lang="en-US" sz="2400" dirty="0" smtClean="0"/>
              <a:t>distance</a:t>
            </a:r>
            <a:r>
              <a:rPr lang="pl-PL" sz="2400" dirty="0"/>
              <a:t> </a:t>
            </a:r>
            <a:r>
              <a:rPr lang="pl-PL" sz="2400" dirty="0" smtClean="0"/>
              <a:t>             </a:t>
            </a:r>
            <a:r>
              <a:rPr lang="en-US" sz="2400" dirty="0" smtClean="0"/>
              <a:t> </a:t>
            </a:r>
            <a:r>
              <a:rPr lang="en-US" sz="2400" dirty="0"/>
              <a:t>[</a:t>
            </a:r>
            <a:r>
              <a:rPr lang="en-US" sz="2400" dirty="0" err="1"/>
              <a:t>sr</a:t>
            </a:r>
            <a:r>
              <a:rPr lang="en-US" sz="2400" dirty="0"/>
              <a:t>]. </a:t>
            </a:r>
            <a:endParaRPr lang="pl-PL" sz="2400" dirty="0" smtClean="0"/>
          </a:p>
          <a:p>
            <a:r>
              <a:rPr lang="en-US" sz="2400" dirty="0" smtClean="0"/>
              <a:t>The </a:t>
            </a:r>
            <a:r>
              <a:rPr lang="en-US" sz="2400" dirty="0"/>
              <a:t>differential solid angle in the spherical </a:t>
            </a:r>
            <a:r>
              <a:rPr lang="en-US" sz="2400" dirty="0" smtClean="0"/>
              <a:t>system </a:t>
            </a:r>
            <a:r>
              <a:rPr lang="en-US" sz="2400" dirty="0"/>
              <a:t>has the form</a:t>
            </a:r>
            <a:r>
              <a:rPr lang="en-US" sz="2400" dirty="0" smtClean="0"/>
              <a:t>:</a:t>
            </a:r>
            <a:endParaRPr lang="pl-PL" sz="2400" dirty="0" smtClean="0"/>
          </a:p>
          <a:p>
            <a:endParaRPr lang="pl-PL" sz="2400" dirty="0"/>
          </a:p>
          <a:p>
            <a:r>
              <a:rPr lang="en-US" sz="2400" dirty="0"/>
              <a:t>Example: solid angle of the Sun as seen from Earth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190750"/>
            <a:ext cx="21050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2262931" y="5565283"/>
            <a:ext cx="2885133" cy="461665"/>
          </a:xfrm>
          <a:prstGeom prst="rect">
            <a:avLst/>
          </a:prstGeom>
          <a:noFill/>
        </p:spPr>
        <p:txBody>
          <a:bodyPr wrap="square" rtlCol="0">
            <a:spAutoFit/>
          </a:bodyPr>
          <a:lstStyle/>
          <a:p>
            <a:r>
              <a:rPr lang="pl-PL" sz="2400" dirty="0"/>
              <a:t>f</a:t>
            </a:r>
            <a:r>
              <a:rPr lang="pl-PL" sz="2400" dirty="0" smtClean="0"/>
              <a:t>or small </a:t>
            </a:r>
            <a:r>
              <a:rPr lang="pl-PL" sz="2400" dirty="0" err="1" smtClean="0"/>
              <a:t>angles</a:t>
            </a:r>
            <a:endParaRPr lang="en-US" sz="2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kt 5"/>
          <p:cNvGraphicFramePr>
            <a:graphicFrameLocks noChangeAspect="1"/>
          </p:cNvGraphicFramePr>
          <p:nvPr>
            <p:extLst>
              <p:ext uri="{D42A27DB-BD31-4B8C-83A1-F6EECF244321}">
                <p14:modId xmlns:p14="http://schemas.microsoft.com/office/powerpoint/2010/main" val="375393805"/>
              </p:ext>
            </p:extLst>
          </p:nvPr>
        </p:nvGraphicFramePr>
        <p:xfrm>
          <a:off x="3726108" y="3233737"/>
          <a:ext cx="2157338" cy="627311"/>
        </p:xfrm>
        <a:graphic>
          <a:graphicData uri="http://schemas.openxmlformats.org/presentationml/2006/ole">
            <mc:AlternateContent xmlns:mc="http://schemas.openxmlformats.org/markup-compatibility/2006">
              <mc:Choice xmlns:v="urn:schemas-microsoft-com:vml" Requires="v">
                <p:oleObj spid="_x0000_s26966" name="Równanie" r:id="rId4" imgW="1345616" imgH="393529" progId="Equation.3">
                  <p:embed/>
                </p:oleObj>
              </mc:Choice>
              <mc:Fallback>
                <p:oleObj name="Równanie" r:id="rId4" imgW="1345616"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108" y="3233737"/>
                        <a:ext cx="2157338" cy="627311"/>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759543823"/>
              </p:ext>
            </p:extLst>
          </p:nvPr>
        </p:nvGraphicFramePr>
        <p:xfrm>
          <a:off x="755576" y="4797152"/>
          <a:ext cx="2867197" cy="649898"/>
        </p:xfrm>
        <a:graphic>
          <a:graphicData uri="http://schemas.openxmlformats.org/presentationml/2006/ole">
            <mc:AlternateContent xmlns:mc="http://schemas.openxmlformats.org/markup-compatibility/2006">
              <mc:Choice xmlns:v="urn:schemas-microsoft-com:vml" Requires="v">
                <p:oleObj spid="_x0000_s26967" name="Równanie" r:id="rId6" imgW="2146300" imgH="482600" progId="Equation.3">
                  <p:embed/>
                </p:oleObj>
              </mc:Choice>
              <mc:Fallback>
                <p:oleObj name="Równanie" r:id="rId6" imgW="2146300" imgH="482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797152"/>
                        <a:ext cx="2867197" cy="649898"/>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4268664908"/>
              </p:ext>
            </p:extLst>
          </p:nvPr>
        </p:nvGraphicFramePr>
        <p:xfrm>
          <a:off x="755576" y="5565283"/>
          <a:ext cx="1080120" cy="391348"/>
        </p:xfrm>
        <a:graphic>
          <a:graphicData uri="http://schemas.openxmlformats.org/presentationml/2006/ole">
            <mc:AlternateContent xmlns:mc="http://schemas.openxmlformats.org/markup-compatibility/2006">
              <mc:Choice xmlns:v="urn:schemas-microsoft-com:vml" Requires="v">
                <p:oleObj spid="_x0000_s26968" name="Równanie" r:id="rId8" imgW="660113" imgH="241195" progId="Equation.3">
                  <p:embed/>
                </p:oleObj>
              </mc:Choice>
              <mc:Fallback>
                <p:oleObj name="Równanie" r:id="rId8" imgW="660113" imgH="241195"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5565283"/>
                        <a:ext cx="1080120" cy="391348"/>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2104143112"/>
              </p:ext>
            </p:extLst>
          </p:nvPr>
        </p:nvGraphicFramePr>
        <p:xfrm>
          <a:off x="713677" y="6093296"/>
          <a:ext cx="2490787" cy="563563"/>
        </p:xfrm>
        <a:graphic>
          <a:graphicData uri="http://schemas.openxmlformats.org/presentationml/2006/ole">
            <mc:AlternateContent xmlns:mc="http://schemas.openxmlformats.org/markup-compatibility/2006">
              <mc:Choice xmlns:v="urn:schemas-microsoft-com:vml" Requires="v">
                <p:oleObj spid="_x0000_s26969" name="Równanie" r:id="rId10" imgW="1930320" imgH="431640" progId="Equation.3">
                  <p:embed/>
                </p:oleObj>
              </mc:Choice>
              <mc:Fallback>
                <p:oleObj name="Równanie" r:id="rId10" imgW="1930320" imgH="431640" progId="Equation.3">
                  <p:embed/>
                  <p:pic>
                    <p:nvPicPr>
                      <p:cNvPr id="0" name="Object 4"/>
                      <p:cNvPicPr>
                        <a:picLocks noChangeAspect="1" noChangeArrowheads="1"/>
                      </p:cNvPicPr>
                      <p:nvPr/>
                    </p:nvPicPr>
                    <p:blipFill>
                      <a:blip r:embed="rId11"/>
                      <a:srcRect/>
                      <a:stretch>
                        <a:fillRect/>
                      </a:stretch>
                    </p:blipFill>
                    <p:spPr bwMode="auto">
                      <a:xfrm>
                        <a:off x="713677" y="6093296"/>
                        <a:ext cx="2490787" cy="563563"/>
                      </a:xfrm>
                      <a:prstGeom prst="rect">
                        <a:avLst/>
                      </a:prstGeom>
                      <a:noFill/>
                    </p:spPr>
                  </p:pic>
                </p:oleObj>
              </mc:Fallback>
            </mc:AlternateContent>
          </a:graphicData>
        </a:graphic>
      </p:graphicFrame>
      <p:graphicFrame>
        <p:nvGraphicFramePr>
          <p:cNvPr id="10" name="Obiekt 9"/>
          <p:cNvGraphicFramePr>
            <a:graphicFrameLocks noChangeAspect="1"/>
          </p:cNvGraphicFramePr>
          <p:nvPr>
            <p:extLst>
              <p:ext uri="{D42A27DB-BD31-4B8C-83A1-F6EECF244321}">
                <p14:modId xmlns:p14="http://schemas.microsoft.com/office/powerpoint/2010/main" val="641163677"/>
              </p:ext>
            </p:extLst>
          </p:nvPr>
        </p:nvGraphicFramePr>
        <p:xfrm>
          <a:off x="3563888" y="6165304"/>
          <a:ext cx="1832561" cy="378628"/>
        </p:xfrm>
        <a:graphic>
          <a:graphicData uri="http://schemas.openxmlformats.org/presentationml/2006/ole">
            <mc:AlternateContent xmlns:mc="http://schemas.openxmlformats.org/markup-compatibility/2006">
              <mc:Choice xmlns:v="urn:schemas-microsoft-com:vml" Requires="v">
                <p:oleObj spid="_x0000_s26970" name="Równanie" r:id="rId12" imgW="1155700" imgH="241300" progId="Equation.3">
                  <p:embed/>
                </p:oleObj>
              </mc:Choice>
              <mc:Fallback>
                <p:oleObj name="Równanie" r:id="rId12" imgW="1155700" imgH="24130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888" y="6165304"/>
                        <a:ext cx="1832561" cy="378628"/>
                      </a:xfrm>
                      <a:prstGeom prst="rect">
                        <a:avLst/>
                      </a:prstGeom>
                      <a:noFill/>
                    </p:spPr>
                  </p:pic>
                </p:oleObj>
              </mc:Fallback>
            </mc:AlternateContent>
          </a:graphicData>
        </a:graphic>
      </p:graphicFrame>
      <p:sp>
        <p:nvSpPr>
          <p:cNvPr id="11"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0" y="163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iekt 15"/>
          <p:cNvGraphicFramePr>
            <a:graphicFrameLocks noChangeAspect="1"/>
          </p:cNvGraphicFramePr>
          <p:nvPr>
            <p:extLst>
              <p:ext uri="{D42A27DB-BD31-4B8C-83A1-F6EECF244321}">
                <p14:modId xmlns:p14="http://schemas.microsoft.com/office/powerpoint/2010/main" val="700775914"/>
              </p:ext>
            </p:extLst>
          </p:nvPr>
        </p:nvGraphicFramePr>
        <p:xfrm>
          <a:off x="3691802" y="2239987"/>
          <a:ext cx="772075" cy="620688"/>
        </p:xfrm>
        <a:graphic>
          <a:graphicData uri="http://schemas.openxmlformats.org/presentationml/2006/ole">
            <mc:AlternateContent xmlns:mc="http://schemas.openxmlformats.org/markup-compatibility/2006">
              <mc:Choice xmlns:v="urn:schemas-microsoft-com:vml" Requires="v">
                <p:oleObj spid="_x0000_s26971" name="Równanie" r:id="rId14" imgW="482391" imgH="393529" progId="Equation.3">
                  <p:embed/>
                </p:oleObj>
              </mc:Choice>
              <mc:Fallback>
                <p:oleObj name="Równanie" r:id="rId14" imgW="482391" imgH="393529" progId="Equation.3">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91802" y="2239987"/>
                        <a:ext cx="772075" cy="620688"/>
                      </a:xfrm>
                      <a:prstGeom prst="rect">
                        <a:avLst/>
                      </a:prstGeom>
                      <a:noFill/>
                    </p:spPr>
                  </p:pic>
                </p:oleObj>
              </mc:Fallback>
            </mc:AlternateContent>
          </a:graphicData>
        </a:graphic>
      </p:graphicFrame>
    </p:spTree>
    <p:extLst>
      <p:ext uri="{BB962C8B-B14F-4D97-AF65-F5344CB8AC3E}">
        <p14:creationId xmlns:p14="http://schemas.microsoft.com/office/powerpoint/2010/main" val="166135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Electromagnetic radiations</a:t>
            </a:r>
          </a:p>
        </p:txBody>
      </p:sp>
      <p:sp>
        <p:nvSpPr>
          <p:cNvPr id="3" name="Symbol zastępczy zawartości 2"/>
          <p:cNvSpPr>
            <a:spLocks noGrp="1"/>
          </p:cNvSpPr>
          <p:nvPr>
            <p:ph idx="1"/>
          </p:nvPr>
        </p:nvSpPr>
        <p:spPr/>
        <p:txBody>
          <a:bodyPr>
            <a:normAutofit/>
          </a:bodyPr>
          <a:lstStyle/>
          <a:p>
            <a:pPr marL="0" indent="0">
              <a:buNone/>
            </a:pPr>
            <a:r>
              <a:rPr lang="en-US" sz="2400" dirty="0"/>
              <a:t>Electromagnetic radiation is a transverse wave generated by oscillating electrical charges. The propagation velocity of electromagnetic waves in a medium </a:t>
            </a:r>
            <a:r>
              <a:rPr lang="en-US" sz="2400" dirty="0" smtClean="0"/>
              <a:t>is</a:t>
            </a:r>
            <a:r>
              <a:rPr lang="pl-PL" sz="2400" dirty="0" smtClean="0"/>
              <a:t> v=c/n</a:t>
            </a:r>
            <a:r>
              <a:rPr lang="en-US" sz="2400" dirty="0" smtClean="0"/>
              <a:t>, </a:t>
            </a:r>
            <a:endParaRPr lang="pl-PL" sz="2400" dirty="0" smtClean="0"/>
          </a:p>
          <a:p>
            <a:pPr marL="0" indent="0">
              <a:buNone/>
            </a:pPr>
            <a:r>
              <a:rPr lang="en-US" sz="2400" dirty="0" smtClean="0"/>
              <a:t>where </a:t>
            </a:r>
            <a:r>
              <a:rPr lang="en-US" sz="2400" dirty="0"/>
              <a:t>n is the index of refraction and for air at room temperature and in the visible region of the spectrum is approximately 1.00029</a:t>
            </a:r>
            <a:r>
              <a:rPr lang="en-US" sz="2400" dirty="0" smtClean="0"/>
              <a:t>.</a:t>
            </a:r>
            <a:endParaRPr lang="pl-PL" sz="2400" dirty="0" smtClean="0"/>
          </a:p>
          <a:p>
            <a:pPr marL="0" indent="0">
              <a:buNone/>
            </a:pPr>
            <a:r>
              <a:rPr lang="en-US" sz="2400" dirty="0" smtClean="0"/>
              <a:t>Let </a:t>
            </a:r>
            <a:r>
              <a:rPr lang="en-US" sz="2400" dirty="0"/>
              <a:t>us consider a plane electromagnetic wave</a:t>
            </a:r>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34008"/>
            <a:ext cx="342582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415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sz="3600" dirty="0"/>
              <a:t>Let us consider a plane electromagnetic wave</a:t>
            </a:r>
            <a:r>
              <a:rPr lang="en-US" dirty="0"/>
              <a:t/>
            </a:r>
            <a:br>
              <a:rPr lang="en-US" dirty="0"/>
            </a:b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28800"/>
            <a:ext cx="19272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1390" y="3189573"/>
            <a:ext cx="4682010" cy="369332"/>
          </a:xfrm>
          <a:prstGeom prst="rect">
            <a:avLst/>
          </a:prstGeom>
          <a:noFill/>
        </p:spPr>
        <p:txBody>
          <a:bodyPr wrap="square" rtlCol="0">
            <a:spAutoFit/>
          </a:bodyPr>
          <a:lstStyle/>
          <a:p>
            <a:r>
              <a:rPr lang="en-US" dirty="0"/>
              <a:t>After substitution into the formulae</a:t>
            </a:r>
          </a:p>
        </p:txBody>
      </p:sp>
      <p:sp>
        <p:nvSpPr>
          <p:cNvPr id="5" name="Prostokąt 4"/>
          <p:cNvSpPr/>
          <p:nvPr/>
        </p:nvSpPr>
        <p:spPr>
          <a:xfrm>
            <a:off x="485798" y="5661248"/>
            <a:ext cx="8406682" cy="369332"/>
          </a:xfrm>
          <a:prstGeom prst="rect">
            <a:avLst/>
          </a:prstGeom>
        </p:spPr>
        <p:txBody>
          <a:bodyPr wrap="square">
            <a:spAutoFit/>
          </a:bodyPr>
          <a:lstStyle/>
          <a:p>
            <a:r>
              <a:rPr lang="en-US" dirty="0"/>
              <a:t>Multiplying the penultimate equally by </a:t>
            </a:r>
            <a:r>
              <a:rPr lang="pl-PL" dirty="0" smtClean="0"/>
              <a:t>       </a:t>
            </a:r>
            <a:r>
              <a:rPr lang="en-US" dirty="0" smtClean="0"/>
              <a:t>and </a:t>
            </a:r>
            <a:r>
              <a:rPr lang="en-US" dirty="0"/>
              <a:t>then using the last equally we have</a:t>
            </a:r>
          </a:p>
        </p:txBody>
      </p: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439" y="5661248"/>
            <a:ext cx="35126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iekt 5"/>
          <p:cNvGraphicFramePr>
            <a:graphicFrameLocks noChangeAspect="1"/>
          </p:cNvGraphicFramePr>
          <p:nvPr>
            <p:extLst>
              <p:ext uri="{D42A27DB-BD31-4B8C-83A1-F6EECF244321}">
                <p14:modId xmlns:p14="http://schemas.microsoft.com/office/powerpoint/2010/main" val="378024085"/>
              </p:ext>
            </p:extLst>
          </p:nvPr>
        </p:nvGraphicFramePr>
        <p:xfrm>
          <a:off x="754086" y="911978"/>
          <a:ext cx="2020076" cy="381413"/>
        </p:xfrm>
        <a:graphic>
          <a:graphicData uri="http://schemas.openxmlformats.org/presentationml/2006/ole">
            <mc:AlternateContent xmlns:mc="http://schemas.openxmlformats.org/markup-compatibility/2006">
              <mc:Choice xmlns:v="urn:schemas-microsoft-com:vml" Requires="v">
                <p:oleObj spid="_x0000_s27976" name="Równanie" r:id="rId5" imgW="1358310" imgH="253890" progId="Equation.3">
                  <p:embed/>
                </p:oleObj>
              </mc:Choice>
              <mc:Fallback>
                <p:oleObj name="Równanie" r:id="rId5" imgW="1358310" imgH="25389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86" y="911978"/>
                        <a:ext cx="2020076" cy="381413"/>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19474155"/>
              </p:ext>
            </p:extLst>
          </p:nvPr>
        </p:nvGraphicFramePr>
        <p:xfrm>
          <a:off x="754086" y="1428204"/>
          <a:ext cx="2154544" cy="401191"/>
        </p:xfrm>
        <a:graphic>
          <a:graphicData uri="http://schemas.openxmlformats.org/presentationml/2006/ole">
            <mc:AlternateContent xmlns:mc="http://schemas.openxmlformats.org/markup-compatibility/2006">
              <mc:Choice xmlns:v="urn:schemas-microsoft-com:vml" Requires="v">
                <p:oleObj spid="_x0000_s27977" name="Równanie" r:id="rId7" imgW="1384300" imgH="254000" progId="Equation.3">
                  <p:embed/>
                </p:oleObj>
              </mc:Choice>
              <mc:Fallback>
                <p:oleObj name="Równanie" r:id="rId7" imgW="1384300" imgH="2540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086" y="1428204"/>
                        <a:ext cx="2154544" cy="401191"/>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122486444"/>
              </p:ext>
            </p:extLst>
          </p:nvPr>
        </p:nvGraphicFramePr>
        <p:xfrm>
          <a:off x="3977611" y="1016372"/>
          <a:ext cx="1481063" cy="1993206"/>
        </p:xfrm>
        <a:graphic>
          <a:graphicData uri="http://schemas.openxmlformats.org/presentationml/2006/ole">
            <mc:AlternateContent xmlns:mc="http://schemas.openxmlformats.org/markup-compatibility/2006">
              <mc:Choice xmlns:v="urn:schemas-microsoft-com:vml" Requires="v">
                <p:oleObj spid="_x0000_s27978" name="Równanie" r:id="rId9" imgW="1015920" imgH="1371600" progId="Equation.3">
                  <p:embed/>
                </p:oleObj>
              </mc:Choice>
              <mc:Fallback>
                <p:oleObj name="Równanie" r:id="rId9" imgW="1015920" imgH="1371600" progId="Equation.3">
                  <p:embed/>
                  <p:pic>
                    <p:nvPicPr>
                      <p:cNvPr id="0" name="Object 1"/>
                      <p:cNvPicPr>
                        <a:picLocks noChangeAspect="1" noChangeArrowheads="1"/>
                      </p:cNvPicPr>
                      <p:nvPr/>
                    </p:nvPicPr>
                    <p:blipFill>
                      <a:blip r:embed="rId10"/>
                      <a:srcRect/>
                      <a:stretch>
                        <a:fillRect/>
                      </a:stretch>
                    </p:blipFill>
                    <p:spPr bwMode="auto">
                      <a:xfrm>
                        <a:off x="3977611" y="1016372"/>
                        <a:ext cx="1481063" cy="1993206"/>
                      </a:xfrm>
                      <a:prstGeom prst="rect">
                        <a:avLst/>
                      </a:prstGeom>
                      <a:noFill/>
                    </p:spPr>
                  </p:pic>
                </p:oleObj>
              </mc:Fallback>
            </mc:AlternateContent>
          </a:graphicData>
        </a:graphic>
      </p:graphicFrame>
      <p:sp>
        <p:nvSpPr>
          <p:cNvPr id="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0" y="714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2342774486"/>
              </p:ext>
            </p:extLst>
          </p:nvPr>
        </p:nvGraphicFramePr>
        <p:xfrm>
          <a:off x="731390" y="3717032"/>
          <a:ext cx="1484422" cy="1512168"/>
        </p:xfrm>
        <a:graphic>
          <a:graphicData uri="http://schemas.openxmlformats.org/presentationml/2006/ole">
            <mc:AlternateContent xmlns:mc="http://schemas.openxmlformats.org/markup-compatibility/2006">
              <mc:Choice xmlns:v="urn:schemas-microsoft-com:vml" Requires="v">
                <p:oleObj spid="_x0000_s27979" name="Równanie" r:id="rId11" imgW="1016000" imgH="1041400" progId="Equation.3">
                  <p:embed/>
                </p:oleObj>
              </mc:Choice>
              <mc:Fallback>
                <p:oleObj name="Równanie" r:id="rId11" imgW="1016000" imgH="10414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1390" y="3717032"/>
                        <a:ext cx="1484422" cy="1512168"/>
                      </a:xfrm>
                      <a:prstGeom prst="rect">
                        <a:avLst/>
                      </a:prstGeom>
                      <a:noFill/>
                    </p:spPr>
                  </p:pic>
                </p:oleObj>
              </mc:Fallback>
            </mc:AlternateContent>
          </a:graphicData>
        </a:graphic>
      </p:graphicFrame>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iekt 16"/>
          <p:cNvGraphicFramePr>
            <a:graphicFrameLocks noChangeAspect="1"/>
          </p:cNvGraphicFramePr>
          <p:nvPr>
            <p:extLst>
              <p:ext uri="{D42A27DB-BD31-4B8C-83A1-F6EECF244321}">
                <p14:modId xmlns:p14="http://schemas.microsoft.com/office/powerpoint/2010/main" val="1963485502"/>
              </p:ext>
            </p:extLst>
          </p:nvPr>
        </p:nvGraphicFramePr>
        <p:xfrm>
          <a:off x="785812" y="6165850"/>
          <a:ext cx="4146227" cy="431800"/>
        </p:xfrm>
        <a:graphic>
          <a:graphicData uri="http://schemas.openxmlformats.org/presentationml/2006/ole">
            <mc:AlternateContent xmlns:mc="http://schemas.openxmlformats.org/markup-compatibility/2006">
              <mc:Choice xmlns:v="urn:schemas-microsoft-com:vml" Requires="v">
                <p:oleObj spid="_x0000_s27980" name="Równanie" r:id="rId13" imgW="2133360" imgH="253800" progId="Equation.3">
                  <p:embed/>
                </p:oleObj>
              </mc:Choice>
              <mc:Fallback>
                <p:oleObj name="Równanie" r:id="rId13" imgW="2133360" imgH="253800" progId="Equation.3">
                  <p:embed/>
                  <p:pic>
                    <p:nvPicPr>
                      <p:cNvPr id="0" name="Object 12"/>
                      <p:cNvPicPr>
                        <a:picLocks noChangeAspect="1" noChangeArrowheads="1"/>
                      </p:cNvPicPr>
                      <p:nvPr/>
                    </p:nvPicPr>
                    <p:blipFill>
                      <a:blip r:embed="rId14"/>
                      <a:srcRect/>
                      <a:stretch>
                        <a:fillRect/>
                      </a:stretch>
                    </p:blipFill>
                    <p:spPr bwMode="auto">
                      <a:xfrm>
                        <a:off x="785812" y="6165850"/>
                        <a:ext cx="4146227" cy="431800"/>
                      </a:xfrm>
                      <a:prstGeom prst="rect">
                        <a:avLst/>
                      </a:prstGeom>
                      <a:noFill/>
                    </p:spPr>
                  </p:pic>
                </p:oleObj>
              </mc:Fallback>
            </mc:AlternateContent>
          </a:graphicData>
        </a:graphic>
      </p:graphicFrame>
      <p:sp>
        <p:nvSpPr>
          <p:cNvPr id="3" name="Rectangle 2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iekt 10"/>
          <p:cNvGraphicFramePr>
            <a:graphicFrameLocks noChangeAspect="1"/>
          </p:cNvGraphicFramePr>
          <p:nvPr>
            <p:extLst>
              <p:ext uri="{D42A27DB-BD31-4B8C-83A1-F6EECF244321}">
                <p14:modId xmlns:p14="http://schemas.microsoft.com/office/powerpoint/2010/main" val="269377334"/>
              </p:ext>
            </p:extLst>
          </p:nvPr>
        </p:nvGraphicFramePr>
        <p:xfrm>
          <a:off x="7308304" y="1166797"/>
          <a:ext cx="996433" cy="1692355"/>
        </p:xfrm>
        <a:graphic>
          <a:graphicData uri="http://schemas.openxmlformats.org/presentationml/2006/ole">
            <mc:AlternateContent xmlns:mc="http://schemas.openxmlformats.org/markup-compatibility/2006">
              <mc:Choice xmlns:v="urn:schemas-microsoft-com:vml" Requires="v">
                <p:oleObj spid="_x0000_s27981" name="Równanie" r:id="rId15" imgW="596900" imgH="1016000" progId="Equation.3">
                  <p:embed/>
                </p:oleObj>
              </mc:Choice>
              <mc:Fallback>
                <p:oleObj name="Równanie" r:id="rId15" imgW="596900" imgH="1016000" progId="Equation.3">
                  <p:embed/>
                  <p:pic>
                    <p:nvPicPr>
                      <p:cNvPr id="0" name="Object 2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8304" y="1166797"/>
                        <a:ext cx="996433" cy="1692355"/>
                      </a:xfrm>
                      <a:prstGeom prst="rect">
                        <a:avLst/>
                      </a:prstGeom>
                      <a:noFill/>
                    </p:spPr>
                  </p:pic>
                </p:oleObj>
              </mc:Fallback>
            </mc:AlternateContent>
          </a:graphicData>
        </a:graphic>
      </p:graphicFrame>
    </p:spTree>
    <p:extLst>
      <p:ext uri="{BB962C8B-B14F-4D97-AF65-F5344CB8AC3E}">
        <p14:creationId xmlns:p14="http://schemas.microsoft.com/office/powerpoint/2010/main" val="262251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0648"/>
            <a:ext cx="8229600" cy="4525963"/>
          </a:xfrm>
        </p:spPr>
        <p:txBody>
          <a:bodyPr/>
          <a:lstStyle/>
          <a:p>
            <a:pPr marL="0" indent="0">
              <a:buNone/>
            </a:pPr>
            <a:r>
              <a:rPr lang="pl-PL" sz="2400" dirty="0" smtClean="0"/>
              <a:t>From</a:t>
            </a:r>
          </a:p>
          <a:p>
            <a:pPr marL="0" indent="0">
              <a:buNone/>
            </a:pPr>
            <a:r>
              <a:rPr lang="pl-PL" sz="2400" dirty="0" smtClean="0"/>
              <a:t>We </a:t>
            </a:r>
            <a:r>
              <a:rPr lang="pl-PL" sz="2400" dirty="0" err="1" smtClean="0"/>
              <a:t>have</a:t>
            </a:r>
            <a:r>
              <a:rPr lang="pl-PL" dirty="0" smtClean="0"/>
              <a:t> </a:t>
            </a:r>
          </a:p>
          <a:p>
            <a:pPr marL="0" indent="0">
              <a:buNone/>
            </a:pPr>
            <a:endParaRPr lang="pl-PL" dirty="0"/>
          </a:p>
          <a:p>
            <a:pPr marL="0" indent="0">
              <a:buNone/>
            </a:pPr>
            <a:endParaRPr lang="pl-PL" dirty="0" smtClean="0"/>
          </a:p>
          <a:p>
            <a:pPr marL="0" indent="0">
              <a:buNone/>
            </a:pPr>
            <a:r>
              <a:rPr lang="en-US" sz="2400" dirty="0" smtClean="0"/>
              <a:t>From relation for refractive index </a:t>
            </a:r>
          </a:p>
          <a:p>
            <a:pPr marL="0" indent="0">
              <a:buNone/>
            </a:pPr>
            <a:endParaRPr lang="en-US" sz="2400" dirty="0" smtClean="0"/>
          </a:p>
          <a:p>
            <a:pPr marL="0" indent="0">
              <a:buNone/>
            </a:pPr>
            <a:r>
              <a:rPr lang="en-US" sz="2400" dirty="0" smtClean="0"/>
              <a:t>Finally</a:t>
            </a:r>
            <a:r>
              <a:rPr lang="en-US" sz="2400" dirty="0"/>
              <a:t>, we obtain the formula for a plane electromagnetic wave propagating in the z-axis direction as</a:t>
            </a:r>
            <a:endParaRPr lang="pl-PL" sz="2400" dirty="0" smtClean="0"/>
          </a:p>
          <a:p>
            <a:pPr marL="0" indent="0">
              <a:buNone/>
            </a:pPr>
            <a:endParaRPr lang="en-US" dirty="0"/>
          </a:p>
        </p:txBody>
      </p:sp>
      <p:sp>
        <p:nvSpPr>
          <p:cNvPr id="4" name="Prostokąt 3"/>
          <p:cNvSpPr/>
          <p:nvPr/>
        </p:nvSpPr>
        <p:spPr>
          <a:xfrm>
            <a:off x="165380" y="5013176"/>
            <a:ext cx="8655091" cy="1938992"/>
          </a:xfrm>
          <a:prstGeom prst="rect">
            <a:avLst/>
          </a:prstGeom>
        </p:spPr>
        <p:txBody>
          <a:bodyPr wrap="square">
            <a:spAutoFit/>
          </a:bodyPr>
          <a:lstStyle/>
          <a:p>
            <a:r>
              <a:rPr lang="en-US" sz="2400" dirty="0"/>
              <a:t>The first exponential factor in the above equation is related to the vanishing amplitude of the electromagnetic wave and is determined by the imaginary part of the refractive index. The real part of the refractive index (refractive index) determines the </a:t>
            </a:r>
            <a:r>
              <a:rPr lang="en-US" sz="2400" dirty="0" smtClean="0"/>
              <a:t>phase </a:t>
            </a:r>
            <a:r>
              <a:rPr lang="en-US" sz="2400" dirty="0"/>
              <a:t>velocity of the wave.</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63839756"/>
              </p:ext>
            </p:extLst>
          </p:nvPr>
        </p:nvGraphicFramePr>
        <p:xfrm>
          <a:off x="1475656" y="188640"/>
          <a:ext cx="3869349" cy="454149"/>
        </p:xfrm>
        <a:graphic>
          <a:graphicData uri="http://schemas.openxmlformats.org/presentationml/2006/ole">
            <mc:AlternateContent xmlns:mc="http://schemas.openxmlformats.org/markup-compatibility/2006">
              <mc:Choice xmlns:v="urn:schemas-microsoft-com:vml" Requires="v">
                <p:oleObj spid="_x0000_s29042" name="Równanie" r:id="rId3" imgW="2032000" imgH="241300" progId="Equation.3">
                  <p:embed/>
                </p:oleObj>
              </mc:Choice>
              <mc:Fallback>
                <p:oleObj name="Równanie" r:id="rId3" imgW="20320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88640"/>
                        <a:ext cx="3869349" cy="454149"/>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858396816"/>
              </p:ext>
            </p:extLst>
          </p:nvPr>
        </p:nvGraphicFramePr>
        <p:xfrm>
          <a:off x="1735169" y="903659"/>
          <a:ext cx="1379147" cy="425663"/>
        </p:xfrm>
        <a:graphic>
          <a:graphicData uri="http://schemas.openxmlformats.org/presentationml/2006/ole">
            <mc:AlternateContent xmlns:mc="http://schemas.openxmlformats.org/markup-compatibility/2006">
              <mc:Choice xmlns:v="urn:schemas-microsoft-com:vml" Requires="v">
                <p:oleObj spid="_x0000_s29043" name="Równanie" r:id="rId5" imgW="774364" imgH="241195" progId="Equation.3">
                  <p:embed/>
                </p:oleObj>
              </mc:Choice>
              <mc:Fallback>
                <p:oleObj name="Równanie" r:id="rId5" imgW="774364"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169" y="903659"/>
                        <a:ext cx="1379147" cy="425663"/>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817076532"/>
              </p:ext>
            </p:extLst>
          </p:nvPr>
        </p:nvGraphicFramePr>
        <p:xfrm>
          <a:off x="452639" y="1340768"/>
          <a:ext cx="1217278" cy="360040"/>
        </p:xfrm>
        <a:graphic>
          <a:graphicData uri="http://schemas.openxmlformats.org/presentationml/2006/ole">
            <mc:AlternateContent xmlns:mc="http://schemas.openxmlformats.org/markup-compatibility/2006">
              <mc:Choice xmlns:v="urn:schemas-microsoft-com:vml" Requires="v">
                <p:oleObj spid="_x0000_s29044" name="Równanie" r:id="rId7" imgW="672808" imgH="203112" progId="Equation.3">
                  <p:embed/>
                </p:oleObj>
              </mc:Choice>
              <mc:Fallback>
                <p:oleObj name="Równanie" r:id="rId7" imgW="672808" imgH="203112"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639" y="1340768"/>
                        <a:ext cx="1217278" cy="360040"/>
                      </a:xfrm>
                      <a:prstGeom prst="rect">
                        <a:avLst/>
                      </a:prstGeom>
                      <a:noFill/>
                    </p:spPr>
                  </p:pic>
                </p:oleObj>
              </mc:Fallback>
            </mc:AlternateContent>
          </a:graphicData>
        </a:graphic>
      </p:graphicFrame>
      <p:graphicFrame>
        <p:nvGraphicFramePr>
          <p:cNvPr id="9" name="Obiekt 8"/>
          <p:cNvGraphicFramePr>
            <a:graphicFrameLocks noChangeAspect="1"/>
          </p:cNvGraphicFramePr>
          <p:nvPr>
            <p:extLst>
              <p:ext uri="{D42A27DB-BD31-4B8C-83A1-F6EECF244321}">
                <p14:modId xmlns:p14="http://schemas.microsoft.com/office/powerpoint/2010/main" val="1267662879"/>
              </p:ext>
            </p:extLst>
          </p:nvPr>
        </p:nvGraphicFramePr>
        <p:xfrm>
          <a:off x="416032" y="1916832"/>
          <a:ext cx="1579676" cy="432048"/>
        </p:xfrm>
        <a:graphic>
          <a:graphicData uri="http://schemas.openxmlformats.org/presentationml/2006/ole">
            <mc:AlternateContent xmlns:mc="http://schemas.openxmlformats.org/markup-compatibility/2006">
              <mc:Choice xmlns:v="urn:schemas-microsoft-com:vml" Requires="v">
                <p:oleObj spid="_x0000_s29045" name="Równanie" r:id="rId9" imgW="1117115" imgH="304668" progId="Equation.3">
                  <p:embed/>
                </p:oleObj>
              </mc:Choice>
              <mc:Fallback>
                <p:oleObj name="Równanie" r:id="rId9" imgW="1117115" imgH="304668"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032" y="1916832"/>
                        <a:ext cx="1579676" cy="432048"/>
                      </a:xfrm>
                      <a:prstGeom prst="rect">
                        <a:avLst/>
                      </a:prstGeom>
                      <a:noFill/>
                    </p:spPr>
                  </p:pic>
                </p:oleObj>
              </mc:Fallback>
            </mc:AlternateContent>
          </a:graphicData>
        </a:graphic>
      </p:graphicFrame>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1391313211"/>
              </p:ext>
            </p:extLst>
          </p:nvPr>
        </p:nvGraphicFramePr>
        <p:xfrm>
          <a:off x="4716016" y="2492896"/>
          <a:ext cx="1080120" cy="410750"/>
        </p:xfrm>
        <a:graphic>
          <a:graphicData uri="http://schemas.openxmlformats.org/presentationml/2006/ole">
            <mc:AlternateContent xmlns:mc="http://schemas.openxmlformats.org/markup-compatibility/2006">
              <mc:Choice xmlns:v="urn:schemas-microsoft-com:vml" Requires="v">
                <p:oleObj spid="_x0000_s29046" name="Równanie" r:id="rId11" imgW="672808" imgH="253890" progId="Equation.3">
                  <p:embed/>
                </p:oleObj>
              </mc:Choice>
              <mc:Fallback>
                <p:oleObj name="Równanie" r:id="rId11" imgW="672808" imgH="253890" progId="Equation.3">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6016" y="2492896"/>
                        <a:ext cx="1080120" cy="410750"/>
                      </a:xfrm>
                      <a:prstGeom prst="rect">
                        <a:avLst/>
                      </a:prstGeom>
                      <a:noFill/>
                    </p:spPr>
                  </p:pic>
                </p:oleObj>
              </mc:Fallback>
            </mc:AlternateContent>
          </a:graphicData>
        </a:graphic>
      </p:graphicFrame>
      <p:sp>
        <p:nvSpPr>
          <p:cNvPr id="14"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2867647558"/>
              </p:ext>
            </p:extLst>
          </p:nvPr>
        </p:nvGraphicFramePr>
        <p:xfrm>
          <a:off x="414497" y="2996952"/>
          <a:ext cx="1152128" cy="291872"/>
        </p:xfrm>
        <a:graphic>
          <a:graphicData uri="http://schemas.openxmlformats.org/presentationml/2006/ole">
            <mc:AlternateContent xmlns:mc="http://schemas.openxmlformats.org/markup-compatibility/2006">
              <mc:Choice xmlns:v="urn:schemas-microsoft-com:vml" Requires="v">
                <p:oleObj spid="_x0000_s29047" name="Równanie" r:id="rId13" imgW="710891" imgH="177723" progId="Equation.3">
                  <p:embed/>
                </p:oleObj>
              </mc:Choice>
              <mc:Fallback>
                <p:oleObj name="Równanie" r:id="rId13" imgW="710891" imgH="177723"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497" y="2996952"/>
                        <a:ext cx="1152128" cy="291872"/>
                      </a:xfrm>
                      <a:prstGeom prst="rect">
                        <a:avLst/>
                      </a:prstGeom>
                      <a:noFill/>
                    </p:spPr>
                  </p:pic>
                </p:oleObj>
              </mc:Fallback>
            </mc:AlternateContent>
          </a:graphicData>
        </a:graphic>
      </p:graphicFrame>
      <p:sp>
        <p:nvSpPr>
          <p:cNvPr id="16"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iekt 16"/>
          <p:cNvGraphicFramePr>
            <a:graphicFrameLocks noChangeAspect="1"/>
          </p:cNvGraphicFramePr>
          <p:nvPr>
            <p:extLst>
              <p:ext uri="{D42A27DB-BD31-4B8C-83A1-F6EECF244321}">
                <p14:modId xmlns:p14="http://schemas.microsoft.com/office/powerpoint/2010/main" val="2275306469"/>
              </p:ext>
            </p:extLst>
          </p:nvPr>
        </p:nvGraphicFramePr>
        <p:xfrm>
          <a:off x="395536" y="4264083"/>
          <a:ext cx="5616624" cy="720080"/>
        </p:xfrm>
        <a:graphic>
          <a:graphicData uri="http://schemas.openxmlformats.org/presentationml/2006/ole">
            <mc:AlternateContent xmlns:mc="http://schemas.openxmlformats.org/markup-compatibility/2006">
              <mc:Choice xmlns:v="urn:schemas-microsoft-com:vml" Requires="v">
                <p:oleObj spid="_x0000_s29048" name="Równanie" r:id="rId15" imgW="2565400" imgH="431800" progId="Equation.3">
                  <p:embed/>
                </p:oleObj>
              </mc:Choice>
              <mc:Fallback>
                <p:oleObj name="Równanie" r:id="rId15" imgW="2565400" imgH="431800"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536" y="4264083"/>
                        <a:ext cx="5616624" cy="720080"/>
                      </a:xfrm>
                      <a:prstGeom prst="rect">
                        <a:avLst/>
                      </a:prstGeom>
                      <a:noFill/>
                    </p:spPr>
                  </p:pic>
                </p:oleObj>
              </mc:Fallback>
            </mc:AlternateContent>
          </a:graphicData>
        </a:graphic>
      </p:graphicFrame>
      <p:sp>
        <p:nvSpPr>
          <p:cNvPr id="11" name="Strzałka w prawo 10"/>
          <p:cNvSpPr/>
          <p:nvPr/>
        </p:nvSpPr>
        <p:spPr>
          <a:xfrm>
            <a:off x="5364088" y="1556792"/>
            <a:ext cx="93610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iekt 17"/>
          <p:cNvGraphicFramePr>
            <a:graphicFrameLocks noChangeAspect="1"/>
          </p:cNvGraphicFramePr>
          <p:nvPr>
            <p:extLst>
              <p:ext uri="{D42A27DB-BD31-4B8C-83A1-F6EECF244321}">
                <p14:modId xmlns:p14="http://schemas.microsoft.com/office/powerpoint/2010/main" val="4161214203"/>
              </p:ext>
            </p:extLst>
          </p:nvPr>
        </p:nvGraphicFramePr>
        <p:xfrm>
          <a:off x="6886474" y="980529"/>
          <a:ext cx="2225675" cy="1152525"/>
        </p:xfrm>
        <a:graphic>
          <a:graphicData uri="http://schemas.openxmlformats.org/presentationml/2006/ole">
            <mc:AlternateContent xmlns:mc="http://schemas.openxmlformats.org/markup-compatibility/2006">
              <mc:Choice xmlns:v="urn:schemas-microsoft-com:vml" Requires="v">
                <p:oleObj spid="_x0000_s29049" name="Równanie" r:id="rId17" imgW="1574640" imgH="812520" progId="Equation.3">
                  <p:embed/>
                </p:oleObj>
              </mc:Choice>
              <mc:Fallback>
                <p:oleObj name="Równanie" r:id="rId17" imgW="1574640" imgH="812520" progId="Equation.3">
                  <p:embed/>
                  <p:pic>
                    <p:nvPicPr>
                      <p:cNvPr id="0" name=""/>
                      <p:cNvPicPr>
                        <a:picLocks noChangeAspect="1" noChangeArrowheads="1"/>
                      </p:cNvPicPr>
                      <p:nvPr/>
                    </p:nvPicPr>
                    <p:blipFill>
                      <a:blip r:embed="rId18"/>
                      <a:srcRect/>
                      <a:stretch>
                        <a:fillRect/>
                      </a:stretch>
                    </p:blipFill>
                    <p:spPr bwMode="auto">
                      <a:xfrm>
                        <a:off x="6886474" y="980529"/>
                        <a:ext cx="2225675" cy="1152525"/>
                      </a:xfrm>
                      <a:prstGeom prst="rect">
                        <a:avLst/>
                      </a:prstGeom>
                      <a:noFill/>
                    </p:spPr>
                  </p:pic>
                </p:oleObj>
              </mc:Fallback>
            </mc:AlternateContent>
          </a:graphicData>
        </a:graphic>
      </p:graphicFrame>
    </p:spTree>
    <p:extLst>
      <p:ext uri="{BB962C8B-B14F-4D97-AF65-F5344CB8AC3E}">
        <p14:creationId xmlns:p14="http://schemas.microsoft.com/office/powerpoint/2010/main" val="294237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7868" y="188640"/>
            <a:ext cx="8229600" cy="706090"/>
          </a:xfrm>
        </p:spPr>
        <p:txBody>
          <a:bodyPr>
            <a:normAutofit/>
          </a:bodyPr>
          <a:lstStyle/>
          <a:p>
            <a:r>
              <a:rPr lang="en-US" sz="3200" b="1" dirty="0" err="1" smtClean="0"/>
              <a:t>Poynting</a:t>
            </a:r>
            <a:r>
              <a:rPr lang="en-US" sz="3200" b="1" dirty="0" smtClean="0"/>
              <a:t> vector</a:t>
            </a:r>
            <a:endParaRPr lang="en-US" sz="3200" b="1" dirty="0"/>
          </a:p>
        </p:txBody>
      </p:sp>
      <p:sp>
        <p:nvSpPr>
          <p:cNvPr id="3" name="Symbol zastępczy zawartości 2"/>
          <p:cNvSpPr>
            <a:spLocks noGrp="1"/>
          </p:cNvSpPr>
          <p:nvPr>
            <p:ph idx="1"/>
          </p:nvPr>
        </p:nvSpPr>
        <p:spPr>
          <a:xfrm>
            <a:off x="349188" y="1556792"/>
            <a:ext cx="8543292" cy="3600400"/>
          </a:xfrm>
        </p:spPr>
        <p:txBody>
          <a:bodyPr>
            <a:normAutofit fontScale="92500" lnSpcReduction="10000"/>
          </a:bodyPr>
          <a:lstStyle/>
          <a:p>
            <a:r>
              <a:rPr lang="en-US" sz="2400" dirty="0"/>
              <a:t>The energy of electromagnetic waves per unit area perpendicular to the direction of motion and per unit time is defined by the </a:t>
            </a:r>
            <a:r>
              <a:rPr lang="pl-PL" sz="2400" dirty="0" err="1"/>
              <a:t>Poynting</a:t>
            </a:r>
            <a:r>
              <a:rPr lang="pl-PL" sz="2400" dirty="0"/>
              <a:t> </a:t>
            </a:r>
            <a:r>
              <a:rPr lang="en-US" sz="2400" dirty="0" smtClean="0"/>
              <a:t>vector</a:t>
            </a:r>
            <a:endParaRPr lang="pl-PL" sz="2400" dirty="0" smtClean="0"/>
          </a:p>
          <a:p>
            <a:pPr marL="0" indent="0">
              <a:buNone/>
            </a:pPr>
            <a:endParaRPr lang="pl-PL" sz="2400" dirty="0" smtClean="0"/>
          </a:p>
          <a:p>
            <a:r>
              <a:rPr lang="en-US" sz="2400" dirty="0" smtClean="0"/>
              <a:t>Due </a:t>
            </a:r>
            <a:r>
              <a:rPr lang="en-US" sz="2400" dirty="0"/>
              <a:t>to the large time variation of the electric and magnetic fields, the time-averaged value of the </a:t>
            </a:r>
            <a:r>
              <a:rPr lang="en-US" sz="2400" dirty="0" err="1"/>
              <a:t>Poyting</a:t>
            </a:r>
            <a:r>
              <a:rPr lang="en-US" sz="2400" dirty="0"/>
              <a:t> vector is important in practice. </a:t>
            </a:r>
            <a:endParaRPr lang="pl-PL" sz="2400" dirty="0" smtClean="0"/>
          </a:p>
          <a:p>
            <a:r>
              <a:rPr lang="en-US" sz="2400" dirty="0" smtClean="0"/>
              <a:t>Taking </a:t>
            </a:r>
            <a:r>
              <a:rPr lang="en-US" sz="2400" dirty="0"/>
              <a:t>into account that the electric and magnetic fields have a harmonic form </a:t>
            </a:r>
            <a:endParaRPr lang="pl-PL" sz="2400" dirty="0" smtClean="0"/>
          </a:p>
          <a:p>
            <a:pPr marL="0" indent="0">
              <a:buNone/>
            </a:pPr>
            <a:endParaRPr lang="pl-PL" sz="2400" dirty="0"/>
          </a:p>
          <a:p>
            <a:r>
              <a:rPr lang="pl-PL" sz="2400" dirty="0" smtClean="0"/>
              <a:t>I</a:t>
            </a:r>
            <a:r>
              <a:rPr lang="en-US" sz="2400" dirty="0" smtClean="0"/>
              <a:t>t </a:t>
            </a:r>
            <a:r>
              <a:rPr lang="en-US" sz="2400" dirty="0"/>
              <a:t>is easy to show that the average value of the </a:t>
            </a:r>
            <a:r>
              <a:rPr lang="en-US" sz="2400" dirty="0" err="1"/>
              <a:t>Poyting</a:t>
            </a:r>
            <a:r>
              <a:rPr lang="en-US" sz="2400" dirty="0"/>
              <a:t> vector is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iekt 5"/>
          <p:cNvGraphicFramePr>
            <a:graphicFrameLocks noChangeAspect="1"/>
          </p:cNvGraphicFramePr>
          <p:nvPr>
            <p:extLst>
              <p:ext uri="{D42A27DB-BD31-4B8C-83A1-F6EECF244321}">
                <p14:modId xmlns:p14="http://schemas.microsoft.com/office/powerpoint/2010/main" val="1467821797"/>
              </p:ext>
            </p:extLst>
          </p:nvPr>
        </p:nvGraphicFramePr>
        <p:xfrm>
          <a:off x="2855841" y="5013176"/>
          <a:ext cx="1716159" cy="785787"/>
        </p:xfrm>
        <a:graphic>
          <a:graphicData uri="http://schemas.openxmlformats.org/presentationml/2006/ole">
            <mc:AlternateContent xmlns:mc="http://schemas.openxmlformats.org/markup-compatibility/2006">
              <mc:Choice xmlns:v="urn:schemas-microsoft-com:vml" Requires="v">
                <p:oleObj spid="_x0000_s9414" name="Równanie" r:id="rId3" imgW="863280" imgH="393480" progId="Equation.3">
                  <p:embed/>
                </p:oleObj>
              </mc:Choice>
              <mc:Fallback>
                <p:oleObj name="Równanie" r:id="rId3" imgW="863280" imgH="393480" progId="Equation.3">
                  <p:embed/>
                  <p:pic>
                    <p:nvPicPr>
                      <p:cNvPr id="0" name="Object 1"/>
                      <p:cNvPicPr>
                        <a:picLocks noChangeAspect="1" noChangeArrowheads="1"/>
                      </p:cNvPicPr>
                      <p:nvPr/>
                    </p:nvPicPr>
                    <p:blipFill>
                      <a:blip r:embed="rId4"/>
                      <a:srcRect/>
                      <a:stretch>
                        <a:fillRect/>
                      </a:stretch>
                    </p:blipFill>
                    <p:spPr bwMode="auto">
                      <a:xfrm>
                        <a:off x="2855841" y="5013176"/>
                        <a:ext cx="1716159" cy="785787"/>
                      </a:xfrm>
                      <a:prstGeom prst="rect">
                        <a:avLst/>
                      </a:prstGeom>
                      <a:noFill/>
                    </p:spPr>
                  </p:pic>
                </p:oleObj>
              </mc:Fallback>
            </mc:AlternateContent>
          </a:graphicData>
        </a:graphic>
      </p:graphicFrame>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iekt 7"/>
          <p:cNvGraphicFramePr>
            <a:graphicFrameLocks noChangeAspect="1"/>
          </p:cNvGraphicFramePr>
          <p:nvPr>
            <p:extLst>
              <p:ext uri="{D42A27DB-BD31-4B8C-83A1-F6EECF244321}">
                <p14:modId xmlns:p14="http://schemas.microsoft.com/office/powerpoint/2010/main" val="1484669336"/>
              </p:ext>
            </p:extLst>
          </p:nvPr>
        </p:nvGraphicFramePr>
        <p:xfrm>
          <a:off x="2835807" y="2276872"/>
          <a:ext cx="1736193" cy="504056"/>
        </p:xfrm>
        <a:graphic>
          <a:graphicData uri="http://schemas.openxmlformats.org/presentationml/2006/ole">
            <mc:AlternateContent xmlns:mc="http://schemas.openxmlformats.org/markup-compatibility/2006">
              <mc:Choice xmlns:v="urn:schemas-microsoft-com:vml" Requires="v">
                <p:oleObj spid="_x0000_s9415" name="Równanie" r:id="rId5" imgW="888614" imgH="253890" progId="Equation.3">
                  <p:embed/>
                </p:oleObj>
              </mc:Choice>
              <mc:Fallback>
                <p:oleObj name="Równanie" r:id="rId5" imgW="888614" imgH="25389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5807" y="2276872"/>
                        <a:ext cx="1736193" cy="504056"/>
                      </a:xfrm>
                      <a:prstGeom prst="rect">
                        <a:avLst/>
                      </a:prstGeom>
                      <a:noFill/>
                    </p:spPr>
                  </p:pic>
                </p:oleObj>
              </mc:Fallback>
            </mc:AlternateContent>
          </a:graphicData>
        </a:graphic>
      </p:graphicFrame>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3007366680"/>
              </p:ext>
            </p:extLst>
          </p:nvPr>
        </p:nvGraphicFramePr>
        <p:xfrm>
          <a:off x="2771800" y="3933056"/>
          <a:ext cx="2112235" cy="432048"/>
        </p:xfrm>
        <a:graphic>
          <a:graphicData uri="http://schemas.openxmlformats.org/presentationml/2006/ole">
            <mc:AlternateContent xmlns:mc="http://schemas.openxmlformats.org/markup-compatibility/2006">
              <mc:Choice xmlns:v="urn:schemas-microsoft-com:vml" Requires="v">
                <p:oleObj spid="_x0000_s9416" name="Równanie" r:id="rId7" imgW="1256755" imgH="253890" progId="Equation.3">
                  <p:embed/>
                </p:oleObj>
              </mc:Choice>
              <mc:Fallback>
                <p:oleObj name="Równanie" r:id="rId7" imgW="1256755" imgH="25389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3933056"/>
                        <a:ext cx="2112235" cy="432048"/>
                      </a:xfrm>
                      <a:prstGeom prst="rect">
                        <a:avLst/>
                      </a:prstGeom>
                      <a:noFill/>
                    </p:spPr>
                  </p:pic>
                </p:oleObj>
              </mc:Fallback>
            </mc:AlternateContent>
          </a:graphicData>
        </a:graphic>
      </p:graphicFrame>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3674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Prostokąt 10"/>
          <p:cNvSpPr/>
          <p:nvPr/>
        </p:nvSpPr>
        <p:spPr>
          <a:xfrm>
            <a:off x="255258" y="404664"/>
            <a:ext cx="8633484" cy="1200329"/>
          </a:xfrm>
          <a:prstGeom prst="rect">
            <a:avLst/>
          </a:prstGeom>
        </p:spPr>
        <p:txBody>
          <a:bodyPr wrap="square">
            <a:spAutoFit/>
          </a:bodyPr>
          <a:lstStyle/>
          <a:p>
            <a:r>
              <a:rPr lang="en-US" sz="2400" dirty="0"/>
              <a:t>Thus, the energy of electromagnetic waves is determined by the square of the amplitude of the electric field. Note that the intensity of the radiation I is proportional to the exponential factor</a:t>
            </a:r>
          </a:p>
        </p:txBody>
      </p:sp>
      <p:sp>
        <p:nvSpPr>
          <p:cNvPr id="1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3355644345"/>
              </p:ext>
            </p:extLst>
          </p:nvPr>
        </p:nvGraphicFramePr>
        <p:xfrm>
          <a:off x="2176133" y="1988840"/>
          <a:ext cx="3832289" cy="876443"/>
        </p:xfrm>
        <a:graphic>
          <a:graphicData uri="http://schemas.openxmlformats.org/presentationml/2006/ole">
            <mc:AlternateContent xmlns:mc="http://schemas.openxmlformats.org/markup-compatibility/2006">
              <mc:Choice xmlns:v="urn:schemas-microsoft-com:vml" Requires="v">
                <p:oleObj spid="_x0000_s29795" name="Równanie" r:id="rId3" imgW="2120900" imgH="482600" progId="Equation.3">
                  <p:embed/>
                </p:oleObj>
              </mc:Choice>
              <mc:Fallback>
                <p:oleObj name="Równanie" r:id="rId3" imgW="21209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133" y="1988840"/>
                        <a:ext cx="3832289" cy="876443"/>
                      </a:xfrm>
                      <a:prstGeom prst="rect">
                        <a:avLst/>
                      </a:prstGeom>
                      <a:noFill/>
                    </p:spPr>
                  </p:pic>
                </p:oleObj>
              </mc:Fallback>
            </mc:AlternateContent>
          </a:graphicData>
        </a:graphic>
      </p:graphicFrame>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iekt 14"/>
          <p:cNvGraphicFramePr>
            <a:graphicFrameLocks noChangeAspect="1"/>
          </p:cNvGraphicFramePr>
          <p:nvPr>
            <p:extLst>
              <p:ext uri="{D42A27DB-BD31-4B8C-83A1-F6EECF244321}">
                <p14:modId xmlns:p14="http://schemas.microsoft.com/office/powerpoint/2010/main" val="1770766529"/>
              </p:ext>
            </p:extLst>
          </p:nvPr>
        </p:nvGraphicFramePr>
        <p:xfrm>
          <a:off x="1475656" y="3287978"/>
          <a:ext cx="936104" cy="599692"/>
        </p:xfrm>
        <a:graphic>
          <a:graphicData uri="http://schemas.openxmlformats.org/presentationml/2006/ole">
            <mc:AlternateContent xmlns:mc="http://schemas.openxmlformats.org/markup-compatibility/2006">
              <mc:Choice xmlns:v="urn:schemas-microsoft-com:vml" Requires="v">
                <p:oleObj spid="_x0000_s29796" name="Równanie" r:id="rId5" imgW="609336" imgH="393529" progId="Equation.3">
                  <p:embed/>
                </p:oleObj>
              </mc:Choice>
              <mc:Fallback>
                <p:oleObj name="Równanie" r:id="rId5" imgW="609336"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287978"/>
                        <a:ext cx="936104" cy="599692"/>
                      </a:xfrm>
                      <a:prstGeom prst="rect">
                        <a:avLst/>
                      </a:prstGeom>
                      <a:noFill/>
                    </p:spPr>
                  </p:pic>
                </p:oleObj>
              </mc:Fallback>
            </mc:AlternateContent>
          </a:graphicData>
        </a:graphic>
      </p:graphicFrame>
      <p:sp>
        <p:nvSpPr>
          <p:cNvPr id="17" name="pole tekstowe 16"/>
          <p:cNvSpPr txBox="1"/>
          <p:nvPr/>
        </p:nvSpPr>
        <p:spPr>
          <a:xfrm>
            <a:off x="2915816" y="3356992"/>
            <a:ext cx="3181127" cy="461665"/>
          </a:xfrm>
          <a:prstGeom prst="rect">
            <a:avLst/>
          </a:prstGeom>
          <a:noFill/>
        </p:spPr>
        <p:txBody>
          <a:bodyPr wrap="none" rtlCol="0">
            <a:spAutoFit/>
          </a:bodyPr>
          <a:lstStyle/>
          <a:p>
            <a:r>
              <a:rPr lang="en-US" sz="2400" dirty="0" smtClean="0"/>
              <a:t>is absorption coefficient</a:t>
            </a:r>
            <a:endParaRPr lang="en-US" sz="2400" dirty="0"/>
          </a:p>
        </p:txBody>
      </p:sp>
    </p:spTree>
    <p:extLst>
      <p:ext uri="{BB962C8B-B14F-4D97-AF65-F5344CB8AC3E}">
        <p14:creationId xmlns:p14="http://schemas.microsoft.com/office/powerpoint/2010/main" val="6636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78098"/>
          </a:xfrm>
        </p:spPr>
        <p:txBody>
          <a:bodyPr>
            <a:normAutofit/>
          </a:bodyPr>
          <a:lstStyle/>
          <a:p>
            <a:r>
              <a:rPr lang="en-US" sz="3200" b="1" dirty="0" smtClean="0"/>
              <a:t>Stokes vector</a:t>
            </a:r>
            <a:endParaRPr lang="en-US" sz="3200" b="1" dirty="0"/>
          </a:p>
        </p:txBody>
      </p:sp>
      <p:sp>
        <p:nvSpPr>
          <p:cNvPr id="3" name="Symbol zastępczy zawartości 2"/>
          <p:cNvSpPr>
            <a:spLocks noGrp="1"/>
          </p:cNvSpPr>
          <p:nvPr>
            <p:ph idx="1"/>
          </p:nvPr>
        </p:nvSpPr>
        <p:spPr>
          <a:xfrm>
            <a:off x="395536" y="1124744"/>
            <a:ext cx="8229600" cy="2311722"/>
          </a:xfrm>
        </p:spPr>
        <p:txBody>
          <a:bodyPr>
            <a:normAutofit/>
          </a:bodyPr>
          <a:lstStyle/>
          <a:p>
            <a:r>
              <a:rPr lang="en-US" sz="2400" dirty="0"/>
              <a:t>A complete description of radiation requires the introduction of parameters describing its </a:t>
            </a:r>
            <a:r>
              <a:rPr lang="en-US" sz="2400" dirty="0" smtClean="0"/>
              <a:t>polarization. </a:t>
            </a:r>
            <a:r>
              <a:rPr lang="en-US" sz="2400" dirty="0"/>
              <a:t>In 1852, Stokes defined the following four parameters</a:t>
            </a:r>
          </a:p>
        </p:txBody>
      </p:sp>
      <p:graphicFrame>
        <p:nvGraphicFramePr>
          <p:cNvPr id="4" name="Obiekt 3"/>
          <p:cNvGraphicFramePr>
            <a:graphicFrameLocks noChangeAspect="1"/>
          </p:cNvGraphicFramePr>
          <p:nvPr>
            <p:extLst>
              <p:ext uri="{D42A27DB-BD31-4B8C-83A1-F6EECF244321}">
                <p14:modId xmlns:p14="http://schemas.microsoft.com/office/powerpoint/2010/main" val="590580720"/>
              </p:ext>
            </p:extLst>
          </p:nvPr>
        </p:nvGraphicFramePr>
        <p:xfrm>
          <a:off x="827584" y="2348880"/>
          <a:ext cx="1661246" cy="372616"/>
        </p:xfrm>
        <a:graphic>
          <a:graphicData uri="http://schemas.openxmlformats.org/presentationml/2006/ole">
            <mc:AlternateContent xmlns:mc="http://schemas.openxmlformats.org/markup-compatibility/2006">
              <mc:Choice xmlns:v="urn:schemas-microsoft-com:vml" Requires="v">
                <p:oleObj spid="_x0000_s31011" name="Równanie" r:id="rId3" imgW="1016000" imgH="228600" progId="Equation.3">
                  <p:embed/>
                </p:oleObj>
              </mc:Choice>
              <mc:Fallback>
                <p:oleObj name="Równanie" r:id="rId3" imgW="10160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348880"/>
                        <a:ext cx="1661246" cy="372616"/>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2990444468"/>
              </p:ext>
            </p:extLst>
          </p:nvPr>
        </p:nvGraphicFramePr>
        <p:xfrm>
          <a:off x="755576" y="2780928"/>
          <a:ext cx="1680187" cy="360040"/>
        </p:xfrm>
        <a:graphic>
          <a:graphicData uri="http://schemas.openxmlformats.org/presentationml/2006/ole">
            <mc:AlternateContent xmlns:mc="http://schemas.openxmlformats.org/markup-compatibility/2006">
              <mc:Choice xmlns:v="urn:schemas-microsoft-com:vml" Requires="v">
                <p:oleObj spid="_x0000_s31012" name="Równanie" r:id="rId5" imgW="1066800" imgH="228600" progId="Equation.3">
                  <p:embed/>
                </p:oleObj>
              </mc:Choice>
              <mc:Fallback>
                <p:oleObj name="Równanie" r:id="rId5" imgW="10668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780928"/>
                        <a:ext cx="1680187" cy="360040"/>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748805219"/>
              </p:ext>
            </p:extLst>
          </p:nvPr>
        </p:nvGraphicFramePr>
        <p:xfrm>
          <a:off x="755576" y="3212977"/>
          <a:ext cx="1800200" cy="382344"/>
        </p:xfrm>
        <a:graphic>
          <a:graphicData uri="http://schemas.openxmlformats.org/presentationml/2006/ole">
            <mc:AlternateContent xmlns:mc="http://schemas.openxmlformats.org/markup-compatibility/2006">
              <mc:Choice xmlns:v="urn:schemas-microsoft-com:vml" Requires="v">
                <p:oleObj spid="_x0000_s31013" name="Równanie" r:id="rId7" imgW="1079500" imgH="228600" progId="Equation.3">
                  <p:embed/>
                </p:oleObj>
              </mc:Choice>
              <mc:Fallback>
                <p:oleObj name="Równanie" r:id="rId7" imgW="1079500" imgH="22860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3212977"/>
                        <a:ext cx="1800200" cy="382344"/>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1498666016"/>
              </p:ext>
            </p:extLst>
          </p:nvPr>
        </p:nvGraphicFramePr>
        <p:xfrm>
          <a:off x="755576" y="3645024"/>
          <a:ext cx="2100233" cy="360040"/>
        </p:xfrm>
        <a:graphic>
          <a:graphicData uri="http://schemas.openxmlformats.org/presentationml/2006/ole">
            <mc:AlternateContent xmlns:mc="http://schemas.openxmlformats.org/markup-compatibility/2006">
              <mc:Choice xmlns:v="urn:schemas-microsoft-com:vml" Requires="v">
                <p:oleObj spid="_x0000_s31014" name="Równanie" r:id="rId9" imgW="1333500" imgH="228600" progId="Equation.3">
                  <p:embed/>
                </p:oleObj>
              </mc:Choice>
              <mc:Fallback>
                <p:oleObj name="Równanie" r:id="rId9" imgW="1333500" imgH="2286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3645024"/>
                        <a:ext cx="2100233" cy="360040"/>
                      </a:xfrm>
                      <a:prstGeom prst="rect">
                        <a:avLst/>
                      </a:prstGeom>
                      <a:noFill/>
                    </p:spPr>
                  </p:pic>
                </p:oleObj>
              </mc:Fallback>
            </mc:AlternateContent>
          </a:graphicData>
        </a:graphic>
      </p:graphicFrame>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pole tekstowe 12"/>
          <p:cNvSpPr txBox="1"/>
          <p:nvPr/>
        </p:nvSpPr>
        <p:spPr>
          <a:xfrm>
            <a:off x="395536" y="4077072"/>
            <a:ext cx="8352928" cy="1938992"/>
          </a:xfrm>
          <a:prstGeom prst="rect">
            <a:avLst/>
          </a:prstGeom>
          <a:noFill/>
        </p:spPr>
        <p:txBody>
          <a:bodyPr wrap="square" rtlCol="0">
            <a:spAutoFit/>
          </a:bodyPr>
          <a:lstStyle/>
          <a:p>
            <a:r>
              <a:rPr lang="en-US" sz="2400" dirty="0"/>
              <a:t>where </a:t>
            </a:r>
            <a:r>
              <a:rPr lang="en-US" sz="2400" dirty="0" smtClean="0"/>
              <a:t>E</a:t>
            </a:r>
            <a:r>
              <a:rPr lang="pl-PL" sz="2400" baseline="-25000" dirty="0" smtClean="0"/>
              <a:t>l</a:t>
            </a:r>
            <a:r>
              <a:rPr lang="en-US" sz="2400" dirty="0" smtClean="0"/>
              <a:t> </a:t>
            </a:r>
            <a:r>
              <a:rPr lang="en-US" sz="2400" dirty="0"/>
              <a:t>and </a:t>
            </a:r>
            <a:r>
              <a:rPr lang="en-US" sz="2400" dirty="0" smtClean="0"/>
              <a:t>E</a:t>
            </a:r>
            <a:r>
              <a:rPr lang="pl-PL" sz="2400" baseline="-25000" dirty="0" smtClean="0"/>
              <a:t>r</a:t>
            </a:r>
            <a:r>
              <a:rPr lang="en-US" sz="2400" dirty="0" smtClean="0"/>
              <a:t> </a:t>
            </a:r>
            <a:r>
              <a:rPr lang="en-US" sz="2400" dirty="0"/>
              <a:t>are the parallel and perpendicular components of the electric field strength vector with respect to the reference plane. They describe the vibration of the vector and the phase differences between the components of this vector. </a:t>
            </a:r>
            <a:endParaRPr lang="pl-PL" sz="2400" dirty="0" smtClean="0"/>
          </a:p>
          <a:p>
            <a:r>
              <a:rPr lang="en-US" sz="2400" dirty="0" smtClean="0"/>
              <a:t>By </a:t>
            </a:r>
            <a:r>
              <a:rPr lang="en-US" sz="2400" dirty="0"/>
              <a:t>writing the components of the electric field in harmonic form</a:t>
            </a:r>
          </a:p>
        </p:txBody>
      </p:sp>
      <p:graphicFrame>
        <p:nvGraphicFramePr>
          <p:cNvPr id="14" name="Obiekt 13"/>
          <p:cNvGraphicFramePr>
            <a:graphicFrameLocks noChangeAspect="1"/>
          </p:cNvGraphicFramePr>
          <p:nvPr>
            <p:extLst>
              <p:ext uri="{D42A27DB-BD31-4B8C-83A1-F6EECF244321}">
                <p14:modId xmlns:p14="http://schemas.microsoft.com/office/powerpoint/2010/main" val="3617362905"/>
              </p:ext>
            </p:extLst>
          </p:nvPr>
        </p:nvGraphicFramePr>
        <p:xfrm>
          <a:off x="683568" y="6237312"/>
          <a:ext cx="2448273" cy="380475"/>
        </p:xfrm>
        <a:graphic>
          <a:graphicData uri="http://schemas.openxmlformats.org/presentationml/2006/ole">
            <mc:AlternateContent xmlns:mc="http://schemas.openxmlformats.org/markup-compatibility/2006">
              <mc:Choice xmlns:v="urn:schemas-microsoft-com:vml" Requires="v">
                <p:oleObj spid="_x0000_s31015" name="Równanie" r:id="rId11" imgW="1409088" imgH="215806" progId="Equation.3">
                  <p:embed/>
                </p:oleObj>
              </mc:Choice>
              <mc:Fallback>
                <p:oleObj name="Równanie" r:id="rId11" imgW="1409088" imgH="215806"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6237312"/>
                        <a:ext cx="2448273" cy="380475"/>
                      </a:xfrm>
                      <a:prstGeom prst="rect">
                        <a:avLst/>
                      </a:prstGeom>
                      <a:noFill/>
                    </p:spPr>
                  </p:pic>
                </p:oleObj>
              </mc:Fallback>
            </mc:AlternateContent>
          </a:graphicData>
        </a:graphic>
      </p:graphicFrame>
      <p:graphicFrame>
        <p:nvGraphicFramePr>
          <p:cNvPr id="15" name="Obiekt 14"/>
          <p:cNvGraphicFramePr>
            <a:graphicFrameLocks noChangeAspect="1"/>
          </p:cNvGraphicFramePr>
          <p:nvPr>
            <p:extLst>
              <p:ext uri="{D42A27DB-BD31-4B8C-83A1-F6EECF244321}">
                <p14:modId xmlns:p14="http://schemas.microsoft.com/office/powerpoint/2010/main" val="1528850828"/>
              </p:ext>
            </p:extLst>
          </p:nvPr>
        </p:nvGraphicFramePr>
        <p:xfrm>
          <a:off x="4716016" y="6237312"/>
          <a:ext cx="2363741" cy="360040"/>
        </p:xfrm>
        <a:graphic>
          <a:graphicData uri="http://schemas.openxmlformats.org/presentationml/2006/ole">
            <mc:AlternateContent xmlns:mc="http://schemas.openxmlformats.org/markup-compatibility/2006">
              <mc:Choice xmlns:v="urn:schemas-microsoft-com:vml" Requires="v">
                <p:oleObj spid="_x0000_s31016" name="Równanie" r:id="rId13" imgW="1434477" imgH="215806" progId="Equation.3">
                  <p:embed/>
                </p:oleObj>
              </mc:Choice>
              <mc:Fallback>
                <p:oleObj name="Równanie" r:id="rId13" imgW="1434477" imgH="215806"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6016" y="6237312"/>
                        <a:ext cx="2363741" cy="360040"/>
                      </a:xfrm>
                      <a:prstGeom prst="rect">
                        <a:avLst/>
                      </a:prstGeom>
                      <a:noFill/>
                    </p:spPr>
                  </p:pic>
                </p:oleObj>
              </mc:Fallback>
            </mc:AlternateContent>
          </a:graphicData>
        </a:graphic>
      </p:graphicFrame>
      <p:sp>
        <p:nvSpPr>
          <p:cNvPr id="16"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3"/>
          <p:cNvSpPr>
            <a:spLocks noChangeArrowheads="1"/>
          </p:cNvSpPr>
          <p:nvPr/>
        </p:nvSpPr>
        <p:spPr bwMode="auto">
          <a:xfrm>
            <a:off x="0" y="67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4"/>
          <p:cNvSpPr>
            <a:spLocks noChangeArrowheads="1"/>
          </p:cNvSpPr>
          <p:nvPr/>
        </p:nvSpPr>
        <p:spPr bwMode="auto">
          <a:xfrm>
            <a:off x="0"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4844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l"/>
            <a:r>
              <a:rPr lang="en-US" sz="2400" dirty="0"/>
              <a:t>it can be shown that the Stokes vector has the following coordinates</a:t>
            </a:r>
          </a:p>
        </p:txBody>
      </p:sp>
      <p:graphicFrame>
        <p:nvGraphicFramePr>
          <p:cNvPr id="4" name="Obiekt 3"/>
          <p:cNvGraphicFramePr>
            <a:graphicFrameLocks noChangeAspect="1"/>
          </p:cNvGraphicFramePr>
          <p:nvPr>
            <p:extLst>
              <p:ext uri="{D42A27DB-BD31-4B8C-83A1-F6EECF244321}">
                <p14:modId xmlns:p14="http://schemas.microsoft.com/office/powerpoint/2010/main" val="788962071"/>
              </p:ext>
            </p:extLst>
          </p:nvPr>
        </p:nvGraphicFramePr>
        <p:xfrm>
          <a:off x="680710" y="1371600"/>
          <a:ext cx="1080120" cy="360040"/>
        </p:xfrm>
        <a:graphic>
          <a:graphicData uri="http://schemas.openxmlformats.org/presentationml/2006/ole">
            <mc:AlternateContent xmlns:mc="http://schemas.openxmlformats.org/markup-compatibility/2006">
              <mc:Choice xmlns:v="urn:schemas-microsoft-com:vml" Requires="v">
                <p:oleObj spid="_x0000_s32121" name="Równanie" r:id="rId3" imgW="685800" imgH="228600" progId="Equation.3">
                  <p:embed/>
                </p:oleObj>
              </mc:Choice>
              <mc:Fallback>
                <p:oleObj name="Równanie" r:id="rId3" imgW="6858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10" y="1371600"/>
                        <a:ext cx="1080120" cy="360040"/>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2557338009"/>
              </p:ext>
            </p:extLst>
          </p:nvPr>
        </p:nvGraphicFramePr>
        <p:xfrm>
          <a:off x="683568" y="1828800"/>
          <a:ext cx="1032204" cy="313581"/>
        </p:xfrm>
        <a:graphic>
          <a:graphicData uri="http://schemas.openxmlformats.org/presentationml/2006/ole">
            <mc:AlternateContent xmlns:mc="http://schemas.openxmlformats.org/markup-compatibility/2006">
              <mc:Choice xmlns:v="urn:schemas-microsoft-com:vml" Requires="v">
                <p:oleObj spid="_x0000_s32122" name="Równanie" r:id="rId5" imgW="749300" imgH="228600" progId="Equation.3">
                  <p:embed/>
                </p:oleObj>
              </mc:Choice>
              <mc:Fallback>
                <p:oleObj name="Równanie" r:id="rId5" imgW="7493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828800"/>
                        <a:ext cx="1032204" cy="313581"/>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3390211123"/>
              </p:ext>
            </p:extLst>
          </p:nvPr>
        </p:nvGraphicFramePr>
        <p:xfrm>
          <a:off x="683568" y="2276475"/>
          <a:ext cx="1514270" cy="338138"/>
        </p:xfrm>
        <a:graphic>
          <a:graphicData uri="http://schemas.openxmlformats.org/presentationml/2006/ole">
            <mc:AlternateContent xmlns:mc="http://schemas.openxmlformats.org/markup-compatibility/2006">
              <mc:Choice xmlns:v="urn:schemas-microsoft-com:vml" Requires="v">
                <p:oleObj spid="_x0000_s32123" name="Równanie" r:id="rId7" imgW="977476" imgH="215806" progId="Equation.3">
                  <p:embed/>
                </p:oleObj>
              </mc:Choice>
              <mc:Fallback>
                <p:oleObj name="Równanie" r:id="rId7" imgW="977476" imgH="215806"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276475"/>
                        <a:ext cx="1514270" cy="338138"/>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478786398"/>
              </p:ext>
            </p:extLst>
          </p:nvPr>
        </p:nvGraphicFramePr>
        <p:xfrm>
          <a:off x="659668" y="2780928"/>
          <a:ext cx="1565391" cy="360040"/>
        </p:xfrm>
        <a:graphic>
          <a:graphicData uri="http://schemas.openxmlformats.org/presentationml/2006/ole">
            <mc:AlternateContent xmlns:mc="http://schemas.openxmlformats.org/markup-compatibility/2006">
              <mc:Choice xmlns:v="urn:schemas-microsoft-com:vml" Requires="v">
                <p:oleObj spid="_x0000_s32124" name="Równanie" r:id="rId9" imgW="952087" imgH="215806" progId="Equation.3">
                  <p:embed/>
                </p:oleObj>
              </mc:Choice>
              <mc:Fallback>
                <p:oleObj name="Równanie" r:id="rId9" imgW="952087" imgH="215806"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668" y="2780928"/>
                        <a:ext cx="1565391" cy="360040"/>
                      </a:xfrm>
                      <a:prstGeom prst="rect">
                        <a:avLst/>
                      </a:prstGeom>
                      <a:noFill/>
                    </p:spPr>
                  </p:pic>
                </p:oleObj>
              </mc:Fallback>
            </mc:AlternateContent>
          </a:graphicData>
        </a:graphic>
      </p:graphicFrame>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0" y="2047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Prostokąt 11"/>
          <p:cNvSpPr/>
          <p:nvPr/>
        </p:nvSpPr>
        <p:spPr>
          <a:xfrm>
            <a:off x="3059832" y="1459468"/>
            <a:ext cx="6072945" cy="461665"/>
          </a:xfrm>
          <a:prstGeom prst="rect">
            <a:avLst/>
          </a:prstGeom>
        </p:spPr>
        <p:txBody>
          <a:bodyPr wrap="none">
            <a:spAutoFit/>
          </a:bodyPr>
          <a:lstStyle/>
          <a:p>
            <a:r>
              <a:rPr lang="en-US" sz="2400" dirty="0"/>
              <a:t>where </a:t>
            </a:r>
            <a:r>
              <a:rPr lang="en-US" sz="2400" dirty="0" smtClean="0">
                <a:sym typeface="Symbol"/>
              </a:rPr>
              <a:t></a:t>
            </a:r>
            <a:r>
              <a:rPr lang="en-US" sz="2400" dirty="0" smtClean="0"/>
              <a:t> </a:t>
            </a:r>
            <a:r>
              <a:rPr lang="en-US" sz="2400" dirty="0"/>
              <a:t>is the phase difference and is </a:t>
            </a:r>
            <a:r>
              <a:rPr lang="en-US" sz="2400" dirty="0" smtClean="0">
                <a:sym typeface="Symbol"/>
              </a:rPr>
              <a:t> </a:t>
            </a:r>
            <a:r>
              <a:rPr lang="en-US" sz="2400" dirty="0" smtClean="0"/>
              <a:t>=</a:t>
            </a:r>
            <a:r>
              <a:rPr lang="en-US" sz="2400" dirty="0">
                <a:sym typeface="Symbol"/>
              </a:rPr>
              <a:t> </a:t>
            </a:r>
            <a:r>
              <a:rPr lang="en-US" sz="2400" dirty="0" smtClean="0">
                <a:sym typeface="Symbol"/>
              </a:rPr>
              <a:t></a:t>
            </a:r>
            <a:r>
              <a:rPr lang="pl-PL" sz="2400" baseline="-25000" dirty="0" smtClean="0">
                <a:sym typeface="Symbol"/>
              </a:rPr>
              <a:t>r</a:t>
            </a:r>
            <a:r>
              <a:rPr lang="en-US" sz="2400" dirty="0" smtClean="0"/>
              <a:t>-</a:t>
            </a:r>
            <a:r>
              <a:rPr lang="en-US" sz="2400" dirty="0" smtClean="0">
                <a:sym typeface="Symbol"/>
              </a:rPr>
              <a:t> </a:t>
            </a:r>
            <a:r>
              <a:rPr lang="pl-PL" sz="2400" baseline="-25000" dirty="0" smtClean="0">
                <a:sym typeface="Symbol"/>
              </a:rPr>
              <a:t>l</a:t>
            </a:r>
            <a:r>
              <a:rPr lang="en-US" sz="2400" dirty="0" smtClean="0"/>
              <a:t>.</a:t>
            </a:r>
            <a:endParaRPr lang="en-US" sz="2400" dirty="0"/>
          </a:p>
        </p:txBody>
      </p:sp>
      <p:sp>
        <p:nvSpPr>
          <p:cNvPr id="13" name="Prostokąt 12"/>
          <p:cNvSpPr/>
          <p:nvPr/>
        </p:nvSpPr>
        <p:spPr>
          <a:xfrm>
            <a:off x="467544" y="3284984"/>
            <a:ext cx="8280920" cy="1569660"/>
          </a:xfrm>
          <a:prstGeom prst="rect">
            <a:avLst/>
          </a:prstGeom>
        </p:spPr>
        <p:txBody>
          <a:bodyPr wrap="square">
            <a:spAutoFit/>
          </a:bodyPr>
          <a:lstStyle/>
          <a:p>
            <a:r>
              <a:rPr lang="en-US" sz="2400" dirty="0"/>
              <a:t>The above formulae describe a single wave, but in reality, when measuring them, averaging over multiple waves of independent phase is performed. Therefore, to describe the </a:t>
            </a:r>
            <a:r>
              <a:rPr lang="en-US" sz="2400" dirty="0" smtClean="0"/>
              <a:t>polarization </a:t>
            </a:r>
            <a:r>
              <a:rPr lang="en-US" sz="2400" dirty="0"/>
              <a:t>we use the time-averaged elements of the Stokes vector</a:t>
            </a:r>
          </a:p>
        </p:txBody>
      </p:sp>
      <p:graphicFrame>
        <p:nvGraphicFramePr>
          <p:cNvPr id="14" name="Obiekt 13"/>
          <p:cNvGraphicFramePr>
            <a:graphicFrameLocks noChangeAspect="1"/>
          </p:cNvGraphicFramePr>
          <p:nvPr>
            <p:extLst>
              <p:ext uri="{D42A27DB-BD31-4B8C-83A1-F6EECF244321}">
                <p14:modId xmlns:p14="http://schemas.microsoft.com/office/powerpoint/2010/main" val="2423352071"/>
              </p:ext>
            </p:extLst>
          </p:nvPr>
        </p:nvGraphicFramePr>
        <p:xfrm>
          <a:off x="611559" y="4854644"/>
          <a:ext cx="1935206" cy="374556"/>
        </p:xfrm>
        <a:graphic>
          <a:graphicData uri="http://schemas.openxmlformats.org/presentationml/2006/ole">
            <mc:AlternateContent xmlns:mc="http://schemas.openxmlformats.org/markup-compatibility/2006">
              <mc:Choice xmlns:v="urn:schemas-microsoft-com:vml" Requires="v">
                <p:oleObj spid="_x0000_s32125" name="Równanie" r:id="rId11" imgW="1181100" imgH="228600" progId="Equation.3">
                  <p:embed/>
                </p:oleObj>
              </mc:Choice>
              <mc:Fallback>
                <p:oleObj name="Równanie" r:id="rId11" imgW="1181100" imgH="2286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559" y="4854644"/>
                        <a:ext cx="1935206" cy="374556"/>
                      </a:xfrm>
                      <a:prstGeom prst="rect">
                        <a:avLst/>
                      </a:prstGeom>
                      <a:noFill/>
                    </p:spPr>
                  </p:pic>
                </p:oleObj>
              </mc:Fallback>
            </mc:AlternateContent>
          </a:graphicData>
        </a:graphic>
      </p:graphicFrame>
      <p:graphicFrame>
        <p:nvGraphicFramePr>
          <p:cNvPr id="15" name="Obiekt 14"/>
          <p:cNvGraphicFramePr>
            <a:graphicFrameLocks noChangeAspect="1"/>
          </p:cNvGraphicFramePr>
          <p:nvPr>
            <p:extLst>
              <p:ext uri="{D42A27DB-BD31-4B8C-83A1-F6EECF244321}">
                <p14:modId xmlns:p14="http://schemas.microsoft.com/office/powerpoint/2010/main" val="1273650576"/>
              </p:ext>
            </p:extLst>
          </p:nvPr>
        </p:nvGraphicFramePr>
        <p:xfrm>
          <a:off x="611560" y="5373216"/>
          <a:ext cx="1935215" cy="360040"/>
        </p:xfrm>
        <a:graphic>
          <a:graphicData uri="http://schemas.openxmlformats.org/presentationml/2006/ole">
            <mc:AlternateContent xmlns:mc="http://schemas.openxmlformats.org/markup-compatibility/2006">
              <mc:Choice xmlns:v="urn:schemas-microsoft-com:vml" Requires="v">
                <p:oleObj spid="_x0000_s32126" name="Równanie" r:id="rId13" imgW="1231366" imgH="228501" progId="Equation.3">
                  <p:embed/>
                </p:oleObj>
              </mc:Choice>
              <mc:Fallback>
                <p:oleObj name="Równanie" r:id="rId13" imgW="1231366" imgH="228501"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560" y="5373216"/>
                        <a:ext cx="1935215" cy="360040"/>
                      </a:xfrm>
                      <a:prstGeom prst="rect">
                        <a:avLst/>
                      </a:prstGeom>
                      <a:noFill/>
                    </p:spPr>
                  </p:pic>
                </p:oleObj>
              </mc:Fallback>
            </mc:AlternateContent>
          </a:graphicData>
        </a:graphic>
      </p:graphicFrame>
      <p:graphicFrame>
        <p:nvGraphicFramePr>
          <p:cNvPr id="16" name="Obiekt 15"/>
          <p:cNvGraphicFramePr>
            <a:graphicFrameLocks noChangeAspect="1"/>
          </p:cNvGraphicFramePr>
          <p:nvPr>
            <p:extLst>
              <p:ext uri="{D42A27DB-BD31-4B8C-83A1-F6EECF244321}">
                <p14:modId xmlns:p14="http://schemas.microsoft.com/office/powerpoint/2010/main" val="2393378327"/>
              </p:ext>
            </p:extLst>
          </p:nvPr>
        </p:nvGraphicFramePr>
        <p:xfrm>
          <a:off x="611559" y="5877272"/>
          <a:ext cx="1941085" cy="360040"/>
        </p:xfrm>
        <a:graphic>
          <a:graphicData uri="http://schemas.openxmlformats.org/presentationml/2006/ole">
            <mc:AlternateContent xmlns:mc="http://schemas.openxmlformats.org/markup-compatibility/2006">
              <mc:Choice xmlns:v="urn:schemas-microsoft-com:vml" Requires="v">
                <p:oleObj spid="_x0000_s32127" name="Równanie" r:id="rId15" imgW="1180588" imgH="215806" progId="Equation.3">
                  <p:embed/>
                </p:oleObj>
              </mc:Choice>
              <mc:Fallback>
                <p:oleObj name="Równanie" r:id="rId15" imgW="1180588" imgH="215806" progId="Equation.3">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559" y="5877272"/>
                        <a:ext cx="1941085" cy="360040"/>
                      </a:xfrm>
                      <a:prstGeom prst="rect">
                        <a:avLst/>
                      </a:prstGeom>
                      <a:noFill/>
                    </p:spPr>
                  </p:pic>
                </p:oleObj>
              </mc:Fallback>
            </mc:AlternateContent>
          </a:graphicData>
        </a:graphic>
      </p:graphicFrame>
      <p:graphicFrame>
        <p:nvGraphicFramePr>
          <p:cNvPr id="17" name="Obiekt 16"/>
          <p:cNvGraphicFramePr>
            <a:graphicFrameLocks noChangeAspect="1"/>
          </p:cNvGraphicFramePr>
          <p:nvPr>
            <p:extLst>
              <p:ext uri="{D42A27DB-BD31-4B8C-83A1-F6EECF244321}">
                <p14:modId xmlns:p14="http://schemas.microsoft.com/office/powerpoint/2010/main" val="1586904645"/>
              </p:ext>
            </p:extLst>
          </p:nvPr>
        </p:nvGraphicFramePr>
        <p:xfrm>
          <a:off x="611560" y="6381328"/>
          <a:ext cx="1897254" cy="354771"/>
        </p:xfrm>
        <a:graphic>
          <a:graphicData uri="http://schemas.openxmlformats.org/presentationml/2006/ole">
            <mc:AlternateContent xmlns:mc="http://schemas.openxmlformats.org/markup-compatibility/2006">
              <mc:Choice xmlns:v="urn:schemas-microsoft-com:vml" Requires="v">
                <p:oleObj spid="_x0000_s32128" name="Równanie" r:id="rId17" imgW="1167893" imgH="215806" progId="Equation.3">
                  <p:embed/>
                </p:oleObj>
              </mc:Choice>
              <mc:Fallback>
                <p:oleObj name="Równanie" r:id="rId17" imgW="1167893" imgH="215806" progId="Equation.3">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1560" y="6381328"/>
                        <a:ext cx="1897254" cy="354771"/>
                      </a:xfrm>
                      <a:prstGeom prst="rect">
                        <a:avLst/>
                      </a:prstGeom>
                      <a:noFill/>
                    </p:spPr>
                  </p:pic>
                </p:oleObj>
              </mc:Fallback>
            </mc:AlternateContent>
          </a:graphicData>
        </a:graphic>
      </p:graphicFrame>
      <p:sp>
        <p:nvSpPr>
          <p:cNvPr id="18" name="Rectangle 1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152400" y="838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5"/>
          <p:cNvSpPr>
            <a:spLocks noChangeArrowheads="1"/>
          </p:cNvSpPr>
          <p:nvPr/>
        </p:nvSpPr>
        <p:spPr bwMode="auto">
          <a:xfrm>
            <a:off x="152400" y="1524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16"/>
          <p:cNvSpPr>
            <a:spLocks noChangeArrowheads="1"/>
          </p:cNvSpPr>
          <p:nvPr/>
        </p:nvSpPr>
        <p:spPr bwMode="auto">
          <a:xfrm>
            <a:off x="152400" y="2200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05642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Polari</a:t>
            </a:r>
            <a:r>
              <a:rPr lang="pl-PL" sz="3200" b="1" dirty="0" smtClean="0"/>
              <a:t>s</a:t>
            </a:r>
            <a:r>
              <a:rPr lang="en-US" sz="3200" b="1" dirty="0" err="1" smtClean="0"/>
              <a:t>ation</a:t>
            </a:r>
            <a:endParaRPr lang="en-US" sz="3200" b="1" dirty="0"/>
          </a:p>
        </p:txBody>
      </p:sp>
      <p:sp>
        <p:nvSpPr>
          <p:cNvPr id="3" name="Symbol zastępczy zawartości 2"/>
          <p:cNvSpPr>
            <a:spLocks noGrp="1"/>
          </p:cNvSpPr>
          <p:nvPr>
            <p:ph idx="1"/>
          </p:nvPr>
        </p:nvSpPr>
        <p:spPr>
          <a:xfrm>
            <a:off x="457200" y="1600200"/>
            <a:ext cx="8229600" cy="2908919"/>
          </a:xfrm>
        </p:spPr>
        <p:txBody>
          <a:bodyPr>
            <a:normAutofit lnSpcReduction="10000"/>
          </a:bodyPr>
          <a:lstStyle/>
          <a:p>
            <a:r>
              <a:rPr lang="en-US" sz="2400" dirty="0"/>
              <a:t>For sunlight (completely </a:t>
            </a:r>
            <a:r>
              <a:rPr lang="en-US" sz="2400" dirty="0" err="1"/>
              <a:t>unpolarised</a:t>
            </a:r>
            <a:r>
              <a:rPr lang="en-US" sz="2400" dirty="0"/>
              <a:t>) Q=U=V=0. </a:t>
            </a:r>
            <a:endParaRPr lang="pl-PL" sz="2400" dirty="0" smtClean="0"/>
          </a:p>
          <a:p>
            <a:r>
              <a:rPr lang="en-US" sz="2400" dirty="0" smtClean="0"/>
              <a:t>An </a:t>
            </a:r>
            <a:r>
              <a:rPr lang="en-US" sz="2400" dirty="0"/>
              <a:t>important parameter in describing the </a:t>
            </a:r>
            <a:r>
              <a:rPr lang="en-US" sz="2400" dirty="0" err="1"/>
              <a:t>polarisation</a:t>
            </a:r>
            <a:r>
              <a:rPr lang="en-US" sz="2400" dirty="0"/>
              <a:t> of radiation is its degree of </a:t>
            </a:r>
            <a:r>
              <a:rPr lang="en-US" sz="2400" dirty="0" err="1"/>
              <a:t>polarisation</a:t>
            </a:r>
            <a:r>
              <a:rPr lang="en-US" sz="2400" dirty="0"/>
              <a:t>. </a:t>
            </a:r>
            <a:endParaRPr lang="pl-PL" sz="2400" dirty="0" smtClean="0"/>
          </a:p>
          <a:p>
            <a:r>
              <a:rPr lang="en-US" sz="2400" dirty="0" smtClean="0"/>
              <a:t>One </a:t>
            </a:r>
            <a:r>
              <a:rPr lang="en-US" sz="2400" dirty="0"/>
              <a:t>can define the degree of linear </a:t>
            </a:r>
            <a:r>
              <a:rPr lang="en-US" sz="2400" dirty="0" err="1"/>
              <a:t>polarisation</a:t>
            </a:r>
            <a:r>
              <a:rPr lang="en-US" sz="2400" dirty="0"/>
              <a:t> in the following </a:t>
            </a:r>
            <a:r>
              <a:rPr lang="en-US" sz="2400" dirty="0" smtClean="0"/>
              <a:t>form</a:t>
            </a:r>
            <a:endParaRPr lang="pl-PL" sz="2400" dirty="0" smtClean="0"/>
          </a:p>
          <a:p>
            <a:endParaRPr lang="pl-PL" sz="2400" dirty="0"/>
          </a:p>
          <a:p>
            <a:r>
              <a:rPr lang="en-US" sz="2400" dirty="0"/>
              <a:t>and the degree of circular </a:t>
            </a:r>
            <a:r>
              <a:rPr lang="en-US" sz="2400" dirty="0" err="1"/>
              <a:t>polarisation</a:t>
            </a:r>
            <a:r>
              <a:rPr lang="en-US" sz="2400" dirty="0"/>
              <a:t> as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140353038"/>
              </p:ext>
            </p:extLst>
          </p:nvPr>
        </p:nvGraphicFramePr>
        <p:xfrm>
          <a:off x="2803622" y="3140968"/>
          <a:ext cx="1768378" cy="764704"/>
        </p:xfrm>
        <a:graphic>
          <a:graphicData uri="http://schemas.openxmlformats.org/presentationml/2006/ole">
            <mc:AlternateContent xmlns:mc="http://schemas.openxmlformats.org/markup-compatibility/2006">
              <mc:Choice xmlns:v="urn:schemas-microsoft-com:vml" Requires="v">
                <p:oleObj spid="_x0000_s32861" name="Równanie" r:id="rId3" imgW="1054100" imgH="457200" progId="Equation.3">
                  <p:embed/>
                </p:oleObj>
              </mc:Choice>
              <mc:Fallback>
                <p:oleObj name="Równanie" r:id="rId3" imgW="10541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622" y="3140968"/>
                        <a:ext cx="1768378" cy="76470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554864553"/>
              </p:ext>
            </p:extLst>
          </p:nvPr>
        </p:nvGraphicFramePr>
        <p:xfrm>
          <a:off x="899592" y="4365104"/>
          <a:ext cx="847769" cy="620688"/>
        </p:xfrm>
        <a:graphic>
          <a:graphicData uri="http://schemas.openxmlformats.org/presentationml/2006/ole">
            <mc:AlternateContent xmlns:mc="http://schemas.openxmlformats.org/markup-compatibility/2006">
              <mc:Choice xmlns:v="urn:schemas-microsoft-com:vml" Requires="v">
                <p:oleObj spid="_x0000_s32862" name="Równanie" r:id="rId5" imgW="533169" imgH="393529" progId="Equation.3">
                  <p:embed/>
                </p:oleObj>
              </mc:Choice>
              <mc:Fallback>
                <p:oleObj name="Równanie" r:id="rId5" imgW="533169" imgH="393529"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365104"/>
                        <a:ext cx="847769" cy="620688"/>
                      </a:xfrm>
                      <a:prstGeom prst="rect">
                        <a:avLst/>
                      </a:prstGeom>
                      <a:noFill/>
                    </p:spPr>
                  </p:pic>
                </p:oleObj>
              </mc:Fallback>
            </mc:AlternateContent>
          </a:graphicData>
        </a:graphic>
      </p:graphicFrame>
    </p:spTree>
    <p:extLst>
      <p:ext uri="{BB962C8B-B14F-4D97-AF65-F5344CB8AC3E}">
        <p14:creationId xmlns:p14="http://schemas.microsoft.com/office/powerpoint/2010/main" val="3106981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63C0D1-5655-43B0-9F01-6F8450A55317}" type="slidenum">
              <a:rPr lang="en-US" sz="1400" smtClean="0"/>
              <a:pPr/>
              <a:t>19</a:t>
            </a:fld>
            <a:endParaRPr lang="en-US" sz="1400" smtClean="0"/>
          </a:p>
        </p:txBody>
      </p:sp>
      <p:sp>
        <p:nvSpPr>
          <p:cNvPr id="12291" name="Rectangle 2"/>
          <p:cNvSpPr>
            <a:spLocks noGrp="1" noChangeArrowheads="1"/>
          </p:cNvSpPr>
          <p:nvPr>
            <p:ph type="title"/>
          </p:nvPr>
        </p:nvSpPr>
        <p:spPr>
          <a:xfrm>
            <a:off x="785813" y="357188"/>
            <a:ext cx="7772400" cy="777875"/>
          </a:xfrm>
        </p:spPr>
        <p:txBody>
          <a:bodyPr>
            <a:normAutofit/>
          </a:bodyPr>
          <a:lstStyle/>
          <a:p>
            <a:r>
              <a:rPr lang="pl-PL" sz="3200" dirty="0" err="1" smtClean="0">
                <a:latin typeface="Arial" charset="0"/>
                <a:cs typeface="Arial" charset="0"/>
              </a:rPr>
              <a:t>Radiation</a:t>
            </a:r>
            <a:r>
              <a:rPr lang="pl-PL" sz="3200" dirty="0" smtClean="0">
                <a:latin typeface="Arial" charset="0"/>
                <a:cs typeface="Arial" charset="0"/>
              </a:rPr>
              <a:t> </a:t>
            </a:r>
            <a:r>
              <a:rPr lang="pl-PL" sz="3200" dirty="0" err="1" smtClean="0">
                <a:latin typeface="Arial" charset="0"/>
                <a:cs typeface="Arial" charset="0"/>
              </a:rPr>
              <a:t>parameters</a:t>
            </a:r>
            <a:endParaRPr lang="pl-PL" sz="3200" dirty="0" smtClean="0">
              <a:latin typeface="Arial" charset="0"/>
              <a:cs typeface="Arial" charset="0"/>
            </a:endParaRPr>
          </a:p>
        </p:txBody>
      </p:sp>
      <p:sp>
        <p:nvSpPr>
          <p:cNvPr id="12294"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12297" name="Text Box 23"/>
          <p:cNvSpPr txBox="1">
            <a:spLocks noChangeArrowheads="1"/>
          </p:cNvSpPr>
          <p:nvPr/>
        </p:nvSpPr>
        <p:spPr bwMode="auto">
          <a:xfrm>
            <a:off x="323528" y="1397353"/>
            <a:ext cx="806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solidFill>
                  <a:schemeClr val="folHlink"/>
                </a:solidFill>
                <a:latin typeface="Arial" charset="0"/>
                <a:cs typeface="Arial" charset="0"/>
              </a:rPr>
              <a:t>Radiance </a:t>
            </a:r>
            <a:r>
              <a:rPr lang="pl-PL" dirty="0" smtClean="0">
                <a:solidFill>
                  <a:schemeClr val="folHlink"/>
                </a:solidFill>
                <a:latin typeface="Arial" charset="0"/>
                <a:cs typeface="Arial" charset="0"/>
              </a:rPr>
              <a:t>(</a:t>
            </a:r>
            <a:r>
              <a:rPr lang="pl-PL" dirty="0" err="1" smtClean="0">
                <a:solidFill>
                  <a:schemeClr val="folHlink"/>
                </a:solidFill>
                <a:latin typeface="Arial" charset="0"/>
                <a:cs typeface="Arial" charset="0"/>
              </a:rPr>
              <a:t>intesity</a:t>
            </a:r>
            <a:r>
              <a:rPr lang="pl-PL" dirty="0" smtClean="0">
                <a:solidFill>
                  <a:schemeClr val="folHlink"/>
                </a:solidFill>
                <a:latin typeface="Arial" charset="0"/>
                <a:cs typeface="Arial" charset="0"/>
              </a:rPr>
              <a:t>)</a:t>
            </a:r>
            <a:r>
              <a:rPr lang="en-US" dirty="0" smtClean="0">
                <a:solidFill>
                  <a:schemeClr val="folHlink"/>
                </a:solidFill>
                <a:latin typeface="Arial" charset="0"/>
                <a:cs typeface="Arial" charset="0"/>
              </a:rPr>
              <a:t>- </a:t>
            </a:r>
            <a:r>
              <a:rPr lang="en-US" dirty="0">
                <a:solidFill>
                  <a:schemeClr val="folHlink"/>
                </a:solidFill>
                <a:latin typeface="Arial" charset="0"/>
                <a:cs typeface="Arial" charset="0"/>
              </a:rPr>
              <a:t>the amount of energy measured in a specific direction per unit time </a:t>
            </a:r>
            <a:r>
              <a:rPr lang="en-US" dirty="0" err="1">
                <a:solidFill>
                  <a:schemeClr val="folHlink"/>
                </a:solidFill>
                <a:latin typeface="Arial" charset="0"/>
                <a:cs typeface="Arial" charset="0"/>
              </a:rPr>
              <a:t>dt</a:t>
            </a:r>
            <a:r>
              <a:rPr lang="en-US" dirty="0">
                <a:solidFill>
                  <a:schemeClr val="folHlink"/>
                </a:solidFill>
                <a:latin typeface="Arial" charset="0"/>
                <a:cs typeface="Arial" charset="0"/>
              </a:rPr>
              <a:t> per unit area </a:t>
            </a:r>
            <a:r>
              <a:rPr lang="en-US" dirty="0" err="1">
                <a:solidFill>
                  <a:schemeClr val="folHlink"/>
                </a:solidFill>
                <a:latin typeface="Arial" charset="0"/>
                <a:cs typeface="Arial" charset="0"/>
              </a:rPr>
              <a:t>dA</a:t>
            </a:r>
            <a:r>
              <a:rPr lang="en-US" dirty="0">
                <a:solidFill>
                  <a:schemeClr val="folHlink"/>
                </a:solidFill>
                <a:latin typeface="Arial" charset="0"/>
                <a:cs typeface="Arial" charset="0"/>
              </a:rPr>
              <a:t>, solid angle </a:t>
            </a:r>
            <a:r>
              <a:rPr lang="en-US" dirty="0" smtClean="0">
                <a:solidFill>
                  <a:schemeClr val="folHlink"/>
                </a:solidFill>
                <a:latin typeface="Arial" charset="0"/>
                <a:cs typeface="Arial" charset="0"/>
              </a:rPr>
              <a:t>d</a:t>
            </a:r>
            <a:r>
              <a:rPr lang="en-US" dirty="0" smtClean="0">
                <a:solidFill>
                  <a:schemeClr val="folHlink"/>
                </a:solidFill>
                <a:latin typeface="Arial" charset="0"/>
                <a:cs typeface="Arial" charset="0"/>
                <a:sym typeface="Symbol"/>
              </a:rPr>
              <a:t></a:t>
            </a:r>
            <a:r>
              <a:rPr lang="en-US" dirty="0" smtClean="0">
                <a:solidFill>
                  <a:schemeClr val="folHlink"/>
                </a:solidFill>
                <a:latin typeface="Arial" charset="0"/>
                <a:cs typeface="Arial" charset="0"/>
              </a:rPr>
              <a:t> </a:t>
            </a:r>
            <a:r>
              <a:rPr lang="en-US" dirty="0">
                <a:solidFill>
                  <a:schemeClr val="folHlink"/>
                </a:solidFill>
                <a:latin typeface="Arial" charset="0"/>
                <a:cs typeface="Arial" charset="0"/>
              </a:rPr>
              <a:t>and narrow spectral interval </a:t>
            </a:r>
            <a:r>
              <a:rPr lang="en-US" dirty="0" smtClean="0">
                <a:solidFill>
                  <a:schemeClr val="folHlink"/>
                </a:solidFill>
                <a:latin typeface="Arial" charset="0"/>
                <a:cs typeface="Arial" charset="0"/>
              </a:rPr>
              <a:t>d</a:t>
            </a:r>
            <a:r>
              <a:rPr lang="en-US" dirty="0" smtClean="0">
                <a:solidFill>
                  <a:schemeClr val="folHlink"/>
                </a:solidFill>
                <a:latin typeface="Arial" charset="0"/>
                <a:cs typeface="Arial" charset="0"/>
                <a:sym typeface="Symbol"/>
              </a:rPr>
              <a:t></a:t>
            </a:r>
            <a:r>
              <a:rPr lang="en-US" dirty="0" smtClean="0">
                <a:solidFill>
                  <a:schemeClr val="folHlink"/>
                </a:solidFill>
                <a:latin typeface="Arial" charset="0"/>
                <a:cs typeface="Arial" charset="0"/>
              </a:rPr>
              <a:t>.</a:t>
            </a:r>
            <a:endParaRPr lang="pl-PL" dirty="0">
              <a:latin typeface="Arial" charset="0"/>
              <a:cs typeface="Arial" charset="0"/>
            </a:endParaRPr>
          </a:p>
        </p:txBody>
      </p:sp>
      <p:sp>
        <p:nvSpPr>
          <p:cNvPr id="12300" name="Rectangle 26"/>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graphicFrame>
        <p:nvGraphicFramePr>
          <p:cNvPr id="4" name="Obiekt 3"/>
          <p:cNvGraphicFramePr>
            <a:graphicFrameLocks noChangeAspect="1"/>
          </p:cNvGraphicFramePr>
          <p:nvPr>
            <p:extLst>
              <p:ext uri="{D42A27DB-BD31-4B8C-83A1-F6EECF244321}">
                <p14:modId xmlns:p14="http://schemas.microsoft.com/office/powerpoint/2010/main" val="1735632912"/>
              </p:ext>
            </p:extLst>
          </p:nvPr>
        </p:nvGraphicFramePr>
        <p:xfrm>
          <a:off x="539552" y="2805113"/>
          <a:ext cx="2715061" cy="839911"/>
        </p:xfrm>
        <a:graphic>
          <a:graphicData uri="http://schemas.openxmlformats.org/presentationml/2006/ole">
            <mc:AlternateContent xmlns:mc="http://schemas.openxmlformats.org/markup-compatibility/2006">
              <mc:Choice xmlns:v="urn:schemas-microsoft-com:vml" Requires="v">
                <p:oleObj spid="_x0000_s1217" name="Równanie" r:id="rId3" imgW="1320227" imgH="406224" progId="Equation.3">
                  <p:embed/>
                </p:oleObj>
              </mc:Choice>
              <mc:Fallback>
                <p:oleObj name="Równanie" r:id="rId3" imgW="1320227" imgH="406224" progId="Equation.3">
                  <p:embed/>
                  <p:pic>
                    <p:nvPicPr>
                      <p:cNvPr id="0" name="Object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805113"/>
                        <a:ext cx="2715061" cy="839911"/>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1927333918"/>
              </p:ext>
            </p:extLst>
          </p:nvPr>
        </p:nvGraphicFramePr>
        <p:xfrm>
          <a:off x="3784476" y="2931407"/>
          <a:ext cx="931540" cy="698655"/>
        </p:xfrm>
        <a:graphic>
          <a:graphicData uri="http://schemas.openxmlformats.org/presentationml/2006/ole">
            <mc:AlternateContent xmlns:mc="http://schemas.openxmlformats.org/markup-compatibility/2006">
              <mc:Choice xmlns:v="urn:schemas-microsoft-com:vml" Requires="v">
                <p:oleObj spid="_x0000_s1218" name="Równanie" r:id="rId5" imgW="571252" imgH="431613" progId="Equation.3">
                  <p:embed/>
                </p:oleObj>
              </mc:Choice>
              <mc:Fallback>
                <p:oleObj name="Równanie" r:id="rId5" imgW="571252" imgH="431613" progId="Equation.3">
                  <p:embed/>
                  <p:pic>
                    <p:nvPicPr>
                      <p:cNvPr id="0" name="Object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476" y="2931407"/>
                        <a:ext cx="931540" cy="698655"/>
                      </a:xfrm>
                      <a:prstGeom prst="rect">
                        <a:avLst/>
                      </a:prstGeom>
                      <a:noFill/>
                    </p:spPr>
                  </p:pic>
                </p:oleObj>
              </mc:Fallback>
            </mc:AlternateContent>
          </a:graphicData>
        </a:graphic>
      </p:graphicFrame>
      <p:sp>
        <p:nvSpPr>
          <p:cNvPr id="6" name="Rectangle 1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32" name="Picture 1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1674" y="2132856"/>
            <a:ext cx="3096344" cy="270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ole tekstowe 7"/>
          <p:cNvSpPr txBox="1"/>
          <p:nvPr/>
        </p:nvSpPr>
        <p:spPr>
          <a:xfrm>
            <a:off x="7020272" y="4365104"/>
            <a:ext cx="1584176" cy="369332"/>
          </a:xfrm>
          <a:prstGeom prst="rect">
            <a:avLst/>
          </a:prstGeom>
          <a:noFill/>
        </p:spPr>
        <p:txBody>
          <a:bodyPr wrap="square" rtlCol="0">
            <a:spAutoFit/>
          </a:bodyPr>
          <a:lstStyle/>
          <a:p>
            <a:r>
              <a:rPr lang="pl-PL" dirty="0" err="1" smtClean="0"/>
              <a:t>detector</a:t>
            </a:r>
            <a:endParaRPr lang="en-US" dirty="0"/>
          </a:p>
        </p:txBody>
      </p:sp>
      <p:sp>
        <p:nvSpPr>
          <p:cNvPr id="9" name="pole tekstowe 8"/>
          <p:cNvSpPr txBox="1"/>
          <p:nvPr/>
        </p:nvSpPr>
        <p:spPr>
          <a:xfrm>
            <a:off x="179512" y="3811106"/>
            <a:ext cx="5400600" cy="1015663"/>
          </a:xfrm>
          <a:prstGeom prst="rect">
            <a:avLst/>
          </a:prstGeom>
          <a:noFill/>
        </p:spPr>
        <p:txBody>
          <a:bodyPr wrap="square" rtlCol="0">
            <a:spAutoFit/>
          </a:bodyPr>
          <a:lstStyle/>
          <a:p>
            <a:r>
              <a:rPr lang="en-US" sz="2000" dirty="0"/>
              <a:t>In the general case, radiation in the atmosphere is a function of a vector of </a:t>
            </a:r>
            <a:r>
              <a:rPr lang="en-US" sz="2000" dirty="0" smtClean="0"/>
              <a:t>position, </a:t>
            </a:r>
            <a:r>
              <a:rPr lang="en-US" sz="2000" dirty="0"/>
              <a:t>direction , wavelength and time. </a:t>
            </a:r>
            <a:endParaRPr lang="pl-PL" sz="2000" dirty="0" smtClean="0"/>
          </a:p>
        </p:txBody>
      </p:sp>
      <p:sp>
        <p:nvSpPr>
          <p:cNvPr id="10" name="Prostokąt 9"/>
          <p:cNvSpPr/>
          <p:nvPr/>
        </p:nvSpPr>
        <p:spPr>
          <a:xfrm>
            <a:off x="88953" y="5013176"/>
            <a:ext cx="8792628" cy="1631216"/>
          </a:xfrm>
          <a:prstGeom prst="rect">
            <a:avLst/>
          </a:prstGeom>
        </p:spPr>
        <p:txBody>
          <a:bodyPr wrap="square">
            <a:spAutoFit/>
          </a:bodyPr>
          <a:lstStyle/>
          <a:p>
            <a:r>
              <a:rPr lang="en-US" sz="2000" dirty="0"/>
              <a:t>Thus, it depends on seven independent variables: three spatial, two angles, wavelength or frequency and time. </a:t>
            </a:r>
            <a:endParaRPr lang="pl-PL" sz="2000" dirty="0"/>
          </a:p>
          <a:p>
            <a:r>
              <a:rPr lang="en-US" sz="2000" dirty="0"/>
              <a:t>If the radiation does not depend on the direction of the electromagnetic radiation then it is called isotropic radiation, and if, in addition, it does not depend on the position in the atmosphere then the radiation is homogeneous.</a:t>
            </a:r>
          </a:p>
        </p:txBody>
      </p:sp>
    </p:spTree>
    <p:extLst>
      <p:ext uri="{BB962C8B-B14F-4D97-AF65-F5344CB8AC3E}">
        <p14:creationId xmlns:p14="http://schemas.microsoft.com/office/powerpoint/2010/main" val="579583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Credit for the course </a:t>
            </a:r>
            <a:endParaRPr lang="en-US" sz="3200" b="1" dirty="0"/>
          </a:p>
        </p:txBody>
      </p:sp>
      <p:sp>
        <p:nvSpPr>
          <p:cNvPr id="3" name="Symbol zastępczy zawartości 2"/>
          <p:cNvSpPr>
            <a:spLocks noGrp="1"/>
          </p:cNvSpPr>
          <p:nvPr>
            <p:ph idx="1"/>
          </p:nvPr>
        </p:nvSpPr>
        <p:spPr>
          <a:xfrm>
            <a:off x="457200" y="1600201"/>
            <a:ext cx="8229600" cy="748680"/>
          </a:xfrm>
        </p:spPr>
        <p:txBody>
          <a:bodyPr>
            <a:normAutofit/>
          </a:bodyPr>
          <a:lstStyle/>
          <a:p>
            <a:r>
              <a:rPr lang="en-US" sz="2400" dirty="0" smtClean="0"/>
              <a:t>Solving</a:t>
            </a:r>
            <a:r>
              <a:rPr lang="pl-PL" sz="2400" dirty="0" smtClean="0"/>
              <a:t> </a:t>
            </a:r>
            <a:r>
              <a:rPr lang="en-US" sz="2400" dirty="0" smtClean="0"/>
              <a:t>of one research topic defined by the lecturer or exam</a:t>
            </a:r>
            <a:endParaRPr lang="en-US" sz="2400" dirty="0"/>
          </a:p>
        </p:txBody>
      </p:sp>
    </p:spTree>
    <p:extLst>
      <p:ext uri="{BB962C8B-B14F-4D97-AF65-F5344CB8AC3E}">
        <p14:creationId xmlns:p14="http://schemas.microsoft.com/office/powerpoint/2010/main" val="87798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C0D47E-CE26-45ED-AC64-672E438003FE}" type="slidenum">
              <a:rPr lang="en-US" sz="1400" smtClean="0"/>
              <a:pPr/>
              <a:t>20</a:t>
            </a:fld>
            <a:endParaRPr lang="en-US" sz="1400" smtClean="0"/>
          </a:p>
        </p:txBody>
      </p:sp>
      <p:sp>
        <p:nvSpPr>
          <p:cNvPr id="13315" name="Rectangle 2"/>
          <p:cNvSpPr>
            <a:spLocks noGrp="1" noChangeArrowheads="1"/>
          </p:cNvSpPr>
          <p:nvPr>
            <p:ph type="body" idx="1"/>
          </p:nvPr>
        </p:nvSpPr>
        <p:spPr>
          <a:xfrm>
            <a:off x="250825" y="260350"/>
            <a:ext cx="8229600" cy="1628775"/>
          </a:xfrm>
        </p:spPr>
        <p:txBody>
          <a:bodyPr/>
          <a:lstStyle/>
          <a:p>
            <a:pPr>
              <a:buFontTx/>
              <a:buNone/>
            </a:pPr>
            <a:r>
              <a:rPr lang="pl-PL" sz="2400" b="1" dirty="0" smtClean="0">
                <a:solidFill>
                  <a:schemeClr val="folHlink"/>
                </a:solidFill>
                <a:latin typeface="Arial" charset="0"/>
                <a:cs typeface="Arial" charset="0"/>
              </a:rPr>
              <a:t>	</a:t>
            </a:r>
            <a:r>
              <a:rPr lang="en-US" sz="2400" b="1" dirty="0" smtClean="0">
                <a:solidFill>
                  <a:schemeClr val="folHlink"/>
                </a:solidFill>
                <a:latin typeface="Arial" charset="0"/>
                <a:cs typeface="Arial" charset="0"/>
              </a:rPr>
              <a:t>Flux- </a:t>
            </a:r>
            <a:r>
              <a:rPr lang="en-US" sz="2400" b="1" dirty="0">
                <a:solidFill>
                  <a:schemeClr val="folHlink"/>
                </a:solidFill>
                <a:latin typeface="Arial" charset="0"/>
                <a:cs typeface="Arial" charset="0"/>
              </a:rPr>
              <a:t>the amount of energy per unit time passing through a unit area </a:t>
            </a:r>
            <a:r>
              <a:rPr lang="en-US" sz="2400" b="1" dirty="0" err="1">
                <a:solidFill>
                  <a:schemeClr val="folHlink"/>
                </a:solidFill>
                <a:latin typeface="Arial" charset="0"/>
                <a:cs typeface="Arial" charset="0"/>
              </a:rPr>
              <a:t>dA</a:t>
            </a:r>
            <a:r>
              <a:rPr lang="en-US" sz="2400" b="1" dirty="0">
                <a:solidFill>
                  <a:schemeClr val="folHlink"/>
                </a:solidFill>
                <a:latin typeface="Arial" charset="0"/>
                <a:cs typeface="Arial" charset="0"/>
              </a:rPr>
              <a:t> for a narrow spectral interval </a:t>
            </a:r>
            <a:r>
              <a:rPr lang="en-US" sz="2400" b="1" dirty="0" smtClean="0">
                <a:solidFill>
                  <a:schemeClr val="folHlink"/>
                </a:solidFill>
                <a:latin typeface="Arial" charset="0"/>
                <a:cs typeface="Arial" charset="0"/>
              </a:rPr>
              <a:t>d</a:t>
            </a:r>
            <a:r>
              <a:rPr lang="en-US" sz="2400" b="1" dirty="0" smtClean="0">
                <a:solidFill>
                  <a:schemeClr val="folHlink"/>
                </a:solidFill>
                <a:latin typeface="Arial" charset="0"/>
                <a:cs typeface="Arial" charset="0"/>
                <a:sym typeface="Symbol"/>
              </a:rPr>
              <a:t></a:t>
            </a:r>
            <a:r>
              <a:rPr lang="en-US" sz="2400" b="1" dirty="0" smtClean="0">
                <a:solidFill>
                  <a:schemeClr val="folHlink"/>
                </a:solidFill>
                <a:latin typeface="Arial" charset="0"/>
                <a:cs typeface="Arial" charset="0"/>
              </a:rPr>
              <a:t> </a:t>
            </a:r>
            <a:r>
              <a:rPr lang="en-US" sz="2400" b="1" dirty="0">
                <a:solidFill>
                  <a:schemeClr val="folHlink"/>
                </a:solidFill>
                <a:latin typeface="Arial" charset="0"/>
                <a:cs typeface="Arial" charset="0"/>
              </a:rPr>
              <a:t>of electromagnetic radiation.</a:t>
            </a:r>
            <a:endParaRPr lang="pl-PL" sz="2400" dirty="0" smtClean="0">
              <a:latin typeface="Arial" charset="0"/>
              <a:cs typeface="Arial" charset="0"/>
            </a:endParaRPr>
          </a:p>
        </p:txBody>
      </p:sp>
      <p:sp>
        <p:nvSpPr>
          <p:cNvPr id="13316" name="Rectangle 3"/>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grpSp>
        <p:nvGrpSpPr>
          <p:cNvPr id="13318" name="Group 5"/>
          <p:cNvGrpSpPr>
            <a:grpSpLocks noChangeAspect="1"/>
          </p:cNvGrpSpPr>
          <p:nvPr/>
        </p:nvGrpSpPr>
        <p:grpSpPr bwMode="auto">
          <a:xfrm>
            <a:off x="3924300" y="2205038"/>
            <a:ext cx="4457700" cy="1943100"/>
            <a:chOff x="2137" y="2137"/>
            <a:chExt cx="7020" cy="3060"/>
          </a:xfrm>
        </p:grpSpPr>
        <p:sp>
          <p:nvSpPr>
            <p:cNvPr id="13322" name="AutoShape 6"/>
            <p:cNvSpPr>
              <a:spLocks noChangeAspect="1" noChangeArrowheads="1"/>
            </p:cNvSpPr>
            <p:nvPr/>
          </p:nvSpPr>
          <p:spPr bwMode="auto">
            <a:xfrm>
              <a:off x="2137" y="2137"/>
              <a:ext cx="7020" cy="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13323" name="Text Box 7"/>
            <p:cNvSpPr txBox="1">
              <a:spLocks noChangeArrowheads="1"/>
            </p:cNvSpPr>
            <p:nvPr/>
          </p:nvSpPr>
          <p:spPr bwMode="auto">
            <a:xfrm>
              <a:off x="5917" y="2137"/>
              <a:ext cx="1440" cy="540"/>
            </a:xfrm>
            <a:prstGeom prst="rect">
              <a:avLst/>
            </a:prstGeom>
            <a:solidFill>
              <a:srgbClr val="FFCC00"/>
            </a:solidFill>
            <a:ln w="9525">
              <a:solidFill>
                <a:srgbClr val="FFFFFF"/>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sz="1200">
                  <a:latin typeface="Arial" charset="0"/>
                </a:rPr>
                <a:t>I(</a:t>
              </a:r>
              <a:r>
                <a:rPr lang="pl-PL" sz="1200">
                  <a:latin typeface="Arial" charset="0"/>
                  <a:sym typeface="Symbol" pitchFamily="18" charset="2"/>
                </a:rPr>
                <a:t></a:t>
              </a:r>
              <a:r>
                <a:rPr lang="pl-PL" sz="1200">
                  <a:latin typeface="Arial" charset="0"/>
                </a:rPr>
                <a:t>,</a:t>
              </a:r>
              <a:r>
                <a:rPr lang="pl-PL" sz="1200">
                  <a:latin typeface="Arial" charset="0"/>
                  <a:sym typeface="Symbol" pitchFamily="18" charset="2"/>
                </a:rPr>
                <a:t></a:t>
              </a:r>
              <a:r>
                <a:rPr lang="pl-PL" sz="1200">
                  <a:latin typeface="Arial" charset="0"/>
                </a:rPr>
                <a:t>)</a:t>
              </a:r>
              <a:endParaRPr lang="pl-PL" sz="1800">
                <a:latin typeface="Arial" charset="0"/>
              </a:endParaRPr>
            </a:p>
          </p:txBody>
        </p:sp>
        <p:grpSp>
          <p:nvGrpSpPr>
            <p:cNvPr id="13324" name="Group 8"/>
            <p:cNvGrpSpPr>
              <a:grpSpLocks/>
            </p:cNvGrpSpPr>
            <p:nvPr/>
          </p:nvGrpSpPr>
          <p:grpSpPr bwMode="auto">
            <a:xfrm>
              <a:off x="3292" y="2497"/>
              <a:ext cx="5685" cy="2265"/>
              <a:chOff x="3292" y="2497"/>
              <a:chExt cx="5685" cy="2265"/>
            </a:xfrm>
          </p:grpSpPr>
          <p:sp>
            <p:nvSpPr>
              <p:cNvPr id="13325" name="Rectangle 9"/>
              <p:cNvSpPr>
                <a:spLocks noChangeArrowheads="1"/>
              </p:cNvSpPr>
              <p:nvPr/>
            </p:nvSpPr>
            <p:spPr bwMode="auto">
              <a:xfrm>
                <a:off x="5017" y="4297"/>
                <a:ext cx="1620" cy="180"/>
              </a:xfrm>
              <a:prstGeom prst="rect">
                <a:avLst/>
              </a:prstGeom>
              <a:solidFill>
                <a:srgbClr val="FFFF00"/>
              </a:solidFill>
              <a:ln w="9525">
                <a:solidFill>
                  <a:srgbClr val="000000"/>
                </a:solidFill>
                <a:miter lim="800000"/>
                <a:headEnd/>
                <a:tailEnd/>
              </a:ln>
            </p:spPr>
            <p:txBody>
              <a:bodyPr/>
              <a:lstStyle/>
              <a:p>
                <a:endParaRPr lang="pl-PL"/>
              </a:p>
            </p:txBody>
          </p:sp>
          <p:sp>
            <p:nvSpPr>
              <p:cNvPr id="13326" name="Rectangle 10"/>
              <p:cNvSpPr>
                <a:spLocks noChangeArrowheads="1"/>
              </p:cNvSpPr>
              <p:nvPr/>
            </p:nvSpPr>
            <p:spPr bwMode="auto">
              <a:xfrm>
                <a:off x="5377" y="4477"/>
                <a:ext cx="900" cy="180"/>
              </a:xfrm>
              <a:prstGeom prst="rect">
                <a:avLst/>
              </a:prstGeom>
              <a:solidFill>
                <a:srgbClr val="800000"/>
              </a:solidFill>
              <a:ln w="9525">
                <a:solidFill>
                  <a:srgbClr val="000000"/>
                </a:solidFill>
                <a:miter lim="800000"/>
                <a:headEnd/>
                <a:tailEnd/>
              </a:ln>
            </p:spPr>
            <p:txBody>
              <a:bodyPr/>
              <a:lstStyle/>
              <a:p>
                <a:endParaRPr lang="pl-PL"/>
              </a:p>
            </p:txBody>
          </p:sp>
          <p:sp>
            <p:nvSpPr>
              <p:cNvPr id="13327" name="Line 11"/>
              <p:cNvSpPr>
                <a:spLocks noChangeShapeType="1"/>
              </p:cNvSpPr>
              <p:nvPr/>
            </p:nvSpPr>
            <p:spPr bwMode="auto">
              <a:xfrm>
                <a:off x="3757" y="2857"/>
                <a:ext cx="720" cy="72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Line 12"/>
              <p:cNvSpPr>
                <a:spLocks noChangeShapeType="1"/>
              </p:cNvSpPr>
              <p:nvPr/>
            </p:nvSpPr>
            <p:spPr bwMode="auto">
              <a:xfrm>
                <a:off x="5737" y="2497"/>
                <a:ext cx="1" cy="90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9" name="Line 13"/>
              <p:cNvSpPr>
                <a:spLocks noChangeShapeType="1"/>
              </p:cNvSpPr>
              <p:nvPr/>
            </p:nvSpPr>
            <p:spPr bwMode="auto">
              <a:xfrm flipH="1">
                <a:off x="6997" y="2857"/>
                <a:ext cx="900" cy="720"/>
              </a:xfrm>
              <a:prstGeom prst="line">
                <a:avLst/>
              </a:prstGeom>
              <a:noFill/>
              <a:ln w="952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Arc 14"/>
              <p:cNvSpPr>
                <a:spLocks/>
              </p:cNvSpPr>
              <p:nvPr/>
            </p:nvSpPr>
            <p:spPr bwMode="auto">
              <a:xfrm rot="16401337" flipV="1">
                <a:off x="5406" y="3102"/>
                <a:ext cx="883" cy="1597"/>
              </a:xfrm>
              <a:custGeom>
                <a:avLst/>
                <a:gdLst>
                  <a:gd name="T0" fmla="*/ 0 w 22246"/>
                  <a:gd name="T1" fmla="*/ 0 h 43198"/>
                  <a:gd name="T2" fmla="*/ 0 w 22246"/>
                  <a:gd name="T3" fmla="*/ 0 h 43198"/>
                  <a:gd name="T4" fmla="*/ 0 w 22246"/>
                  <a:gd name="T5" fmla="*/ 0 h 43198"/>
                  <a:gd name="T6" fmla="*/ 0 60000 65536"/>
                  <a:gd name="T7" fmla="*/ 0 60000 65536"/>
                  <a:gd name="T8" fmla="*/ 0 60000 65536"/>
                  <a:gd name="T9" fmla="*/ 0 w 22246"/>
                  <a:gd name="T10" fmla="*/ 0 h 43198"/>
                  <a:gd name="T11" fmla="*/ 22246 w 22246"/>
                  <a:gd name="T12" fmla="*/ 43198 h 43198"/>
                </a:gdLst>
                <a:ahLst/>
                <a:cxnLst>
                  <a:cxn ang="T6">
                    <a:pos x="T0" y="T1"/>
                  </a:cxn>
                  <a:cxn ang="T7">
                    <a:pos x="T2" y="T3"/>
                  </a:cxn>
                  <a:cxn ang="T8">
                    <a:pos x="T4" y="T5"/>
                  </a:cxn>
                </a:cxnLst>
                <a:rect l="T9" t="T10" r="T11" b="T12"/>
                <a:pathLst>
                  <a:path w="22246" h="43198" fill="none" extrusionOk="0">
                    <a:moveTo>
                      <a:pt x="967" y="0"/>
                    </a:moveTo>
                    <a:cubicBezTo>
                      <a:pt x="12770" y="176"/>
                      <a:pt x="22246" y="9794"/>
                      <a:pt x="22246" y="21598"/>
                    </a:cubicBezTo>
                    <a:cubicBezTo>
                      <a:pt x="22246" y="33527"/>
                      <a:pt x="12575" y="43198"/>
                      <a:pt x="646" y="43198"/>
                    </a:cubicBezTo>
                    <a:cubicBezTo>
                      <a:pt x="430" y="43198"/>
                      <a:pt x="215" y="43194"/>
                      <a:pt x="-1" y="43188"/>
                    </a:cubicBezTo>
                  </a:path>
                  <a:path w="22246" h="43198" stroke="0" extrusionOk="0">
                    <a:moveTo>
                      <a:pt x="967" y="0"/>
                    </a:moveTo>
                    <a:cubicBezTo>
                      <a:pt x="12770" y="176"/>
                      <a:pt x="22246" y="9794"/>
                      <a:pt x="22246" y="21598"/>
                    </a:cubicBezTo>
                    <a:cubicBezTo>
                      <a:pt x="22246" y="33527"/>
                      <a:pt x="12575" y="43198"/>
                      <a:pt x="646" y="43198"/>
                    </a:cubicBezTo>
                    <a:cubicBezTo>
                      <a:pt x="430" y="43198"/>
                      <a:pt x="215" y="43194"/>
                      <a:pt x="-1" y="43188"/>
                    </a:cubicBezTo>
                    <a:lnTo>
                      <a:pt x="646" y="21598"/>
                    </a:lnTo>
                    <a:lnTo>
                      <a:pt x="967" y="0"/>
                    </a:lnTo>
                    <a:close/>
                  </a:path>
                </a:pathLst>
              </a:custGeom>
              <a:noFill/>
              <a:ln w="9525">
                <a:solidFill>
                  <a:srgbClr val="FF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1" name="Line 15"/>
              <p:cNvSpPr>
                <a:spLocks noChangeShapeType="1"/>
              </p:cNvSpPr>
              <p:nvPr/>
            </p:nvSpPr>
            <p:spPr bwMode="auto">
              <a:xfrm flipH="1">
                <a:off x="6457" y="4372"/>
                <a:ext cx="90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2" name="Line 16"/>
              <p:cNvSpPr>
                <a:spLocks noChangeShapeType="1"/>
              </p:cNvSpPr>
              <p:nvPr/>
            </p:nvSpPr>
            <p:spPr bwMode="auto">
              <a:xfrm>
                <a:off x="4297" y="4552"/>
                <a:ext cx="12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Text Box 17"/>
              <p:cNvSpPr txBox="1">
                <a:spLocks noChangeArrowheads="1"/>
              </p:cNvSpPr>
              <p:nvPr/>
            </p:nvSpPr>
            <p:spPr bwMode="auto">
              <a:xfrm>
                <a:off x="3292" y="4222"/>
                <a:ext cx="1260" cy="540"/>
              </a:xfrm>
              <a:prstGeom prst="rect">
                <a:avLst/>
              </a:prstGeom>
              <a:solidFill>
                <a:srgbClr val="FFCC00"/>
              </a:solidFill>
              <a:ln w="9525">
                <a:solidFill>
                  <a:srgbClr val="FFFFFF"/>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sz="1200" dirty="0" err="1" smtClean="0">
                    <a:latin typeface="Arial" charset="0"/>
                  </a:rPr>
                  <a:t>detector</a:t>
                </a:r>
                <a:endParaRPr lang="pl-PL" sz="1800" dirty="0">
                  <a:latin typeface="Arial" charset="0"/>
                </a:endParaRPr>
              </a:p>
            </p:txBody>
          </p:sp>
          <p:sp>
            <p:nvSpPr>
              <p:cNvPr id="13334" name="Text Box 18"/>
              <p:cNvSpPr txBox="1">
                <a:spLocks noChangeArrowheads="1"/>
              </p:cNvSpPr>
              <p:nvPr/>
            </p:nvSpPr>
            <p:spPr bwMode="auto">
              <a:xfrm>
                <a:off x="7357" y="4117"/>
                <a:ext cx="1620" cy="540"/>
              </a:xfrm>
              <a:prstGeom prst="rect">
                <a:avLst/>
              </a:prstGeom>
              <a:solidFill>
                <a:srgbClr val="FFCC00"/>
              </a:solidFill>
              <a:ln w="9525">
                <a:solidFill>
                  <a:srgbClr val="FFFFFF"/>
                </a:solidFill>
                <a:miter lim="800000"/>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sz="1200" dirty="0" err="1" smtClean="0">
                    <a:latin typeface="Arial" charset="0"/>
                  </a:rPr>
                  <a:t>difuser</a:t>
                </a:r>
                <a:endParaRPr lang="pl-PL" sz="1800" dirty="0">
                  <a:latin typeface="Arial" charset="0"/>
                </a:endParaRPr>
              </a:p>
            </p:txBody>
          </p:sp>
        </p:grpSp>
      </p:grpSp>
      <p:sp>
        <p:nvSpPr>
          <p:cNvPr id="13319" name="Rectangle 19"/>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13321" name="Text Box 21"/>
          <p:cNvSpPr txBox="1">
            <a:spLocks noChangeArrowheads="1"/>
          </p:cNvSpPr>
          <p:nvPr/>
        </p:nvSpPr>
        <p:spPr bwMode="auto">
          <a:xfrm>
            <a:off x="296862" y="4191001"/>
            <a:ext cx="8451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latin typeface="Arial" charset="0"/>
              </a:rPr>
              <a:t>From the definitions of </a:t>
            </a:r>
            <a:r>
              <a:rPr lang="en-US" dirty="0" err="1" smtClean="0">
                <a:latin typeface="Arial" charset="0"/>
              </a:rPr>
              <a:t>radia</a:t>
            </a:r>
            <a:r>
              <a:rPr lang="pl-PL" dirty="0" err="1" smtClean="0">
                <a:latin typeface="Arial" charset="0"/>
              </a:rPr>
              <a:t>nce</a:t>
            </a:r>
            <a:r>
              <a:rPr lang="en-US" dirty="0" smtClean="0">
                <a:latin typeface="Arial" charset="0"/>
              </a:rPr>
              <a:t> and, </a:t>
            </a:r>
            <a:r>
              <a:rPr lang="en-US" dirty="0">
                <a:latin typeface="Arial" charset="0"/>
              </a:rPr>
              <a:t>it is easy to see that the relationship of these quantities is of the form:</a:t>
            </a:r>
            <a:endParaRPr lang="pl-PL" sz="1800" dirty="0">
              <a:latin typeface="Arial" charset="0"/>
            </a:endParaRPr>
          </a:p>
        </p:txBody>
      </p:sp>
      <p:sp>
        <p:nvSpPr>
          <p:cNvPr id="2"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iekt 2"/>
          <p:cNvGraphicFramePr>
            <a:graphicFrameLocks noChangeAspect="1"/>
          </p:cNvGraphicFramePr>
          <p:nvPr>
            <p:extLst>
              <p:ext uri="{D42A27DB-BD31-4B8C-83A1-F6EECF244321}">
                <p14:modId xmlns:p14="http://schemas.microsoft.com/office/powerpoint/2010/main" val="4269667687"/>
              </p:ext>
            </p:extLst>
          </p:nvPr>
        </p:nvGraphicFramePr>
        <p:xfrm>
          <a:off x="611560" y="1596926"/>
          <a:ext cx="1731799" cy="836712"/>
        </p:xfrm>
        <a:graphic>
          <a:graphicData uri="http://schemas.openxmlformats.org/presentationml/2006/ole">
            <mc:AlternateContent xmlns:mc="http://schemas.openxmlformats.org/markup-compatibility/2006">
              <mc:Choice xmlns:v="urn:schemas-microsoft-com:vml" Requires="v">
                <p:oleObj spid="_x0000_s2270" name="Równanie" r:id="rId3" imgW="850531" imgH="406224" progId="Equation.3">
                  <p:embed/>
                </p:oleObj>
              </mc:Choice>
              <mc:Fallback>
                <p:oleObj name="Równanie" r:id="rId3" imgW="850531" imgH="406224" progId="Equation.3">
                  <p:embed/>
                  <p:pic>
                    <p:nvPicPr>
                      <p:cNvPr id="0" name="Object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96926"/>
                        <a:ext cx="1731799" cy="836712"/>
                      </a:xfrm>
                      <a:prstGeom prst="rect">
                        <a:avLst/>
                      </a:prstGeom>
                      <a:noFill/>
                    </p:spPr>
                  </p:pic>
                </p:oleObj>
              </mc:Fallback>
            </mc:AlternateContent>
          </a:graphicData>
        </a:graphic>
      </p:graphicFrame>
      <p:sp>
        <p:nvSpPr>
          <p:cNvPr id="4"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905458554"/>
              </p:ext>
            </p:extLst>
          </p:nvPr>
        </p:nvGraphicFramePr>
        <p:xfrm>
          <a:off x="467543" y="5229200"/>
          <a:ext cx="1910983" cy="648072"/>
        </p:xfrm>
        <a:graphic>
          <a:graphicData uri="http://schemas.openxmlformats.org/presentationml/2006/ole">
            <mc:AlternateContent xmlns:mc="http://schemas.openxmlformats.org/markup-compatibility/2006">
              <mc:Choice xmlns:v="urn:schemas-microsoft-com:vml" Requires="v">
                <p:oleObj spid="_x0000_s2271" name="Równanie" r:id="rId5" imgW="1091726" imgH="368140" progId="Equation.3">
                  <p:embed/>
                </p:oleObj>
              </mc:Choice>
              <mc:Fallback>
                <p:oleObj name="Równanie" r:id="rId5" imgW="1091726" imgH="368140" progId="Equation.3">
                  <p:embed/>
                  <p:pic>
                    <p:nvPicPr>
                      <p:cNvPr id="0" name="Object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5229200"/>
                        <a:ext cx="1910983" cy="648072"/>
                      </a:xfrm>
                      <a:prstGeom prst="rect">
                        <a:avLst/>
                      </a:prstGeom>
                      <a:noFill/>
                    </p:spPr>
                  </p:pic>
                </p:oleObj>
              </mc:Fallback>
            </mc:AlternateContent>
          </a:graphicData>
        </a:graphic>
      </p:graphicFrame>
      <p:sp>
        <p:nvSpPr>
          <p:cNvPr id="6"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326023117"/>
              </p:ext>
            </p:extLst>
          </p:nvPr>
        </p:nvGraphicFramePr>
        <p:xfrm>
          <a:off x="467543" y="5887168"/>
          <a:ext cx="3174779" cy="782192"/>
        </p:xfrm>
        <a:graphic>
          <a:graphicData uri="http://schemas.openxmlformats.org/presentationml/2006/ole">
            <mc:AlternateContent xmlns:mc="http://schemas.openxmlformats.org/markup-compatibility/2006">
              <mc:Choice xmlns:v="urn:schemas-microsoft-com:vml" Requires="v">
                <p:oleObj spid="_x0000_s2272" name="Równanie" r:id="rId7" imgW="1968500" imgH="482600" progId="Equation.3">
                  <p:embed/>
                </p:oleObj>
              </mc:Choice>
              <mc:Fallback>
                <p:oleObj name="Równanie" r:id="rId7" imgW="1968500" imgH="482600" progId="Equation.3">
                  <p:embed/>
                  <p:pic>
                    <p:nvPicPr>
                      <p:cNvPr id="0" name="Object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3" y="5887168"/>
                        <a:ext cx="3174779" cy="782192"/>
                      </a:xfrm>
                      <a:prstGeom prst="rect">
                        <a:avLst/>
                      </a:prstGeom>
                      <a:noFill/>
                    </p:spPr>
                  </p:pic>
                </p:oleObj>
              </mc:Fallback>
            </mc:AlternateContent>
          </a:graphicData>
        </a:graphic>
      </p:graphicFrame>
      <p:sp>
        <p:nvSpPr>
          <p:cNvPr id="8" name="Prostokąt 7"/>
          <p:cNvSpPr/>
          <p:nvPr/>
        </p:nvSpPr>
        <p:spPr>
          <a:xfrm>
            <a:off x="3736269" y="5157192"/>
            <a:ext cx="4572000" cy="830997"/>
          </a:xfrm>
          <a:prstGeom prst="rect">
            <a:avLst/>
          </a:prstGeom>
        </p:spPr>
        <p:txBody>
          <a:bodyPr>
            <a:spAutoFit/>
          </a:bodyPr>
          <a:lstStyle/>
          <a:p>
            <a:r>
              <a:rPr lang="en-US" sz="2400" dirty="0"/>
              <a:t>For isotropic radiation we have a simple relationship</a:t>
            </a:r>
          </a:p>
        </p:txBody>
      </p:sp>
      <p:sp>
        <p:nvSpPr>
          <p:cNvPr id="9" name="Rectangle 7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2845745041"/>
              </p:ext>
            </p:extLst>
          </p:nvPr>
        </p:nvGraphicFramePr>
        <p:xfrm>
          <a:off x="6349138" y="5558130"/>
          <a:ext cx="994799" cy="404664"/>
        </p:xfrm>
        <a:graphic>
          <a:graphicData uri="http://schemas.openxmlformats.org/presentationml/2006/ole">
            <mc:AlternateContent xmlns:mc="http://schemas.openxmlformats.org/markup-compatibility/2006">
              <mc:Choice xmlns:v="urn:schemas-microsoft-com:vml" Requires="v">
                <p:oleObj spid="_x0000_s2273" name="Równanie" r:id="rId9" imgW="558800" imgH="228600" progId="Equation.3">
                  <p:embed/>
                </p:oleObj>
              </mc:Choice>
              <mc:Fallback>
                <p:oleObj name="Równanie" r:id="rId9" imgW="558800" imgH="228600" progId="Equation.3">
                  <p:embed/>
                  <p:pic>
                    <p:nvPicPr>
                      <p:cNvPr id="0" name="Object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49138" y="5558130"/>
                        <a:ext cx="994799" cy="404664"/>
                      </a:xfrm>
                      <a:prstGeom prst="rect">
                        <a:avLst/>
                      </a:prstGeom>
                      <a:noFill/>
                    </p:spPr>
                  </p:pic>
                </p:oleObj>
              </mc:Fallback>
            </mc:AlternateContent>
          </a:graphicData>
        </a:graphic>
      </p:graphicFrame>
    </p:spTree>
    <p:extLst>
      <p:ext uri="{BB962C8B-B14F-4D97-AF65-F5344CB8AC3E}">
        <p14:creationId xmlns:p14="http://schemas.microsoft.com/office/powerpoint/2010/main" val="109281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332657"/>
            <a:ext cx="8229600" cy="1224136"/>
          </a:xfrm>
        </p:spPr>
        <p:txBody>
          <a:bodyPr>
            <a:normAutofit/>
          </a:bodyPr>
          <a:lstStyle/>
          <a:p>
            <a:r>
              <a:rPr lang="en-US" sz="2400" dirty="0"/>
              <a:t>The total </a:t>
            </a:r>
            <a:r>
              <a:rPr lang="en-US" sz="2400" dirty="0" err="1" smtClean="0"/>
              <a:t>radia</a:t>
            </a:r>
            <a:r>
              <a:rPr lang="pl-PL" sz="2400" dirty="0" err="1" smtClean="0"/>
              <a:t>nce</a:t>
            </a:r>
            <a:r>
              <a:rPr lang="en-US" sz="2400" dirty="0" smtClean="0"/>
              <a:t> </a:t>
            </a:r>
            <a:r>
              <a:rPr lang="en-US" sz="2400" dirty="0"/>
              <a:t>and </a:t>
            </a:r>
            <a:r>
              <a:rPr lang="en-US" sz="2400" dirty="0" smtClean="0"/>
              <a:t>flux </a:t>
            </a:r>
            <a:r>
              <a:rPr lang="en-US" sz="2400" dirty="0"/>
              <a:t>are defined by formulae:</a:t>
            </a:r>
          </a:p>
        </p:txBody>
      </p:sp>
      <p:graphicFrame>
        <p:nvGraphicFramePr>
          <p:cNvPr id="4" name="Obiekt 3"/>
          <p:cNvGraphicFramePr>
            <a:graphicFrameLocks noChangeAspect="1"/>
          </p:cNvGraphicFramePr>
          <p:nvPr>
            <p:extLst>
              <p:ext uri="{D42A27DB-BD31-4B8C-83A1-F6EECF244321}">
                <p14:modId xmlns:p14="http://schemas.microsoft.com/office/powerpoint/2010/main" val="2878938581"/>
              </p:ext>
            </p:extLst>
          </p:nvPr>
        </p:nvGraphicFramePr>
        <p:xfrm>
          <a:off x="3491880" y="908720"/>
          <a:ext cx="1224136" cy="867096"/>
        </p:xfrm>
        <a:graphic>
          <a:graphicData uri="http://schemas.openxmlformats.org/presentationml/2006/ole">
            <mc:AlternateContent xmlns:mc="http://schemas.openxmlformats.org/markup-compatibility/2006">
              <mc:Choice xmlns:v="urn:schemas-microsoft-com:vml" Requires="v">
                <p:oleObj spid="_x0000_s33869" name="Równanie" r:id="rId3" imgW="685800" imgH="482600" progId="Equation.3">
                  <p:embed/>
                </p:oleObj>
              </mc:Choice>
              <mc:Fallback>
                <p:oleObj name="Równanie" r:id="rId3" imgW="6858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908720"/>
                        <a:ext cx="1224136" cy="867096"/>
                      </a:xfrm>
                      <a:prstGeom prst="rect">
                        <a:avLst/>
                      </a:prstGeom>
                      <a:noFill/>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3274404240"/>
              </p:ext>
            </p:extLst>
          </p:nvPr>
        </p:nvGraphicFramePr>
        <p:xfrm>
          <a:off x="827584" y="908720"/>
          <a:ext cx="1080120" cy="810090"/>
        </p:xfrm>
        <a:graphic>
          <a:graphicData uri="http://schemas.openxmlformats.org/presentationml/2006/ole">
            <mc:AlternateContent xmlns:mc="http://schemas.openxmlformats.org/markup-compatibility/2006">
              <mc:Choice xmlns:v="urn:schemas-microsoft-com:vml" Requires="v">
                <p:oleObj spid="_x0000_s33870" name="Równanie" r:id="rId5" imgW="647419" imgH="482391" progId="Equation.3">
                  <p:embed/>
                </p:oleObj>
              </mc:Choice>
              <mc:Fallback>
                <p:oleObj name="Równanie" r:id="rId5" imgW="647419" imgH="482391"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908720"/>
                        <a:ext cx="1080120" cy="810090"/>
                      </a:xfrm>
                      <a:prstGeom prst="rect">
                        <a:avLst/>
                      </a:prstGeom>
                      <a:noFill/>
                    </p:spPr>
                  </p:pic>
                </p:oleObj>
              </mc:Fallback>
            </mc:AlternateContent>
          </a:graphicData>
        </a:graphic>
      </p:graphicFrame>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Prostokąt 7"/>
          <p:cNvSpPr/>
          <p:nvPr/>
        </p:nvSpPr>
        <p:spPr>
          <a:xfrm>
            <a:off x="323528" y="1916832"/>
            <a:ext cx="8352928" cy="2308324"/>
          </a:xfrm>
          <a:prstGeom prst="rect">
            <a:avLst/>
          </a:prstGeom>
        </p:spPr>
        <p:txBody>
          <a:bodyPr wrap="square">
            <a:spAutoFit/>
          </a:bodyPr>
          <a:lstStyle/>
          <a:p>
            <a:r>
              <a:rPr lang="en-US" sz="2400" dirty="0"/>
              <a:t>In addition, for the </a:t>
            </a:r>
            <a:r>
              <a:rPr lang="pl-PL" sz="2400" dirty="0" err="1" smtClean="0"/>
              <a:t>radiation</a:t>
            </a:r>
            <a:r>
              <a:rPr lang="pl-PL" sz="2400" dirty="0" smtClean="0"/>
              <a:t> </a:t>
            </a:r>
            <a:r>
              <a:rPr lang="en-US" sz="2400" dirty="0" smtClean="0"/>
              <a:t>flux</a:t>
            </a:r>
            <a:r>
              <a:rPr lang="en-US" sz="2400" dirty="0"/>
              <a:t>, a distinction is made</a:t>
            </a:r>
            <a:r>
              <a:rPr lang="en-US" sz="2400" dirty="0" smtClean="0"/>
              <a:t>:</a:t>
            </a:r>
            <a:r>
              <a:rPr lang="pl-PL" sz="2400" dirty="0" smtClean="0"/>
              <a:t> </a:t>
            </a:r>
            <a:r>
              <a:rPr lang="en-US" sz="2400" dirty="0" smtClean="0"/>
              <a:t>direct </a:t>
            </a:r>
            <a:r>
              <a:rPr lang="en-US" sz="2400" dirty="0"/>
              <a:t>radiation flux - </a:t>
            </a:r>
            <a:r>
              <a:rPr lang="en-US" sz="2400" dirty="0" smtClean="0"/>
              <a:t>F</a:t>
            </a:r>
            <a:r>
              <a:rPr lang="pl-PL" sz="2400" baseline="-25000" dirty="0" err="1" smtClean="0"/>
              <a:t>dir</a:t>
            </a:r>
            <a:r>
              <a:rPr lang="en-US" sz="2400" dirty="0" smtClean="0"/>
              <a:t> </a:t>
            </a:r>
            <a:r>
              <a:rPr lang="en-US" sz="2400" dirty="0"/>
              <a:t>defined as the intensity of solar radiation coming from the direction of the solar disc measured per unit area perpendicular to the direction of radiation propagation. </a:t>
            </a:r>
            <a:endParaRPr lang="pl-PL" sz="2400" dirty="0" smtClean="0"/>
          </a:p>
          <a:p>
            <a:r>
              <a:rPr lang="en-US" sz="2400" dirty="0" smtClean="0"/>
              <a:t>In </a:t>
            </a:r>
            <a:r>
              <a:rPr lang="en-US" sz="2400" dirty="0"/>
              <a:t>addition, diffuse radiation flux - </a:t>
            </a:r>
            <a:r>
              <a:rPr lang="en-US" sz="2400" dirty="0" smtClean="0"/>
              <a:t>F</a:t>
            </a:r>
            <a:r>
              <a:rPr lang="pl-PL" sz="2400" baseline="-25000" dirty="0" err="1" smtClean="0"/>
              <a:t>diff</a:t>
            </a:r>
            <a:r>
              <a:rPr lang="en-US" sz="2400" dirty="0" smtClean="0"/>
              <a:t> </a:t>
            </a:r>
            <a:r>
              <a:rPr lang="en-US" sz="2400" dirty="0"/>
              <a:t>defined as the intensity of radiation scattered onto a plane surface.</a:t>
            </a:r>
          </a:p>
        </p:txBody>
      </p:sp>
    </p:spTree>
    <p:extLst>
      <p:ext uri="{BB962C8B-B14F-4D97-AF65-F5344CB8AC3E}">
        <p14:creationId xmlns:p14="http://schemas.microsoft.com/office/powerpoint/2010/main" val="21812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Scalar radiance</a:t>
            </a:r>
            <a:endParaRPr lang="en-US" sz="3200" b="1" dirty="0"/>
          </a:p>
        </p:txBody>
      </p:sp>
      <p:sp>
        <p:nvSpPr>
          <p:cNvPr id="3" name="Symbol zastępczy zawartości 2"/>
          <p:cNvSpPr>
            <a:spLocks noGrp="1"/>
          </p:cNvSpPr>
          <p:nvPr>
            <p:ph idx="1"/>
          </p:nvPr>
        </p:nvSpPr>
        <p:spPr>
          <a:xfrm>
            <a:off x="251520" y="1163736"/>
            <a:ext cx="8229600" cy="4525963"/>
          </a:xfrm>
        </p:spPr>
        <p:txBody>
          <a:bodyPr>
            <a:normAutofit/>
          </a:bodyPr>
          <a:lstStyle/>
          <a:p>
            <a:r>
              <a:rPr lang="en-US" sz="2400" dirty="0"/>
              <a:t>This means that the scalar irradiance sums up the radiation distribution with the same weight irrespective of the angle of incidence of the radiation. </a:t>
            </a:r>
            <a:endParaRPr lang="pl-PL" sz="2400" dirty="0" smtClean="0"/>
          </a:p>
          <a:p>
            <a:r>
              <a:rPr lang="en-US" sz="2400" dirty="0" smtClean="0"/>
              <a:t>The </a:t>
            </a:r>
            <a:r>
              <a:rPr lang="en-US" sz="2400" dirty="0"/>
              <a:t>figure below shows a schematic of an instrument for measuring scalar irradiance for radiation going downwards.</a:t>
            </a:r>
          </a:p>
        </p:txBody>
      </p:sp>
      <p:sp>
        <p:nvSpPr>
          <p:cNvPr id="4" name="Rectangle 1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3124200" y="3140968"/>
            <a:ext cx="5143500" cy="2628900"/>
            <a:chOff x="3037" y="7521"/>
            <a:chExt cx="8100" cy="4140"/>
          </a:xfrm>
        </p:grpSpPr>
        <p:sp>
          <p:nvSpPr>
            <p:cNvPr id="6" name="AutoShape 16"/>
            <p:cNvSpPr>
              <a:spLocks noChangeAspect="1" noChangeArrowheads="1" noTextEdit="1"/>
            </p:cNvSpPr>
            <p:nvPr/>
          </p:nvSpPr>
          <p:spPr bwMode="auto">
            <a:xfrm>
              <a:off x="3037" y="7521"/>
              <a:ext cx="8100" cy="41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5"/>
            <p:cNvSpPr>
              <a:spLocks noChangeArrowheads="1"/>
            </p:cNvSpPr>
            <p:nvPr/>
          </p:nvSpPr>
          <p:spPr bwMode="auto">
            <a:xfrm>
              <a:off x="4837" y="8421"/>
              <a:ext cx="2700" cy="2520"/>
            </a:xfrm>
            <a:custGeom>
              <a:avLst/>
              <a:gdLst>
                <a:gd name="G0" fmla="+- 2160 0 0"/>
                <a:gd name="G1" fmla="+- 21600 0 2160"/>
                <a:gd name="G2" fmla="+- 21600 0 21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14"/>
            <p:cNvSpPr>
              <a:spLocks noChangeShapeType="1"/>
            </p:cNvSpPr>
            <p:nvPr/>
          </p:nvSpPr>
          <p:spPr bwMode="auto">
            <a:xfrm>
              <a:off x="3577" y="10971"/>
              <a:ext cx="504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auto">
            <a:xfrm>
              <a:off x="6022" y="10701"/>
              <a:ext cx="36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2"/>
            <p:cNvSpPr>
              <a:spLocks noChangeArrowheads="1"/>
            </p:cNvSpPr>
            <p:nvPr/>
          </p:nvSpPr>
          <p:spPr bwMode="auto">
            <a:xfrm>
              <a:off x="6022" y="11166"/>
              <a:ext cx="360" cy="360"/>
            </a:xfrm>
            <a:prstGeom prst="rect">
              <a:avLst/>
            </a:prstGeom>
            <a:solidFill>
              <a:srgbClr val="3333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11"/>
            <p:cNvSpPr>
              <a:spLocks noChangeShapeType="1"/>
            </p:cNvSpPr>
            <p:nvPr/>
          </p:nvSpPr>
          <p:spPr bwMode="auto">
            <a:xfrm>
              <a:off x="3577" y="986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3757" y="8241"/>
              <a:ext cx="90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a:off x="6277" y="7701"/>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8"/>
            <p:cNvSpPr>
              <a:spLocks noChangeShapeType="1"/>
            </p:cNvSpPr>
            <p:nvPr/>
          </p:nvSpPr>
          <p:spPr bwMode="auto">
            <a:xfrm flipH="1">
              <a:off x="7537" y="8241"/>
              <a:ext cx="720" cy="5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7"/>
            <p:cNvSpPr>
              <a:spLocks noChangeShapeType="1"/>
            </p:cNvSpPr>
            <p:nvPr/>
          </p:nvSpPr>
          <p:spPr bwMode="auto">
            <a:xfrm flipH="1">
              <a:off x="7717" y="9861"/>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6"/>
            <p:cNvSpPr>
              <a:spLocks noChangeShapeType="1"/>
            </p:cNvSpPr>
            <p:nvPr/>
          </p:nvSpPr>
          <p:spPr bwMode="auto">
            <a:xfrm flipH="1">
              <a:off x="6382" y="11361"/>
              <a:ext cx="108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 Box 5"/>
            <p:cNvSpPr txBox="1">
              <a:spLocks noChangeArrowheads="1"/>
            </p:cNvSpPr>
            <p:nvPr/>
          </p:nvSpPr>
          <p:spPr bwMode="auto">
            <a:xfrm>
              <a:off x="7537" y="11121"/>
              <a:ext cx="126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detector</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4"/>
            <p:cNvSpPr txBox="1">
              <a:spLocks noChangeArrowheads="1"/>
            </p:cNvSpPr>
            <p:nvPr/>
          </p:nvSpPr>
          <p:spPr bwMode="auto">
            <a:xfrm>
              <a:off x="8617" y="10761"/>
              <a:ext cx="216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Absorbing</a:t>
              </a:r>
              <a:r>
                <a:rPr kumimoji="0" lang="pl-PL" sz="12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pl-PL" sz="1200"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plate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Line 3"/>
            <p:cNvSpPr>
              <a:spLocks noChangeShapeType="1"/>
            </p:cNvSpPr>
            <p:nvPr/>
          </p:nvSpPr>
          <p:spPr bwMode="auto">
            <a:xfrm flipH="1">
              <a:off x="7357" y="8961"/>
              <a:ext cx="1260" cy="36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 Box 2"/>
            <p:cNvSpPr txBox="1">
              <a:spLocks noChangeArrowheads="1"/>
            </p:cNvSpPr>
            <p:nvPr/>
          </p:nvSpPr>
          <p:spPr bwMode="auto">
            <a:xfrm>
              <a:off x="8617" y="8631"/>
              <a:ext cx="1440" cy="54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difuser</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iekt 21"/>
          <p:cNvGraphicFramePr>
            <a:graphicFrameLocks noChangeAspect="1"/>
          </p:cNvGraphicFramePr>
          <p:nvPr>
            <p:extLst>
              <p:ext uri="{D42A27DB-BD31-4B8C-83A1-F6EECF244321}">
                <p14:modId xmlns:p14="http://schemas.microsoft.com/office/powerpoint/2010/main" val="1498293429"/>
              </p:ext>
            </p:extLst>
          </p:nvPr>
        </p:nvGraphicFramePr>
        <p:xfrm>
          <a:off x="683568" y="3512954"/>
          <a:ext cx="1857248" cy="852149"/>
        </p:xfrm>
        <a:graphic>
          <a:graphicData uri="http://schemas.openxmlformats.org/presentationml/2006/ole">
            <mc:AlternateContent xmlns:mc="http://schemas.openxmlformats.org/markup-compatibility/2006">
              <mc:Choice xmlns:v="urn:schemas-microsoft-com:vml" Requires="v">
                <p:oleObj spid="_x0000_s34873" name="Równanie" r:id="rId3" imgW="812447" imgH="368140" progId="Equation.3">
                  <p:embed/>
                </p:oleObj>
              </mc:Choice>
              <mc:Fallback>
                <p:oleObj name="Równanie" r:id="rId3" imgW="812447" imgH="368140" progId="Equation.3">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512954"/>
                        <a:ext cx="1857248" cy="852149"/>
                      </a:xfrm>
                      <a:prstGeom prst="rect">
                        <a:avLst/>
                      </a:prstGeom>
                      <a:noFill/>
                    </p:spPr>
                  </p:pic>
                </p:oleObj>
              </mc:Fallback>
            </mc:AlternateContent>
          </a:graphicData>
        </a:graphic>
      </p:graphicFrame>
    </p:spTree>
    <p:extLst>
      <p:ext uri="{BB962C8B-B14F-4D97-AF65-F5344CB8AC3E}">
        <p14:creationId xmlns:p14="http://schemas.microsoft.com/office/powerpoint/2010/main" val="396223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Radiation observation</a:t>
            </a:r>
            <a:endParaRPr lang="en-US" sz="3200" b="1" dirty="0"/>
          </a:p>
        </p:txBody>
      </p:sp>
      <p:sp>
        <p:nvSpPr>
          <p:cNvPr id="3" name="Symbol zastępczy zawartości 2"/>
          <p:cNvSpPr>
            <a:spLocks noGrp="1"/>
          </p:cNvSpPr>
          <p:nvPr>
            <p:ph idx="1"/>
          </p:nvPr>
        </p:nvSpPr>
        <p:spPr/>
        <p:txBody>
          <a:bodyPr/>
          <a:lstStyle/>
          <a:p>
            <a:r>
              <a:rPr lang="en-US" sz="2400" dirty="0" err="1" smtClean="0"/>
              <a:t>Pyranometer</a:t>
            </a:r>
            <a:r>
              <a:rPr lang="en-US" sz="2400" dirty="0" smtClean="0"/>
              <a:t> (solar flux)  CMP22</a:t>
            </a:r>
          </a:p>
          <a:p>
            <a:r>
              <a:rPr lang="en-US" sz="2400" dirty="0" err="1" smtClean="0"/>
              <a:t>Pyrgeometer</a:t>
            </a:r>
            <a:r>
              <a:rPr lang="en-US" sz="2400" dirty="0" smtClean="0"/>
              <a:t> (infrared flux) CGR4</a:t>
            </a:r>
          </a:p>
          <a:p>
            <a:r>
              <a:rPr lang="en-US" sz="2400" dirty="0" err="1" smtClean="0"/>
              <a:t>Pyrhelometer</a:t>
            </a:r>
            <a:r>
              <a:rPr lang="en-US" sz="2400" dirty="0" smtClean="0"/>
              <a:t> (direct solar flux) CHM1</a:t>
            </a:r>
          </a:p>
          <a:p>
            <a:r>
              <a:rPr lang="en-US" sz="2400" dirty="0" smtClean="0"/>
              <a:t>Net radiometer (total </a:t>
            </a:r>
            <a:r>
              <a:rPr lang="en-US" sz="2400" dirty="0" err="1" smtClean="0"/>
              <a:t>solar+infrared</a:t>
            </a:r>
            <a:r>
              <a:rPr lang="en-US" sz="2400" dirty="0" smtClean="0"/>
              <a:t> flux)</a:t>
            </a:r>
          </a:p>
          <a:p>
            <a:r>
              <a:rPr lang="en-US" sz="2400" dirty="0" smtClean="0"/>
              <a:t>Sun tracker (diffuse and direct flux</a:t>
            </a:r>
            <a:r>
              <a:rPr lang="pl-PL" sz="2400" dirty="0" smtClean="0"/>
              <a:t>)</a:t>
            </a:r>
          </a:p>
          <a:p>
            <a:endParaRPr lang="en-US" dirty="0"/>
          </a:p>
        </p:txBody>
      </p:sp>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49080"/>
            <a:ext cx="2206898" cy="220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71788"/>
            <a:ext cx="2307332" cy="27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633" y="4137165"/>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0" y="0"/>
            <a:ext cx="9144000" cy="1143000"/>
          </a:xfrm>
        </p:spPr>
        <p:txBody>
          <a:bodyPr/>
          <a:lstStyle/>
          <a:p>
            <a:r>
              <a:rPr lang="pl-PL" sz="2800" dirty="0" smtClean="0">
                <a:latin typeface="Arial" charset="0"/>
                <a:cs typeface="Arial" charset="0"/>
              </a:rPr>
              <a:t>Sun </a:t>
            </a:r>
            <a:r>
              <a:rPr lang="pl-PL" sz="2800" dirty="0" err="1" smtClean="0">
                <a:latin typeface="Arial" charset="0"/>
                <a:cs typeface="Arial" charset="0"/>
              </a:rPr>
              <a:t>tracker</a:t>
            </a:r>
            <a:r>
              <a:rPr lang="pl-PL" sz="2800" dirty="0" smtClean="0">
                <a:latin typeface="Arial" charset="0"/>
                <a:cs typeface="Arial" charset="0"/>
              </a:rPr>
              <a:t> with </a:t>
            </a:r>
            <a:r>
              <a:rPr lang="pl-PL" sz="2800" dirty="0" err="1" smtClean="0">
                <a:latin typeface="Arial" charset="0"/>
                <a:cs typeface="Arial" charset="0"/>
              </a:rPr>
              <a:t>radiometers</a:t>
            </a:r>
            <a:endParaRPr lang="pl-PL" sz="2800" dirty="0" smtClean="0">
              <a:latin typeface="Arial" charset="0"/>
              <a:cs typeface="Arial" charset="0"/>
            </a:endParaRPr>
          </a:p>
        </p:txBody>
      </p:sp>
      <p:pic>
        <p:nvPicPr>
          <p:cNvPr id="19459" name="Picture 4" descr="rad2n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1071563"/>
            <a:ext cx="8280400" cy="5537200"/>
          </a:xfrm>
          <a:noFill/>
        </p:spPr>
      </p:pic>
    </p:spTree>
    <p:extLst>
      <p:ext uri="{BB962C8B-B14F-4D97-AF65-F5344CB8AC3E}">
        <p14:creationId xmlns:p14="http://schemas.microsoft.com/office/powerpoint/2010/main" val="208242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CB0026-4109-41CD-8459-7A93A7C0E24C}" type="slidenum">
              <a:rPr lang="en-US" sz="1400" smtClean="0"/>
              <a:pPr/>
              <a:t>25</a:t>
            </a:fld>
            <a:endParaRPr lang="en-US" sz="1400" smtClean="0"/>
          </a:p>
        </p:txBody>
      </p:sp>
      <p:sp>
        <p:nvSpPr>
          <p:cNvPr id="14339" name="Rectangle 2"/>
          <p:cNvSpPr>
            <a:spLocks noGrp="1" noChangeArrowheads="1"/>
          </p:cNvSpPr>
          <p:nvPr>
            <p:ph type="title"/>
          </p:nvPr>
        </p:nvSpPr>
        <p:spPr>
          <a:xfrm>
            <a:off x="685800" y="188640"/>
            <a:ext cx="7772400" cy="633413"/>
          </a:xfrm>
        </p:spPr>
        <p:txBody>
          <a:bodyPr>
            <a:normAutofit/>
          </a:bodyPr>
          <a:lstStyle/>
          <a:p>
            <a:r>
              <a:rPr lang="pl-PL" sz="3200" b="1" dirty="0" err="1">
                <a:latin typeface="Arial" charset="0"/>
              </a:rPr>
              <a:t>Blackbody</a:t>
            </a:r>
            <a:r>
              <a:rPr lang="pl-PL" sz="3200" b="1" dirty="0">
                <a:latin typeface="Arial" charset="0"/>
              </a:rPr>
              <a:t> </a:t>
            </a:r>
            <a:r>
              <a:rPr lang="pl-PL" sz="3200" b="1" dirty="0" err="1">
                <a:latin typeface="Arial" charset="0"/>
              </a:rPr>
              <a:t>radiation</a:t>
            </a:r>
            <a:endParaRPr lang="pl-PL" sz="3200" b="1" dirty="0" smtClean="0">
              <a:latin typeface="Arial" charset="0"/>
            </a:endParaRPr>
          </a:p>
        </p:txBody>
      </p:sp>
      <p:sp>
        <p:nvSpPr>
          <p:cNvPr id="14340" name="Rectangle 3"/>
          <p:cNvSpPr>
            <a:spLocks noGrp="1" noChangeArrowheads="1"/>
          </p:cNvSpPr>
          <p:nvPr>
            <p:ph type="body" idx="1"/>
          </p:nvPr>
        </p:nvSpPr>
        <p:spPr>
          <a:xfrm>
            <a:off x="323850" y="1052513"/>
            <a:ext cx="8229600" cy="1584325"/>
          </a:xfrm>
        </p:spPr>
        <p:txBody>
          <a:bodyPr/>
          <a:lstStyle/>
          <a:p>
            <a:r>
              <a:rPr lang="pl-PL" sz="2400" dirty="0" smtClean="0">
                <a:latin typeface="Arial" charset="0"/>
              </a:rPr>
              <a:t>I</a:t>
            </a:r>
            <a:r>
              <a:rPr lang="en-US" sz="2400" dirty="0" smtClean="0">
                <a:latin typeface="Arial" charset="0"/>
              </a:rPr>
              <a:t>n </a:t>
            </a:r>
            <a:r>
              <a:rPr lang="en-US" sz="2400" dirty="0">
                <a:latin typeface="Arial" charset="0"/>
              </a:rPr>
              <a:t>thermodynamic equilibrium, the spectral distribution of the energy emitted by a blackbody is described by the Planck equation:</a:t>
            </a:r>
            <a:endParaRPr lang="pl-PL" sz="2400" dirty="0" smtClean="0">
              <a:latin typeface="Arial" charset="0"/>
            </a:endParaRPr>
          </a:p>
        </p:txBody>
      </p:sp>
      <p:sp>
        <p:nvSpPr>
          <p:cNvPr id="14341" name="Rectangle 4"/>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14343" name="Text Box 6"/>
          <p:cNvSpPr txBox="1">
            <a:spLocks noChangeArrowheads="1"/>
          </p:cNvSpPr>
          <p:nvPr/>
        </p:nvSpPr>
        <p:spPr bwMode="auto">
          <a:xfrm>
            <a:off x="4572000" y="2781300"/>
            <a:ext cx="3671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l-PL">
                <a:latin typeface="Arial" charset="0"/>
              </a:rPr>
              <a:t>h=6.626x10</a:t>
            </a:r>
            <a:r>
              <a:rPr lang="pl-PL" baseline="30000">
                <a:latin typeface="Arial" charset="0"/>
              </a:rPr>
              <a:t>-34 </a:t>
            </a:r>
            <a:r>
              <a:rPr lang="pl-PL">
                <a:latin typeface="Arial" charset="0"/>
              </a:rPr>
              <a:t>Js, </a:t>
            </a:r>
          </a:p>
          <a:p>
            <a:pPr eaLnBrk="1" hangingPunct="1"/>
            <a:r>
              <a:rPr lang="pl-PL">
                <a:latin typeface="Arial" charset="0"/>
              </a:rPr>
              <a:t>k=1.3806x10</a:t>
            </a:r>
            <a:r>
              <a:rPr lang="pl-PL" baseline="30000">
                <a:latin typeface="Arial" charset="0"/>
              </a:rPr>
              <a:t>-23</a:t>
            </a:r>
            <a:r>
              <a:rPr lang="pl-PL">
                <a:latin typeface="Arial" charset="0"/>
              </a:rPr>
              <a:t>  J/K</a:t>
            </a:r>
          </a:p>
        </p:txBody>
      </p:sp>
      <p:sp>
        <p:nvSpPr>
          <p:cNvPr id="14344" name="Rectangle 7"/>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l-PL"/>
          </a:p>
        </p:txBody>
      </p:sp>
      <p:sp>
        <p:nvSpPr>
          <p:cNvPr id="2" name="Rectangle 7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iekt 2"/>
          <p:cNvGraphicFramePr>
            <a:graphicFrameLocks noChangeAspect="1"/>
          </p:cNvGraphicFramePr>
          <p:nvPr>
            <p:extLst>
              <p:ext uri="{D42A27DB-BD31-4B8C-83A1-F6EECF244321}">
                <p14:modId xmlns:p14="http://schemas.microsoft.com/office/powerpoint/2010/main" val="515123916"/>
              </p:ext>
            </p:extLst>
          </p:nvPr>
        </p:nvGraphicFramePr>
        <p:xfrm>
          <a:off x="827584" y="2552699"/>
          <a:ext cx="3262246" cy="1050925"/>
        </p:xfrm>
        <a:graphic>
          <a:graphicData uri="http://schemas.openxmlformats.org/presentationml/2006/ole">
            <mc:AlternateContent xmlns:mc="http://schemas.openxmlformats.org/markup-compatibility/2006">
              <mc:Choice xmlns:v="urn:schemas-microsoft-com:vml" Requires="v">
                <p:oleObj spid="_x0000_s3182" name="Równanie" r:id="rId3" imgW="1422400" imgH="457200" progId="Equation.3">
                  <p:embed/>
                </p:oleObj>
              </mc:Choice>
              <mc:Fallback>
                <p:oleObj name="Równanie" r:id="rId3" imgW="1422400" imgH="457200" progId="Equation.3">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52699"/>
                        <a:ext cx="3262246" cy="1050925"/>
                      </a:xfrm>
                      <a:prstGeom prst="rect">
                        <a:avLst/>
                      </a:prstGeom>
                      <a:noFill/>
                    </p:spPr>
                  </p:pic>
                </p:oleObj>
              </mc:Fallback>
            </mc:AlternateContent>
          </a:graphicData>
        </a:graphic>
      </p:graphicFrame>
    </p:spTree>
    <p:extLst>
      <p:ext uri="{BB962C8B-B14F-4D97-AF65-F5344CB8AC3E}">
        <p14:creationId xmlns:p14="http://schemas.microsoft.com/office/powerpoint/2010/main" val="3017965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a:xfrm>
            <a:off x="0" y="0"/>
            <a:ext cx="6143625" cy="1143000"/>
          </a:xfrm>
        </p:spPr>
        <p:txBody>
          <a:bodyPr/>
          <a:lstStyle/>
          <a:p>
            <a:r>
              <a:rPr lang="en-US" sz="3200" b="1" dirty="0" smtClean="0">
                <a:latin typeface="Arial" charset="0"/>
                <a:cs typeface="Arial" charset="0"/>
              </a:rPr>
              <a:t>Properties </a:t>
            </a:r>
            <a:r>
              <a:rPr lang="en-US" sz="3200" b="1" dirty="0">
                <a:latin typeface="Arial" charset="0"/>
                <a:cs typeface="Arial" charset="0"/>
              </a:rPr>
              <a:t>of a </a:t>
            </a:r>
            <a:r>
              <a:rPr lang="en-US" sz="3200" b="1" dirty="0" smtClean="0">
                <a:latin typeface="Arial" charset="0"/>
                <a:cs typeface="Arial" charset="0"/>
              </a:rPr>
              <a:t>blackbody</a:t>
            </a:r>
          </a:p>
        </p:txBody>
      </p:sp>
      <p:sp>
        <p:nvSpPr>
          <p:cNvPr id="20483" name="Symbol zastępczy zawartości 2"/>
          <p:cNvSpPr>
            <a:spLocks noGrp="1"/>
          </p:cNvSpPr>
          <p:nvPr>
            <p:ph idx="1"/>
          </p:nvPr>
        </p:nvSpPr>
        <p:spPr>
          <a:xfrm>
            <a:off x="214313" y="1844824"/>
            <a:ext cx="6000750" cy="4798864"/>
          </a:xfrm>
        </p:spPr>
        <p:txBody>
          <a:bodyPr/>
          <a:lstStyle/>
          <a:p>
            <a:r>
              <a:rPr lang="en-US" sz="2000" dirty="0" smtClean="0">
                <a:latin typeface="Arial" charset="0"/>
                <a:cs typeface="Arial" charset="0"/>
              </a:rPr>
              <a:t>Radiation </a:t>
            </a:r>
            <a:r>
              <a:rPr lang="en-US" sz="2000" dirty="0">
                <a:latin typeface="Arial" charset="0"/>
                <a:cs typeface="Arial" charset="0"/>
              </a:rPr>
              <a:t>is isotropic, homogeneous and non-</a:t>
            </a:r>
            <a:r>
              <a:rPr lang="en-US" sz="2000" dirty="0" err="1">
                <a:latin typeface="Arial" charset="0"/>
                <a:cs typeface="Arial" charset="0"/>
              </a:rPr>
              <a:t>polarised</a:t>
            </a:r>
            <a:r>
              <a:rPr lang="en-US" sz="2000" dirty="0">
                <a:latin typeface="Arial" charset="0"/>
                <a:cs typeface="Arial" charset="0"/>
              </a:rPr>
              <a:t>. </a:t>
            </a:r>
            <a:endParaRPr lang="pl-PL" sz="2000" dirty="0" smtClean="0">
              <a:latin typeface="Arial" charset="0"/>
              <a:cs typeface="Arial" charset="0"/>
            </a:endParaRPr>
          </a:p>
          <a:p>
            <a:r>
              <a:rPr lang="en-US" sz="2000" dirty="0" smtClean="0">
                <a:latin typeface="Arial" charset="0"/>
                <a:cs typeface="Arial" charset="0"/>
              </a:rPr>
              <a:t>For </a:t>
            </a:r>
            <a:r>
              <a:rPr lang="en-US" sz="2000" dirty="0">
                <a:latin typeface="Arial" charset="0"/>
                <a:cs typeface="Arial" charset="0"/>
              </a:rPr>
              <a:t>a given wavelength, radiation depends only on the temperature of the </a:t>
            </a:r>
            <a:r>
              <a:rPr lang="en-US" sz="2000" dirty="0" smtClean="0">
                <a:latin typeface="Arial" charset="0"/>
                <a:cs typeface="Arial" charset="0"/>
              </a:rPr>
              <a:t>body.</a:t>
            </a:r>
            <a:endParaRPr lang="pl-PL" sz="2000" dirty="0" smtClean="0">
              <a:latin typeface="Arial" charset="0"/>
              <a:cs typeface="Arial" charset="0"/>
            </a:endParaRPr>
          </a:p>
          <a:p>
            <a:r>
              <a:rPr lang="en-US" sz="2000" dirty="0" smtClean="0">
                <a:latin typeface="Arial" charset="0"/>
                <a:cs typeface="Arial" charset="0"/>
              </a:rPr>
              <a:t>Any </a:t>
            </a:r>
            <a:r>
              <a:rPr lang="en-US" sz="2000" dirty="0">
                <a:latin typeface="Arial" charset="0"/>
                <a:cs typeface="Arial" charset="0"/>
              </a:rPr>
              <a:t>two blackbody with the same temperature emits the same amount of </a:t>
            </a:r>
            <a:r>
              <a:rPr lang="en-US" sz="2000" dirty="0" smtClean="0">
                <a:latin typeface="Arial" charset="0"/>
                <a:cs typeface="Arial" charset="0"/>
              </a:rPr>
              <a:t>energy</a:t>
            </a:r>
            <a:r>
              <a:rPr lang="pl-PL" sz="2000" dirty="0" smtClean="0">
                <a:latin typeface="Arial" charset="0"/>
                <a:cs typeface="Arial" charset="0"/>
              </a:rPr>
              <a:t>.</a:t>
            </a:r>
            <a:r>
              <a:rPr lang="en-US" sz="2000" dirty="0" smtClean="0">
                <a:latin typeface="Arial" charset="0"/>
                <a:cs typeface="Arial" charset="0"/>
              </a:rPr>
              <a:t> </a:t>
            </a:r>
            <a:endParaRPr lang="pl-PL" sz="2000" dirty="0" smtClean="0">
              <a:latin typeface="Arial" charset="0"/>
              <a:cs typeface="Arial" charset="0"/>
            </a:endParaRPr>
          </a:p>
          <a:p>
            <a:r>
              <a:rPr lang="en-US" sz="2000" dirty="0" smtClean="0">
                <a:latin typeface="Arial" charset="0"/>
                <a:cs typeface="Arial" charset="0"/>
              </a:rPr>
              <a:t>There </a:t>
            </a:r>
            <a:r>
              <a:rPr lang="en-US" sz="2000" dirty="0">
                <a:latin typeface="Arial" charset="0"/>
                <a:cs typeface="Arial" charset="0"/>
              </a:rPr>
              <a:t>are no objects that emit more energy than a </a:t>
            </a:r>
            <a:r>
              <a:rPr lang="en-US" sz="2000" dirty="0" smtClean="0">
                <a:latin typeface="Arial" charset="0"/>
                <a:cs typeface="Arial" charset="0"/>
              </a:rPr>
              <a:t>blackbody</a:t>
            </a:r>
            <a:r>
              <a:rPr lang="pl-PL" sz="2000" dirty="0" smtClean="0">
                <a:latin typeface="Arial" charset="0"/>
                <a:cs typeface="Arial" charset="0"/>
              </a:rPr>
              <a:t>.</a:t>
            </a:r>
            <a:endParaRPr lang="en-US" dirty="0" smtClean="0"/>
          </a:p>
        </p:txBody>
      </p:sp>
      <p:sp>
        <p:nvSpPr>
          <p:cNvPr id="2048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98912F-3EC1-4BB4-927F-CDC71D56E64D}" type="slidenum">
              <a:rPr lang="en-US" sz="1400" smtClean="0"/>
              <a:pPr/>
              <a:t>26</a:t>
            </a:fld>
            <a:endParaRPr lang="en-US" sz="1400" smtClean="0"/>
          </a:p>
        </p:txBody>
      </p:sp>
      <p:pic>
        <p:nvPicPr>
          <p:cNvPr id="20485" name="Picture 2" descr="Plik:Blackbody im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0"/>
            <a:ext cx="2857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275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642938" y="0"/>
            <a:ext cx="7772400" cy="642938"/>
          </a:xfrm>
        </p:spPr>
        <p:txBody>
          <a:bodyPr/>
          <a:lstStyle/>
          <a:p>
            <a:r>
              <a:rPr lang="pl-PL" sz="3200" b="1" dirty="0" err="1" smtClean="0">
                <a:latin typeface="Arial" charset="0"/>
                <a:cs typeface="Arial" charset="0"/>
              </a:rPr>
              <a:t>Blackbody</a:t>
            </a:r>
            <a:r>
              <a:rPr lang="pl-PL" sz="3200" b="1" dirty="0" smtClean="0">
                <a:latin typeface="Arial" charset="0"/>
                <a:cs typeface="Arial" charset="0"/>
              </a:rPr>
              <a:t> </a:t>
            </a:r>
            <a:r>
              <a:rPr lang="pl-PL" sz="3200" b="1" dirty="0" err="1" smtClean="0">
                <a:latin typeface="Arial" charset="0"/>
                <a:cs typeface="Arial" charset="0"/>
              </a:rPr>
              <a:t>radiation</a:t>
            </a:r>
            <a:endParaRPr lang="en-US" sz="3200" b="1" dirty="0" smtClean="0">
              <a:latin typeface="Arial" charset="0"/>
              <a:cs typeface="Arial" charset="0"/>
            </a:endParaRPr>
          </a:p>
        </p:txBody>
      </p:sp>
      <p:sp>
        <p:nvSpPr>
          <p:cNvPr id="23555" name="Symbol zastępczy zawartości 2"/>
          <p:cNvSpPr>
            <a:spLocks noGrp="1"/>
          </p:cNvSpPr>
          <p:nvPr>
            <p:ph idx="1"/>
          </p:nvPr>
        </p:nvSpPr>
        <p:spPr/>
        <p:txBody>
          <a:bodyPr/>
          <a:lstStyle/>
          <a:p>
            <a:endParaRPr lang="pl-PL" smtClean="0"/>
          </a:p>
        </p:txBody>
      </p:sp>
      <p:sp>
        <p:nvSpPr>
          <p:cNvPr id="23556"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F2B8A9-2155-4F79-9D69-6AB31ABF8C97}" type="slidenum">
              <a:rPr lang="en-US" sz="1400" smtClean="0"/>
              <a:pPr/>
              <a:t>27</a:t>
            </a:fld>
            <a:endParaRPr lang="en-US" sz="1400" smtClean="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647700"/>
            <a:ext cx="5929313"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80714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32657"/>
            <a:ext cx="8229600" cy="576064"/>
          </a:xfrm>
        </p:spPr>
        <p:txBody>
          <a:bodyPr>
            <a:normAutofit/>
          </a:bodyPr>
          <a:lstStyle/>
          <a:p>
            <a:r>
              <a:rPr lang="en-US" sz="2400" dirty="0"/>
              <a:t>The total radiance of a blackbody is expressed by the formula:</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4240395140"/>
              </p:ext>
            </p:extLst>
          </p:nvPr>
        </p:nvGraphicFramePr>
        <p:xfrm>
          <a:off x="1835696" y="980728"/>
          <a:ext cx="4643810" cy="936104"/>
        </p:xfrm>
        <a:graphic>
          <a:graphicData uri="http://schemas.openxmlformats.org/presentationml/2006/ole">
            <mc:AlternateContent xmlns:mc="http://schemas.openxmlformats.org/markup-compatibility/2006">
              <mc:Choice xmlns:v="urn:schemas-microsoft-com:vml" Requires="v">
                <p:oleObj spid="_x0000_s41114" name="Równanie" r:id="rId3" imgW="2413000" imgH="482600" progId="Equation.3">
                  <p:embed/>
                </p:oleObj>
              </mc:Choice>
              <mc:Fallback>
                <p:oleObj name="Równanie" r:id="rId3" imgW="24130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980728"/>
                        <a:ext cx="4643810" cy="936104"/>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iekt 6"/>
          <p:cNvGraphicFramePr>
            <a:graphicFrameLocks noChangeAspect="1"/>
          </p:cNvGraphicFramePr>
          <p:nvPr>
            <p:extLst>
              <p:ext uri="{D42A27DB-BD31-4B8C-83A1-F6EECF244321}">
                <p14:modId xmlns:p14="http://schemas.microsoft.com/office/powerpoint/2010/main" val="1222900136"/>
              </p:ext>
            </p:extLst>
          </p:nvPr>
        </p:nvGraphicFramePr>
        <p:xfrm>
          <a:off x="4283968" y="2163570"/>
          <a:ext cx="1584176" cy="362643"/>
        </p:xfrm>
        <a:graphic>
          <a:graphicData uri="http://schemas.openxmlformats.org/presentationml/2006/ole">
            <mc:AlternateContent xmlns:mc="http://schemas.openxmlformats.org/markup-compatibility/2006">
              <mc:Choice xmlns:v="urn:schemas-microsoft-com:vml" Requires="v">
                <p:oleObj spid="_x0000_s41115" name="Równanie" r:id="rId5" imgW="787058" imgH="177723" progId="Equation.3">
                  <p:embed/>
                </p:oleObj>
              </mc:Choice>
              <mc:Fallback>
                <p:oleObj name="Równanie" r:id="rId5" imgW="787058"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2163570"/>
                        <a:ext cx="1584176" cy="362643"/>
                      </a:xfrm>
                      <a:prstGeom prst="rect">
                        <a:avLst/>
                      </a:prstGeom>
                      <a:noFill/>
                    </p:spPr>
                  </p:pic>
                </p:oleObj>
              </mc:Fallback>
            </mc:AlternateContent>
          </a:graphicData>
        </a:graphic>
      </p:graphicFrame>
      <p:sp>
        <p:nvSpPr>
          <p:cNvPr id="8" name="Prostokąt 7"/>
          <p:cNvSpPr/>
          <p:nvPr/>
        </p:nvSpPr>
        <p:spPr>
          <a:xfrm>
            <a:off x="611560" y="2132856"/>
            <a:ext cx="6905032" cy="461665"/>
          </a:xfrm>
          <a:prstGeom prst="rect">
            <a:avLst/>
          </a:prstGeom>
        </p:spPr>
        <p:txBody>
          <a:bodyPr wrap="none">
            <a:spAutoFit/>
          </a:bodyPr>
          <a:lstStyle/>
          <a:p>
            <a:r>
              <a:rPr lang="en-US" sz="2400" dirty="0"/>
              <a:t>By substituting the </a:t>
            </a:r>
            <a:r>
              <a:rPr lang="en-US" sz="2400" dirty="0" smtClean="0"/>
              <a:t>variable</a:t>
            </a:r>
            <a:r>
              <a:rPr lang="pl-PL" sz="2400" dirty="0" smtClean="0"/>
              <a:t>                            </a:t>
            </a:r>
            <a:r>
              <a:rPr lang="en-US" sz="2400" dirty="0" smtClean="0"/>
              <a:t> </a:t>
            </a:r>
            <a:r>
              <a:rPr lang="en-US" sz="2400" dirty="0"/>
              <a:t>we </a:t>
            </a:r>
            <a:r>
              <a:rPr lang="en-US" sz="2400" dirty="0" smtClean="0"/>
              <a:t>obtain</a:t>
            </a:r>
            <a:r>
              <a:rPr lang="en-US" sz="2400" dirty="0"/>
              <a:t>:</a:t>
            </a: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iekt 9"/>
          <p:cNvGraphicFramePr>
            <a:graphicFrameLocks noChangeAspect="1"/>
          </p:cNvGraphicFramePr>
          <p:nvPr>
            <p:extLst>
              <p:ext uri="{D42A27DB-BD31-4B8C-83A1-F6EECF244321}">
                <p14:modId xmlns:p14="http://schemas.microsoft.com/office/powerpoint/2010/main" val="3093245262"/>
              </p:ext>
            </p:extLst>
          </p:nvPr>
        </p:nvGraphicFramePr>
        <p:xfrm>
          <a:off x="2915816" y="2780928"/>
          <a:ext cx="2593700" cy="792088"/>
        </p:xfrm>
        <a:graphic>
          <a:graphicData uri="http://schemas.openxmlformats.org/presentationml/2006/ole">
            <mc:AlternateContent xmlns:mc="http://schemas.openxmlformats.org/markup-compatibility/2006">
              <mc:Choice xmlns:v="urn:schemas-microsoft-com:vml" Requires="v">
                <p:oleObj spid="_x0000_s41116" name="Równanie" r:id="rId7" imgW="1586811" imgH="482391" progId="Equation.3">
                  <p:embed/>
                </p:oleObj>
              </mc:Choice>
              <mc:Fallback>
                <p:oleObj name="Równanie" r:id="rId7" imgW="1586811" imgH="482391"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2780928"/>
                        <a:ext cx="2593700" cy="792088"/>
                      </a:xfrm>
                      <a:prstGeom prst="rect">
                        <a:avLst/>
                      </a:prstGeom>
                      <a:noFill/>
                    </p:spPr>
                  </p:pic>
                </p:oleObj>
              </mc:Fallback>
            </mc:AlternateContent>
          </a:graphicData>
        </a:graphic>
      </p:graphicFrame>
      <p:sp>
        <p:nvSpPr>
          <p:cNvPr id="11" name="Prostokąt 10"/>
          <p:cNvSpPr/>
          <p:nvPr/>
        </p:nvSpPr>
        <p:spPr>
          <a:xfrm>
            <a:off x="503548" y="3663356"/>
            <a:ext cx="7992888" cy="830997"/>
          </a:xfrm>
          <a:prstGeom prst="rect">
            <a:avLst/>
          </a:prstGeom>
        </p:spPr>
        <p:txBody>
          <a:bodyPr wrap="square">
            <a:spAutoFit/>
          </a:bodyPr>
          <a:lstStyle/>
          <a:p>
            <a:r>
              <a:rPr lang="en-US" sz="2400" dirty="0"/>
              <a:t>The integral in the above expression is </a:t>
            </a:r>
            <a:r>
              <a:rPr lang="en-US" sz="2400" dirty="0" smtClean="0">
                <a:sym typeface="Symbol"/>
              </a:rPr>
              <a:t></a:t>
            </a:r>
            <a:r>
              <a:rPr lang="pl-PL" sz="2400" baseline="30000" dirty="0" smtClean="0">
                <a:sym typeface="Symbol"/>
              </a:rPr>
              <a:t>4</a:t>
            </a:r>
            <a:r>
              <a:rPr lang="en-US" sz="2400" dirty="0" smtClean="0"/>
              <a:t>/15</a:t>
            </a:r>
            <a:r>
              <a:rPr lang="en-US" sz="2400" dirty="0"/>
              <a:t>. Thus, the total </a:t>
            </a:r>
            <a:r>
              <a:rPr lang="en-US" sz="2400" dirty="0" err="1" smtClean="0"/>
              <a:t>radia</a:t>
            </a:r>
            <a:r>
              <a:rPr lang="pl-PL" sz="2400" dirty="0" err="1" smtClean="0"/>
              <a:t>nce</a:t>
            </a:r>
            <a:r>
              <a:rPr lang="en-US" sz="2400" dirty="0" smtClean="0"/>
              <a:t> energy </a:t>
            </a:r>
            <a:r>
              <a:rPr lang="en-US" sz="2400" dirty="0"/>
              <a:t>of a blackbody is expressed by the formula:</a:t>
            </a:r>
          </a:p>
        </p:txBody>
      </p:sp>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iekt 12"/>
          <p:cNvGraphicFramePr>
            <a:graphicFrameLocks noChangeAspect="1"/>
          </p:cNvGraphicFramePr>
          <p:nvPr>
            <p:extLst>
              <p:ext uri="{D42A27DB-BD31-4B8C-83A1-F6EECF244321}">
                <p14:modId xmlns:p14="http://schemas.microsoft.com/office/powerpoint/2010/main" val="1674962645"/>
              </p:ext>
            </p:extLst>
          </p:nvPr>
        </p:nvGraphicFramePr>
        <p:xfrm>
          <a:off x="3563888" y="4581128"/>
          <a:ext cx="1471833" cy="447139"/>
        </p:xfrm>
        <a:graphic>
          <a:graphicData uri="http://schemas.openxmlformats.org/presentationml/2006/ole">
            <mc:AlternateContent xmlns:mc="http://schemas.openxmlformats.org/markup-compatibility/2006">
              <mc:Choice xmlns:v="urn:schemas-microsoft-com:vml" Requires="v">
                <p:oleObj spid="_x0000_s41117" name="Równanie" r:id="rId9" imgW="749300" imgH="228600" progId="Equation.3">
                  <p:embed/>
                </p:oleObj>
              </mc:Choice>
              <mc:Fallback>
                <p:oleObj name="Równanie" r:id="rId9" imgW="7493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888" y="4581128"/>
                        <a:ext cx="1471833" cy="447139"/>
                      </a:xfrm>
                      <a:prstGeom prst="rect">
                        <a:avLst/>
                      </a:prstGeom>
                      <a:noFill/>
                    </p:spPr>
                  </p:pic>
                </p:oleObj>
              </mc:Fallback>
            </mc:AlternateContent>
          </a:graphicData>
        </a:graphic>
      </p:graphicFrame>
      <p:sp>
        <p:nvSpPr>
          <p:cNvPr id="14" name="Prostokąt 13"/>
          <p:cNvSpPr/>
          <p:nvPr/>
        </p:nvSpPr>
        <p:spPr>
          <a:xfrm>
            <a:off x="503548" y="5101733"/>
            <a:ext cx="7776864" cy="830997"/>
          </a:xfrm>
          <a:prstGeom prst="rect">
            <a:avLst/>
          </a:prstGeom>
        </p:spPr>
        <p:txBody>
          <a:bodyPr wrap="square">
            <a:spAutoFit/>
          </a:bodyPr>
          <a:lstStyle/>
          <a:p>
            <a:r>
              <a:rPr lang="en-US" sz="2400" dirty="0"/>
              <a:t>Since a blackbody radiates energy </a:t>
            </a:r>
            <a:r>
              <a:rPr lang="en-US" sz="2400" dirty="0" err="1"/>
              <a:t>isotropically</a:t>
            </a:r>
            <a:r>
              <a:rPr lang="en-US" sz="2400" dirty="0"/>
              <a:t>, the radiant flux is therefore</a:t>
            </a:r>
          </a:p>
        </p:txBody>
      </p:sp>
      <p:sp>
        <p:nvSpPr>
          <p:cNvPr id="15"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iekt 15"/>
          <p:cNvGraphicFramePr>
            <a:graphicFrameLocks noChangeAspect="1"/>
          </p:cNvGraphicFramePr>
          <p:nvPr>
            <p:extLst>
              <p:ext uri="{D42A27DB-BD31-4B8C-83A1-F6EECF244321}">
                <p14:modId xmlns:p14="http://schemas.microsoft.com/office/powerpoint/2010/main" val="3029122856"/>
              </p:ext>
            </p:extLst>
          </p:nvPr>
        </p:nvGraphicFramePr>
        <p:xfrm>
          <a:off x="755576" y="6165304"/>
          <a:ext cx="2034226" cy="432048"/>
        </p:xfrm>
        <a:graphic>
          <a:graphicData uri="http://schemas.openxmlformats.org/presentationml/2006/ole">
            <mc:AlternateContent xmlns:mc="http://schemas.openxmlformats.org/markup-compatibility/2006">
              <mc:Choice xmlns:v="urn:schemas-microsoft-com:vml" Requires="v">
                <p:oleObj spid="_x0000_s41118" name="Równanie" r:id="rId11" imgW="1079500" imgH="228600" progId="Equation.3">
                  <p:embed/>
                </p:oleObj>
              </mc:Choice>
              <mc:Fallback>
                <p:oleObj name="Równanie" r:id="rId11" imgW="1079500" imgH="228600"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6165304"/>
                        <a:ext cx="2034226" cy="432048"/>
                      </a:xfrm>
                      <a:prstGeom prst="rect">
                        <a:avLst/>
                      </a:prstGeom>
                      <a:noFill/>
                    </p:spPr>
                  </p:pic>
                </p:oleObj>
              </mc:Fallback>
            </mc:AlternateContent>
          </a:graphicData>
        </a:graphic>
      </p:graphicFrame>
      <p:sp>
        <p:nvSpPr>
          <p:cNvPr id="17" name="Prostokąt 16"/>
          <p:cNvSpPr/>
          <p:nvPr/>
        </p:nvSpPr>
        <p:spPr>
          <a:xfrm>
            <a:off x="3275856" y="5956698"/>
            <a:ext cx="5616624" cy="830997"/>
          </a:xfrm>
          <a:prstGeom prst="rect">
            <a:avLst/>
          </a:prstGeom>
        </p:spPr>
        <p:txBody>
          <a:bodyPr wrap="square">
            <a:spAutoFit/>
          </a:bodyPr>
          <a:lstStyle/>
          <a:p>
            <a:pPr marL="342900" indent="-342900">
              <a:buFont typeface="Symbol" pitchFamily="18" charset="2"/>
              <a:buChar char="s"/>
            </a:pPr>
            <a:r>
              <a:rPr lang="pl-PL" sz="2400" dirty="0" smtClean="0"/>
              <a:t>- Stefan-Boltzmann constans </a:t>
            </a:r>
          </a:p>
          <a:p>
            <a:pPr marL="342900" indent="-342900">
              <a:buFont typeface="Symbol" pitchFamily="18" charset="2"/>
              <a:buChar char="s"/>
            </a:pPr>
            <a:r>
              <a:rPr lang="pl-PL" sz="2400" dirty="0" smtClean="0"/>
              <a:t>= 5.67x10</a:t>
            </a:r>
            <a:r>
              <a:rPr lang="pl-PL" sz="2400" baseline="30000" dirty="0" smtClean="0"/>
              <a:t>-8</a:t>
            </a:r>
            <a:r>
              <a:rPr lang="pl-PL" sz="2400" dirty="0" smtClean="0"/>
              <a:t> </a:t>
            </a:r>
            <a:r>
              <a:rPr lang="pl-PL" sz="2400" dirty="0"/>
              <a:t>Wm</a:t>
            </a:r>
            <a:r>
              <a:rPr lang="pl-PL" sz="2400" baseline="30000" dirty="0"/>
              <a:t>-2</a:t>
            </a:r>
            <a:r>
              <a:rPr lang="pl-PL" sz="2400" dirty="0"/>
              <a:t>K</a:t>
            </a:r>
            <a:r>
              <a:rPr lang="pl-PL" sz="2400" baseline="30000" dirty="0"/>
              <a:t>-4</a:t>
            </a:r>
            <a:r>
              <a:rPr lang="pl-PL" sz="2400" dirty="0"/>
              <a:t>. </a:t>
            </a:r>
            <a:endParaRPr lang="en-US" sz="2400" dirty="0"/>
          </a:p>
        </p:txBody>
      </p:sp>
    </p:spTree>
    <p:extLst>
      <p:ext uri="{BB962C8B-B14F-4D97-AF65-F5344CB8AC3E}">
        <p14:creationId xmlns:p14="http://schemas.microsoft.com/office/powerpoint/2010/main" val="3179556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6632"/>
            <a:ext cx="8229600" cy="634082"/>
          </a:xfrm>
        </p:spPr>
        <p:txBody>
          <a:bodyPr>
            <a:normAutofit/>
          </a:bodyPr>
          <a:lstStyle/>
          <a:p>
            <a:r>
              <a:rPr lang="en-US" sz="3200" b="1" dirty="0" smtClean="0"/>
              <a:t>Example</a:t>
            </a:r>
            <a:endParaRPr lang="en-US" sz="3200" b="1" dirty="0"/>
          </a:p>
        </p:txBody>
      </p:sp>
      <p:sp>
        <p:nvSpPr>
          <p:cNvPr id="3" name="Symbol zastępczy zawartości 2"/>
          <p:cNvSpPr>
            <a:spLocks noGrp="1"/>
          </p:cNvSpPr>
          <p:nvPr>
            <p:ph idx="1"/>
          </p:nvPr>
        </p:nvSpPr>
        <p:spPr>
          <a:xfrm>
            <a:off x="323528" y="980728"/>
            <a:ext cx="8229600" cy="2520280"/>
          </a:xfrm>
        </p:spPr>
        <p:txBody>
          <a:bodyPr>
            <a:normAutofit/>
          </a:bodyPr>
          <a:lstStyle/>
          <a:p>
            <a:r>
              <a:rPr lang="en-US" sz="2400" dirty="0"/>
              <a:t>The radiation of a blackbody with temperature=5650 K is </a:t>
            </a:r>
            <a:r>
              <a:rPr lang="en-US" sz="2400" dirty="0" smtClean="0"/>
              <a:t>10</a:t>
            </a:r>
            <a:r>
              <a:rPr lang="pl-PL" sz="2400" baseline="30000" dirty="0" smtClean="0"/>
              <a:t>5</a:t>
            </a:r>
            <a:r>
              <a:rPr lang="en-US" sz="2400" dirty="0" smtClean="0"/>
              <a:t> </a:t>
            </a:r>
            <a:r>
              <a:rPr lang="en-US" sz="2400" dirty="0"/>
              <a:t>times greater than that of a body with T=300 </a:t>
            </a:r>
            <a:r>
              <a:rPr lang="en-US" sz="2400" dirty="0" smtClean="0"/>
              <a:t>K.</a:t>
            </a:r>
            <a:endParaRPr lang="pl-PL" sz="2400" dirty="0" smtClean="0"/>
          </a:p>
          <a:p>
            <a:r>
              <a:rPr lang="pl-PL" sz="2400" dirty="0" smtClean="0"/>
              <a:t>W</a:t>
            </a:r>
            <a:r>
              <a:rPr lang="en-US" sz="2400" dirty="0" err="1" smtClean="0"/>
              <a:t>avelength</a:t>
            </a:r>
            <a:r>
              <a:rPr lang="en-US" sz="2400" dirty="0" smtClean="0"/>
              <a:t> </a:t>
            </a:r>
            <a:r>
              <a:rPr lang="en-US" sz="2400" dirty="0"/>
              <a:t>for which the maximum energy is emitted depends on the temperature of the blackbody. </a:t>
            </a:r>
            <a:endParaRPr lang="pl-PL" sz="2400" dirty="0" smtClean="0"/>
          </a:p>
          <a:p>
            <a:r>
              <a:rPr lang="en-US" sz="2400" dirty="0" smtClean="0"/>
              <a:t>By </a:t>
            </a:r>
            <a:r>
              <a:rPr lang="en-US" sz="2400" dirty="0"/>
              <a:t>differentiating Planck's formula by the wavelength </a:t>
            </a:r>
            <a:r>
              <a:rPr lang="en-US" sz="2400" dirty="0" smtClean="0"/>
              <a:t>and </a:t>
            </a:r>
            <a:r>
              <a:rPr lang="en-US" sz="2400" dirty="0"/>
              <a:t>then equating the derivative to zero, we arrive at Wien's </a:t>
            </a:r>
            <a:r>
              <a:rPr lang="en-US" sz="2400" dirty="0" smtClean="0"/>
              <a:t>law</a:t>
            </a:r>
            <a:r>
              <a:rPr lang="en-US" sz="2400" dirty="0"/>
              <a:t>:</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iekt 4"/>
          <p:cNvGraphicFramePr>
            <a:graphicFrameLocks noChangeAspect="1"/>
          </p:cNvGraphicFramePr>
          <p:nvPr>
            <p:extLst>
              <p:ext uri="{D42A27DB-BD31-4B8C-83A1-F6EECF244321}">
                <p14:modId xmlns:p14="http://schemas.microsoft.com/office/powerpoint/2010/main" val="847332039"/>
              </p:ext>
            </p:extLst>
          </p:nvPr>
        </p:nvGraphicFramePr>
        <p:xfrm>
          <a:off x="1403648" y="3530933"/>
          <a:ext cx="1656184" cy="516213"/>
        </p:xfrm>
        <a:graphic>
          <a:graphicData uri="http://schemas.openxmlformats.org/presentationml/2006/ole">
            <mc:AlternateContent xmlns:mc="http://schemas.openxmlformats.org/markup-compatibility/2006">
              <mc:Choice xmlns:v="urn:schemas-microsoft-com:vml" Requires="v">
                <p:oleObj spid="_x0000_s42013" name="Równanie" r:id="rId3" imgW="736600" imgH="228600" progId="Equation.3">
                  <p:embed/>
                </p:oleObj>
              </mc:Choice>
              <mc:Fallback>
                <p:oleObj name="Równanie" r:id="rId3" imgW="7366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530933"/>
                        <a:ext cx="1656184" cy="516213"/>
                      </a:xfrm>
                      <a:prstGeom prst="rect">
                        <a:avLst/>
                      </a:prstGeom>
                      <a:noFill/>
                    </p:spPr>
                  </p:pic>
                </p:oleObj>
              </mc:Fallback>
            </mc:AlternateContent>
          </a:graphicData>
        </a:graphic>
      </p:graphicFrame>
      <p:sp>
        <p:nvSpPr>
          <p:cNvPr id="6" name="Prostokąt 5"/>
          <p:cNvSpPr/>
          <p:nvPr/>
        </p:nvSpPr>
        <p:spPr>
          <a:xfrm>
            <a:off x="5940152" y="3789040"/>
            <a:ext cx="2347117" cy="461665"/>
          </a:xfrm>
          <a:prstGeom prst="rect">
            <a:avLst/>
          </a:prstGeom>
        </p:spPr>
        <p:txBody>
          <a:bodyPr wrap="none">
            <a:spAutoFit/>
          </a:bodyPr>
          <a:lstStyle/>
          <a:p>
            <a:r>
              <a:rPr lang="pl-PL" sz="2400" dirty="0"/>
              <a:t>a=2.897x10</a:t>
            </a:r>
            <a:r>
              <a:rPr lang="pl-PL" sz="2400" baseline="30000" dirty="0"/>
              <a:t>-3</a:t>
            </a:r>
            <a:r>
              <a:rPr lang="pl-PL" sz="2400" dirty="0"/>
              <a:t> </a:t>
            </a:r>
            <a:r>
              <a:rPr lang="pl-PL" sz="2400" dirty="0" err="1"/>
              <a:t>mK</a:t>
            </a:r>
            <a:r>
              <a:rPr lang="pl-PL" sz="2400" dirty="0"/>
              <a:t>.</a:t>
            </a:r>
          </a:p>
        </p:txBody>
      </p:sp>
      <p:sp>
        <p:nvSpPr>
          <p:cNvPr id="7" name="Prostokąt 6"/>
          <p:cNvSpPr/>
          <p:nvPr/>
        </p:nvSpPr>
        <p:spPr>
          <a:xfrm>
            <a:off x="107504" y="4581127"/>
            <a:ext cx="4464496" cy="830997"/>
          </a:xfrm>
          <a:prstGeom prst="rect">
            <a:avLst/>
          </a:prstGeom>
        </p:spPr>
        <p:txBody>
          <a:bodyPr wrap="square">
            <a:spAutoFit/>
          </a:bodyPr>
          <a:lstStyle/>
          <a:p>
            <a:r>
              <a:rPr lang="pl-PL" dirty="0">
                <a:sym typeface="Symbol"/>
              </a:rPr>
              <a:t></a:t>
            </a:r>
            <a:r>
              <a:rPr lang="pl-PL" sz="2400" baseline="-25000" dirty="0"/>
              <a:t>max</a:t>
            </a:r>
            <a:r>
              <a:rPr lang="pl-PL" sz="2400" dirty="0"/>
              <a:t> </a:t>
            </a:r>
            <a:r>
              <a:rPr lang="pl-PL" sz="2400" dirty="0" smtClean="0"/>
              <a:t>for T=5650 </a:t>
            </a:r>
            <a:r>
              <a:rPr lang="pl-PL" sz="2400" dirty="0"/>
              <a:t>K </a:t>
            </a:r>
            <a:r>
              <a:rPr lang="pl-PL" sz="2400" dirty="0" err="1" smtClean="0"/>
              <a:t>is</a:t>
            </a:r>
            <a:r>
              <a:rPr lang="pl-PL" sz="2400" dirty="0" smtClean="0"/>
              <a:t> </a:t>
            </a:r>
            <a:r>
              <a:rPr lang="pl-PL" sz="2400" dirty="0" err="1" smtClean="0"/>
              <a:t>about</a:t>
            </a:r>
            <a:r>
              <a:rPr lang="pl-PL" sz="2400" dirty="0" smtClean="0"/>
              <a:t> </a:t>
            </a:r>
            <a:r>
              <a:rPr lang="pl-PL" sz="2400" dirty="0"/>
              <a:t>0.5 </a:t>
            </a:r>
            <a:r>
              <a:rPr lang="pl-PL" sz="2400" dirty="0">
                <a:sym typeface="Symbol"/>
              </a:rPr>
              <a:t></a:t>
            </a:r>
            <a:r>
              <a:rPr lang="pl-PL" sz="2400" dirty="0"/>
              <a:t>m</a:t>
            </a:r>
          </a:p>
          <a:p>
            <a:r>
              <a:rPr lang="pl-PL" sz="2400" dirty="0">
                <a:sym typeface="Symbol"/>
              </a:rPr>
              <a:t></a:t>
            </a:r>
            <a:r>
              <a:rPr lang="pl-PL" sz="2400" baseline="-25000" dirty="0"/>
              <a:t>max</a:t>
            </a:r>
            <a:r>
              <a:rPr lang="pl-PL" sz="2400" dirty="0"/>
              <a:t> </a:t>
            </a:r>
            <a:r>
              <a:rPr lang="pl-PL" sz="2400" dirty="0" smtClean="0"/>
              <a:t>for </a:t>
            </a:r>
            <a:r>
              <a:rPr lang="pl-PL" sz="2400" dirty="0"/>
              <a:t>T=300 K </a:t>
            </a:r>
            <a:r>
              <a:rPr lang="pl-PL" sz="2400" dirty="0" err="1" smtClean="0"/>
              <a:t>is</a:t>
            </a:r>
            <a:r>
              <a:rPr lang="pl-PL" sz="2400" dirty="0" smtClean="0"/>
              <a:t> </a:t>
            </a:r>
            <a:r>
              <a:rPr lang="pl-PL" sz="2400" dirty="0" err="1" smtClean="0"/>
              <a:t>about</a:t>
            </a:r>
            <a:r>
              <a:rPr lang="pl-PL" sz="2400" dirty="0" smtClean="0"/>
              <a:t> </a:t>
            </a:r>
            <a:r>
              <a:rPr lang="pl-PL" sz="2400" dirty="0"/>
              <a:t>10 </a:t>
            </a:r>
            <a:r>
              <a:rPr lang="pl-PL" sz="2400" dirty="0">
                <a:sym typeface="Symbol"/>
              </a:rPr>
              <a:t></a:t>
            </a:r>
            <a:r>
              <a:rPr lang="pl-PL" sz="2400" dirty="0"/>
              <a:t>m</a:t>
            </a:r>
          </a:p>
        </p:txBody>
      </p:sp>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501008"/>
            <a:ext cx="421000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55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1143000"/>
          </a:xfrm>
        </p:spPr>
        <p:txBody>
          <a:bodyPr>
            <a:normAutofit/>
          </a:bodyPr>
          <a:lstStyle/>
          <a:p>
            <a:r>
              <a:rPr lang="en-US" b="1" dirty="0" smtClean="0"/>
              <a:t>Program</a:t>
            </a:r>
            <a:endParaRPr lang="en-US" b="1" dirty="0"/>
          </a:p>
        </p:txBody>
      </p:sp>
      <p:sp>
        <p:nvSpPr>
          <p:cNvPr id="3" name="Symbol zastępczy zawartości 2"/>
          <p:cNvSpPr>
            <a:spLocks noGrp="1"/>
          </p:cNvSpPr>
          <p:nvPr>
            <p:ph idx="1"/>
          </p:nvPr>
        </p:nvSpPr>
        <p:spPr>
          <a:xfrm>
            <a:off x="467544" y="1340768"/>
            <a:ext cx="8229600" cy="4525963"/>
          </a:xfrm>
        </p:spPr>
        <p:txBody>
          <a:bodyPr>
            <a:normAutofit fontScale="25000" lnSpcReduction="20000"/>
          </a:bodyPr>
          <a:lstStyle/>
          <a:p>
            <a:endParaRPr lang="en-US" dirty="0" smtClean="0"/>
          </a:p>
          <a:p>
            <a:r>
              <a:rPr lang="en-US" sz="9600" dirty="0" smtClean="0"/>
              <a:t>Definitions of key quantities and principle of black body radiation</a:t>
            </a:r>
          </a:p>
          <a:p>
            <a:r>
              <a:rPr lang="en-US" sz="9600" dirty="0" smtClean="0"/>
              <a:t>Absorption of radiation in the atmosphere</a:t>
            </a:r>
          </a:p>
          <a:p>
            <a:pPr marL="0" indent="0">
              <a:buNone/>
            </a:pPr>
            <a:r>
              <a:rPr lang="en-US" sz="9600" dirty="0" smtClean="0"/>
              <a:t>- absorption spectrum of atmospheric gasses</a:t>
            </a:r>
          </a:p>
          <a:p>
            <a:pPr marL="0" indent="0">
              <a:buNone/>
            </a:pPr>
            <a:r>
              <a:rPr lang="en-US" sz="9600" dirty="0" smtClean="0"/>
              <a:t>- HITRAN database</a:t>
            </a:r>
          </a:p>
          <a:p>
            <a:pPr marL="0" indent="0">
              <a:buNone/>
            </a:pPr>
            <a:r>
              <a:rPr lang="en-US" sz="9600" dirty="0" smtClean="0"/>
              <a:t>- simulation of absorption properties</a:t>
            </a:r>
          </a:p>
          <a:p>
            <a:r>
              <a:rPr lang="en-US" sz="9600" dirty="0" smtClean="0"/>
              <a:t>Scattering of radiation in the atmosphere</a:t>
            </a:r>
          </a:p>
          <a:p>
            <a:pPr marL="0" indent="0">
              <a:buNone/>
            </a:pPr>
            <a:r>
              <a:rPr lang="en-US" sz="9600" dirty="0" smtClean="0"/>
              <a:t>- Rayleigh scattering</a:t>
            </a:r>
          </a:p>
          <a:p>
            <a:pPr marL="0" indent="0">
              <a:buNone/>
            </a:pPr>
            <a:r>
              <a:rPr lang="en-US" sz="9600" dirty="0" smtClean="0"/>
              <a:t>- Lorenz-Mie scattering</a:t>
            </a:r>
          </a:p>
          <a:p>
            <a:pPr marL="0" indent="0">
              <a:buNone/>
            </a:pPr>
            <a:r>
              <a:rPr lang="en-US" sz="9600" dirty="0" smtClean="0"/>
              <a:t>- geometric scattering.</a:t>
            </a:r>
          </a:p>
          <a:p>
            <a:pPr marL="0" indent="0">
              <a:buNone/>
            </a:pPr>
            <a:r>
              <a:rPr lang="en-US" sz="9600" dirty="0" smtClean="0"/>
              <a:t>- discrete dipole approximation</a:t>
            </a:r>
          </a:p>
          <a:p>
            <a:pPr marL="0" indent="0">
              <a:buNone/>
            </a:pPr>
            <a:r>
              <a:rPr lang="en-US" sz="9600" dirty="0" smtClean="0"/>
              <a:t>- simulation of single scattering properties</a:t>
            </a:r>
          </a:p>
          <a:p>
            <a:endParaRPr lang="en-US" sz="9600" dirty="0" smtClean="0"/>
          </a:p>
        </p:txBody>
      </p:sp>
    </p:spTree>
    <p:extLst>
      <p:ext uri="{BB962C8B-B14F-4D97-AF65-F5344CB8AC3E}">
        <p14:creationId xmlns:p14="http://schemas.microsoft.com/office/powerpoint/2010/main" val="103368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latin typeface="Arial" charset="0"/>
              </a:rPr>
              <a:t>Kirchhoff law</a:t>
            </a:r>
            <a:endParaRPr lang="en-US" sz="3200" dirty="0"/>
          </a:p>
        </p:txBody>
      </p:sp>
      <p:sp>
        <p:nvSpPr>
          <p:cNvPr id="3" name="Symbol zastępczy zawartości 2"/>
          <p:cNvSpPr>
            <a:spLocks noGrp="1"/>
          </p:cNvSpPr>
          <p:nvPr>
            <p:ph idx="1"/>
          </p:nvPr>
        </p:nvSpPr>
        <p:spPr>
          <a:xfrm>
            <a:off x="323528" y="1124744"/>
            <a:ext cx="8496944" cy="4525963"/>
          </a:xfrm>
        </p:spPr>
        <p:txBody>
          <a:bodyPr>
            <a:normAutofit fontScale="85000" lnSpcReduction="20000"/>
          </a:bodyPr>
          <a:lstStyle/>
          <a:p>
            <a:r>
              <a:rPr lang="en-US" dirty="0"/>
              <a:t>The Planck formula describing the radiation of a blackbody relates to thermodynamic equilibrium conditions </a:t>
            </a:r>
            <a:r>
              <a:rPr lang="en-US" dirty="0" err="1"/>
              <a:t>characterised</a:t>
            </a:r>
            <a:r>
              <a:rPr lang="en-US" dirty="0"/>
              <a:t> by a constant body temperature and isotropic radiation. </a:t>
            </a:r>
            <a:endParaRPr lang="pl-PL" dirty="0" smtClean="0"/>
          </a:p>
          <a:p>
            <a:r>
              <a:rPr lang="en-US" dirty="0" smtClean="0"/>
              <a:t>Since </a:t>
            </a:r>
            <a:r>
              <a:rPr lang="en-US" dirty="0"/>
              <a:t>a blackbody is in thermodynamic </a:t>
            </a:r>
            <a:r>
              <a:rPr lang="en-US" dirty="0" smtClean="0"/>
              <a:t>equilibrium</a:t>
            </a:r>
            <a:r>
              <a:rPr lang="en-US" dirty="0"/>
              <a:t>, it emits as much energy as it absorbs. </a:t>
            </a:r>
            <a:endParaRPr lang="pl-PL" dirty="0" smtClean="0"/>
          </a:p>
          <a:p>
            <a:r>
              <a:rPr lang="en-US" dirty="0" smtClean="0"/>
              <a:t>We </a:t>
            </a:r>
            <a:r>
              <a:rPr lang="en-US" dirty="0"/>
              <a:t>define the following quantities</a:t>
            </a:r>
            <a:r>
              <a:rPr lang="en-US" dirty="0" smtClean="0"/>
              <a:t>:</a:t>
            </a:r>
            <a:endParaRPr lang="pl-PL" dirty="0" smtClean="0"/>
          </a:p>
          <a:p>
            <a:r>
              <a:rPr lang="en-US" dirty="0" smtClean="0"/>
              <a:t>emissivity </a:t>
            </a:r>
            <a:r>
              <a:rPr lang="en-US" dirty="0" smtClean="0">
                <a:sym typeface="Symbol"/>
              </a:rPr>
              <a:t></a:t>
            </a:r>
            <a:r>
              <a:rPr lang="en-US" baseline="-25000" dirty="0" smtClean="0">
                <a:sym typeface="Symbol"/>
              </a:rPr>
              <a:t></a:t>
            </a:r>
            <a:r>
              <a:rPr lang="pl-PL" dirty="0" smtClean="0">
                <a:sym typeface="Symbol"/>
              </a:rPr>
              <a:t> </a:t>
            </a:r>
            <a:r>
              <a:rPr lang="en-US" dirty="0" smtClean="0"/>
              <a:t>- </a:t>
            </a:r>
            <a:r>
              <a:rPr lang="en-US" dirty="0"/>
              <a:t>as the ratio of the radiance emitted by a physical body to the radiance emitted by a blackbody (Planck formula) </a:t>
            </a:r>
            <a:endParaRPr lang="pl-PL" dirty="0" smtClean="0"/>
          </a:p>
          <a:p>
            <a:r>
              <a:rPr lang="en-US" dirty="0" err="1" smtClean="0"/>
              <a:t>absorptiv</a:t>
            </a:r>
            <a:r>
              <a:rPr lang="pl-PL" dirty="0" err="1" smtClean="0"/>
              <a:t>ity</a:t>
            </a:r>
            <a:r>
              <a:rPr lang="en-US" dirty="0" smtClean="0"/>
              <a:t> A</a:t>
            </a:r>
            <a:r>
              <a:rPr lang="en-US" baseline="-25000" dirty="0" smtClean="0">
                <a:sym typeface="Symbol"/>
              </a:rPr>
              <a:t></a:t>
            </a:r>
            <a:r>
              <a:rPr lang="en-US" dirty="0" smtClean="0"/>
              <a:t> </a:t>
            </a:r>
            <a:r>
              <a:rPr lang="en-US" dirty="0"/>
              <a:t>- as the ratio of the radiance absorbed by a body to the Planck function.</a:t>
            </a:r>
          </a:p>
        </p:txBody>
      </p:sp>
      <p:sp>
        <p:nvSpPr>
          <p:cNvPr id="4" name="Prostokąt 3"/>
          <p:cNvSpPr/>
          <p:nvPr/>
        </p:nvSpPr>
        <p:spPr>
          <a:xfrm>
            <a:off x="3923928" y="5589240"/>
            <a:ext cx="1224136" cy="400110"/>
          </a:xfrm>
          <a:prstGeom prst="rect">
            <a:avLst/>
          </a:prstGeom>
        </p:spPr>
        <p:txBody>
          <a:bodyPr wrap="square">
            <a:spAutoFit/>
          </a:bodyPr>
          <a:lstStyle/>
          <a:p>
            <a:r>
              <a:rPr lang="pl-PL" sz="2000" b="1" dirty="0">
                <a:sym typeface="Symbol"/>
              </a:rPr>
              <a:t></a:t>
            </a:r>
            <a:r>
              <a:rPr lang="pl-PL" sz="2000" b="1" baseline="-25000" dirty="0">
                <a:sym typeface="Symbol"/>
              </a:rPr>
              <a:t></a:t>
            </a:r>
            <a:r>
              <a:rPr lang="pl-PL" sz="2000" b="1" dirty="0"/>
              <a:t>= A</a:t>
            </a:r>
            <a:r>
              <a:rPr lang="pl-PL" sz="2000" b="1" baseline="-25000" dirty="0" smtClean="0">
                <a:sym typeface="Symbol"/>
              </a:rPr>
              <a:t></a:t>
            </a:r>
            <a:r>
              <a:rPr lang="pl-PL" sz="2000" b="1" dirty="0" smtClean="0"/>
              <a:t> </a:t>
            </a:r>
            <a:endParaRPr lang="pl-PL" sz="2000" b="1" dirty="0"/>
          </a:p>
        </p:txBody>
      </p:sp>
    </p:spTree>
    <p:extLst>
      <p:ext uri="{BB962C8B-B14F-4D97-AF65-F5344CB8AC3E}">
        <p14:creationId xmlns:p14="http://schemas.microsoft.com/office/powerpoint/2010/main" val="348018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4213" y="188913"/>
            <a:ext cx="7772400" cy="633412"/>
          </a:xfrm>
        </p:spPr>
        <p:txBody>
          <a:bodyPr>
            <a:normAutofit/>
          </a:bodyPr>
          <a:lstStyle/>
          <a:p>
            <a:r>
              <a:rPr lang="en-US" sz="3200" b="1" dirty="0" smtClean="0">
                <a:latin typeface="Arial" pitchFamily="34" charset="0"/>
                <a:cs typeface="Arial" pitchFamily="34" charset="0"/>
              </a:rPr>
              <a:t>Modified Stefan-Boltzmann law</a:t>
            </a:r>
          </a:p>
        </p:txBody>
      </p:sp>
      <p:sp>
        <p:nvSpPr>
          <p:cNvPr id="27651" name="Rectangle 3"/>
          <p:cNvSpPr>
            <a:spLocks noGrp="1" noChangeArrowheads="1"/>
          </p:cNvSpPr>
          <p:nvPr>
            <p:ph type="body" idx="1"/>
          </p:nvPr>
        </p:nvSpPr>
        <p:spPr>
          <a:xfrm>
            <a:off x="457200" y="1052513"/>
            <a:ext cx="8229600" cy="5233987"/>
          </a:xfrm>
        </p:spPr>
        <p:txBody>
          <a:bodyPr/>
          <a:lstStyle/>
          <a:p>
            <a:pPr>
              <a:buFontTx/>
              <a:buNone/>
            </a:pPr>
            <a:endParaRPr lang="pl-PL" sz="2400" dirty="0" smtClean="0">
              <a:latin typeface="Arial" charset="0"/>
            </a:endParaRPr>
          </a:p>
        </p:txBody>
      </p:sp>
      <p:sp>
        <p:nvSpPr>
          <p:cNvPr id="2" name="Prostokąt 1"/>
          <p:cNvSpPr/>
          <p:nvPr/>
        </p:nvSpPr>
        <p:spPr>
          <a:xfrm>
            <a:off x="611560" y="1844824"/>
            <a:ext cx="8064896" cy="3539430"/>
          </a:xfrm>
          <a:prstGeom prst="rect">
            <a:avLst/>
          </a:prstGeom>
        </p:spPr>
        <p:txBody>
          <a:bodyPr wrap="square">
            <a:spAutoFit/>
          </a:bodyPr>
          <a:lstStyle/>
          <a:p>
            <a:pPr marL="285750" indent="-285750">
              <a:buFont typeface="Arial" pitchFamily="34" charset="0"/>
              <a:buChar char="•"/>
            </a:pPr>
            <a:r>
              <a:rPr lang="en-US" sz="2400" dirty="0"/>
              <a:t>In nature, black bodies do not occur, so the concept of a perfectly grey body is often defined, by which is meant a body for which the </a:t>
            </a:r>
            <a:r>
              <a:rPr lang="en-US" sz="2400" dirty="0" err="1" smtClean="0"/>
              <a:t>absorpti</a:t>
            </a:r>
            <a:r>
              <a:rPr lang="pl-PL" sz="2400" dirty="0" err="1" smtClean="0"/>
              <a:t>vity</a:t>
            </a:r>
            <a:r>
              <a:rPr lang="en-US" sz="2400" dirty="0" smtClean="0"/>
              <a:t> </a:t>
            </a:r>
            <a:r>
              <a:rPr lang="en-US" sz="2400" dirty="0"/>
              <a:t>A is constant </a:t>
            </a:r>
            <a:r>
              <a:rPr lang="en-US" sz="2400" dirty="0" smtClean="0"/>
              <a:t>less </a:t>
            </a:r>
            <a:r>
              <a:rPr lang="en-US" sz="2400" dirty="0"/>
              <a:t>than unity (A&lt;1) and independent of wavelength</a:t>
            </a:r>
            <a:r>
              <a:rPr lang="en-US" sz="2400" dirty="0" smtClean="0"/>
              <a:t>.</a:t>
            </a:r>
            <a:r>
              <a:rPr lang="pl-PL" sz="2400" dirty="0" smtClean="0"/>
              <a:t> </a:t>
            </a:r>
          </a:p>
          <a:p>
            <a:pPr marL="285750" indent="-285750">
              <a:buFont typeface="Arial" pitchFamily="34" charset="0"/>
              <a:buChar char="•"/>
            </a:pPr>
            <a:r>
              <a:rPr lang="en-US" sz="2400" dirty="0" smtClean="0"/>
              <a:t>In </a:t>
            </a:r>
            <a:r>
              <a:rPr lang="en-US" sz="2400" dirty="0"/>
              <a:t>this case, the total energy emitted by the body can be determined from the </a:t>
            </a:r>
            <a:r>
              <a:rPr lang="en-US" sz="2400" dirty="0" smtClean="0"/>
              <a:t>formula</a:t>
            </a:r>
            <a:endParaRPr lang="pl-PL" sz="2400" dirty="0" smtClean="0"/>
          </a:p>
          <a:p>
            <a:r>
              <a:rPr lang="pl-PL" sz="2400" dirty="0" smtClean="0"/>
              <a:t>			</a:t>
            </a:r>
          </a:p>
          <a:p>
            <a:r>
              <a:rPr lang="pl-PL" sz="2400" dirty="0"/>
              <a:t>	</a:t>
            </a:r>
            <a:r>
              <a:rPr lang="pl-PL" sz="2400" dirty="0" smtClean="0"/>
              <a:t>		</a:t>
            </a:r>
            <a:r>
              <a:rPr lang="pl-PL" sz="3200" dirty="0" smtClean="0"/>
              <a:t>F</a:t>
            </a:r>
            <a:r>
              <a:rPr lang="pl-PL" sz="3200" dirty="0"/>
              <a:t>=</a:t>
            </a:r>
            <a:r>
              <a:rPr lang="pl-PL" sz="3200" dirty="0">
                <a:sym typeface="Symbol"/>
              </a:rPr>
              <a:t></a:t>
            </a:r>
            <a:r>
              <a:rPr lang="pl-PL" sz="3200" dirty="0" smtClean="0"/>
              <a:t>T</a:t>
            </a:r>
            <a:r>
              <a:rPr lang="pl-PL" sz="3200" baseline="30000" dirty="0" smtClean="0"/>
              <a:t>4</a:t>
            </a:r>
            <a:endParaRPr lang="pl-PL" sz="3200" dirty="0"/>
          </a:p>
          <a:p>
            <a:pPr marL="285750" indent="-285750">
              <a:buFont typeface="Arial" pitchFamily="34" charset="0"/>
              <a:buChar char="•"/>
            </a:pPr>
            <a:endParaRPr lang="en-US" sz="2400" dirty="0"/>
          </a:p>
        </p:txBody>
      </p:sp>
    </p:spTree>
    <p:extLst>
      <p:ext uri="{BB962C8B-B14F-4D97-AF65-F5344CB8AC3E}">
        <p14:creationId xmlns:p14="http://schemas.microsoft.com/office/powerpoint/2010/main" val="314044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ytuł 1"/>
          <p:cNvSpPr>
            <a:spLocks noGrp="1"/>
          </p:cNvSpPr>
          <p:nvPr>
            <p:ph type="title"/>
          </p:nvPr>
        </p:nvSpPr>
        <p:spPr>
          <a:xfrm>
            <a:off x="642938" y="142875"/>
            <a:ext cx="7772400" cy="785813"/>
          </a:xfrm>
        </p:spPr>
        <p:txBody>
          <a:bodyPr>
            <a:normAutofit/>
          </a:bodyPr>
          <a:lstStyle/>
          <a:p>
            <a:r>
              <a:rPr lang="en-US" sz="3200" b="1" dirty="0">
                <a:latin typeface="Arial" charset="0"/>
                <a:cs typeface="Arial" charset="0"/>
              </a:rPr>
              <a:t>Deviations from the </a:t>
            </a:r>
            <a:r>
              <a:rPr lang="pl-PL" sz="3200" b="1" dirty="0" err="1" smtClean="0">
                <a:latin typeface="Arial" charset="0"/>
                <a:cs typeface="Arial" charset="0"/>
              </a:rPr>
              <a:t>black</a:t>
            </a:r>
            <a:r>
              <a:rPr lang="pl-PL" sz="3200" b="1" dirty="0" smtClean="0">
                <a:latin typeface="Arial" charset="0"/>
                <a:cs typeface="Arial" charset="0"/>
              </a:rPr>
              <a:t> </a:t>
            </a:r>
            <a:r>
              <a:rPr lang="en-US" sz="3200" b="1" dirty="0" smtClean="0">
                <a:latin typeface="Arial" charset="0"/>
                <a:cs typeface="Arial" charset="0"/>
              </a:rPr>
              <a:t>body model</a:t>
            </a:r>
          </a:p>
        </p:txBody>
      </p:sp>
      <p:sp>
        <p:nvSpPr>
          <p:cNvPr id="31747" name="Symbol zastępczy zawartości 2"/>
          <p:cNvSpPr>
            <a:spLocks noGrp="1"/>
          </p:cNvSpPr>
          <p:nvPr>
            <p:ph idx="1"/>
          </p:nvPr>
        </p:nvSpPr>
        <p:spPr>
          <a:xfrm>
            <a:off x="642938" y="1285875"/>
            <a:ext cx="7772400" cy="2162175"/>
          </a:xfrm>
        </p:spPr>
        <p:txBody>
          <a:bodyPr/>
          <a:lstStyle/>
          <a:p>
            <a:r>
              <a:rPr lang="en-US" sz="2400" dirty="0">
                <a:latin typeface="Arial" charset="0"/>
                <a:cs typeface="Arial" charset="0"/>
              </a:rPr>
              <a:t>The sun or the Earth's surface, clouds are radiated approximately as a blackbody. Deviations from this model are generally at the level of a few per cent.</a:t>
            </a:r>
            <a:endParaRPr lang="pl-PL" sz="2400" dirty="0" smtClean="0">
              <a:latin typeface="Arial" charset="0"/>
              <a:cs typeface="Arial" charset="0"/>
            </a:endParaRPr>
          </a:p>
        </p:txBody>
      </p:sp>
      <p:sp>
        <p:nvSpPr>
          <p:cNvPr id="3174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7E6A1B1-E88E-466E-A234-DE3C59A7F16E}" type="slidenum">
              <a:rPr lang="en-US" sz="1400" smtClean="0"/>
              <a:pPr/>
              <a:t>32</a:t>
            </a:fld>
            <a:endParaRPr lang="en-US" sz="1400" smtClean="0"/>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4650"/>
            <a:ext cx="91535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9494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pl-PL" smtClean="0"/>
          </a:p>
        </p:txBody>
      </p:sp>
      <p:pic>
        <p:nvPicPr>
          <p:cNvPr id="3379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4430713"/>
            <a:ext cx="3708400" cy="2427287"/>
          </a:xfrm>
          <a:noFill/>
        </p:spPr>
      </p:pic>
      <p:pic>
        <p:nvPicPr>
          <p:cNvPr id="33796" name="Picture 4" descr="Gif Map of Global Broadband Emissivity">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0" y="0"/>
            <a:ext cx="9144000" cy="4572000"/>
          </a:xfrm>
        </p:spPr>
      </p:pic>
      <p:pic>
        <p:nvPicPr>
          <p:cNvPr id="33797" name="Picture 5" descr="Color Bar for Emissivity Map"/>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300538" y="4821238"/>
            <a:ext cx="3827462" cy="1003300"/>
          </a:xfrm>
          <a:solidFill>
            <a:srgbClr val="FFFF99"/>
          </a:solidFill>
        </p:spPr>
      </p:pic>
      <p:sp>
        <p:nvSpPr>
          <p:cNvPr id="33798" name="pole tekstowe 5"/>
          <p:cNvSpPr txBox="1">
            <a:spLocks noChangeArrowheads="1"/>
          </p:cNvSpPr>
          <p:nvPr/>
        </p:nvSpPr>
        <p:spPr bwMode="auto">
          <a:xfrm>
            <a:off x="3857625" y="6000750"/>
            <a:ext cx="4500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l-PL" dirty="0" err="1" smtClean="0">
                <a:latin typeface="Arial" charset="0"/>
                <a:cs typeface="Arial" charset="0"/>
              </a:rPr>
              <a:t>Emissivity</a:t>
            </a:r>
            <a:r>
              <a:rPr lang="pl-PL" dirty="0" smtClean="0">
                <a:latin typeface="Arial" charset="0"/>
                <a:cs typeface="Arial" charset="0"/>
              </a:rPr>
              <a:t> </a:t>
            </a:r>
            <a:r>
              <a:rPr lang="pl-PL" dirty="0" smtClean="0">
                <a:latin typeface="Arial" charset="0"/>
                <a:cs typeface="Arial" charset="0"/>
                <a:sym typeface="Symbol" pitchFamily="18" charset="2"/>
              </a:rPr>
              <a:t></a:t>
            </a:r>
            <a:r>
              <a:rPr lang="pl-PL" dirty="0">
                <a:latin typeface="Arial" charset="0"/>
                <a:cs typeface="Arial" charset="0"/>
                <a:sym typeface="Symbol" pitchFamily="18" charset="2"/>
              </a:rPr>
              <a:t>&gt;4m</a:t>
            </a:r>
            <a:r>
              <a:rPr lang="pl-PL" dirty="0">
                <a:latin typeface="Arial" charset="0"/>
                <a:cs typeface="Arial" charset="0"/>
              </a:rPr>
              <a:t> </a:t>
            </a:r>
            <a:endParaRPr lang="en-US" dirty="0">
              <a:latin typeface="Arial" charset="0"/>
              <a:cs typeface="Arial" charset="0"/>
            </a:endParaRPr>
          </a:p>
        </p:txBody>
      </p:sp>
    </p:spTree>
    <p:extLst>
      <p:ext uri="{BB962C8B-B14F-4D97-AF65-F5344CB8AC3E}">
        <p14:creationId xmlns:p14="http://schemas.microsoft.com/office/powerpoint/2010/main" val="1434725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p:cNvSpPr>
            <a:spLocks noGrp="1"/>
          </p:cNvSpPr>
          <p:nvPr>
            <p:ph type="title"/>
          </p:nvPr>
        </p:nvSpPr>
        <p:spPr/>
        <p:txBody>
          <a:bodyPr/>
          <a:lstStyle/>
          <a:p>
            <a:endParaRPr lang="pl-PL" smtClean="0"/>
          </a:p>
        </p:txBody>
      </p:sp>
      <p:sp>
        <p:nvSpPr>
          <p:cNvPr id="34819" name="Symbol zastępczy zawartości 3"/>
          <p:cNvSpPr>
            <a:spLocks noGrp="1"/>
          </p:cNvSpPr>
          <p:nvPr>
            <p:ph sz="quarter" idx="2"/>
          </p:nvPr>
        </p:nvSpPr>
        <p:spPr/>
        <p:txBody>
          <a:bodyPr/>
          <a:lstStyle/>
          <a:p>
            <a:endParaRPr lang="pl-PL" smtClean="0"/>
          </a:p>
        </p:txBody>
      </p:sp>
      <p:sp>
        <p:nvSpPr>
          <p:cNvPr id="34820"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B01433-3A27-4B20-9DC2-2DE3AF4D5198}" type="slidenum">
              <a:rPr lang="en-US" sz="1400" smtClean="0"/>
              <a:pPr/>
              <a:t>34</a:t>
            </a:fld>
            <a:endParaRPr lang="en-US" sz="1400" smtClean="0"/>
          </a:p>
        </p:txBody>
      </p:sp>
      <p:pic>
        <p:nvPicPr>
          <p:cNvPr id="34821" name="Picture 2" descr="Gif Map of Global Window Emissiv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3" descr="Color Bar for Emissivity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572000"/>
            <a:ext cx="2905125" cy="790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3" name="pole tekstowe 8"/>
          <p:cNvSpPr txBox="1">
            <a:spLocks noChangeArrowheads="1"/>
          </p:cNvSpPr>
          <p:nvPr/>
        </p:nvSpPr>
        <p:spPr bwMode="auto">
          <a:xfrm>
            <a:off x="1857375" y="5429250"/>
            <a:ext cx="6500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l-PL" dirty="0" err="1" smtClean="0">
                <a:latin typeface="Arial" charset="0"/>
                <a:cs typeface="Arial" charset="0"/>
              </a:rPr>
              <a:t>Emissivity</a:t>
            </a:r>
            <a:r>
              <a:rPr lang="pl-PL" dirty="0" smtClean="0">
                <a:latin typeface="Arial" charset="0"/>
                <a:cs typeface="Arial" charset="0"/>
              </a:rPr>
              <a:t> in </a:t>
            </a:r>
            <a:r>
              <a:rPr lang="pl-PL" dirty="0" err="1" smtClean="0">
                <a:latin typeface="Arial" charset="0"/>
                <a:cs typeface="Arial" charset="0"/>
              </a:rPr>
              <a:t>atmospheric</a:t>
            </a:r>
            <a:r>
              <a:rPr lang="pl-PL" dirty="0" smtClean="0">
                <a:latin typeface="Arial" charset="0"/>
                <a:cs typeface="Arial" charset="0"/>
              </a:rPr>
              <a:t> </a:t>
            </a:r>
            <a:r>
              <a:rPr lang="pl-PL" dirty="0" err="1" smtClean="0">
                <a:latin typeface="Arial" charset="0"/>
                <a:cs typeface="Arial" charset="0"/>
              </a:rPr>
              <a:t>window</a:t>
            </a:r>
            <a:r>
              <a:rPr lang="pl-PL" dirty="0" smtClean="0">
                <a:latin typeface="Arial" charset="0"/>
                <a:cs typeface="Arial" charset="0"/>
              </a:rPr>
              <a:t> </a:t>
            </a:r>
            <a:r>
              <a:rPr lang="pl-PL" dirty="0">
                <a:latin typeface="Arial" charset="0"/>
                <a:cs typeface="Arial" charset="0"/>
              </a:rPr>
              <a:t>8</a:t>
            </a:r>
            <a:r>
              <a:rPr lang="pl-PL" dirty="0">
                <a:latin typeface="Arial" charset="0"/>
                <a:cs typeface="Arial" charset="0"/>
                <a:sym typeface="Symbol" pitchFamily="18" charset="2"/>
              </a:rPr>
              <a:t>m</a:t>
            </a:r>
            <a:r>
              <a:rPr lang="pl-PL" dirty="0">
                <a:latin typeface="Arial" charset="0"/>
                <a:cs typeface="Arial" charset="0"/>
              </a:rPr>
              <a:t>&lt;</a:t>
            </a:r>
            <a:r>
              <a:rPr lang="pl-PL" dirty="0">
                <a:latin typeface="Arial" charset="0"/>
                <a:cs typeface="Arial" charset="0"/>
                <a:sym typeface="Symbol" pitchFamily="18" charset="2"/>
              </a:rPr>
              <a:t>&lt;12m</a:t>
            </a:r>
            <a:endParaRPr lang="en-US" dirty="0">
              <a:latin typeface="Arial" charset="0"/>
              <a:cs typeface="Arial" charset="0"/>
            </a:endParaRPr>
          </a:p>
        </p:txBody>
      </p:sp>
    </p:spTree>
    <p:extLst>
      <p:ext uri="{BB962C8B-B14F-4D97-AF65-F5344CB8AC3E}">
        <p14:creationId xmlns:p14="http://schemas.microsoft.com/office/powerpoint/2010/main" val="29311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706090"/>
          </a:xfrm>
        </p:spPr>
        <p:txBody>
          <a:bodyPr>
            <a:normAutofit/>
          </a:bodyPr>
          <a:lstStyle/>
          <a:p>
            <a:r>
              <a:rPr lang="pl-PL" sz="3200" b="1" dirty="0" smtClean="0"/>
              <a:t>Solar </a:t>
            </a:r>
            <a:r>
              <a:rPr lang="pl-PL" sz="3200" b="1" dirty="0" err="1"/>
              <a:t>E</a:t>
            </a:r>
            <a:r>
              <a:rPr lang="pl-PL" sz="3200" b="1" dirty="0" err="1" smtClean="0"/>
              <a:t>negry</a:t>
            </a:r>
            <a:r>
              <a:rPr lang="pl-PL" sz="3200" b="1" dirty="0" smtClean="0"/>
              <a:t> </a:t>
            </a:r>
            <a:endParaRPr lang="en-US" sz="3200" b="1" dirty="0"/>
          </a:p>
        </p:txBody>
      </p:sp>
      <p:sp>
        <p:nvSpPr>
          <p:cNvPr id="3" name="Symbol zastępczy zawartości 2"/>
          <p:cNvSpPr>
            <a:spLocks noGrp="1"/>
          </p:cNvSpPr>
          <p:nvPr>
            <p:ph idx="1"/>
          </p:nvPr>
        </p:nvSpPr>
        <p:spPr>
          <a:xfrm>
            <a:off x="251520" y="1052736"/>
            <a:ext cx="8445624" cy="5616624"/>
          </a:xfrm>
        </p:spPr>
        <p:txBody>
          <a:bodyPr>
            <a:normAutofit/>
          </a:bodyPr>
          <a:lstStyle/>
          <a:p>
            <a:r>
              <a:rPr lang="en-US" sz="2400" dirty="0"/>
              <a:t>Since the radiation spectra of the Sun and the Earth are basically disconnected when considering radiation in the atmosphere, solar radiation and terrestrial radiation can be </a:t>
            </a:r>
            <a:r>
              <a:rPr lang="en-US" sz="2400" dirty="0" err="1"/>
              <a:t>analysed</a:t>
            </a:r>
            <a:r>
              <a:rPr lang="en-US" sz="2400" dirty="0"/>
              <a:t> separately. </a:t>
            </a:r>
            <a:endParaRPr lang="pl-PL" sz="2400" dirty="0" smtClean="0"/>
          </a:p>
          <a:p>
            <a:r>
              <a:rPr lang="en-US" sz="2400" dirty="0" smtClean="0"/>
              <a:t>In </a:t>
            </a:r>
            <a:r>
              <a:rPr lang="en-US" sz="2400" dirty="0"/>
              <a:t>meteorological nomenclature, the former is called </a:t>
            </a:r>
            <a:r>
              <a:rPr lang="en-US" sz="2400" dirty="0" smtClean="0"/>
              <a:t>shortwave </a:t>
            </a:r>
            <a:r>
              <a:rPr lang="en-US" sz="2400" dirty="0"/>
              <a:t>radiation </a:t>
            </a:r>
            <a:r>
              <a:rPr lang="en-US" sz="2400" dirty="0" smtClean="0"/>
              <a:t>(</a:t>
            </a:r>
            <a:r>
              <a:rPr lang="en-US" sz="2400" dirty="0" smtClean="0">
                <a:sym typeface="Symbol"/>
              </a:rPr>
              <a:t></a:t>
            </a:r>
            <a:r>
              <a:rPr lang="en-US" sz="2400" dirty="0" smtClean="0"/>
              <a:t>&lt;</a:t>
            </a:r>
            <a:r>
              <a:rPr lang="en-US" sz="2400" dirty="0"/>
              <a:t>4 </a:t>
            </a:r>
            <a:r>
              <a:rPr lang="en-US" sz="2400" dirty="0" smtClean="0">
                <a:sym typeface="Symbol"/>
              </a:rPr>
              <a:t></a:t>
            </a:r>
            <a:r>
              <a:rPr lang="en-US" sz="2400" dirty="0" smtClean="0"/>
              <a:t>m</a:t>
            </a:r>
            <a:r>
              <a:rPr lang="en-US" sz="2400" dirty="0"/>
              <a:t>) and the latter </a:t>
            </a:r>
            <a:r>
              <a:rPr lang="en-US" sz="2400" dirty="0" err="1" smtClean="0"/>
              <a:t>longwave</a:t>
            </a:r>
            <a:r>
              <a:rPr lang="en-US" sz="2400" dirty="0" smtClean="0"/>
              <a:t> </a:t>
            </a:r>
            <a:r>
              <a:rPr lang="en-US" sz="2400" dirty="0"/>
              <a:t>radiation </a:t>
            </a:r>
            <a:r>
              <a:rPr lang="en-US" sz="2400" dirty="0" smtClean="0"/>
              <a:t>(</a:t>
            </a:r>
            <a:r>
              <a:rPr lang="en-US" sz="2400" dirty="0" smtClean="0">
                <a:sym typeface="Symbol"/>
              </a:rPr>
              <a:t></a:t>
            </a:r>
            <a:r>
              <a:rPr lang="pl-PL" sz="2400" dirty="0" smtClean="0">
                <a:sym typeface="Symbol"/>
              </a:rPr>
              <a:t>&gt;</a:t>
            </a:r>
            <a:r>
              <a:rPr lang="en-US" sz="2400" dirty="0" smtClean="0"/>
              <a:t>4 </a:t>
            </a:r>
            <a:r>
              <a:rPr lang="en-US" sz="2400" dirty="0">
                <a:sym typeface="Symbol"/>
              </a:rPr>
              <a:t></a:t>
            </a:r>
            <a:r>
              <a:rPr lang="en-US" sz="2400" dirty="0" smtClean="0"/>
              <a:t>m</a:t>
            </a:r>
            <a:r>
              <a:rPr lang="pl-PL" sz="2400" dirty="0" smtClean="0"/>
              <a:t>)</a:t>
            </a:r>
            <a:r>
              <a:rPr lang="en-US" sz="2400" dirty="0" smtClean="0"/>
              <a:t>.</a:t>
            </a:r>
            <a:endParaRPr lang="pl-PL" sz="2400" dirty="0" smtClean="0"/>
          </a:p>
          <a:p>
            <a:r>
              <a:rPr lang="en-US" sz="2400" dirty="0"/>
              <a:t>The fundamental quantity in radiation is the solar constant, which determines the flux of direct radiation coming from the Sun and reaching the upper limit of the atmosphere. </a:t>
            </a:r>
            <a:endParaRPr lang="pl-PL" sz="2400" dirty="0" smtClean="0"/>
          </a:p>
          <a:p>
            <a:r>
              <a:rPr lang="en-US" sz="2400" dirty="0" smtClean="0"/>
              <a:t>It </a:t>
            </a:r>
            <a:r>
              <a:rPr lang="en-US" sz="2400" dirty="0"/>
              <a:t>amounts to 1361 </a:t>
            </a:r>
            <a:r>
              <a:rPr lang="en-US" sz="2400" dirty="0" smtClean="0"/>
              <a:t>W</a:t>
            </a:r>
            <a:r>
              <a:rPr lang="pl-PL" sz="2400" dirty="0"/>
              <a:t>/</a:t>
            </a:r>
            <a:r>
              <a:rPr lang="en-US" sz="2400" dirty="0" smtClean="0"/>
              <a:t>m</a:t>
            </a:r>
            <a:r>
              <a:rPr lang="pl-PL" sz="2400" baseline="30000" dirty="0" smtClean="0"/>
              <a:t>2</a:t>
            </a:r>
            <a:r>
              <a:rPr lang="en-US" sz="2400" dirty="0" smtClean="0"/>
              <a:t> </a:t>
            </a:r>
            <a:r>
              <a:rPr lang="en-US" sz="2400" dirty="0"/>
              <a:t>and, despite its rather misleading name, is not a </a:t>
            </a:r>
            <a:r>
              <a:rPr lang="en-US" sz="2400" dirty="0" smtClean="0"/>
              <a:t>constant</a:t>
            </a:r>
            <a:r>
              <a:rPr lang="pl-PL" sz="2400" dirty="0" smtClean="0"/>
              <a:t> </a:t>
            </a:r>
            <a:r>
              <a:rPr lang="en-US" sz="2400" dirty="0" smtClean="0"/>
              <a:t> </a:t>
            </a:r>
            <a:r>
              <a:rPr lang="en-US" sz="2400" dirty="0"/>
              <a:t>quantity as it depends on the Earth-Sun distance</a:t>
            </a:r>
            <a:r>
              <a:rPr lang="en-US" sz="2400" dirty="0" smtClean="0"/>
              <a:t>.</a:t>
            </a:r>
            <a:endParaRPr lang="pl-PL" sz="2400" dirty="0" smtClean="0"/>
          </a:p>
        </p:txBody>
      </p:sp>
    </p:spTree>
    <p:extLst>
      <p:ext uri="{BB962C8B-B14F-4D97-AF65-F5344CB8AC3E}">
        <p14:creationId xmlns:p14="http://schemas.microsoft.com/office/powerpoint/2010/main" val="254789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Solar energy variation</a:t>
            </a:r>
            <a:endParaRPr lang="en-US" sz="3200" b="1" dirty="0"/>
          </a:p>
        </p:txBody>
      </p:sp>
      <p:sp>
        <p:nvSpPr>
          <p:cNvPr id="3" name="Symbol zastępczy zawartości 2"/>
          <p:cNvSpPr>
            <a:spLocks noGrp="1"/>
          </p:cNvSpPr>
          <p:nvPr>
            <p:ph idx="1"/>
          </p:nvPr>
        </p:nvSpPr>
        <p:spPr/>
        <p:txBody>
          <a:bodyPr>
            <a:normAutofit/>
          </a:bodyPr>
          <a:lstStyle/>
          <a:p>
            <a:r>
              <a:rPr lang="en-US" sz="2600" dirty="0"/>
              <a:t>The variation in the solar constant over the year reaches </a:t>
            </a:r>
            <a:r>
              <a:rPr lang="en-US" sz="2600" dirty="0">
                <a:sym typeface="Symbol"/>
              </a:rPr>
              <a:t></a:t>
            </a:r>
            <a:r>
              <a:rPr lang="en-US" sz="2600" dirty="0"/>
              <a:t>3.3 %, or approximately </a:t>
            </a:r>
            <a:r>
              <a:rPr lang="en-US" sz="2600" dirty="0">
                <a:sym typeface="Symbol"/>
              </a:rPr>
              <a:t> </a:t>
            </a:r>
            <a:r>
              <a:rPr lang="en-US" sz="2600" dirty="0"/>
              <a:t>45 W</a:t>
            </a:r>
            <a:r>
              <a:rPr lang="pl-PL" sz="2600" dirty="0"/>
              <a:t>/</a:t>
            </a:r>
            <a:r>
              <a:rPr lang="en-US" sz="2600" dirty="0"/>
              <a:t>m</a:t>
            </a:r>
            <a:r>
              <a:rPr lang="pl-PL" sz="2600" baseline="30000" dirty="0"/>
              <a:t>2 </a:t>
            </a:r>
            <a:r>
              <a:rPr lang="en-US" sz="2600" dirty="0"/>
              <a:t>. </a:t>
            </a:r>
            <a:endParaRPr lang="pl-PL" sz="2600" dirty="0"/>
          </a:p>
          <a:p>
            <a:r>
              <a:rPr lang="en-US" sz="2600" dirty="0"/>
              <a:t>In addition to distance, solar activity also influences the solar constant. </a:t>
            </a:r>
            <a:endParaRPr lang="pl-PL" sz="2600" dirty="0" smtClean="0"/>
          </a:p>
          <a:p>
            <a:r>
              <a:rPr lang="en-US" sz="2600" dirty="0" smtClean="0"/>
              <a:t>There </a:t>
            </a:r>
            <a:r>
              <a:rPr lang="en-US" sz="2600" dirty="0"/>
              <a:t>is an 11-year and an 81-year cycle, during which the Sun increases its activity, increasing the amount of energy it emits in the form of electromagnetic </a:t>
            </a:r>
            <a:r>
              <a:rPr lang="en-US" sz="2600" dirty="0" smtClean="0"/>
              <a:t>radiation.</a:t>
            </a:r>
            <a:endParaRPr lang="pl-PL" sz="2600" dirty="0" smtClean="0"/>
          </a:p>
          <a:p>
            <a:r>
              <a:rPr lang="en-US" sz="2600" dirty="0" smtClean="0"/>
              <a:t>As </a:t>
            </a:r>
            <a:r>
              <a:rPr lang="en-US" sz="2600" dirty="0"/>
              <a:t>the results of direct and indirect measurements show, the change in the solar constant associated with solar activity is about 1-2 W</a:t>
            </a:r>
            <a:r>
              <a:rPr lang="pl-PL" sz="2600" dirty="0"/>
              <a:t>/</a:t>
            </a:r>
            <a:r>
              <a:rPr lang="en-US" sz="2600" dirty="0"/>
              <a:t>m</a:t>
            </a:r>
            <a:r>
              <a:rPr lang="pl-PL" sz="2600" baseline="30000" dirty="0"/>
              <a:t>2</a:t>
            </a:r>
            <a:r>
              <a:rPr lang="en-US" sz="2600" dirty="0"/>
              <a:t>.</a:t>
            </a:r>
            <a:endParaRPr lang="pl-PL" sz="2600" dirty="0"/>
          </a:p>
          <a:p>
            <a:endParaRPr lang="en-US" dirty="0"/>
          </a:p>
        </p:txBody>
      </p:sp>
    </p:spTree>
    <p:extLst>
      <p:ext uri="{BB962C8B-B14F-4D97-AF65-F5344CB8AC3E}">
        <p14:creationId xmlns:p14="http://schemas.microsoft.com/office/powerpoint/2010/main" val="2549838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dirty="0"/>
          </a:p>
        </p:txBody>
      </p:sp>
      <p:sp>
        <p:nvSpPr>
          <p:cNvPr id="3" name="Symbol zastępczy zawartości 2"/>
          <p:cNvSpPr>
            <a:spLocks noGrp="1"/>
          </p:cNvSpPr>
          <p:nvPr>
            <p:ph idx="1"/>
          </p:nvPr>
        </p:nvSpPr>
        <p:spPr/>
        <p:txBody>
          <a:bodyPr/>
          <a:lstStyle/>
          <a:p>
            <a:endParaRPr lang="en-US"/>
          </a:p>
        </p:txBody>
      </p:sp>
      <p:pic>
        <p:nvPicPr>
          <p:cNvPr id="43010" name="Picture 2" descr="https://upload.wikimedia.org/wikipedia/commons/7/79/Solar.Constant.Variations.SatData.1978-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381875" cy="5095876"/>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899592" y="6190482"/>
            <a:ext cx="6552728" cy="369332"/>
          </a:xfrm>
          <a:prstGeom prst="rect">
            <a:avLst/>
          </a:prstGeom>
        </p:spPr>
        <p:txBody>
          <a:bodyPr wrap="square">
            <a:spAutoFit/>
          </a:bodyPr>
          <a:lstStyle/>
          <a:p>
            <a:r>
              <a:rPr lang="en-US" dirty="0"/>
              <a:t>https://pl.wikipedia.org/wiki/Sta%C5%82a_s%C5%82oneczna</a:t>
            </a:r>
          </a:p>
        </p:txBody>
      </p:sp>
    </p:spTree>
    <p:extLst>
      <p:ext uri="{BB962C8B-B14F-4D97-AF65-F5344CB8AC3E}">
        <p14:creationId xmlns:p14="http://schemas.microsoft.com/office/powerpoint/2010/main" val="366834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normAutofit/>
          </a:bodyPr>
          <a:lstStyle/>
          <a:p>
            <a:r>
              <a:rPr lang="en-US" sz="2400" dirty="0"/>
              <a:t>Solar radiation is spectrally distributed in the following proportions</a:t>
            </a:r>
            <a:r>
              <a:rPr lang="en-US" sz="2400" dirty="0" smtClean="0"/>
              <a:t>:</a:t>
            </a:r>
            <a:endParaRPr lang="pl-PL" sz="2400" dirty="0" smtClean="0"/>
          </a:p>
          <a:p>
            <a:pPr>
              <a:buFontTx/>
              <a:buChar char="-"/>
            </a:pPr>
            <a:r>
              <a:rPr lang="en-US" sz="2400" dirty="0" smtClean="0"/>
              <a:t>9 </a:t>
            </a:r>
            <a:r>
              <a:rPr lang="en-US" sz="2400" dirty="0"/>
              <a:t>% UV radiation </a:t>
            </a:r>
            <a:r>
              <a:rPr lang="en-US" sz="2400" dirty="0" smtClean="0"/>
              <a:t>(</a:t>
            </a:r>
            <a:r>
              <a:rPr lang="en-US" sz="2400" dirty="0" smtClean="0">
                <a:sym typeface="Symbol"/>
              </a:rPr>
              <a:t></a:t>
            </a:r>
            <a:r>
              <a:rPr lang="en-US" sz="2400" dirty="0" smtClean="0"/>
              <a:t>&lt;</a:t>
            </a:r>
            <a:r>
              <a:rPr lang="en-US" sz="2400" dirty="0"/>
              <a:t>0.4 </a:t>
            </a:r>
            <a:r>
              <a:rPr lang="en-US" sz="2400" dirty="0" smtClean="0">
                <a:sym typeface="Symbol"/>
              </a:rPr>
              <a:t></a:t>
            </a:r>
            <a:r>
              <a:rPr lang="en-US" sz="2400" dirty="0" smtClean="0"/>
              <a:t>m)</a:t>
            </a:r>
            <a:endParaRPr lang="pl-PL" sz="2400" dirty="0" smtClean="0"/>
          </a:p>
          <a:p>
            <a:pPr>
              <a:buFontTx/>
              <a:buChar char="-"/>
            </a:pPr>
            <a:r>
              <a:rPr lang="en-US" sz="2400" dirty="0" smtClean="0"/>
              <a:t>38 </a:t>
            </a:r>
            <a:r>
              <a:rPr lang="en-US" sz="2400" dirty="0"/>
              <a:t>% visible radiation (0.4</a:t>
            </a:r>
            <a:r>
              <a:rPr lang="en-US" sz="2400" dirty="0" smtClean="0"/>
              <a:t>&lt;</a:t>
            </a:r>
            <a:r>
              <a:rPr lang="en-US" sz="2400" dirty="0">
                <a:sym typeface="Symbol"/>
              </a:rPr>
              <a:t>  </a:t>
            </a:r>
            <a:r>
              <a:rPr lang="en-US" sz="2400" dirty="0" smtClean="0"/>
              <a:t>&lt;</a:t>
            </a:r>
            <a:r>
              <a:rPr lang="en-US" sz="2400" dirty="0"/>
              <a:t>0.7 </a:t>
            </a:r>
            <a:r>
              <a:rPr lang="en-US" sz="2400" dirty="0" smtClean="0">
                <a:sym typeface="Symbol"/>
              </a:rPr>
              <a:t></a:t>
            </a:r>
            <a:r>
              <a:rPr lang="en-US" sz="2400" dirty="0" smtClean="0"/>
              <a:t>m)</a:t>
            </a:r>
            <a:endParaRPr lang="pl-PL" sz="2400" dirty="0" smtClean="0"/>
          </a:p>
          <a:p>
            <a:pPr>
              <a:buFontTx/>
              <a:buChar char="-"/>
            </a:pPr>
            <a:r>
              <a:rPr lang="en-US" sz="2400" dirty="0" smtClean="0"/>
              <a:t>53 </a:t>
            </a:r>
            <a:r>
              <a:rPr lang="en-US" sz="2400" dirty="0"/>
              <a:t>% infrared radiation </a:t>
            </a:r>
            <a:r>
              <a:rPr lang="en-US" sz="2400" dirty="0" smtClean="0"/>
              <a:t>(</a:t>
            </a:r>
            <a:r>
              <a:rPr lang="en-US" sz="2400" dirty="0">
                <a:sym typeface="Symbol"/>
              </a:rPr>
              <a:t> </a:t>
            </a:r>
            <a:r>
              <a:rPr lang="en-US" sz="2400" dirty="0" smtClean="0"/>
              <a:t>&gt;</a:t>
            </a:r>
            <a:r>
              <a:rPr lang="en-US" sz="2400" dirty="0"/>
              <a:t>0.7 </a:t>
            </a:r>
            <a:r>
              <a:rPr lang="en-US" sz="2400" dirty="0" smtClean="0">
                <a:sym typeface="Symbol"/>
              </a:rPr>
              <a:t></a:t>
            </a:r>
            <a:r>
              <a:rPr lang="en-US" sz="2400" dirty="0" smtClean="0"/>
              <a:t>m).</a:t>
            </a:r>
            <a:endParaRPr lang="pl-PL" sz="2400" dirty="0" smtClean="0"/>
          </a:p>
          <a:p>
            <a:pPr>
              <a:buFontTx/>
              <a:buChar char="-"/>
            </a:pPr>
            <a:r>
              <a:rPr lang="en-US" sz="2400" dirty="0" smtClean="0"/>
              <a:t>Terrestrial </a:t>
            </a:r>
            <a:r>
              <a:rPr lang="en-US" sz="2400" dirty="0"/>
              <a:t>radiation is subject to greater variations than solar radiation because the temperature of the earth's surface varies significantly. The maximum energy radiated by the Earth is in the far infrared (10 </a:t>
            </a:r>
            <a:r>
              <a:rPr lang="en-US" sz="2400" dirty="0" smtClean="0">
                <a:sym typeface="Symbol"/>
              </a:rPr>
              <a:t></a:t>
            </a:r>
            <a:r>
              <a:rPr lang="en-US" sz="2400" dirty="0" smtClean="0"/>
              <a:t>m</a:t>
            </a:r>
            <a:r>
              <a:rPr lang="en-US" sz="2400" dirty="0"/>
              <a:t>).</a:t>
            </a:r>
          </a:p>
        </p:txBody>
      </p:sp>
    </p:spTree>
    <p:extLst>
      <p:ext uri="{BB962C8B-B14F-4D97-AF65-F5344CB8AC3E}">
        <p14:creationId xmlns:p14="http://schemas.microsoft.com/office/powerpoint/2010/main" val="2949336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Solar spectrum</a:t>
            </a:r>
            <a:endParaRPr lang="en-US" sz="3200" b="1" dirty="0"/>
          </a:p>
        </p:txBody>
      </p:sp>
      <p:sp>
        <p:nvSpPr>
          <p:cNvPr id="3" name="Symbol zastępczy zawartości 2"/>
          <p:cNvSpPr>
            <a:spLocks noGrp="1"/>
          </p:cNvSpPr>
          <p:nvPr>
            <p:ph idx="1"/>
          </p:nvPr>
        </p:nvSpPr>
        <p:spPr/>
        <p:txBody>
          <a:bodyPr/>
          <a:lstStyle/>
          <a:p>
            <a:endParaRPr lang="en-US"/>
          </a:p>
        </p:txBody>
      </p:sp>
      <p:pic>
        <p:nvPicPr>
          <p:cNvPr id="44034" name="Picture 2" descr="https://seos-project.eu/earthspectra/images/Solar-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161312" cy="4405885"/>
          </a:xfrm>
          <a:prstGeom prst="rect">
            <a:avLst/>
          </a:prstGeom>
          <a:noFill/>
          <a:extLst>
            <a:ext uri="{909E8E84-426E-40DD-AFC4-6F175D3DCCD1}">
              <a14:hiddenFill xmlns:a14="http://schemas.microsoft.com/office/drawing/2010/main">
                <a:solidFill>
                  <a:srgbClr val="FFFFFF"/>
                </a:solidFill>
              </a14:hiddenFill>
            </a:ext>
          </a:extLst>
        </p:spPr>
      </p:pic>
      <p:sp>
        <p:nvSpPr>
          <p:cNvPr id="5" name="Prostokąt 4"/>
          <p:cNvSpPr/>
          <p:nvPr/>
        </p:nvSpPr>
        <p:spPr>
          <a:xfrm>
            <a:off x="827584" y="6304002"/>
            <a:ext cx="8064896" cy="369332"/>
          </a:xfrm>
          <a:prstGeom prst="rect">
            <a:avLst/>
          </a:prstGeom>
        </p:spPr>
        <p:txBody>
          <a:bodyPr wrap="square">
            <a:spAutoFit/>
          </a:bodyPr>
          <a:lstStyle/>
          <a:p>
            <a:r>
              <a:rPr lang="en-US" dirty="0"/>
              <a:t>https://seos-project.eu/earthspectra/earthspectra-c02-p12.html</a:t>
            </a:r>
          </a:p>
        </p:txBody>
      </p:sp>
    </p:spTree>
    <p:extLst>
      <p:ext uri="{BB962C8B-B14F-4D97-AF65-F5344CB8AC3E}">
        <p14:creationId xmlns:p14="http://schemas.microsoft.com/office/powerpoint/2010/main" val="174056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Program</a:t>
            </a:r>
            <a:endParaRPr lang="en-US" b="1" dirty="0"/>
          </a:p>
        </p:txBody>
      </p:sp>
      <p:sp>
        <p:nvSpPr>
          <p:cNvPr id="3" name="Symbol zastępczy zawartości 2"/>
          <p:cNvSpPr>
            <a:spLocks noGrp="1"/>
          </p:cNvSpPr>
          <p:nvPr>
            <p:ph idx="1"/>
          </p:nvPr>
        </p:nvSpPr>
        <p:spPr/>
        <p:txBody>
          <a:bodyPr>
            <a:normAutofit fontScale="25000" lnSpcReduction="20000"/>
          </a:bodyPr>
          <a:lstStyle/>
          <a:p>
            <a:r>
              <a:rPr lang="en-US" sz="9600" dirty="0" smtClean="0"/>
              <a:t>Introduction to radiative transfer equation</a:t>
            </a:r>
          </a:p>
          <a:p>
            <a:pPr marL="0" indent="0">
              <a:buNone/>
            </a:pPr>
            <a:r>
              <a:rPr lang="en-US" sz="9600" dirty="0" smtClean="0"/>
              <a:t>- Lambert-Beer low</a:t>
            </a:r>
          </a:p>
          <a:p>
            <a:pPr marL="0" indent="0">
              <a:buNone/>
            </a:pPr>
            <a:r>
              <a:rPr lang="en-US" sz="9600" dirty="0" smtClean="0"/>
              <a:t>- general form of the radiative transfer equation</a:t>
            </a:r>
          </a:p>
          <a:p>
            <a:pPr marL="0" indent="0">
              <a:buNone/>
            </a:pPr>
            <a:r>
              <a:rPr lang="en-US" sz="9600" dirty="0" smtClean="0"/>
              <a:t>- boundary condition at the top of the atmosphere and at the Earth's surface.</a:t>
            </a:r>
          </a:p>
          <a:p>
            <a:endParaRPr lang="en-US" sz="9600" dirty="0" smtClean="0"/>
          </a:p>
          <a:p>
            <a:r>
              <a:rPr lang="en-US" sz="9600" dirty="0" smtClean="0"/>
              <a:t>Approximate and accurate numerical solutions of radiative transfer equation.</a:t>
            </a:r>
          </a:p>
          <a:p>
            <a:pPr marL="0" indent="0">
              <a:buNone/>
            </a:pPr>
            <a:r>
              <a:rPr lang="en-US" sz="9600" dirty="0" smtClean="0"/>
              <a:t>- single scattering approximation</a:t>
            </a:r>
          </a:p>
          <a:p>
            <a:pPr marL="0" indent="0">
              <a:buNone/>
            </a:pPr>
            <a:r>
              <a:rPr lang="en-US" sz="9600" dirty="0" smtClean="0"/>
              <a:t>- two streams approximation</a:t>
            </a:r>
          </a:p>
          <a:p>
            <a:pPr marL="0" indent="0">
              <a:buNone/>
            </a:pPr>
            <a:r>
              <a:rPr lang="en-US" sz="9600" dirty="0" smtClean="0"/>
              <a:t>- delta-</a:t>
            </a:r>
            <a:r>
              <a:rPr lang="en-US" sz="9600" dirty="0" err="1" smtClean="0"/>
              <a:t>Eddington</a:t>
            </a:r>
            <a:r>
              <a:rPr lang="en-US" sz="9600" dirty="0" smtClean="0"/>
              <a:t> method</a:t>
            </a:r>
          </a:p>
          <a:p>
            <a:pPr marL="0" indent="0">
              <a:buNone/>
            </a:pPr>
            <a:r>
              <a:rPr lang="en-US" sz="9600" dirty="0" smtClean="0"/>
              <a:t>- Monte Carlo methods,</a:t>
            </a:r>
          </a:p>
          <a:p>
            <a:pPr marL="0" indent="0">
              <a:buNone/>
            </a:pPr>
            <a:r>
              <a:rPr lang="en-US" sz="9600" dirty="0" smtClean="0"/>
              <a:t>- discrete ordinate method.</a:t>
            </a:r>
          </a:p>
          <a:p>
            <a:endParaRPr lang="en-US" dirty="0" smtClean="0"/>
          </a:p>
        </p:txBody>
      </p:sp>
    </p:spTree>
    <p:extLst>
      <p:ext uri="{BB962C8B-B14F-4D97-AF65-F5344CB8AC3E}">
        <p14:creationId xmlns:p14="http://schemas.microsoft.com/office/powerpoint/2010/main" val="75183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D3171F3-5C8E-4136-BE87-476CD7F51F9F}" type="slidenum">
              <a:rPr lang="pl-PL" sz="1400" smtClean="0"/>
              <a:pPr/>
              <a:t>40</a:t>
            </a:fld>
            <a:endParaRPr lang="pl-PL" sz="1400" smtClean="0"/>
          </a:p>
        </p:txBody>
      </p:sp>
      <p:pic>
        <p:nvPicPr>
          <p:cNvPr id="717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8575"/>
            <a:ext cx="664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4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Program</a:t>
            </a:r>
            <a:endParaRPr lang="en-US" b="1" dirty="0"/>
          </a:p>
        </p:txBody>
      </p:sp>
      <p:sp>
        <p:nvSpPr>
          <p:cNvPr id="3" name="Symbol zastępczy zawartości 2"/>
          <p:cNvSpPr>
            <a:spLocks noGrp="1"/>
          </p:cNvSpPr>
          <p:nvPr>
            <p:ph idx="1"/>
          </p:nvPr>
        </p:nvSpPr>
        <p:spPr/>
        <p:txBody>
          <a:bodyPr>
            <a:normAutofit/>
          </a:bodyPr>
          <a:lstStyle/>
          <a:p>
            <a:r>
              <a:rPr lang="en-US" sz="2600" dirty="0" smtClean="0"/>
              <a:t>Radiative transfer models</a:t>
            </a:r>
          </a:p>
          <a:p>
            <a:pPr marL="0" indent="0">
              <a:buNone/>
            </a:pPr>
            <a:r>
              <a:rPr lang="en-US" sz="2600" dirty="0" smtClean="0"/>
              <a:t>- MODTRAN</a:t>
            </a:r>
          </a:p>
          <a:p>
            <a:pPr marL="0" indent="0">
              <a:buNone/>
            </a:pPr>
            <a:r>
              <a:rPr lang="en-US" sz="2600" dirty="0" smtClean="0"/>
              <a:t>- Fu-</a:t>
            </a:r>
            <a:r>
              <a:rPr lang="en-US" sz="2600" dirty="0" err="1" smtClean="0"/>
              <a:t>Liou</a:t>
            </a:r>
            <a:endParaRPr lang="en-US" sz="2600" dirty="0" smtClean="0"/>
          </a:p>
          <a:p>
            <a:endParaRPr lang="en-US" sz="2600" dirty="0" smtClean="0"/>
          </a:p>
          <a:p>
            <a:r>
              <a:rPr lang="en-US" sz="2600" dirty="0" smtClean="0"/>
              <a:t>Simulation of short- and </a:t>
            </a:r>
            <a:r>
              <a:rPr lang="en-US" sz="2600" dirty="0" err="1" smtClean="0"/>
              <a:t>longwave</a:t>
            </a:r>
            <a:r>
              <a:rPr lang="en-US" sz="2600" dirty="0" smtClean="0"/>
              <a:t> fluxed by radiative transfer models</a:t>
            </a:r>
          </a:p>
          <a:p>
            <a:pPr marL="0" indent="0">
              <a:buNone/>
            </a:pPr>
            <a:r>
              <a:rPr lang="pl-PL" sz="2600" dirty="0" smtClean="0"/>
              <a:t>- </a:t>
            </a:r>
            <a:r>
              <a:rPr lang="en-US" sz="2600" dirty="0" smtClean="0"/>
              <a:t>definition of different atmospheric conditions and simulation scenario</a:t>
            </a:r>
          </a:p>
          <a:p>
            <a:pPr marL="0" indent="0">
              <a:buNone/>
            </a:pPr>
            <a:r>
              <a:rPr lang="en-US" sz="2600" dirty="0" smtClean="0"/>
              <a:t>- estimation of radiative forcing</a:t>
            </a:r>
          </a:p>
          <a:p>
            <a:endParaRPr lang="en-US" dirty="0" smtClean="0"/>
          </a:p>
          <a:p>
            <a:endParaRPr lang="en-US" dirty="0"/>
          </a:p>
        </p:txBody>
      </p:sp>
    </p:spTree>
    <p:extLst>
      <p:ext uri="{BB962C8B-B14F-4D97-AF65-F5344CB8AC3E}">
        <p14:creationId xmlns:p14="http://schemas.microsoft.com/office/powerpoint/2010/main" val="792556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16632"/>
            <a:ext cx="8229600" cy="936104"/>
          </a:xfrm>
        </p:spPr>
        <p:txBody>
          <a:bodyPr/>
          <a:lstStyle/>
          <a:p>
            <a:r>
              <a:rPr lang="en-US" b="1" dirty="0" smtClean="0"/>
              <a:t>Literature</a:t>
            </a:r>
            <a:endParaRPr lang="en-US" b="1" dirty="0"/>
          </a:p>
        </p:txBody>
      </p:sp>
      <p:sp>
        <p:nvSpPr>
          <p:cNvPr id="3" name="Symbol zastępczy zawartości 2"/>
          <p:cNvSpPr>
            <a:spLocks noGrp="1"/>
          </p:cNvSpPr>
          <p:nvPr>
            <p:ph idx="1"/>
          </p:nvPr>
        </p:nvSpPr>
        <p:spPr>
          <a:xfrm>
            <a:off x="467544" y="1340768"/>
            <a:ext cx="8229600" cy="5256584"/>
          </a:xfrm>
        </p:spPr>
        <p:txBody>
          <a:bodyPr>
            <a:normAutofit fontScale="70000" lnSpcReduction="20000"/>
          </a:bodyPr>
          <a:lstStyle/>
          <a:p>
            <a:r>
              <a:rPr lang="en-US" dirty="0" smtClean="0"/>
              <a:t>K. N. </a:t>
            </a:r>
            <a:r>
              <a:rPr lang="en-US" dirty="0" err="1" smtClean="0"/>
              <a:t>Liou</a:t>
            </a:r>
            <a:r>
              <a:rPr lang="en-US" dirty="0" smtClean="0"/>
              <a:t>, An Introduction to Atmospheric Radiation.</a:t>
            </a:r>
          </a:p>
          <a:p>
            <a:r>
              <a:rPr lang="en-US" dirty="0" smtClean="0"/>
              <a:t>G. W. Petty, A First Course in Atmospheric Radiation.</a:t>
            </a:r>
          </a:p>
          <a:p>
            <a:r>
              <a:rPr lang="en-US" dirty="0" smtClean="0"/>
              <a:t>G. T. Thomas, K. </a:t>
            </a:r>
            <a:r>
              <a:rPr lang="en-US" dirty="0" err="1" smtClean="0"/>
              <a:t>Stamnes</a:t>
            </a:r>
            <a:r>
              <a:rPr lang="en-US" dirty="0" smtClean="0"/>
              <a:t>, Radiative Transfer in the Atmosphere and Ocean.</a:t>
            </a:r>
          </a:p>
          <a:p>
            <a:r>
              <a:rPr lang="en-US" dirty="0" smtClean="0"/>
              <a:t>C. F. </a:t>
            </a:r>
            <a:r>
              <a:rPr lang="en-US" dirty="0" err="1" smtClean="0"/>
              <a:t>Bohren</a:t>
            </a:r>
            <a:r>
              <a:rPr lang="en-US" dirty="0" smtClean="0"/>
              <a:t>, D. R. Huffman, Absorption and Scattering of Light by Small Particles.</a:t>
            </a:r>
          </a:p>
          <a:p>
            <a:r>
              <a:rPr lang="en-US" dirty="0" smtClean="0"/>
              <a:t>G. L. Stephens, Remote Sensing of the Lower Atmosphere. An Introduction.</a:t>
            </a:r>
          </a:p>
          <a:p>
            <a:r>
              <a:rPr lang="en-US" dirty="0" smtClean="0"/>
              <a:t>M. L. </a:t>
            </a:r>
            <a:r>
              <a:rPr lang="en-US" dirty="0" err="1" smtClean="0"/>
              <a:t>Salby</a:t>
            </a:r>
            <a:r>
              <a:rPr lang="en-US" dirty="0" smtClean="0"/>
              <a:t>, Fundamentals of Atmospheric Sciences.</a:t>
            </a:r>
            <a:endParaRPr lang="pl-PL" dirty="0" smtClean="0"/>
          </a:p>
          <a:p>
            <a:r>
              <a:rPr lang="pl-PL" dirty="0"/>
              <a:t>Course materials:</a:t>
            </a:r>
            <a:endParaRPr lang="pl-PL" dirty="0" smtClean="0"/>
          </a:p>
          <a:p>
            <a:pPr marL="0" indent="0">
              <a:buNone/>
            </a:pPr>
            <a:r>
              <a:rPr lang="en-US" dirty="0" smtClean="0">
                <a:hlinkClick r:id="rId2"/>
              </a:rPr>
              <a:t>https</a:t>
            </a:r>
            <a:r>
              <a:rPr lang="en-US" dirty="0">
                <a:hlinkClick r:id="rId2"/>
              </a:rPr>
              <a:t>://www.igf.fuw.edu.pl/~kmark/stacja/wyklady/ProcesyRadiacyjne/English</a:t>
            </a:r>
            <a:r>
              <a:rPr lang="en-US" dirty="0" smtClean="0">
                <a:hlinkClick r:id="rId2"/>
              </a:rPr>
              <a:t>/</a:t>
            </a:r>
            <a:r>
              <a:rPr lang="pl-PL" dirty="0" smtClean="0"/>
              <a:t> </a:t>
            </a:r>
          </a:p>
          <a:p>
            <a:pPr marL="0" indent="0">
              <a:buNone/>
            </a:pPr>
            <a:r>
              <a:rPr lang="en-US" dirty="0" smtClean="0">
                <a:hlinkClick r:id="rId3"/>
              </a:rPr>
              <a:t>https</a:t>
            </a:r>
            <a:r>
              <a:rPr lang="en-US" dirty="0">
                <a:hlinkClick r:id="rId3"/>
              </a:rPr>
              <a:t>://www.igf.fuw.edu.pl/~</a:t>
            </a:r>
            <a:r>
              <a:rPr lang="en-US" dirty="0" smtClean="0">
                <a:hlinkClick r:id="rId3"/>
              </a:rPr>
              <a:t>kmark/stacja/wyklady/ProcesyRadiacyjne/2022/WykladRadiacja.pdf</a:t>
            </a:r>
            <a:r>
              <a:rPr lang="pl-PL" dirty="0" smtClean="0"/>
              <a:t> </a:t>
            </a:r>
          </a:p>
          <a:p>
            <a:r>
              <a:rPr lang="pl-PL" dirty="0" err="1" smtClean="0"/>
              <a:t>Radiation</a:t>
            </a:r>
            <a:r>
              <a:rPr lang="pl-PL" dirty="0" smtClean="0"/>
              <a:t> </a:t>
            </a:r>
            <a:r>
              <a:rPr lang="pl-PL" dirty="0" err="1" smtClean="0"/>
              <a:t>codes</a:t>
            </a:r>
            <a:r>
              <a:rPr lang="pl-PL" dirty="0" smtClean="0"/>
              <a:t>:</a:t>
            </a:r>
          </a:p>
          <a:p>
            <a:pPr marL="0" indent="0">
              <a:buNone/>
            </a:pPr>
            <a:r>
              <a:rPr lang="pl-PL" dirty="0">
                <a:hlinkClick r:id="rId4"/>
              </a:rPr>
              <a:t>https://www.igf.fuw.edu.pl/~</a:t>
            </a:r>
            <a:r>
              <a:rPr lang="pl-PL" dirty="0" smtClean="0">
                <a:hlinkClick r:id="rId4"/>
              </a:rPr>
              <a:t>kmark/stacja/kody.php</a:t>
            </a:r>
            <a:r>
              <a:rPr lang="pl-PL" dirty="0" smtClean="0"/>
              <a:t> </a:t>
            </a:r>
          </a:p>
          <a:p>
            <a:endParaRPr lang="en-US" dirty="0" smtClean="0"/>
          </a:p>
          <a:p>
            <a:pPr marL="0" indent="0">
              <a:buNone/>
            </a:pPr>
            <a:endParaRPr lang="en-US" dirty="0"/>
          </a:p>
        </p:txBody>
      </p:sp>
    </p:spTree>
    <p:extLst>
      <p:ext uri="{BB962C8B-B14F-4D97-AF65-F5344CB8AC3E}">
        <p14:creationId xmlns:p14="http://schemas.microsoft.com/office/powerpoint/2010/main" val="206194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Introduction to atmospheric radiation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1524" y="1686991"/>
            <a:ext cx="5980952" cy="435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17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smtClean="0"/>
              <a:t>Energy flow in the Climate System</a:t>
            </a:r>
            <a:endParaRPr lang="en-US" sz="3200" dirty="0"/>
          </a:p>
        </p:txBody>
      </p:sp>
      <p:sp>
        <p:nvSpPr>
          <p:cNvPr id="3" name="Symbol zastępczy zawartości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84784"/>
            <a:ext cx="6975823" cy="45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15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smtClean="0"/>
              <a:t>Definition of coordinate system</a:t>
            </a:r>
            <a:endParaRPr lang="en-US" sz="3200" b="1" dirty="0"/>
          </a:p>
        </p:txBody>
      </p:sp>
      <p:sp>
        <p:nvSpPr>
          <p:cNvPr id="3" name="Symbol zastępczy zawartości 2"/>
          <p:cNvSpPr>
            <a:spLocks noGrp="1"/>
          </p:cNvSpPr>
          <p:nvPr>
            <p:ph idx="1"/>
          </p:nvPr>
        </p:nvSpPr>
        <p:spPr/>
        <p:txBody>
          <a:bodyPr>
            <a:normAutofit/>
          </a:bodyPr>
          <a:lstStyle/>
          <a:p>
            <a:r>
              <a:rPr lang="en-US" sz="2400" dirty="0"/>
              <a:t>A spherical coordinate system will be used to describe radiative transfer in the atmosphere. By will be denoted the vector associated with the direction of the radiation </a:t>
            </a:r>
            <a:r>
              <a:rPr lang="en-US" sz="2400" dirty="0" smtClean="0"/>
              <a:t>propagating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068960"/>
            <a:ext cx="417424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66192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TotalTime>
  <Words>1957</Words>
  <Application>Microsoft Office PowerPoint</Application>
  <PresentationFormat>Pokaz na ekranie (4:3)</PresentationFormat>
  <Paragraphs>194</Paragraphs>
  <Slides>40</Slides>
  <Notes>0</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40</vt:i4>
      </vt:variant>
    </vt:vector>
  </HeadingPairs>
  <TitlesOfParts>
    <vt:vector size="43" baseType="lpstr">
      <vt:lpstr>Motyw pakietu Office</vt:lpstr>
      <vt:lpstr>Równanie</vt:lpstr>
      <vt:lpstr>Microsoft Equation 3.0</vt:lpstr>
      <vt:lpstr>Radiative processes  in the atmosphere</vt:lpstr>
      <vt:lpstr>Credit for the course </vt:lpstr>
      <vt:lpstr>Program</vt:lpstr>
      <vt:lpstr>Program</vt:lpstr>
      <vt:lpstr>Program</vt:lpstr>
      <vt:lpstr>Literature</vt:lpstr>
      <vt:lpstr>Introduction to atmospheric radiation</vt:lpstr>
      <vt:lpstr>Energy flow in the Climate System</vt:lpstr>
      <vt:lpstr>Definition of coordinate system</vt:lpstr>
      <vt:lpstr>Solid angle</vt:lpstr>
      <vt:lpstr>Electromagnetic radiations</vt:lpstr>
      <vt:lpstr>Let us consider a plane electromagnetic wave </vt:lpstr>
      <vt:lpstr>Prezentacja programu PowerPoint</vt:lpstr>
      <vt:lpstr>Poynting vector</vt:lpstr>
      <vt:lpstr>Prezentacja programu PowerPoint</vt:lpstr>
      <vt:lpstr>Stokes vector</vt:lpstr>
      <vt:lpstr>it can be shown that the Stokes vector has the following coordinates</vt:lpstr>
      <vt:lpstr>Polarisation</vt:lpstr>
      <vt:lpstr>Radiation parameters</vt:lpstr>
      <vt:lpstr>Prezentacja programu PowerPoint</vt:lpstr>
      <vt:lpstr>Prezentacja programu PowerPoint</vt:lpstr>
      <vt:lpstr>Scalar radiance</vt:lpstr>
      <vt:lpstr>Radiation observation</vt:lpstr>
      <vt:lpstr>Sun tracker with radiometers</vt:lpstr>
      <vt:lpstr>Blackbody radiation</vt:lpstr>
      <vt:lpstr>Properties of a blackbody</vt:lpstr>
      <vt:lpstr>Blackbody radiation</vt:lpstr>
      <vt:lpstr>Prezentacja programu PowerPoint</vt:lpstr>
      <vt:lpstr>Example</vt:lpstr>
      <vt:lpstr>Kirchhoff law</vt:lpstr>
      <vt:lpstr>Modified Stefan-Boltzmann law</vt:lpstr>
      <vt:lpstr>Deviations from the black body model</vt:lpstr>
      <vt:lpstr>Prezentacja programu PowerPoint</vt:lpstr>
      <vt:lpstr>Prezentacja programu PowerPoint</vt:lpstr>
      <vt:lpstr>Solar Enegry </vt:lpstr>
      <vt:lpstr>Solar energy variation</vt:lpstr>
      <vt:lpstr>Prezentacja programu PowerPoint</vt:lpstr>
      <vt:lpstr>Prezentacja programu PowerPoint</vt:lpstr>
      <vt:lpstr>Solar spectrum</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Radiative processes in the atmosphere</dc:title>
  <dc:creator>win10Solar</dc:creator>
  <cp:lastModifiedBy>win10Solar</cp:lastModifiedBy>
  <cp:revision>86</cp:revision>
  <dcterms:created xsi:type="dcterms:W3CDTF">2024-02-06T09:22:18Z</dcterms:created>
  <dcterms:modified xsi:type="dcterms:W3CDTF">2024-02-27T20:50:30Z</dcterms:modified>
</cp:coreProperties>
</file>