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344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5D943-8C68-4348-8656-EDA592C6D79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F4AB7-3574-43A2-8E3E-7141470F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32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7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2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8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64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4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72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6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97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2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9599E-9259-439A-9F46-1F90790B3D4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0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9599E-9259-439A-9F46-1F90790B3D4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01214-3BBB-40B9-B054-850F4FE6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8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mark@igf.fuw.edu.p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772400" cy="1470025"/>
          </a:xfrm>
        </p:spPr>
        <p:txBody>
          <a:bodyPr/>
          <a:lstStyle/>
          <a:p>
            <a:r>
              <a:rPr lang="en-US" b="1" dirty="0" smtClean="0"/>
              <a:t>Radiative processes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en-US" b="1" dirty="0" smtClean="0"/>
              <a:t>in the atmosphere</a:t>
            </a:r>
            <a:endParaRPr lang="en-US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99592" y="3861048"/>
            <a:ext cx="7232848" cy="1752600"/>
          </a:xfrm>
        </p:spPr>
        <p:txBody>
          <a:bodyPr>
            <a:normAutofit fontScale="92500"/>
          </a:bodyPr>
          <a:lstStyle/>
          <a:p>
            <a:r>
              <a:rPr lang="pl-PL" dirty="0" smtClean="0"/>
              <a:t>Krzysztof Markowicz</a:t>
            </a:r>
          </a:p>
          <a:p>
            <a:r>
              <a:rPr lang="en-US" dirty="0" smtClean="0"/>
              <a:t>Institute of Geophysics, University of Warsaw</a:t>
            </a:r>
          </a:p>
          <a:p>
            <a:r>
              <a:rPr lang="en-US" dirty="0" smtClean="0">
                <a:hlinkClick r:id="rId2"/>
              </a:rPr>
              <a:t>kmark@igf.fuw.edu.pl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185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Numerical procedure of the adding method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smtClean="0"/>
              <a:t>1. </a:t>
            </a:r>
            <a:r>
              <a:rPr lang="en-US" sz="2400" dirty="0" smtClean="0"/>
              <a:t>We </a:t>
            </a:r>
            <a:r>
              <a:rPr lang="en-US" sz="2400" dirty="0"/>
              <a:t>start with an optically very thin layer </a:t>
            </a:r>
            <a:r>
              <a:rPr lang="en-US" sz="2400" dirty="0" smtClean="0"/>
              <a:t>(</a:t>
            </a:r>
            <a:r>
              <a:rPr lang="pl-PL" sz="2400" dirty="0" smtClean="0"/>
              <a:t>                 </a:t>
            </a:r>
            <a:r>
              <a:rPr lang="en-US" sz="2400" dirty="0" smtClean="0"/>
              <a:t> </a:t>
            </a:r>
            <a:r>
              <a:rPr lang="en-US" sz="2400" dirty="0"/>
              <a:t>) for which the single scattering approximation can be used. </a:t>
            </a: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2. </a:t>
            </a:r>
            <a:r>
              <a:rPr lang="en-US" sz="2400" dirty="0" smtClean="0"/>
              <a:t>Then</a:t>
            </a:r>
            <a:r>
              <a:rPr lang="en-US" sz="2400" dirty="0"/>
              <a:t>, using the derived transmission and reflection formulae, calculate these coefficients for a layer of optical </a:t>
            </a:r>
            <a:r>
              <a:rPr lang="pl-PL" sz="2400" dirty="0" err="1" smtClean="0"/>
              <a:t>depth</a:t>
            </a:r>
            <a:r>
              <a:rPr lang="pl-PL" sz="2400" dirty="0" smtClean="0"/>
              <a:t> </a:t>
            </a:r>
            <a:r>
              <a:rPr lang="en-US" sz="2400" dirty="0" smtClean="0"/>
              <a:t>equal to</a:t>
            </a:r>
            <a:r>
              <a:rPr lang="pl-PL" sz="2400" dirty="0" smtClean="0"/>
              <a:t> </a:t>
            </a:r>
          </a:p>
          <a:p>
            <a:pPr marL="0" indent="0">
              <a:buNone/>
            </a:pPr>
            <a:r>
              <a:rPr lang="pl-PL" sz="2400" dirty="0" smtClean="0"/>
              <a:t>3. </a:t>
            </a:r>
            <a:r>
              <a:rPr lang="en-US" sz="2400" dirty="0" smtClean="0"/>
              <a:t>Repeat </a:t>
            </a:r>
            <a:r>
              <a:rPr lang="en-US" sz="2400" dirty="0"/>
              <a:t>step 2 until the optical </a:t>
            </a:r>
            <a:r>
              <a:rPr lang="pl-PL" sz="2400" dirty="0" err="1" smtClean="0"/>
              <a:t>depth</a:t>
            </a:r>
            <a:r>
              <a:rPr lang="pl-PL" sz="2400" dirty="0" smtClean="0"/>
              <a:t> </a:t>
            </a:r>
            <a:r>
              <a:rPr lang="en-US" sz="2400" dirty="0" smtClean="0"/>
              <a:t>reaches </a:t>
            </a:r>
            <a:r>
              <a:rPr lang="en-US" sz="2400" dirty="0"/>
              <a:t>the required value.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380487"/>
              </p:ext>
            </p:extLst>
          </p:nvPr>
        </p:nvGraphicFramePr>
        <p:xfrm>
          <a:off x="6066915" y="1660310"/>
          <a:ext cx="1156608" cy="3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89" name="Równanie" r:id="rId3" imgW="609336" imgH="203112" progId="Equation.3">
                  <p:embed/>
                </p:oleObj>
              </mc:Choice>
              <mc:Fallback>
                <p:oleObj name="Równanie" r:id="rId3" imgW="609336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6915" y="1660310"/>
                        <a:ext cx="1156608" cy="379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093163"/>
              </p:ext>
            </p:extLst>
          </p:nvPr>
        </p:nvGraphicFramePr>
        <p:xfrm>
          <a:off x="8316416" y="2818430"/>
          <a:ext cx="539552" cy="3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90" name="Równanie" r:id="rId5" imgW="279158" imgH="177646" progId="Equation.3">
                  <p:embed/>
                </p:oleObj>
              </mc:Choice>
              <mc:Fallback>
                <p:oleObj name="Równanie" r:id="rId5" imgW="279158" imgH="17764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6416" y="2818430"/>
                        <a:ext cx="539552" cy="379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1882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Adding, doubling method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328592"/>
          </a:xfrm>
        </p:spPr>
        <p:txBody>
          <a:bodyPr>
            <a:normAutofit/>
          </a:bodyPr>
          <a:lstStyle/>
          <a:p>
            <a:r>
              <a:rPr lang="en-US" sz="2400" dirty="0"/>
              <a:t>One of the methods used to solve the transfer equation is the method called summation (adding) developed by Stokes in 1862. </a:t>
            </a:r>
            <a:endParaRPr lang="pl-PL" sz="2400" dirty="0" smtClean="0"/>
          </a:p>
          <a:p>
            <a:r>
              <a:rPr lang="en-US" sz="2400" dirty="0" smtClean="0"/>
              <a:t>This </a:t>
            </a:r>
            <a:r>
              <a:rPr lang="en-US" sz="2400" dirty="0"/>
              <a:t>method allows the transfer equation to be solved exactly in the case of multiple scattering. </a:t>
            </a:r>
            <a:endParaRPr lang="pl-PL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this method, the transmission and reflection from each of the two layers are calculated from the transmission and reflection coefficients from the two layers as a whole. </a:t>
            </a:r>
            <a:endParaRPr lang="pl-PL" sz="2400" dirty="0" smtClean="0"/>
          </a:p>
          <a:p>
            <a:r>
              <a:rPr lang="en-US" sz="2400" dirty="0" smtClean="0"/>
              <a:t>When </a:t>
            </a:r>
            <a:r>
              <a:rPr lang="en-US" sz="2400" dirty="0"/>
              <a:t>both layers have the same optical </a:t>
            </a:r>
            <a:r>
              <a:rPr lang="pl-PL" sz="2400" dirty="0" err="1" smtClean="0"/>
              <a:t>depth</a:t>
            </a:r>
            <a:r>
              <a:rPr lang="en-US" sz="2400" dirty="0" smtClean="0"/>
              <a:t>, </a:t>
            </a:r>
            <a:r>
              <a:rPr lang="en-US" sz="2400" dirty="0"/>
              <a:t>the method is called doubling</a:t>
            </a:r>
            <a:r>
              <a:rPr lang="en-US" sz="2400" dirty="0" smtClean="0"/>
              <a:t>.</a:t>
            </a:r>
            <a:endParaRPr lang="pl-PL" sz="2400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827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err="1" smtClean="0"/>
              <a:t>Adding</a:t>
            </a:r>
            <a:r>
              <a:rPr lang="pl-PL" sz="3200" b="1" dirty="0" smtClean="0"/>
              <a:t> </a:t>
            </a:r>
            <a:r>
              <a:rPr lang="pl-PL" sz="3200" b="1" dirty="0" err="1" smtClean="0"/>
              <a:t>method</a:t>
            </a:r>
            <a:endParaRPr lang="en-US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Let us consider an atmospheric layer with an optical </a:t>
            </a:r>
            <a:r>
              <a:rPr lang="pl-PL" sz="2400" dirty="0" err="1" smtClean="0"/>
              <a:t>depth</a:t>
            </a:r>
            <a:r>
              <a:rPr lang="en-US" sz="2400" dirty="0" smtClean="0"/>
              <a:t> </a:t>
            </a:r>
            <a:r>
              <a:rPr lang="en-US" sz="2400" dirty="0"/>
              <a:t>of </a:t>
            </a:r>
            <a:r>
              <a:rPr lang="en-US" sz="2400" dirty="0" smtClean="0">
                <a:sym typeface="Symbol"/>
              </a:rPr>
              <a:t></a:t>
            </a:r>
            <a:r>
              <a:rPr lang="pl-PL" sz="2400" baseline="-25000" dirty="0" smtClean="0">
                <a:sym typeface="Symbol"/>
              </a:rPr>
              <a:t>1</a:t>
            </a:r>
            <a:r>
              <a:rPr lang="en-US" sz="2400" dirty="0" smtClean="0"/>
              <a:t>. </a:t>
            </a:r>
            <a:endParaRPr lang="pl-PL" sz="2400" dirty="0" smtClean="0"/>
          </a:p>
          <a:p>
            <a:r>
              <a:rPr lang="en-US" sz="2400" dirty="0" smtClean="0"/>
              <a:t>Let </a:t>
            </a:r>
            <a:r>
              <a:rPr lang="pl-PL" sz="2400" dirty="0" smtClean="0"/>
              <a:t>                </a:t>
            </a:r>
            <a:r>
              <a:rPr lang="en-US" sz="2400" dirty="0" smtClean="0"/>
              <a:t>be </a:t>
            </a:r>
            <a:r>
              <a:rPr lang="en-US" sz="2400" dirty="0"/>
              <a:t>the radiance of the reflected radiation (scattered radiation) and </a:t>
            </a:r>
            <a:r>
              <a:rPr lang="pl-PL" sz="2400" dirty="0" smtClean="0"/>
              <a:t>                  </a:t>
            </a:r>
            <a:r>
              <a:rPr lang="en-US" sz="2400" dirty="0" smtClean="0"/>
              <a:t>the </a:t>
            </a:r>
            <a:r>
              <a:rPr lang="en-US" sz="2400" dirty="0"/>
              <a:t>radiance of the scattered radiation that has passed through this layer.</a:t>
            </a:r>
          </a:p>
        </p:txBody>
      </p:sp>
      <p:pic>
        <p:nvPicPr>
          <p:cNvPr id="1198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3" y="3789040"/>
            <a:ext cx="5762625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360934"/>
              </p:ext>
            </p:extLst>
          </p:nvPr>
        </p:nvGraphicFramePr>
        <p:xfrm>
          <a:off x="1385255" y="2420888"/>
          <a:ext cx="1033829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43" name="Równanie" r:id="rId4" imgW="634449" imgH="266469" progId="Equation.3">
                  <p:embed/>
                </p:oleObj>
              </mc:Choice>
              <mc:Fallback>
                <p:oleObj name="Równanie" r:id="rId4" imgW="634449" imgH="26646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255" y="2420888"/>
                        <a:ext cx="1033829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3692974"/>
              </p:ext>
            </p:extLst>
          </p:nvPr>
        </p:nvGraphicFramePr>
        <p:xfrm>
          <a:off x="4078442" y="2815434"/>
          <a:ext cx="1056127" cy="410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44" name="Równanie" r:id="rId6" imgW="685502" imgH="266584" progId="Equation.3">
                  <p:embed/>
                </p:oleObj>
              </mc:Choice>
              <mc:Fallback>
                <p:oleObj name="Równanie" r:id="rId6" imgW="685502" imgH="26658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442" y="2815434"/>
                        <a:ext cx="1056127" cy="4107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99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Definitions</a:t>
            </a:r>
            <a:endParaRPr lang="en-US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</p:spPr>
        <p:txBody>
          <a:bodyPr>
            <a:normAutofit/>
          </a:bodyPr>
          <a:lstStyle/>
          <a:p>
            <a:r>
              <a:rPr lang="en-US" sz="2400" dirty="0"/>
              <a:t>We define the reflection function (coefficient) from the layer on which solar radiation falls </a:t>
            </a:r>
            <a:r>
              <a:rPr lang="en-US" sz="2400" dirty="0" smtClean="0"/>
              <a:t>as</a:t>
            </a:r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r>
              <a:rPr lang="en-US" sz="2400" dirty="0" smtClean="0"/>
              <a:t>Transmission </a:t>
            </a:r>
          </a:p>
          <a:p>
            <a:endParaRPr lang="pl-PL" sz="2400" dirty="0"/>
          </a:p>
          <a:p>
            <a:endParaRPr lang="pl-PL" sz="2400" dirty="0" smtClean="0"/>
          </a:p>
          <a:p>
            <a:r>
              <a:rPr lang="en-US" sz="2400" dirty="0"/>
              <a:t>In general, these definitions are set out in a more implicit form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176366"/>
              </p:ext>
            </p:extLst>
          </p:nvPr>
        </p:nvGraphicFramePr>
        <p:xfrm>
          <a:off x="2843807" y="2492896"/>
          <a:ext cx="2696145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93" name="Równanie" r:id="rId3" imgW="1688367" imgH="495085" progId="Equation.3">
                  <p:embed/>
                </p:oleObj>
              </mc:Choice>
              <mc:Fallback>
                <p:oleObj name="Równanie" r:id="rId3" imgW="1688367" imgH="495085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7" y="2492896"/>
                        <a:ext cx="2696145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618599"/>
              </p:ext>
            </p:extLst>
          </p:nvPr>
        </p:nvGraphicFramePr>
        <p:xfrm>
          <a:off x="2843808" y="3717032"/>
          <a:ext cx="2673765" cy="739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94" name="Równanie" r:id="rId5" imgW="1790700" imgH="495300" progId="Equation.3">
                  <p:embed/>
                </p:oleObj>
              </mc:Choice>
              <mc:Fallback>
                <p:oleObj name="Równanie" r:id="rId5" imgW="1790700" imgH="495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717032"/>
                        <a:ext cx="2673765" cy="7395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i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953549"/>
              </p:ext>
            </p:extLst>
          </p:nvPr>
        </p:nvGraphicFramePr>
        <p:xfrm>
          <a:off x="2079252" y="5085184"/>
          <a:ext cx="4985495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95" name="Równanie" r:id="rId7" imgW="3060700" imgH="482600" progId="Equation.3">
                  <p:embed/>
                </p:oleObj>
              </mc:Choice>
              <mc:Fallback>
                <p:oleObj name="Równanie" r:id="rId7" imgW="3060700" imgH="482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252" y="5085184"/>
                        <a:ext cx="4985495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468155"/>
              </p:ext>
            </p:extLst>
          </p:nvPr>
        </p:nvGraphicFramePr>
        <p:xfrm>
          <a:off x="2123727" y="6021288"/>
          <a:ext cx="4588745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96" name="Równanie" r:id="rId9" imgW="3098800" imgH="482600" progId="Equation.3">
                  <p:embed/>
                </p:oleObj>
              </mc:Choice>
              <mc:Fallback>
                <p:oleObj name="Równanie" r:id="rId9" imgW="3098800" imgH="48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7" y="6021288"/>
                        <a:ext cx="4588745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9429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08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544616"/>
          </a:xfrm>
        </p:spPr>
        <p:txBody>
          <a:bodyPr>
            <a:normAutofit/>
          </a:bodyPr>
          <a:lstStyle/>
          <a:p>
            <a:r>
              <a:rPr lang="en-US" sz="2400" dirty="0"/>
              <a:t>The </a:t>
            </a:r>
            <a:r>
              <a:rPr lang="pl-PL" sz="2400" dirty="0" err="1" smtClean="0"/>
              <a:t>direct</a:t>
            </a:r>
            <a:r>
              <a:rPr lang="pl-PL" sz="2400" dirty="0" smtClean="0"/>
              <a:t> </a:t>
            </a:r>
            <a:r>
              <a:rPr lang="en-US" sz="2400" dirty="0" smtClean="0"/>
              <a:t>transmission </a:t>
            </a:r>
            <a:r>
              <a:rPr lang="en-US" sz="2400" dirty="0"/>
              <a:t>function </a:t>
            </a:r>
            <a:r>
              <a:rPr lang="en-US" sz="2400" dirty="0" smtClean="0"/>
              <a:t>is</a:t>
            </a:r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endParaRPr lang="pl-PL" sz="2400" dirty="0"/>
          </a:p>
          <a:p>
            <a:r>
              <a:rPr lang="en-US" sz="2400" dirty="0"/>
              <a:t>Let us consider two layers of air with reflectance </a:t>
            </a:r>
            <a:r>
              <a:rPr lang="en-US" sz="2400" dirty="0" smtClean="0"/>
              <a:t>R</a:t>
            </a:r>
            <a:r>
              <a:rPr lang="pl-PL" sz="2400" baseline="-25000" dirty="0" smtClean="0"/>
              <a:t>1</a:t>
            </a:r>
            <a:r>
              <a:rPr lang="pl-PL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2400" dirty="0" smtClean="0"/>
              <a:t>R</a:t>
            </a:r>
            <a:r>
              <a:rPr lang="pl-PL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/>
              <a:t>and total transmission (diffuse plus direct radiation transmission</a:t>
            </a:r>
            <a:r>
              <a:rPr lang="en-US" sz="2400" dirty="0" smtClean="0"/>
              <a:t>)</a:t>
            </a:r>
            <a:r>
              <a:rPr lang="pl-PL" sz="2400" dirty="0" smtClean="0"/>
              <a:t> </a:t>
            </a:r>
            <a:r>
              <a:rPr lang="en-US" sz="2400" dirty="0" smtClean="0"/>
              <a:t>. </a:t>
            </a:r>
            <a:endParaRPr lang="pl-PL" sz="2400" dirty="0" smtClean="0"/>
          </a:p>
          <a:p>
            <a:r>
              <a:rPr lang="en-US" sz="2400" dirty="0" smtClean="0"/>
              <a:t>Let </a:t>
            </a:r>
            <a:r>
              <a:rPr lang="en-US" sz="2400" dirty="0"/>
              <a:t>us denote by </a:t>
            </a:r>
            <a:r>
              <a:rPr lang="en-US" sz="2400" dirty="0" smtClean="0"/>
              <a:t>R</a:t>
            </a:r>
            <a:r>
              <a:rPr lang="pl-PL" sz="2400" baseline="-25000" dirty="0" smtClean="0"/>
              <a:t>12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pl-PL" sz="2400" dirty="0" smtClean="0"/>
              <a:t>        </a:t>
            </a:r>
            <a:r>
              <a:rPr lang="en-US" sz="2400" dirty="0" smtClean="0"/>
              <a:t>the </a:t>
            </a:r>
            <a:r>
              <a:rPr lang="en-US" sz="2400" dirty="0"/>
              <a:t>reflection and transmission through the system thus defined. </a:t>
            </a:r>
            <a:endParaRPr lang="pl-PL" sz="2400" dirty="0" smtClean="0"/>
          </a:p>
          <a:p>
            <a:r>
              <a:rPr lang="en-US" sz="2400" dirty="0" smtClean="0"/>
              <a:t>U </a:t>
            </a:r>
            <a:r>
              <a:rPr lang="en-US" sz="2400" dirty="0"/>
              <a:t>and </a:t>
            </a:r>
            <a:r>
              <a:rPr lang="pl-PL" sz="2400" dirty="0" smtClean="0"/>
              <a:t>     </a:t>
            </a:r>
            <a:r>
              <a:rPr lang="en-US" sz="2400" dirty="0" smtClean="0"/>
              <a:t>are </a:t>
            </a:r>
            <a:r>
              <a:rPr lang="en-US" sz="2400" dirty="0"/>
              <a:t>the reflection and transmission between layer 1 and layer 2. </a:t>
            </a:r>
            <a:endParaRPr lang="pl-PL" sz="2400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179597"/>
              </p:ext>
            </p:extLst>
          </p:nvPr>
        </p:nvGraphicFramePr>
        <p:xfrm>
          <a:off x="1619672" y="1412776"/>
          <a:ext cx="493791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1" name="Równanie" r:id="rId3" imgW="2794000" imgH="444500" progId="Equation.3">
                  <p:embed/>
                </p:oleObj>
              </mc:Choice>
              <mc:Fallback>
                <p:oleObj name="Równanie" r:id="rId3" imgW="2794000" imgH="444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412776"/>
                        <a:ext cx="4937910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536038"/>
              </p:ext>
            </p:extLst>
          </p:nvPr>
        </p:nvGraphicFramePr>
        <p:xfrm>
          <a:off x="7668344" y="2955263"/>
          <a:ext cx="360040" cy="47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2" name="Równanie" r:id="rId5" imgW="177646" imgH="241091" progId="Equation.3">
                  <p:embed/>
                </p:oleObj>
              </mc:Choice>
              <mc:Fallback>
                <p:oleObj name="Równanie" r:id="rId5" imgW="177646" imgH="24109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2955263"/>
                        <a:ext cx="360040" cy="4737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i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581126"/>
              </p:ext>
            </p:extLst>
          </p:nvPr>
        </p:nvGraphicFramePr>
        <p:xfrm>
          <a:off x="7236296" y="2996952"/>
          <a:ext cx="50405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3" name="Równanie" r:id="rId7" imgW="164957" imgH="241091" progId="Equation.3">
                  <p:embed/>
                </p:oleObj>
              </mc:Choice>
              <mc:Fallback>
                <p:oleObj name="Równanie" r:id="rId7" imgW="164957" imgH="24109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2996952"/>
                        <a:ext cx="504056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i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35545"/>
              </p:ext>
            </p:extLst>
          </p:nvPr>
        </p:nvGraphicFramePr>
        <p:xfrm>
          <a:off x="3995936" y="3789040"/>
          <a:ext cx="395536" cy="429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4" name="Równanie" r:id="rId9" imgW="215713" imgH="241091" progId="Equation.3">
                  <p:embed/>
                </p:oleObj>
              </mc:Choice>
              <mc:Fallback>
                <p:oleObj name="Równanie" r:id="rId9" imgW="215713" imgH="24109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789040"/>
                        <a:ext cx="395536" cy="4299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548593"/>
              </p:ext>
            </p:extLst>
          </p:nvPr>
        </p:nvGraphicFramePr>
        <p:xfrm>
          <a:off x="1689100" y="4587875"/>
          <a:ext cx="33337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5" name="Równanie" r:id="rId11" imgW="164880" imgH="203040" progId="Equation.3">
                  <p:embed/>
                </p:oleObj>
              </mc:Choice>
              <mc:Fallback>
                <p:oleObj name="Równanie" r:id="rId11" imgW="164880" imgH="203040" progId="Equation.3">
                  <p:embed/>
                  <p:pic>
                    <p:nvPicPr>
                      <p:cNvPr id="0" name="Obi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4587875"/>
                        <a:ext cx="333375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8369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28600"/>
            <a:ext cx="8229600" cy="4525963"/>
          </a:xfrm>
        </p:spPr>
        <p:txBody>
          <a:bodyPr/>
          <a:lstStyle/>
          <a:p>
            <a:r>
              <a:rPr lang="en-US" sz="2400" dirty="0"/>
              <a:t>The total reflection coefficient can therefore be written in the form</a:t>
            </a:r>
          </a:p>
          <a:p>
            <a:endParaRPr lang="en-US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672002"/>
              </p:ext>
            </p:extLst>
          </p:nvPr>
        </p:nvGraphicFramePr>
        <p:xfrm>
          <a:off x="1547664" y="721066"/>
          <a:ext cx="7294411" cy="461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4" name="Równanie" r:id="rId3" imgW="3759200" imgH="241300" progId="Equation.3">
                  <p:embed/>
                </p:oleObj>
              </mc:Choice>
              <mc:Fallback>
                <p:oleObj name="Równanie" r:id="rId3" imgW="37592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721066"/>
                        <a:ext cx="7294411" cy="4616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831924"/>
              </p:ext>
            </p:extLst>
          </p:nvPr>
        </p:nvGraphicFramePr>
        <p:xfrm>
          <a:off x="1187624" y="1323944"/>
          <a:ext cx="7209083" cy="421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5" name="Równanie" r:id="rId5" imgW="4076700" imgH="241300" progId="Equation.3">
                  <p:embed/>
                </p:oleObj>
              </mc:Choice>
              <mc:Fallback>
                <p:oleObj name="Równanie" r:id="rId5" imgW="4076700" imgH="241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323944"/>
                        <a:ext cx="7209083" cy="421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2885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6" y="1775944"/>
            <a:ext cx="8693340" cy="537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683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228600"/>
            <a:ext cx="8229600" cy="4525963"/>
          </a:xfrm>
        </p:spPr>
        <p:txBody>
          <a:bodyPr/>
          <a:lstStyle/>
          <a:p>
            <a:r>
              <a:rPr lang="en-US" sz="2400" dirty="0"/>
              <a:t>Similarly, the overall transmission </a:t>
            </a:r>
            <a:r>
              <a:rPr lang="pl-PL" sz="2400" dirty="0" smtClean="0"/>
              <a:t>by the </a:t>
            </a:r>
            <a:r>
              <a:rPr lang="pl-PL" sz="2400" dirty="0" err="1" smtClean="0"/>
              <a:t>two</a:t>
            </a:r>
            <a:r>
              <a:rPr lang="pl-PL" sz="2400" dirty="0" smtClean="0"/>
              <a:t> </a:t>
            </a:r>
            <a:r>
              <a:rPr lang="pl-PL" sz="2400" dirty="0" err="1" smtClean="0"/>
              <a:t>layers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228760"/>
              </p:ext>
            </p:extLst>
          </p:nvPr>
        </p:nvGraphicFramePr>
        <p:xfrm>
          <a:off x="1331640" y="926976"/>
          <a:ext cx="545460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6" name="Równanie" r:id="rId3" imgW="2882900" imgH="228600" progId="Equation.3">
                  <p:embed/>
                </p:oleObj>
              </mc:Choice>
              <mc:Fallback>
                <p:oleObj name="Równanie" r:id="rId3" imgW="28829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926976"/>
                        <a:ext cx="5454606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387432"/>
              </p:ext>
            </p:extLst>
          </p:nvPr>
        </p:nvGraphicFramePr>
        <p:xfrm>
          <a:off x="1187624" y="1484784"/>
          <a:ext cx="5875853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7" name="Równanie" r:id="rId5" imgW="3238500" imgH="241300" progId="Equation.3">
                  <p:embed/>
                </p:oleObj>
              </mc:Choice>
              <mc:Fallback>
                <p:oleObj name="Równanie" r:id="rId5" imgW="3238500" imgH="241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484784"/>
                        <a:ext cx="5875853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i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771437"/>
              </p:ext>
            </p:extLst>
          </p:nvPr>
        </p:nvGraphicFramePr>
        <p:xfrm>
          <a:off x="1043607" y="2314575"/>
          <a:ext cx="6107089" cy="490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8" name="Równanie" r:id="rId7" imgW="2959100" imgH="241300" progId="Equation.3">
                  <p:embed/>
                </p:oleObj>
              </mc:Choice>
              <mc:Fallback>
                <p:oleObj name="Równanie" r:id="rId7" imgW="2959100" imgH="241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7" y="2314575"/>
                        <a:ext cx="6107089" cy="4909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870267"/>
              </p:ext>
            </p:extLst>
          </p:nvPr>
        </p:nvGraphicFramePr>
        <p:xfrm>
          <a:off x="683568" y="2996952"/>
          <a:ext cx="6768752" cy="4862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9" name="Równanie" r:id="rId9" imgW="3314700" imgH="241300" progId="Equation.3">
                  <p:embed/>
                </p:oleObj>
              </mc:Choice>
              <mc:Fallback>
                <p:oleObj name="Równanie" r:id="rId9" imgW="3314700" imgH="241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996952"/>
                        <a:ext cx="6768752" cy="4862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i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295449"/>
              </p:ext>
            </p:extLst>
          </p:nvPr>
        </p:nvGraphicFramePr>
        <p:xfrm>
          <a:off x="1043608" y="3789040"/>
          <a:ext cx="437232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70" name="Równanie" r:id="rId11" imgW="2413000" imgH="241300" progId="Equation.3">
                  <p:embed/>
                </p:oleObj>
              </mc:Choice>
              <mc:Fallback>
                <p:oleObj name="Równanie" r:id="rId11" imgW="24130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789040"/>
                        <a:ext cx="4372326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i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920964"/>
              </p:ext>
            </p:extLst>
          </p:nvPr>
        </p:nvGraphicFramePr>
        <p:xfrm>
          <a:off x="971600" y="4437112"/>
          <a:ext cx="5374677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71" name="Równanie" r:id="rId13" imgW="2959100" imgH="241300" progId="Equation.3">
                  <p:embed/>
                </p:oleObj>
              </mc:Choice>
              <mc:Fallback>
                <p:oleObj name="Równanie" r:id="rId13" imgW="29591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437112"/>
                        <a:ext cx="5374677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13906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20859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0" y="2781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888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/>
              <a:t>These coefficients can be written in a simple form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464496"/>
          </a:xfrm>
        </p:spPr>
        <p:txBody>
          <a:bodyPr>
            <a:normAutofit/>
          </a:bodyPr>
          <a:lstStyle/>
          <a:p>
            <a:r>
              <a:rPr lang="en-US" sz="2400" dirty="0"/>
              <a:t>By introducing designations </a:t>
            </a:r>
            <a:endParaRPr lang="pl-PL" sz="2400" dirty="0" smtClean="0"/>
          </a:p>
          <a:p>
            <a:pPr marL="0" indent="0">
              <a:buNone/>
            </a:pPr>
            <a:r>
              <a:rPr lang="en-US" sz="2400" dirty="0"/>
              <a:t>and dividing the transmission into diffuse and direct radiation, we </a:t>
            </a:r>
            <a:r>
              <a:rPr lang="en-US" sz="2400" dirty="0" smtClean="0"/>
              <a:t>have</a:t>
            </a:r>
            <a:endParaRPr lang="pl-PL" sz="2400" dirty="0" smtClean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en-US" sz="2400" dirty="0"/>
              <a:t>We can similarly split the coefficient </a:t>
            </a:r>
            <a:r>
              <a:rPr lang="pl-PL" sz="2400" dirty="0" smtClean="0"/>
              <a:t>         </a:t>
            </a:r>
            <a:r>
              <a:rPr lang="en-US" sz="2400" dirty="0" smtClean="0"/>
              <a:t>and then</a:t>
            </a:r>
            <a:endParaRPr lang="pl-PL" sz="2400" dirty="0" smtClean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r>
              <a:rPr lang="en-US" sz="2400" dirty="0"/>
              <a:t>where T1, T2, D denote the components for diffuse radiation.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311874"/>
              </p:ext>
            </p:extLst>
          </p:nvPr>
        </p:nvGraphicFramePr>
        <p:xfrm>
          <a:off x="827584" y="1340768"/>
          <a:ext cx="179732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1" name="Równanie" r:id="rId3" imgW="990170" imgH="241195" progId="Equation.3">
                  <p:embed/>
                </p:oleObj>
              </mc:Choice>
              <mc:Fallback>
                <p:oleObj name="Równanie" r:id="rId3" imgW="990170" imgH="241195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340768"/>
                        <a:ext cx="1797320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011738"/>
              </p:ext>
            </p:extLst>
          </p:nvPr>
        </p:nvGraphicFramePr>
        <p:xfrm>
          <a:off x="3347864" y="1268760"/>
          <a:ext cx="1008113" cy="494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2" name="Równanie" r:id="rId5" imgW="647700" imgH="241300" progId="Equation.3">
                  <p:embed/>
                </p:oleObj>
              </mc:Choice>
              <mc:Fallback>
                <p:oleObj name="Równanie" r:id="rId5" imgW="6477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268760"/>
                        <a:ext cx="1008113" cy="4941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740006"/>
              </p:ext>
            </p:extLst>
          </p:nvPr>
        </p:nvGraphicFramePr>
        <p:xfrm>
          <a:off x="5148064" y="1340768"/>
          <a:ext cx="1173952" cy="451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3" name="Równanie" r:id="rId7" imgW="622030" imgH="241195" progId="Equation.3">
                  <p:embed/>
                </p:oleObj>
              </mc:Choice>
              <mc:Fallback>
                <p:oleObj name="Równanie" r:id="rId7" imgW="622030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1340768"/>
                        <a:ext cx="1173952" cy="4515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i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035962"/>
              </p:ext>
            </p:extLst>
          </p:nvPr>
        </p:nvGraphicFramePr>
        <p:xfrm>
          <a:off x="4590707" y="1988840"/>
          <a:ext cx="304533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4" name="Równanie" r:id="rId9" imgW="1384300" imgH="228600" progId="Equation.3">
                  <p:embed/>
                </p:oleObj>
              </mc:Choice>
              <mc:Fallback>
                <p:oleObj name="Równanie" r:id="rId9" imgW="13843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0707" y="1988840"/>
                        <a:ext cx="3045339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i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587581"/>
              </p:ext>
            </p:extLst>
          </p:nvPr>
        </p:nvGraphicFramePr>
        <p:xfrm>
          <a:off x="1835696" y="2852936"/>
          <a:ext cx="172819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5" name="Równanie" r:id="rId11" imgW="875920" imgH="215806" progId="Equation.3">
                  <p:embed/>
                </p:oleObj>
              </mc:Choice>
              <mc:Fallback>
                <p:oleObj name="Równanie" r:id="rId11" imgW="875920" imgH="215806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852936"/>
                        <a:ext cx="1728192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i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105958"/>
              </p:ext>
            </p:extLst>
          </p:nvPr>
        </p:nvGraphicFramePr>
        <p:xfrm>
          <a:off x="5148064" y="3645024"/>
          <a:ext cx="43204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6" name="Równanie" r:id="rId13" imgW="164957" imgH="203024" progId="Equation.3">
                  <p:embed/>
                </p:oleObj>
              </mc:Choice>
              <mc:Fallback>
                <p:oleObj name="Równanie" r:id="rId13" imgW="164957" imgH="203024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3645024"/>
                        <a:ext cx="432048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i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877514"/>
              </p:ext>
            </p:extLst>
          </p:nvPr>
        </p:nvGraphicFramePr>
        <p:xfrm>
          <a:off x="611560" y="4221088"/>
          <a:ext cx="737938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7" name="Równanie" r:id="rId15" imgW="4064000" imgH="241300" progId="Equation.3">
                  <p:embed/>
                </p:oleObj>
              </mc:Choice>
              <mc:Fallback>
                <p:oleObj name="Równanie" r:id="rId15" imgW="4064000" imgH="2413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221088"/>
                        <a:ext cx="7379380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i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48264"/>
              </p:ext>
            </p:extLst>
          </p:nvPr>
        </p:nvGraphicFramePr>
        <p:xfrm>
          <a:off x="245406" y="4941168"/>
          <a:ext cx="865318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8" name="Równanie" r:id="rId17" imgW="5511800" imgH="508000" progId="Equation.3">
                  <p:embed/>
                </p:oleObj>
              </mc:Choice>
              <mc:Fallback>
                <p:oleObj name="Równanie" r:id="rId17" imgW="5511800" imgH="5080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406" y="4941168"/>
                        <a:ext cx="8653188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8163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/>
              <a:t>Finally, all coefficients have the form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590078"/>
              </p:ext>
            </p:extLst>
          </p:nvPr>
        </p:nvGraphicFramePr>
        <p:xfrm>
          <a:off x="1043608" y="909637"/>
          <a:ext cx="1323561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09" name="Równanie" r:id="rId3" imgW="647419" imgH="215806" progId="Equation.3">
                  <p:embed/>
                </p:oleObj>
              </mc:Choice>
              <mc:Fallback>
                <p:oleObj name="Równanie" r:id="rId3" imgW="647419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909637"/>
                        <a:ext cx="1323561" cy="447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22185"/>
              </p:ext>
            </p:extLst>
          </p:nvPr>
        </p:nvGraphicFramePr>
        <p:xfrm>
          <a:off x="1043608" y="1628800"/>
          <a:ext cx="18097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10" name="Równanie" r:id="rId5" imgW="901309" imgH="228501" progId="Equation.3">
                  <p:embed/>
                </p:oleObj>
              </mc:Choice>
              <mc:Fallback>
                <p:oleObj name="Równanie" r:id="rId5" imgW="901309" imgH="2285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628800"/>
                        <a:ext cx="180975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4796030"/>
              </p:ext>
            </p:extLst>
          </p:nvPr>
        </p:nvGraphicFramePr>
        <p:xfrm>
          <a:off x="1043608" y="2276872"/>
          <a:ext cx="37147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11" name="Równanie" r:id="rId7" imgW="1854200" imgH="228600" progId="Equation.3">
                  <p:embed/>
                </p:oleObj>
              </mc:Choice>
              <mc:Fallback>
                <p:oleObj name="Równanie" r:id="rId7" imgW="18542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276872"/>
                        <a:ext cx="371475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43487"/>
              </p:ext>
            </p:extLst>
          </p:nvPr>
        </p:nvGraphicFramePr>
        <p:xfrm>
          <a:off x="1047750" y="2924944"/>
          <a:ext cx="3524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12" name="Równanie" r:id="rId9" imgW="1765300" imgH="228600" progId="Equation.3">
                  <p:embed/>
                </p:oleObj>
              </mc:Choice>
              <mc:Fallback>
                <p:oleObj name="Równanie" r:id="rId9" imgW="17653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2924944"/>
                        <a:ext cx="352425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i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376925"/>
              </p:ext>
            </p:extLst>
          </p:nvPr>
        </p:nvGraphicFramePr>
        <p:xfrm>
          <a:off x="1115616" y="3638550"/>
          <a:ext cx="406800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13" name="Równanie" r:id="rId11" imgW="1993035" imgH="215806" progId="Equation.3">
                  <p:embed/>
                </p:oleObj>
              </mc:Choice>
              <mc:Fallback>
                <p:oleObj name="Równanie" r:id="rId11" imgW="1993035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638550"/>
                        <a:ext cx="4068003" cy="447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076000"/>
              </p:ext>
            </p:extLst>
          </p:nvPr>
        </p:nvGraphicFramePr>
        <p:xfrm>
          <a:off x="1043608" y="4437112"/>
          <a:ext cx="5240988" cy="425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14" name="Równanie" r:id="rId13" imgW="2692400" imgH="215900" progId="Equation.3">
                  <p:embed/>
                </p:oleObj>
              </mc:Choice>
              <mc:Fallback>
                <p:oleObj name="Równanie" r:id="rId13" imgW="2692400" imgH="215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437112"/>
                        <a:ext cx="5240988" cy="4259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6762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0" y="408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pole tekstowe 16"/>
          <p:cNvSpPr txBox="1"/>
          <p:nvPr/>
        </p:nvSpPr>
        <p:spPr>
          <a:xfrm>
            <a:off x="323528" y="5085184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Note that the multiplication of two functions involves the calculation of an integral as in the following </a:t>
            </a:r>
            <a:r>
              <a:rPr lang="en-US" sz="2400" dirty="0" smtClean="0"/>
              <a:t>example</a:t>
            </a:r>
            <a:endParaRPr lang="en-US" sz="2400" dirty="0"/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i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445114"/>
              </p:ext>
            </p:extLst>
          </p:nvPr>
        </p:nvGraphicFramePr>
        <p:xfrm>
          <a:off x="2339752" y="5811352"/>
          <a:ext cx="4032448" cy="882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15" name="Równanie" r:id="rId15" imgW="2222500" imgH="482600" progId="Equation.3">
                  <p:embed/>
                </p:oleObj>
              </mc:Choice>
              <mc:Fallback>
                <p:oleObj name="Równanie" r:id="rId15" imgW="2222500" imgH="4826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811352"/>
                        <a:ext cx="4032448" cy="8826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234044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3105</TotalTime>
  <Words>395</Words>
  <Application>Microsoft Office PowerPoint</Application>
  <PresentationFormat>Pokaz na ekranie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10</vt:i4>
      </vt:variant>
    </vt:vector>
  </HeadingPairs>
  <TitlesOfParts>
    <vt:vector size="13" baseType="lpstr">
      <vt:lpstr>Motyw pakietu Office</vt:lpstr>
      <vt:lpstr>Równanie</vt:lpstr>
      <vt:lpstr>Microsoft Equation 3.0</vt:lpstr>
      <vt:lpstr>Radiative processes  in the atmosphere</vt:lpstr>
      <vt:lpstr>Adding, doubling method </vt:lpstr>
      <vt:lpstr>Adding method</vt:lpstr>
      <vt:lpstr>Definitions</vt:lpstr>
      <vt:lpstr>Prezentacja programu PowerPoint</vt:lpstr>
      <vt:lpstr>Prezentacja programu PowerPoint</vt:lpstr>
      <vt:lpstr>Prezentacja programu PowerPoint</vt:lpstr>
      <vt:lpstr>These coefficients can be written in a simple form</vt:lpstr>
      <vt:lpstr>Finally, all coefficients have the form </vt:lpstr>
      <vt:lpstr>Numerical procedure of the adding method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Radiative processes in the atmosphere</dc:title>
  <dc:creator>win10Solar</dc:creator>
  <cp:lastModifiedBy>win10Solar</cp:lastModifiedBy>
  <cp:revision>365</cp:revision>
  <dcterms:created xsi:type="dcterms:W3CDTF">2024-02-06T09:22:18Z</dcterms:created>
  <dcterms:modified xsi:type="dcterms:W3CDTF">2024-05-14T16:13:34Z</dcterms:modified>
</cp:coreProperties>
</file>