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284" y="-2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image" Target="../media/image50.wmf"/><Relationship Id="rId7" Type="http://schemas.openxmlformats.org/officeDocument/2006/relationships/image" Target="../media/image54.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3.wmf"/><Relationship Id="rId5" Type="http://schemas.openxmlformats.org/officeDocument/2006/relationships/image" Target="../media/image52.wmf"/><Relationship Id="rId4" Type="http://schemas.openxmlformats.org/officeDocument/2006/relationships/image" Target="../media/image51.wmf"/><Relationship Id="rId9" Type="http://schemas.openxmlformats.org/officeDocument/2006/relationships/image" Target="../media/image56.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image" Target="../media/image59.wmf"/><Relationship Id="rId7" Type="http://schemas.openxmlformats.org/officeDocument/2006/relationships/image" Target="../media/image63.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11" Type="http://schemas.openxmlformats.org/officeDocument/2006/relationships/image" Target="../media/image67.wmf"/><Relationship Id="rId5" Type="http://schemas.openxmlformats.org/officeDocument/2006/relationships/image" Target="../media/image61.wmf"/><Relationship Id="rId10" Type="http://schemas.openxmlformats.org/officeDocument/2006/relationships/image" Target="../media/image66.wmf"/><Relationship Id="rId4" Type="http://schemas.openxmlformats.org/officeDocument/2006/relationships/image" Target="../media/image60.wmf"/><Relationship Id="rId9" Type="http://schemas.openxmlformats.org/officeDocument/2006/relationships/image" Target="../media/image65.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69.wmf"/><Relationship Id="rId1" Type="http://schemas.openxmlformats.org/officeDocument/2006/relationships/image" Target="../media/image6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 Id="rId4" Type="http://schemas.openxmlformats.org/officeDocument/2006/relationships/image" Target="../media/image76.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84.wmf"/><Relationship Id="rId1" Type="http://schemas.openxmlformats.org/officeDocument/2006/relationships/image" Target="../media/image8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11" Type="http://schemas.openxmlformats.org/officeDocument/2006/relationships/image" Target="../media/image17.wmf"/><Relationship Id="rId5" Type="http://schemas.openxmlformats.org/officeDocument/2006/relationships/image" Target="../media/image11.wmf"/><Relationship Id="rId10" Type="http://schemas.openxmlformats.org/officeDocument/2006/relationships/image" Target="../media/image16.wmf"/><Relationship Id="rId4" Type="http://schemas.openxmlformats.org/officeDocument/2006/relationships/image" Target="../media/image10.wmf"/><Relationship Id="rId9"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5" Type="http://schemas.openxmlformats.org/officeDocument/2006/relationships/image" Target="../media/image22.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5" Type="http://schemas.openxmlformats.org/officeDocument/2006/relationships/image" Target="../media/image32.wmf"/><Relationship Id="rId4"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40.wmf"/><Relationship Id="rId4"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55D943-8C68-4348-8656-EDA592C6D792}" type="datetimeFigureOut">
              <a:rPr lang="en-US" smtClean="0"/>
              <a:t>5/7/2024</a:t>
            </a:fld>
            <a:endParaRPr lang="en-US"/>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4F4AB7-3574-43A2-8E3E-7141470FDE82}" type="slidenum">
              <a:rPr lang="en-US" smtClean="0"/>
              <a:t>‹#›</a:t>
            </a:fld>
            <a:endParaRPr lang="en-US"/>
          </a:p>
        </p:txBody>
      </p:sp>
    </p:spTree>
    <p:extLst>
      <p:ext uri="{BB962C8B-B14F-4D97-AF65-F5344CB8AC3E}">
        <p14:creationId xmlns:p14="http://schemas.microsoft.com/office/powerpoint/2010/main" val="3853032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US"/>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5/7/2024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4200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5/7/2024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567920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5/7/2024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48708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5/7/2024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25886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US"/>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E39599E-9259-439A-9F46-1F90790B3D49}" type="datetimeFigureOut">
              <a:rPr lang="en-US" smtClean="0"/>
              <a:t>5/7/2024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15774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4"/>
          <p:cNvSpPr>
            <a:spLocks noGrp="1"/>
          </p:cNvSpPr>
          <p:nvPr>
            <p:ph type="dt" sz="half" idx="10"/>
          </p:nvPr>
        </p:nvSpPr>
        <p:spPr/>
        <p:txBody>
          <a:bodyPr/>
          <a:lstStyle/>
          <a:p>
            <a:fld id="{FE39599E-9259-439A-9F46-1F90790B3D49}" type="datetimeFigureOut">
              <a:rPr lang="en-US" smtClean="0"/>
              <a:t>5/7/2024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0055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US"/>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6"/>
          <p:cNvSpPr>
            <a:spLocks noGrp="1"/>
          </p:cNvSpPr>
          <p:nvPr>
            <p:ph type="dt" sz="half" idx="10"/>
          </p:nvPr>
        </p:nvSpPr>
        <p:spPr/>
        <p:txBody>
          <a:bodyPr/>
          <a:lstStyle/>
          <a:p>
            <a:fld id="{FE39599E-9259-439A-9F46-1F90790B3D49}" type="datetimeFigureOut">
              <a:rPr lang="en-US" smtClean="0"/>
              <a:t>5/7/2024</a:t>
            </a:fld>
            <a:endParaRPr lang="en-US"/>
          </a:p>
        </p:txBody>
      </p:sp>
      <p:sp>
        <p:nvSpPr>
          <p:cNvPr id="8" name="Symbol zastępczy stopki 7"/>
          <p:cNvSpPr>
            <a:spLocks noGrp="1"/>
          </p:cNvSpPr>
          <p:nvPr>
            <p:ph type="ftr" sz="quarter" idx="11"/>
          </p:nvPr>
        </p:nvSpPr>
        <p:spPr/>
        <p:txBody>
          <a:bodyPr/>
          <a:lstStyle/>
          <a:p>
            <a:endParaRPr lang="en-US"/>
          </a:p>
        </p:txBody>
      </p:sp>
      <p:sp>
        <p:nvSpPr>
          <p:cNvPr id="9" name="Symbol zastępczy numeru slajdu 8"/>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934272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daty 2"/>
          <p:cNvSpPr>
            <a:spLocks noGrp="1"/>
          </p:cNvSpPr>
          <p:nvPr>
            <p:ph type="dt" sz="half" idx="10"/>
          </p:nvPr>
        </p:nvSpPr>
        <p:spPr/>
        <p:txBody>
          <a:bodyPr/>
          <a:lstStyle/>
          <a:p>
            <a:fld id="{FE39599E-9259-439A-9F46-1F90790B3D49}" type="datetimeFigureOut">
              <a:rPr lang="en-US" smtClean="0"/>
              <a:t>5/7/2024</a:t>
            </a:fld>
            <a:endParaRPr lang="en-US"/>
          </a:p>
        </p:txBody>
      </p:sp>
      <p:sp>
        <p:nvSpPr>
          <p:cNvPr id="4" name="Symbol zastępczy stopki 3"/>
          <p:cNvSpPr>
            <a:spLocks noGrp="1"/>
          </p:cNvSpPr>
          <p:nvPr>
            <p:ph type="ftr" sz="quarter" idx="11"/>
          </p:nvPr>
        </p:nvSpPr>
        <p:spPr/>
        <p:txBody>
          <a:bodyPr/>
          <a:lstStyle/>
          <a:p>
            <a:endParaRPr lang="en-US"/>
          </a:p>
        </p:txBody>
      </p:sp>
      <p:sp>
        <p:nvSpPr>
          <p:cNvPr id="5" name="Symbol zastępczy numeru slajdu 4"/>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00766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E39599E-9259-439A-9F46-1F90790B3D49}" type="datetimeFigureOut">
              <a:rPr lang="en-US" smtClean="0"/>
              <a:t>5/7/2024</a:t>
            </a:fld>
            <a:endParaRPr lang="en-US"/>
          </a:p>
        </p:txBody>
      </p:sp>
      <p:sp>
        <p:nvSpPr>
          <p:cNvPr id="3" name="Symbol zastępczy stopki 2"/>
          <p:cNvSpPr>
            <a:spLocks noGrp="1"/>
          </p:cNvSpPr>
          <p:nvPr>
            <p:ph type="ftr" sz="quarter" idx="11"/>
          </p:nvPr>
        </p:nvSpPr>
        <p:spPr/>
        <p:txBody>
          <a:bodyPr/>
          <a:lstStyle/>
          <a:p>
            <a:endParaRPr lang="en-US"/>
          </a:p>
        </p:txBody>
      </p:sp>
      <p:sp>
        <p:nvSpPr>
          <p:cNvPr id="4" name="Symbol zastępczy numeru slajdu 3"/>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8397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US"/>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5/7/2024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51052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US"/>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5/7/2024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7030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US"/>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9599E-9259-439A-9F46-1F90790B3D49}" type="datetimeFigureOut">
              <a:rPr lang="en-US" smtClean="0"/>
              <a:t>5/7/2024</a:t>
            </a:fld>
            <a:endParaRPr lang="en-US"/>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01214-3BBB-40B9-B054-850F4FE61BC1}" type="slidenum">
              <a:rPr lang="en-US" smtClean="0"/>
              <a:t>‹#›</a:t>
            </a:fld>
            <a:endParaRPr lang="en-US"/>
          </a:p>
        </p:txBody>
      </p:sp>
    </p:spTree>
    <p:extLst>
      <p:ext uri="{BB962C8B-B14F-4D97-AF65-F5344CB8AC3E}">
        <p14:creationId xmlns:p14="http://schemas.microsoft.com/office/powerpoint/2010/main" val="1618589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mark@igf.fuw.edu.p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9.bin"/></Relationships>
</file>

<file path=ppt/slides/_rels/slide11.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46.bin"/><Relationship Id="rId3" Type="http://schemas.openxmlformats.org/officeDocument/2006/relationships/oleObject" Target="../embeddings/oleObject41.bin"/><Relationship Id="rId7" Type="http://schemas.openxmlformats.org/officeDocument/2006/relationships/oleObject" Target="../embeddings/oleObject43.bin"/><Relationship Id="rId12" Type="http://schemas.openxmlformats.org/officeDocument/2006/relationships/image" Target="../media/image45.wmf"/><Relationship Id="rId2" Type="http://schemas.openxmlformats.org/officeDocument/2006/relationships/slideLayout" Target="../slideLayouts/slideLayout2.xml"/><Relationship Id="rId16" Type="http://schemas.openxmlformats.org/officeDocument/2006/relationships/image" Target="../media/image47.wmf"/><Relationship Id="rId1" Type="http://schemas.openxmlformats.org/officeDocument/2006/relationships/vmlDrawing" Target="../drawings/vmlDrawing10.vml"/><Relationship Id="rId6" Type="http://schemas.openxmlformats.org/officeDocument/2006/relationships/image" Target="../media/image42.wmf"/><Relationship Id="rId11" Type="http://schemas.openxmlformats.org/officeDocument/2006/relationships/oleObject" Target="../embeddings/oleObject45.bin"/><Relationship Id="rId5" Type="http://schemas.openxmlformats.org/officeDocument/2006/relationships/oleObject" Target="../embeddings/oleObject42.bin"/><Relationship Id="rId15" Type="http://schemas.openxmlformats.org/officeDocument/2006/relationships/oleObject" Target="../embeddings/oleObject47.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4.bin"/><Relationship Id="rId14" Type="http://schemas.openxmlformats.org/officeDocument/2006/relationships/image" Target="../media/image4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50.wmf"/><Relationship Id="rId13" Type="http://schemas.openxmlformats.org/officeDocument/2006/relationships/oleObject" Target="../embeddings/oleObject53.bin"/><Relationship Id="rId18" Type="http://schemas.openxmlformats.org/officeDocument/2006/relationships/image" Target="../media/image55.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2.wmf"/><Relationship Id="rId17" Type="http://schemas.openxmlformats.org/officeDocument/2006/relationships/oleObject" Target="../embeddings/oleObject55.bin"/><Relationship Id="rId2" Type="http://schemas.openxmlformats.org/officeDocument/2006/relationships/slideLayout" Target="../slideLayouts/slideLayout2.xml"/><Relationship Id="rId16" Type="http://schemas.openxmlformats.org/officeDocument/2006/relationships/image" Target="../media/image54.wmf"/><Relationship Id="rId20" Type="http://schemas.openxmlformats.org/officeDocument/2006/relationships/image" Target="../media/image56.wmf"/><Relationship Id="rId1" Type="http://schemas.openxmlformats.org/officeDocument/2006/relationships/vmlDrawing" Target="../drawings/vmlDrawing11.vml"/><Relationship Id="rId6" Type="http://schemas.openxmlformats.org/officeDocument/2006/relationships/image" Target="../media/image49.wmf"/><Relationship Id="rId11" Type="http://schemas.openxmlformats.org/officeDocument/2006/relationships/oleObject" Target="../embeddings/oleObject52.bin"/><Relationship Id="rId5" Type="http://schemas.openxmlformats.org/officeDocument/2006/relationships/oleObject" Target="../embeddings/oleObject49.bin"/><Relationship Id="rId15" Type="http://schemas.openxmlformats.org/officeDocument/2006/relationships/oleObject" Target="../embeddings/oleObject54.bin"/><Relationship Id="rId10" Type="http://schemas.openxmlformats.org/officeDocument/2006/relationships/image" Target="../media/image51.wmf"/><Relationship Id="rId19" Type="http://schemas.openxmlformats.org/officeDocument/2006/relationships/oleObject" Target="../embeddings/oleObject56.bin"/><Relationship Id="rId4" Type="http://schemas.openxmlformats.org/officeDocument/2006/relationships/image" Target="../media/image48.wmf"/><Relationship Id="rId9" Type="http://schemas.openxmlformats.org/officeDocument/2006/relationships/oleObject" Target="../embeddings/oleObject51.bin"/><Relationship Id="rId14" Type="http://schemas.openxmlformats.org/officeDocument/2006/relationships/image" Target="../media/image53.wmf"/></Relationships>
</file>

<file path=ppt/slides/_rels/slide14.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2.bin"/><Relationship Id="rId18" Type="http://schemas.openxmlformats.org/officeDocument/2006/relationships/image" Target="../media/image64.wmf"/><Relationship Id="rId3" Type="http://schemas.openxmlformats.org/officeDocument/2006/relationships/oleObject" Target="../embeddings/oleObject57.bin"/><Relationship Id="rId21" Type="http://schemas.openxmlformats.org/officeDocument/2006/relationships/oleObject" Target="../embeddings/oleObject66.bin"/><Relationship Id="rId7" Type="http://schemas.openxmlformats.org/officeDocument/2006/relationships/oleObject" Target="../embeddings/oleObject59.bin"/><Relationship Id="rId12" Type="http://schemas.openxmlformats.org/officeDocument/2006/relationships/image" Target="../media/image61.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3.wmf"/><Relationship Id="rId20" Type="http://schemas.openxmlformats.org/officeDocument/2006/relationships/image" Target="../media/image65.wmf"/><Relationship Id="rId1" Type="http://schemas.openxmlformats.org/officeDocument/2006/relationships/vmlDrawing" Target="../drawings/vmlDrawing12.vml"/><Relationship Id="rId6" Type="http://schemas.openxmlformats.org/officeDocument/2006/relationships/image" Target="../media/image58.wmf"/><Relationship Id="rId11" Type="http://schemas.openxmlformats.org/officeDocument/2006/relationships/oleObject" Target="../embeddings/oleObject61.bin"/><Relationship Id="rId24" Type="http://schemas.openxmlformats.org/officeDocument/2006/relationships/image" Target="../media/image67.wmf"/><Relationship Id="rId5" Type="http://schemas.openxmlformats.org/officeDocument/2006/relationships/oleObject" Target="../embeddings/oleObject58.bin"/><Relationship Id="rId15" Type="http://schemas.openxmlformats.org/officeDocument/2006/relationships/oleObject" Target="../embeddings/oleObject63.bin"/><Relationship Id="rId23" Type="http://schemas.openxmlformats.org/officeDocument/2006/relationships/oleObject" Target="../embeddings/oleObject67.bin"/><Relationship Id="rId10" Type="http://schemas.openxmlformats.org/officeDocument/2006/relationships/image" Target="../media/image60.wmf"/><Relationship Id="rId19" Type="http://schemas.openxmlformats.org/officeDocument/2006/relationships/oleObject" Target="../embeddings/oleObject65.bin"/><Relationship Id="rId4" Type="http://schemas.openxmlformats.org/officeDocument/2006/relationships/image" Target="../media/image57.wmf"/><Relationship Id="rId9" Type="http://schemas.openxmlformats.org/officeDocument/2006/relationships/oleObject" Target="../embeddings/oleObject60.bin"/><Relationship Id="rId14" Type="http://schemas.openxmlformats.org/officeDocument/2006/relationships/image" Target="../media/image62.wmf"/><Relationship Id="rId22" Type="http://schemas.openxmlformats.org/officeDocument/2006/relationships/image" Target="../media/image66.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69.wmf"/><Relationship Id="rId5" Type="http://schemas.openxmlformats.org/officeDocument/2006/relationships/oleObject" Target="../embeddings/oleObject69.bin"/><Relationship Id="rId4" Type="http://schemas.openxmlformats.org/officeDocument/2006/relationships/image" Target="../media/image6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oleObject" Target="../embeddings/oleObject70.bin"/><Relationship Id="rId7"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71.wmf"/><Relationship Id="rId5" Type="http://schemas.openxmlformats.org/officeDocument/2006/relationships/oleObject" Target="../embeddings/oleObject71.bin"/><Relationship Id="rId4" Type="http://schemas.openxmlformats.org/officeDocument/2006/relationships/image" Target="../media/image70.wmf"/></Relationships>
</file>

<file path=ppt/slides/_rels/slide18.x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oleObject" Target="../embeddings/oleObject73.bin"/><Relationship Id="rId7"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74.wmf"/><Relationship Id="rId5" Type="http://schemas.openxmlformats.org/officeDocument/2006/relationships/oleObject" Target="../embeddings/oleObject74.bin"/><Relationship Id="rId10" Type="http://schemas.openxmlformats.org/officeDocument/2006/relationships/image" Target="../media/image76.wmf"/><Relationship Id="rId4" Type="http://schemas.openxmlformats.org/officeDocument/2006/relationships/image" Target="../media/image73.wmf"/><Relationship Id="rId9" Type="http://schemas.openxmlformats.org/officeDocument/2006/relationships/oleObject" Target="../embeddings/oleObject76.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20.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77.bin"/><Relationship Id="rId7"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78.wmf"/><Relationship Id="rId5" Type="http://schemas.openxmlformats.org/officeDocument/2006/relationships/oleObject" Target="../embeddings/oleObject78.bin"/><Relationship Id="rId4" Type="http://schemas.openxmlformats.org/officeDocument/2006/relationships/image" Target="../media/image77.wmf"/></Relationships>
</file>

<file path=ppt/slides/_rels/slide21.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80.bin"/><Relationship Id="rId7"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81.wmf"/><Relationship Id="rId5" Type="http://schemas.openxmlformats.org/officeDocument/2006/relationships/oleObject" Target="../embeddings/oleObject81.bin"/><Relationship Id="rId4" Type="http://schemas.openxmlformats.org/officeDocument/2006/relationships/image" Target="../media/image80.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84.wmf"/><Relationship Id="rId5" Type="http://schemas.openxmlformats.org/officeDocument/2006/relationships/oleObject" Target="../embeddings/oleObject84.bin"/><Relationship Id="rId4" Type="http://schemas.openxmlformats.org/officeDocument/2006/relationships/image" Target="../media/image83.wmf"/></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5.bin"/><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2.bin"/><Relationship Id="rId18" Type="http://schemas.openxmlformats.org/officeDocument/2006/relationships/image" Target="../media/image14.wmf"/><Relationship Id="rId3" Type="http://schemas.openxmlformats.org/officeDocument/2006/relationships/oleObject" Target="../embeddings/oleObject7.bin"/><Relationship Id="rId21" Type="http://schemas.openxmlformats.org/officeDocument/2006/relationships/oleObject" Target="../embeddings/oleObject16.bin"/><Relationship Id="rId7" Type="http://schemas.openxmlformats.org/officeDocument/2006/relationships/oleObject" Target="../embeddings/oleObject9.bin"/><Relationship Id="rId12" Type="http://schemas.openxmlformats.org/officeDocument/2006/relationships/image" Target="../media/image11.wmf"/><Relationship Id="rId17" Type="http://schemas.openxmlformats.org/officeDocument/2006/relationships/oleObject" Target="../embeddings/oleObject14.bin"/><Relationship Id="rId2" Type="http://schemas.openxmlformats.org/officeDocument/2006/relationships/slideLayout" Target="../slideLayouts/slideLayout2.xml"/><Relationship Id="rId16" Type="http://schemas.openxmlformats.org/officeDocument/2006/relationships/image" Target="../media/image13.wmf"/><Relationship Id="rId20" Type="http://schemas.openxmlformats.org/officeDocument/2006/relationships/image" Target="../media/image15.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11.bin"/><Relationship Id="rId24" Type="http://schemas.openxmlformats.org/officeDocument/2006/relationships/image" Target="../media/image17.wmf"/><Relationship Id="rId5" Type="http://schemas.openxmlformats.org/officeDocument/2006/relationships/oleObject" Target="../embeddings/oleObject8.bin"/><Relationship Id="rId15" Type="http://schemas.openxmlformats.org/officeDocument/2006/relationships/oleObject" Target="../embeddings/oleObject13.bin"/><Relationship Id="rId23" Type="http://schemas.openxmlformats.org/officeDocument/2006/relationships/oleObject" Target="../embeddings/oleObject17.bin"/><Relationship Id="rId10" Type="http://schemas.openxmlformats.org/officeDocument/2006/relationships/image" Target="../media/image10.wmf"/><Relationship Id="rId19" Type="http://schemas.openxmlformats.org/officeDocument/2006/relationships/oleObject" Target="../embeddings/oleObject15.bin"/><Relationship Id="rId4" Type="http://schemas.openxmlformats.org/officeDocument/2006/relationships/image" Target="../media/image7.wmf"/><Relationship Id="rId9" Type="http://schemas.openxmlformats.org/officeDocument/2006/relationships/oleObject" Target="../embeddings/oleObject10.bin"/><Relationship Id="rId14" Type="http://schemas.openxmlformats.org/officeDocument/2006/relationships/image" Target="../media/image12.wmf"/><Relationship Id="rId22" Type="http://schemas.openxmlformats.org/officeDocument/2006/relationships/image" Target="../media/image16.wmf"/></Relationships>
</file>

<file path=ppt/slides/_rels/slide5.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9.wmf"/><Relationship Id="rId11" Type="http://schemas.openxmlformats.org/officeDocument/2006/relationships/oleObject" Target="../embeddings/oleObject22.bin"/><Relationship Id="rId5" Type="http://schemas.openxmlformats.org/officeDocument/2006/relationships/oleObject" Target="../embeddings/oleObject19.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21.bin"/></Relationships>
</file>

<file path=ppt/slides/_rels/slide6.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5" Type="http://schemas.openxmlformats.org/officeDocument/2006/relationships/oleObject" Target="../embeddings/oleObject24.bin"/><Relationship Id="rId4" Type="http://schemas.openxmlformats.org/officeDocument/2006/relationships/image" Target="../media/image2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7.wmf"/><Relationship Id="rId5" Type="http://schemas.openxmlformats.org/officeDocument/2006/relationships/oleObject" Target="../embeddings/oleObject27.bin"/><Relationship Id="rId4" Type="http://schemas.openxmlformats.org/officeDocument/2006/relationships/image" Target="../media/image26.wmf"/></Relationships>
</file>

<file path=ppt/slides/_rels/slide8.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9.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1.bin"/></Relationships>
</file>

<file path=ppt/slides/_rels/slide9.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4.wmf"/><Relationship Id="rId5" Type="http://schemas.openxmlformats.org/officeDocument/2006/relationships/oleObject" Target="../embeddings/oleObject34.bin"/><Relationship Id="rId4" Type="http://schemas.openxmlformats.org/officeDocument/2006/relationships/image" Target="../media/image3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1268760"/>
            <a:ext cx="7772400" cy="1470025"/>
          </a:xfrm>
        </p:spPr>
        <p:txBody>
          <a:bodyPr/>
          <a:lstStyle/>
          <a:p>
            <a:r>
              <a:rPr lang="en-US" b="1" dirty="0" smtClean="0"/>
              <a:t>Radiative processes </a:t>
            </a:r>
            <a:r>
              <a:rPr lang="pl-PL" b="1" dirty="0" smtClean="0"/>
              <a:t/>
            </a:r>
            <a:br>
              <a:rPr lang="pl-PL" b="1" dirty="0" smtClean="0"/>
            </a:br>
            <a:r>
              <a:rPr lang="en-US" b="1" dirty="0" smtClean="0"/>
              <a:t>in the atmosphere</a:t>
            </a:r>
            <a:endParaRPr lang="en-US" b="1" dirty="0"/>
          </a:p>
        </p:txBody>
      </p:sp>
      <p:sp>
        <p:nvSpPr>
          <p:cNvPr id="3" name="Podtytuł 2"/>
          <p:cNvSpPr>
            <a:spLocks noGrp="1"/>
          </p:cNvSpPr>
          <p:nvPr>
            <p:ph type="subTitle" idx="1"/>
          </p:nvPr>
        </p:nvSpPr>
        <p:spPr>
          <a:xfrm>
            <a:off x="899592" y="3861048"/>
            <a:ext cx="7232848" cy="1752600"/>
          </a:xfrm>
        </p:spPr>
        <p:txBody>
          <a:bodyPr>
            <a:normAutofit fontScale="92500"/>
          </a:bodyPr>
          <a:lstStyle/>
          <a:p>
            <a:r>
              <a:rPr lang="pl-PL" dirty="0" smtClean="0"/>
              <a:t>Krzysztof Markowicz</a:t>
            </a:r>
          </a:p>
          <a:p>
            <a:r>
              <a:rPr lang="en-US" dirty="0" smtClean="0"/>
              <a:t>Institute of Geophysics, University of Warsaw</a:t>
            </a:r>
          </a:p>
          <a:p>
            <a:r>
              <a:rPr lang="en-US" dirty="0" smtClean="0">
                <a:hlinkClick r:id="rId2"/>
              </a:rPr>
              <a:t>kmark@igf.fuw.edu.pl</a:t>
            </a:r>
            <a:r>
              <a:rPr lang="en-US" dirty="0" smtClean="0"/>
              <a:t> </a:t>
            </a:r>
            <a:endParaRPr lang="en-US" dirty="0"/>
          </a:p>
        </p:txBody>
      </p:sp>
    </p:spTree>
    <p:extLst>
      <p:ext uri="{BB962C8B-B14F-4D97-AF65-F5344CB8AC3E}">
        <p14:creationId xmlns:p14="http://schemas.microsoft.com/office/powerpoint/2010/main" val="2750185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Two</a:t>
            </a:r>
            <a:r>
              <a:rPr lang="pl-PL" sz="3200" b="1" dirty="0" smtClean="0"/>
              <a:t>-</a:t>
            </a:r>
            <a:r>
              <a:rPr lang="en-US" sz="3200" b="1" dirty="0" smtClean="0"/>
              <a:t>streams approximation</a:t>
            </a:r>
            <a:endParaRPr lang="en-US" sz="3200" b="1" dirty="0"/>
          </a:p>
        </p:txBody>
      </p:sp>
      <p:sp>
        <p:nvSpPr>
          <p:cNvPr id="3" name="Symbol zastępczy zawartości 2"/>
          <p:cNvSpPr>
            <a:spLocks noGrp="1"/>
          </p:cNvSpPr>
          <p:nvPr>
            <p:ph idx="1"/>
          </p:nvPr>
        </p:nvSpPr>
        <p:spPr/>
        <p:txBody>
          <a:bodyPr>
            <a:normAutofit/>
          </a:bodyPr>
          <a:lstStyle/>
          <a:p>
            <a:r>
              <a:rPr lang="en-US" sz="2400" dirty="0"/>
              <a:t>We will consider the 2-stream approximation for which j=-1 and j=1, N=1. </a:t>
            </a:r>
            <a:endParaRPr lang="pl-PL" sz="2400" dirty="0" smtClean="0"/>
          </a:p>
          <a:p>
            <a:r>
              <a:rPr lang="en-US" sz="2400" dirty="0" smtClean="0"/>
              <a:t>Furthermore </a:t>
            </a:r>
            <a:r>
              <a:rPr lang="pl-PL" sz="2400" dirty="0" smtClean="0"/>
              <a:t>                   </a:t>
            </a:r>
            <a:r>
              <a:rPr lang="en-US" sz="2400" dirty="0" smtClean="0"/>
              <a:t>and</a:t>
            </a:r>
            <a:r>
              <a:rPr lang="pl-PL" sz="2400" dirty="0" smtClean="0"/>
              <a:t>    </a:t>
            </a:r>
            <a:r>
              <a:rPr lang="en-US" sz="2400" dirty="0" smtClean="0"/>
              <a:t> </a:t>
            </a:r>
            <a:r>
              <a:rPr lang="pl-PL" sz="2400" dirty="0" smtClean="0"/>
              <a:t>                 </a:t>
            </a:r>
            <a:r>
              <a:rPr lang="en-US" sz="2400" dirty="0" smtClean="0"/>
              <a:t>. </a:t>
            </a:r>
            <a:endParaRPr lang="pl-PL" sz="2400" dirty="0" smtClean="0"/>
          </a:p>
          <a:p>
            <a:r>
              <a:rPr lang="en-US" sz="2400" dirty="0" smtClean="0"/>
              <a:t>In </a:t>
            </a:r>
            <a:r>
              <a:rPr lang="en-US" sz="2400" dirty="0"/>
              <a:t>this case we have two equations, one for the upward directed radiance </a:t>
            </a:r>
            <a:r>
              <a:rPr lang="pl-PL" sz="2400" dirty="0" smtClean="0"/>
              <a:t>                    </a:t>
            </a:r>
            <a:r>
              <a:rPr lang="en-US" sz="2400" dirty="0" smtClean="0"/>
              <a:t>and </a:t>
            </a:r>
            <a:r>
              <a:rPr lang="en-US" sz="2400" dirty="0"/>
              <a:t>the downward directed radiance </a:t>
            </a:r>
            <a:r>
              <a:rPr lang="pl-PL" sz="2400" dirty="0" smtClean="0"/>
              <a:t>                   </a:t>
            </a:r>
            <a:r>
              <a:rPr lang="en-US" sz="2400" dirty="0" smtClean="0"/>
              <a:t>. </a:t>
            </a:r>
            <a:endParaRPr lang="pl-PL" sz="2400" dirty="0" smtClean="0"/>
          </a:p>
          <a:p>
            <a:r>
              <a:rPr lang="en-US" sz="2400" dirty="0" smtClean="0"/>
              <a:t>We </a:t>
            </a:r>
            <a:r>
              <a:rPr lang="en-US" sz="2400" dirty="0"/>
              <a:t>consider the upward directed radiance (n=1) then the transfer equation takes the form of</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72856179"/>
              </p:ext>
            </p:extLst>
          </p:nvPr>
        </p:nvGraphicFramePr>
        <p:xfrm>
          <a:off x="2555776" y="2420888"/>
          <a:ext cx="1149246" cy="404664"/>
        </p:xfrm>
        <a:graphic>
          <a:graphicData uri="http://schemas.openxmlformats.org/presentationml/2006/ole">
            <mc:AlternateContent xmlns:mc="http://schemas.openxmlformats.org/markup-compatibility/2006">
              <mc:Choice xmlns:v="urn:schemas-microsoft-com:vml" Requires="v">
                <p:oleObj spid="_x0000_s109729" name="Równanie" r:id="rId3" imgW="672808" imgH="241195" progId="Equation.3">
                  <p:embed/>
                </p:oleObj>
              </mc:Choice>
              <mc:Fallback>
                <p:oleObj name="Równanie" r:id="rId3" imgW="672808" imgH="241195"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776" y="2420888"/>
                        <a:ext cx="1149246" cy="404664"/>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1075663688"/>
              </p:ext>
            </p:extLst>
          </p:nvPr>
        </p:nvGraphicFramePr>
        <p:xfrm>
          <a:off x="4427984" y="2420888"/>
          <a:ext cx="1354745" cy="404664"/>
        </p:xfrm>
        <a:graphic>
          <a:graphicData uri="http://schemas.openxmlformats.org/presentationml/2006/ole">
            <mc:AlternateContent xmlns:mc="http://schemas.openxmlformats.org/markup-compatibility/2006">
              <mc:Choice xmlns:v="urn:schemas-microsoft-com:vml" Requires="v">
                <p:oleObj spid="_x0000_s109730" name="Równanie" r:id="rId5" imgW="736280" imgH="215806" progId="Equation.3">
                  <p:embed/>
                </p:oleObj>
              </mc:Choice>
              <mc:Fallback>
                <p:oleObj name="Równanie" r:id="rId5" imgW="736280" imgH="21580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27984" y="2420888"/>
                        <a:ext cx="1354745" cy="404664"/>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1971302521"/>
              </p:ext>
            </p:extLst>
          </p:nvPr>
        </p:nvGraphicFramePr>
        <p:xfrm>
          <a:off x="3203848" y="3284984"/>
          <a:ext cx="1170635" cy="404664"/>
        </p:xfrm>
        <a:graphic>
          <a:graphicData uri="http://schemas.openxmlformats.org/presentationml/2006/ole">
            <mc:AlternateContent xmlns:mc="http://schemas.openxmlformats.org/markup-compatibility/2006">
              <mc:Choice xmlns:v="urn:schemas-microsoft-com:vml" Requires="v">
                <p:oleObj spid="_x0000_s109731" name="Równanie" r:id="rId7" imgW="774364" imgH="266584" progId="Equation.3">
                  <p:embed/>
                </p:oleObj>
              </mc:Choice>
              <mc:Fallback>
                <p:oleObj name="Równanie" r:id="rId7" imgW="774364" imgH="266584"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03848" y="3284984"/>
                        <a:ext cx="1170635" cy="404664"/>
                      </a:xfrm>
                      <a:prstGeom prst="rect">
                        <a:avLst/>
                      </a:prstGeom>
                      <a:noFill/>
                    </p:spPr>
                  </p:pic>
                </p:oleObj>
              </mc:Fallback>
            </mc:AlternateContent>
          </a:graphicData>
        </a:graphic>
      </p:graphicFrame>
      <p:sp>
        <p:nvSpPr>
          <p:cNvPr id="10"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3570605796"/>
              </p:ext>
            </p:extLst>
          </p:nvPr>
        </p:nvGraphicFramePr>
        <p:xfrm>
          <a:off x="2051720" y="3645024"/>
          <a:ext cx="1271801" cy="404664"/>
        </p:xfrm>
        <a:graphic>
          <a:graphicData uri="http://schemas.openxmlformats.org/presentationml/2006/ole">
            <mc:AlternateContent xmlns:mc="http://schemas.openxmlformats.org/markup-compatibility/2006">
              <mc:Choice xmlns:v="urn:schemas-microsoft-com:vml" Requires="v">
                <p:oleObj spid="_x0000_s109732" name="Równanie" r:id="rId9" imgW="837836" imgH="266584" progId="Equation.3">
                  <p:embed/>
                </p:oleObj>
              </mc:Choice>
              <mc:Fallback>
                <p:oleObj name="Równanie" r:id="rId9" imgW="837836" imgH="266584"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1720" y="3645024"/>
                        <a:ext cx="1271801" cy="404664"/>
                      </a:xfrm>
                      <a:prstGeom prst="rect">
                        <a:avLst/>
                      </a:prstGeom>
                      <a:noFill/>
                    </p:spPr>
                  </p:pic>
                </p:oleObj>
              </mc:Fallback>
            </mc:AlternateContent>
          </a:graphicData>
        </a:graphic>
      </p:graphicFrame>
      <p:sp>
        <p:nvSpPr>
          <p:cNvPr id="12"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iekt 12"/>
          <p:cNvGraphicFramePr>
            <a:graphicFrameLocks noChangeAspect="1"/>
          </p:cNvGraphicFramePr>
          <p:nvPr>
            <p:extLst>
              <p:ext uri="{D42A27DB-BD31-4B8C-83A1-F6EECF244321}">
                <p14:modId xmlns:p14="http://schemas.microsoft.com/office/powerpoint/2010/main" val="509193784"/>
              </p:ext>
            </p:extLst>
          </p:nvPr>
        </p:nvGraphicFramePr>
        <p:xfrm>
          <a:off x="179512" y="5229200"/>
          <a:ext cx="8885315" cy="936104"/>
        </p:xfrm>
        <a:graphic>
          <a:graphicData uri="http://schemas.openxmlformats.org/presentationml/2006/ole">
            <mc:AlternateContent xmlns:mc="http://schemas.openxmlformats.org/markup-compatibility/2006">
              <mc:Choice xmlns:v="urn:schemas-microsoft-com:vml" Requires="v">
                <p:oleObj spid="_x0000_s109733" name="Równanie" r:id="rId11" imgW="5511800" imgH="584200" progId="Equation.3">
                  <p:embed/>
                </p:oleObj>
              </mc:Choice>
              <mc:Fallback>
                <p:oleObj name="Równanie" r:id="rId11" imgW="5511800" imgH="5842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9512" y="5229200"/>
                        <a:ext cx="8885315" cy="936104"/>
                      </a:xfrm>
                      <a:prstGeom prst="rect">
                        <a:avLst/>
                      </a:prstGeom>
                      <a:noFill/>
                    </p:spPr>
                  </p:pic>
                </p:oleObj>
              </mc:Fallback>
            </mc:AlternateContent>
          </a:graphicData>
        </a:graphic>
      </p:graphicFrame>
    </p:spTree>
    <p:extLst>
      <p:ext uri="{BB962C8B-B14F-4D97-AF65-F5344CB8AC3E}">
        <p14:creationId xmlns:p14="http://schemas.microsoft.com/office/powerpoint/2010/main" val="2874784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260648"/>
            <a:ext cx="8229600" cy="5544616"/>
          </a:xfrm>
        </p:spPr>
        <p:txBody>
          <a:bodyPr>
            <a:normAutofit/>
          </a:bodyPr>
          <a:lstStyle/>
          <a:p>
            <a:r>
              <a:rPr lang="en-US" sz="2400" dirty="0"/>
              <a:t>After reducing the expressions, we </a:t>
            </a:r>
            <a:r>
              <a:rPr lang="en-US" sz="2400" dirty="0" smtClean="0"/>
              <a:t>obtain</a:t>
            </a:r>
            <a:endParaRPr lang="pl-PL" sz="2400" dirty="0" smtClean="0"/>
          </a:p>
          <a:p>
            <a:endParaRPr lang="pl-PL" sz="2400" dirty="0"/>
          </a:p>
          <a:p>
            <a:endParaRPr lang="pl-PL" sz="2400" dirty="0" smtClean="0"/>
          </a:p>
          <a:p>
            <a:r>
              <a:rPr lang="en-US" sz="2400" dirty="0"/>
              <a:t>Considering </a:t>
            </a:r>
            <a:r>
              <a:rPr lang="en-US" sz="2400" dirty="0" smtClean="0"/>
              <a:t>that</a:t>
            </a:r>
            <a:r>
              <a:rPr lang="pl-PL" sz="2400" dirty="0" smtClean="0"/>
              <a:t>                </a:t>
            </a:r>
            <a:r>
              <a:rPr lang="en-US" sz="2400" dirty="0" smtClean="0"/>
              <a:t>, </a:t>
            </a:r>
            <a:r>
              <a:rPr lang="en-US" sz="2400" dirty="0"/>
              <a:t>and introducing the </a:t>
            </a:r>
            <a:r>
              <a:rPr lang="en-US" sz="2400" dirty="0" smtClean="0"/>
              <a:t>designations</a:t>
            </a:r>
            <a:endParaRPr lang="pl-PL" sz="2400" dirty="0" smtClean="0"/>
          </a:p>
          <a:p>
            <a:endParaRPr lang="pl-PL" sz="2400" dirty="0"/>
          </a:p>
          <a:p>
            <a:endParaRPr lang="pl-PL" sz="2400" dirty="0" smtClean="0"/>
          </a:p>
          <a:p>
            <a:endParaRPr lang="pl-PL" sz="2400" dirty="0"/>
          </a:p>
          <a:p>
            <a:endParaRPr lang="pl-PL" sz="2400" dirty="0" smtClean="0"/>
          </a:p>
          <a:p>
            <a:endParaRPr lang="pl-PL" sz="2400" dirty="0"/>
          </a:p>
          <a:p>
            <a:endParaRPr lang="pl-PL" sz="2400" dirty="0" smtClean="0"/>
          </a:p>
          <a:p>
            <a:r>
              <a:rPr lang="en-US" sz="2400" dirty="0" smtClean="0"/>
              <a:t>Finally</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996106025"/>
              </p:ext>
            </p:extLst>
          </p:nvPr>
        </p:nvGraphicFramePr>
        <p:xfrm>
          <a:off x="467544" y="764704"/>
          <a:ext cx="7488832" cy="779748"/>
        </p:xfrm>
        <a:graphic>
          <a:graphicData uri="http://schemas.openxmlformats.org/presentationml/2006/ole">
            <mc:AlternateContent xmlns:mc="http://schemas.openxmlformats.org/markup-compatibility/2006">
              <mc:Choice xmlns:v="urn:schemas-microsoft-com:vml" Requires="v">
                <p:oleObj spid="_x0000_s110802" name="Równanie" r:id="rId3" imgW="4394200" imgH="457200" progId="Equation.3">
                  <p:embed/>
                </p:oleObj>
              </mc:Choice>
              <mc:Fallback>
                <p:oleObj name="Równanie" r:id="rId3" imgW="4394200" imgH="457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764704"/>
                        <a:ext cx="7488832" cy="779748"/>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774883016"/>
              </p:ext>
            </p:extLst>
          </p:nvPr>
        </p:nvGraphicFramePr>
        <p:xfrm>
          <a:off x="755576" y="1995256"/>
          <a:ext cx="864096" cy="758288"/>
        </p:xfrm>
        <a:graphic>
          <a:graphicData uri="http://schemas.openxmlformats.org/presentationml/2006/ole">
            <mc:AlternateContent xmlns:mc="http://schemas.openxmlformats.org/markup-compatibility/2006">
              <mc:Choice xmlns:v="urn:schemas-microsoft-com:vml" Requires="v">
                <p:oleObj spid="_x0000_s110803" name="Równanie" r:id="rId5" imgW="469696" imgH="406224" progId="Equation.3">
                  <p:embed/>
                </p:oleObj>
              </mc:Choice>
              <mc:Fallback>
                <p:oleObj name="Równanie" r:id="rId5" imgW="469696" imgH="406224"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1995256"/>
                        <a:ext cx="864096" cy="758288"/>
                      </a:xfrm>
                      <a:prstGeom prst="rect">
                        <a:avLst/>
                      </a:prstGeom>
                      <a:noFill/>
                    </p:spPr>
                  </p:pic>
                </p:oleObj>
              </mc:Fallback>
            </mc:AlternateContent>
          </a:graphicData>
        </a:graphic>
      </p:graphicFrame>
      <p:graphicFrame>
        <p:nvGraphicFramePr>
          <p:cNvPr id="8" name="Obiekt 7"/>
          <p:cNvGraphicFramePr>
            <a:graphicFrameLocks noChangeAspect="1"/>
          </p:cNvGraphicFramePr>
          <p:nvPr>
            <p:extLst>
              <p:ext uri="{D42A27DB-BD31-4B8C-83A1-F6EECF244321}">
                <p14:modId xmlns:p14="http://schemas.microsoft.com/office/powerpoint/2010/main" val="3898421702"/>
              </p:ext>
            </p:extLst>
          </p:nvPr>
        </p:nvGraphicFramePr>
        <p:xfrm>
          <a:off x="751167" y="2780928"/>
          <a:ext cx="4585000" cy="864096"/>
        </p:xfrm>
        <a:graphic>
          <a:graphicData uri="http://schemas.openxmlformats.org/presentationml/2006/ole">
            <mc:AlternateContent xmlns:mc="http://schemas.openxmlformats.org/markup-compatibility/2006">
              <mc:Choice xmlns:v="urn:schemas-microsoft-com:vml" Requires="v">
                <p:oleObj spid="_x0000_s110804" name="Równanie" r:id="rId7" imgW="2476500" imgH="469900" progId="Equation.3">
                  <p:embed/>
                </p:oleObj>
              </mc:Choice>
              <mc:Fallback>
                <p:oleObj name="Równanie" r:id="rId7" imgW="2476500" imgH="4699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1167" y="2780928"/>
                        <a:ext cx="4585000" cy="864096"/>
                      </a:xfrm>
                      <a:prstGeom prst="rect">
                        <a:avLst/>
                      </a:prstGeom>
                      <a:noFill/>
                    </p:spPr>
                  </p:pic>
                </p:oleObj>
              </mc:Fallback>
            </mc:AlternateContent>
          </a:graphicData>
        </a:graphic>
      </p:graphicFrame>
      <p:graphicFrame>
        <p:nvGraphicFramePr>
          <p:cNvPr id="9" name="Obiekt 8"/>
          <p:cNvGraphicFramePr>
            <a:graphicFrameLocks noChangeAspect="1"/>
          </p:cNvGraphicFramePr>
          <p:nvPr>
            <p:extLst>
              <p:ext uri="{D42A27DB-BD31-4B8C-83A1-F6EECF244321}">
                <p14:modId xmlns:p14="http://schemas.microsoft.com/office/powerpoint/2010/main" val="3734775247"/>
              </p:ext>
            </p:extLst>
          </p:nvPr>
        </p:nvGraphicFramePr>
        <p:xfrm>
          <a:off x="755576" y="3861048"/>
          <a:ext cx="2646293" cy="792088"/>
        </p:xfrm>
        <a:graphic>
          <a:graphicData uri="http://schemas.openxmlformats.org/presentationml/2006/ole">
            <mc:AlternateContent xmlns:mc="http://schemas.openxmlformats.org/markup-compatibility/2006">
              <mc:Choice xmlns:v="urn:schemas-microsoft-com:vml" Requires="v">
                <p:oleObj spid="_x0000_s110805" name="Równanie" r:id="rId9" imgW="1397000" imgH="419100" progId="Equation.3">
                  <p:embed/>
                </p:oleObj>
              </mc:Choice>
              <mc:Fallback>
                <p:oleObj name="Równanie" r:id="rId9" imgW="1397000" imgH="419100"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5576" y="3861048"/>
                        <a:ext cx="2646293" cy="792088"/>
                      </a:xfrm>
                      <a:prstGeom prst="rect">
                        <a:avLst/>
                      </a:prstGeom>
                      <a:noFill/>
                    </p:spPr>
                  </p:pic>
                </p:oleObj>
              </mc:Fallback>
            </mc:AlternateContent>
          </a:graphicData>
        </a:graphic>
      </p:graphicFrame>
      <p:sp>
        <p:nvSpPr>
          <p:cNvPr id="10"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8"/>
          <p:cNvSpPr>
            <a:spLocks noChangeArrowheads="1"/>
          </p:cNvSpPr>
          <p:nvPr/>
        </p:nvSpPr>
        <p:spPr bwMode="auto">
          <a:xfrm>
            <a:off x="0" y="923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9"/>
          <p:cNvSpPr>
            <a:spLocks noChangeArrowheads="1"/>
          </p:cNvSpPr>
          <p:nvPr/>
        </p:nvSpPr>
        <p:spPr bwMode="auto">
          <a:xfrm>
            <a:off x="0" y="1343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pl-PL" sz="900" b="0" i="0" u="none" strike="noStrike" cap="none" normalizeH="0" baseline="0" smtClean="0">
                <a:ln>
                  <a:noFill/>
                </a:ln>
                <a:solidFill>
                  <a:schemeClr val="tx1"/>
                </a:solidFill>
                <a:effectLst/>
                <a:latin typeface="Arial" pitchFamily="34" charset="0"/>
                <a:cs typeface="Arial" pitchFamily="34" charset="0"/>
              </a:rPr>
              <a:t> </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4" name="Obiekt 13"/>
          <p:cNvGraphicFramePr>
            <a:graphicFrameLocks noChangeAspect="1"/>
          </p:cNvGraphicFramePr>
          <p:nvPr>
            <p:extLst>
              <p:ext uri="{D42A27DB-BD31-4B8C-83A1-F6EECF244321}">
                <p14:modId xmlns:p14="http://schemas.microsoft.com/office/powerpoint/2010/main" val="237840355"/>
              </p:ext>
            </p:extLst>
          </p:nvPr>
        </p:nvGraphicFramePr>
        <p:xfrm>
          <a:off x="2873375" y="1557338"/>
          <a:ext cx="1125538" cy="457200"/>
        </p:xfrm>
        <a:graphic>
          <a:graphicData uri="http://schemas.openxmlformats.org/presentationml/2006/ole">
            <mc:AlternateContent xmlns:mc="http://schemas.openxmlformats.org/markup-compatibility/2006">
              <mc:Choice xmlns:v="urn:schemas-microsoft-com:vml" Requires="v">
                <p:oleObj spid="_x0000_s110806" name="Równanie" r:id="rId11" imgW="558720" imgH="228600" progId="Equation.3">
                  <p:embed/>
                </p:oleObj>
              </mc:Choice>
              <mc:Fallback>
                <p:oleObj name="Równanie" r:id="rId11" imgW="558720" imgH="228600" progId="Equation.3">
                  <p:embed/>
                  <p:pic>
                    <p:nvPicPr>
                      <p:cNvPr id="0" name="Object 10"/>
                      <p:cNvPicPr>
                        <a:picLocks noChangeAspect="1" noChangeArrowheads="1"/>
                      </p:cNvPicPr>
                      <p:nvPr/>
                    </p:nvPicPr>
                    <p:blipFill>
                      <a:blip r:embed="rId12"/>
                      <a:srcRect/>
                      <a:stretch>
                        <a:fillRect/>
                      </a:stretch>
                    </p:blipFill>
                    <p:spPr bwMode="auto">
                      <a:xfrm>
                        <a:off x="2873375" y="1557338"/>
                        <a:ext cx="1125538" cy="457200"/>
                      </a:xfrm>
                      <a:prstGeom prst="rect">
                        <a:avLst/>
                      </a:prstGeom>
                      <a:noFill/>
                    </p:spPr>
                  </p:pic>
                </p:oleObj>
              </mc:Fallback>
            </mc:AlternateContent>
          </a:graphicData>
        </a:graphic>
      </p:graphicFrame>
      <p:sp>
        <p:nvSpPr>
          <p:cNvPr id="15"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6" name="Obiekt 15"/>
          <p:cNvGraphicFramePr>
            <a:graphicFrameLocks noChangeAspect="1"/>
          </p:cNvGraphicFramePr>
          <p:nvPr>
            <p:extLst>
              <p:ext uri="{D42A27DB-BD31-4B8C-83A1-F6EECF244321}">
                <p14:modId xmlns:p14="http://schemas.microsoft.com/office/powerpoint/2010/main" val="2045293108"/>
              </p:ext>
            </p:extLst>
          </p:nvPr>
        </p:nvGraphicFramePr>
        <p:xfrm>
          <a:off x="1979711" y="4797152"/>
          <a:ext cx="4878539" cy="864096"/>
        </p:xfrm>
        <a:graphic>
          <a:graphicData uri="http://schemas.openxmlformats.org/presentationml/2006/ole">
            <mc:AlternateContent xmlns:mc="http://schemas.openxmlformats.org/markup-compatibility/2006">
              <mc:Choice xmlns:v="urn:schemas-microsoft-com:vml" Requires="v">
                <p:oleObj spid="_x0000_s110807" name="Równanie" r:id="rId13" imgW="2578100" imgH="457200" progId="Equation.3">
                  <p:embed/>
                </p:oleObj>
              </mc:Choice>
              <mc:Fallback>
                <p:oleObj name="Równanie" r:id="rId13" imgW="2578100" imgH="457200" progId="Equation.3">
                  <p:embed/>
                  <p:pic>
                    <p:nvPicPr>
                      <p:cNvPr id="0"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79711" y="4797152"/>
                        <a:ext cx="4878539" cy="864096"/>
                      </a:xfrm>
                      <a:prstGeom prst="rect">
                        <a:avLst/>
                      </a:prstGeom>
                      <a:noFill/>
                    </p:spPr>
                  </p:pic>
                </p:oleObj>
              </mc:Fallback>
            </mc:AlternateContent>
          </a:graphicData>
        </a:graphic>
      </p:graphicFrame>
      <p:sp>
        <p:nvSpPr>
          <p:cNvPr id="17"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8" name="Obiekt 17"/>
          <p:cNvGraphicFramePr>
            <a:graphicFrameLocks noChangeAspect="1"/>
          </p:cNvGraphicFramePr>
          <p:nvPr>
            <p:extLst>
              <p:ext uri="{D42A27DB-BD31-4B8C-83A1-F6EECF244321}">
                <p14:modId xmlns:p14="http://schemas.microsoft.com/office/powerpoint/2010/main" val="718682220"/>
              </p:ext>
            </p:extLst>
          </p:nvPr>
        </p:nvGraphicFramePr>
        <p:xfrm>
          <a:off x="1835696" y="6011256"/>
          <a:ext cx="4864323" cy="841786"/>
        </p:xfrm>
        <a:graphic>
          <a:graphicData uri="http://schemas.openxmlformats.org/presentationml/2006/ole">
            <mc:AlternateContent xmlns:mc="http://schemas.openxmlformats.org/markup-compatibility/2006">
              <mc:Choice xmlns:v="urn:schemas-microsoft-com:vml" Requires="v">
                <p:oleObj spid="_x0000_s110808" name="Równanie" r:id="rId15" imgW="2565360" imgH="444240" progId="Equation.3">
                  <p:embed/>
                </p:oleObj>
              </mc:Choice>
              <mc:Fallback>
                <p:oleObj name="Równanie" r:id="rId15" imgW="2565360" imgH="444240" progId="Equation.3">
                  <p:embed/>
                  <p:pic>
                    <p:nvPicPr>
                      <p:cNvPr id="0" name="Object 19"/>
                      <p:cNvPicPr>
                        <a:picLocks noChangeAspect="1" noChangeArrowheads="1"/>
                      </p:cNvPicPr>
                      <p:nvPr/>
                    </p:nvPicPr>
                    <p:blipFill>
                      <a:blip r:embed="rId16"/>
                      <a:srcRect/>
                      <a:stretch>
                        <a:fillRect/>
                      </a:stretch>
                    </p:blipFill>
                    <p:spPr bwMode="auto">
                      <a:xfrm>
                        <a:off x="1835696" y="6011256"/>
                        <a:ext cx="4864323" cy="841786"/>
                      </a:xfrm>
                      <a:prstGeom prst="rect">
                        <a:avLst/>
                      </a:prstGeom>
                      <a:noFill/>
                    </p:spPr>
                  </p:pic>
                </p:oleObj>
              </mc:Fallback>
            </mc:AlternateContent>
          </a:graphicData>
        </a:graphic>
      </p:graphicFrame>
    </p:spTree>
    <p:extLst>
      <p:ext uri="{BB962C8B-B14F-4D97-AF65-F5344CB8AC3E}">
        <p14:creationId xmlns:p14="http://schemas.microsoft.com/office/powerpoint/2010/main" val="1751593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Backscattering coefficient</a:t>
            </a:r>
            <a:endParaRPr lang="en-US" sz="3200" b="1" dirty="0"/>
          </a:p>
        </p:txBody>
      </p:sp>
      <p:sp>
        <p:nvSpPr>
          <p:cNvPr id="3" name="Symbol zastępczy zawartości 2"/>
          <p:cNvSpPr>
            <a:spLocks noGrp="1"/>
          </p:cNvSpPr>
          <p:nvPr>
            <p:ph idx="1"/>
          </p:nvPr>
        </p:nvSpPr>
        <p:spPr>
          <a:xfrm>
            <a:off x="323528" y="1484784"/>
            <a:ext cx="8229600" cy="4525963"/>
          </a:xfrm>
        </p:spPr>
        <p:txBody>
          <a:bodyPr>
            <a:normAutofit fontScale="77500" lnSpcReduction="20000"/>
          </a:bodyPr>
          <a:lstStyle/>
          <a:p>
            <a:r>
              <a:rPr lang="en-US" dirty="0"/>
              <a:t>The parameter b can be interpreted as the ratio of backscattered energy to total scattered radiation energy, </a:t>
            </a:r>
            <a:endParaRPr lang="pl-PL" dirty="0" smtClean="0"/>
          </a:p>
          <a:p>
            <a:r>
              <a:rPr lang="pl-PL" dirty="0"/>
              <a:t>1</a:t>
            </a:r>
            <a:r>
              <a:rPr lang="en-US" dirty="0" smtClean="0"/>
              <a:t>-b </a:t>
            </a:r>
            <a:r>
              <a:rPr lang="en-US" dirty="0"/>
              <a:t>as the proportion of forward scattered energy. </a:t>
            </a:r>
            <a:endParaRPr lang="pl-PL" dirty="0" smtClean="0"/>
          </a:p>
          <a:p>
            <a:r>
              <a:rPr lang="en-US" dirty="0" smtClean="0"/>
              <a:t>The </a:t>
            </a:r>
            <a:r>
              <a:rPr lang="en-US" dirty="0"/>
              <a:t>interpretation of the subsequent factors in the radiation transfer equation is not in doubt. </a:t>
            </a:r>
            <a:endParaRPr lang="pl-PL" dirty="0" smtClean="0"/>
          </a:p>
          <a:p>
            <a:r>
              <a:rPr lang="en-US" dirty="0" smtClean="0"/>
              <a:t>Consider </a:t>
            </a:r>
            <a:r>
              <a:rPr lang="en-US" dirty="0"/>
              <a:t>radiation directed towards the earth's </a:t>
            </a:r>
            <a:r>
              <a:rPr lang="en-US" dirty="0" smtClean="0"/>
              <a:t>surface.</a:t>
            </a:r>
            <a:endParaRPr lang="pl-PL" dirty="0" smtClean="0"/>
          </a:p>
          <a:p>
            <a:r>
              <a:rPr lang="en-US" dirty="0" smtClean="0"/>
              <a:t>Then </a:t>
            </a:r>
            <a:r>
              <a:rPr lang="en-US" dirty="0"/>
              <a:t>the first factor is the attenuation of the radiation by extinction, the second is the additional downward radiation coming from forward scattering, the third is also downward radiation but coming from the backscattering of the radiation that propagated upwards. </a:t>
            </a:r>
            <a:endParaRPr lang="pl-PL" dirty="0" smtClean="0"/>
          </a:p>
          <a:p>
            <a:r>
              <a:rPr lang="en-US" dirty="0" smtClean="0"/>
              <a:t>The </a:t>
            </a:r>
            <a:r>
              <a:rPr lang="en-US" dirty="0"/>
              <a:t>last represents a single scattering of solar radiation.</a:t>
            </a:r>
          </a:p>
        </p:txBody>
      </p:sp>
    </p:spTree>
    <p:extLst>
      <p:ext uri="{BB962C8B-B14F-4D97-AF65-F5344CB8AC3E}">
        <p14:creationId xmlns:p14="http://schemas.microsoft.com/office/powerpoint/2010/main" val="2943963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99652"/>
            <a:ext cx="8229600" cy="6253684"/>
          </a:xfrm>
        </p:spPr>
        <p:txBody>
          <a:bodyPr>
            <a:normAutofit/>
          </a:bodyPr>
          <a:lstStyle/>
          <a:p>
            <a:r>
              <a:rPr lang="en-US" sz="2400" dirty="0"/>
              <a:t>Adding and subtracting the equations by sides and introducing the </a:t>
            </a:r>
            <a:r>
              <a:rPr lang="en-US" sz="2400" dirty="0" smtClean="0"/>
              <a:t> </a:t>
            </a:r>
            <a:r>
              <a:rPr lang="pl-PL" sz="2400" dirty="0"/>
              <a:t> </a:t>
            </a:r>
            <a:r>
              <a:rPr lang="pl-PL" sz="2400" dirty="0" smtClean="0"/>
              <a:t>                                                   </a:t>
            </a:r>
            <a:r>
              <a:rPr lang="en-US" sz="2400" dirty="0" smtClean="0"/>
              <a:t>we </a:t>
            </a:r>
            <a:r>
              <a:rPr lang="en-US" sz="2400" dirty="0"/>
              <a:t>obtain the coupled system of differential </a:t>
            </a:r>
            <a:r>
              <a:rPr lang="en-US" sz="2400" dirty="0" smtClean="0"/>
              <a:t>equations</a:t>
            </a:r>
            <a:endParaRPr lang="pl-PL" sz="2400" dirty="0" smtClean="0"/>
          </a:p>
          <a:p>
            <a:endParaRPr lang="pl-PL" sz="2400" dirty="0"/>
          </a:p>
          <a:p>
            <a:endParaRPr lang="pl-PL" sz="2400" dirty="0" smtClean="0"/>
          </a:p>
          <a:p>
            <a:endParaRPr lang="pl-PL" sz="2400" dirty="0"/>
          </a:p>
          <a:p>
            <a:r>
              <a:rPr lang="en-US" sz="2400" dirty="0"/>
              <a:t>By differentiating them by sides by optical </a:t>
            </a:r>
            <a:r>
              <a:rPr lang="pl-PL" sz="2400" dirty="0" err="1" smtClean="0"/>
              <a:t>depth</a:t>
            </a:r>
            <a:r>
              <a:rPr lang="pl-PL" sz="2400" dirty="0" smtClean="0"/>
              <a:t> </a:t>
            </a:r>
            <a:r>
              <a:rPr lang="en-US" sz="2400" dirty="0" smtClean="0"/>
              <a:t>and </a:t>
            </a:r>
            <a:r>
              <a:rPr lang="en-US" sz="2400" dirty="0"/>
              <a:t>substitution, we can separate the variables M and N. </a:t>
            </a:r>
            <a:endParaRPr lang="pl-PL" sz="2400" dirty="0" smtClean="0"/>
          </a:p>
          <a:p>
            <a:r>
              <a:rPr lang="en-US" sz="2400" dirty="0" smtClean="0"/>
              <a:t>The </a:t>
            </a:r>
            <a:r>
              <a:rPr lang="en-US" sz="2400" dirty="0"/>
              <a:t>result is a second-order differential equation of the </a:t>
            </a:r>
            <a:r>
              <a:rPr lang="en-US" sz="2400" dirty="0" smtClean="0"/>
              <a:t>form</a:t>
            </a:r>
            <a:endParaRPr lang="pl-PL" sz="2400" dirty="0" smtClean="0"/>
          </a:p>
          <a:p>
            <a:endParaRPr lang="pl-PL" sz="2400" dirty="0"/>
          </a:p>
          <a:p>
            <a:endParaRPr lang="pl-PL" sz="2400" dirty="0" smtClean="0"/>
          </a:p>
          <a:p>
            <a:r>
              <a:rPr lang="pl-PL" sz="2400" dirty="0" err="1" smtClean="0"/>
              <a:t>where</a:t>
            </a:r>
            <a:r>
              <a:rPr lang="pl-PL" sz="2400" dirty="0" smtClean="0"/>
              <a:t> </a:t>
            </a:r>
            <a:endParaRPr lang="en-US" sz="2400" dirty="0"/>
          </a:p>
        </p:txBody>
      </p:sp>
      <p:graphicFrame>
        <p:nvGraphicFramePr>
          <p:cNvPr id="4" name="Obiekt 3"/>
          <p:cNvGraphicFramePr>
            <a:graphicFrameLocks noChangeAspect="1"/>
          </p:cNvGraphicFramePr>
          <p:nvPr>
            <p:extLst>
              <p:ext uri="{D42A27DB-BD31-4B8C-83A1-F6EECF244321}">
                <p14:modId xmlns:p14="http://schemas.microsoft.com/office/powerpoint/2010/main" val="1649586446"/>
              </p:ext>
            </p:extLst>
          </p:nvPr>
        </p:nvGraphicFramePr>
        <p:xfrm>
          <a:off x="467544" y="1628800"/>
          <a:ext cx="3563888" cy="619150"/>
        </p:xfrm>
        <a:graphic>
          <a:graphicData uri="http://schemas.openxmlformats.org/presentationml/2006/ole">
            <mc:AlternateContent xmlns:mc="http://schemas.openxmlformats.org/markup-compatibility/2006">
              <mc:Choice xmlns:v="urn:schemas-microsoft-com:vml" Requires="v">
                <p:oleObj spid="_x0000_s111844" name="Równanie" r:id="rId3" imgW="2247900" imgH="393700" progId="Equation.3">
                  <p:embed/>
                </p:oleObj>
              </mc:Choice>
              <mc:Fallback>
                <p:oleObj name="Równanie" r:id="rId3" imgW="2247900" imgH="3937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1628800"/>
                        <a:ext cx="3563888" cy="619150"/>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2231485307"/>
              </p:ext>
            </p:extLst>
          </p:nvPr>
        </p:nvGraphicFramePr>
        <p:xfrm>
          <a:off x="4788024" y="1628800"/>
          <a:ext cx="3544887" cy="663575"/>
        </p:xfrm>
        <a:graphic>
          <a:graphicData uri="http://schemas.openxmlformats.org/presentationml/2006/ole">
            <mc:AlternateContent xmlns:mc="http://schemas.openxmlformats.org/markup-compatibility/2006">
              <mc:Choice xmlns:v="urn:schemas-microsoft-com:vml" Requires="v">
                <p:oleObj spid="_x0000_s111845" name="Równanie" r:id="rId5" imgW="2082600" imgH="393480" progId="Equation.3">
                  <p:embed/>
                </p:oleObj>
              </mc:Choice>
              <mc:Fallback>
                <p:oleObj name="Równanie" r:id="rId5" imgW="2082600" imgH="393480" progId="Equation.3">
                  <p:embed/>
                  <p:pic>
                    <p:nvPicPr>
                      <p:cNvPr id="0" name="Object 1"/>
                      <p:cNvPicPr>
                        <a:picLocks noChangeAspect="1" noChangeArrowheads="1"/>
                      </p:cNvPicPr>
                      <p:nvPr/>
                    </p:nvPicPr>
                    <p:blipFill>
                      <a:blip r:embed="rId6"/>
                      <a:srcRect/>
                      <a:stretch>
                        <a:fillRect/>
                      </a:stretch>
                    </p:blipFill>
                    <p:spPr bwMode="auto">
                      <a:xfrm>
                        <a:off x="4788024" y="1628800"/>
                        <a:ext cx="3544887" cy="663575"/>
                      </a:xfrm>
                      <a:prstGeom prst="rect">
                        <a:avLst/>
                      </a:prstGeom>
                      <a:noFill/>
                    </p:spPr>
                  </p:pic>
                </p:oleObj>
              </mc:Fallback>
            </mc:AlternateContent>
          </a:graphicData>
        </a:graphic>
      </p:graphicFrame>
      <p:sp>
        <p:nvSpPr>
          <p:cNvPr id="7" name="Rectangle 4"/>
          <p:cNvSpPr>
            <a:spLocks noChangeArrowheads="1"/>
          </p:cNvSpPr>
          <p:nvPr/>
        </p:nvSpPr>
        <p:spPr bwMode="auto">
          <a:xfrm>
            <a:off x="0" y="847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 name="Obiekt 9"/>
          <p:cNvGraphicFramePr>
            <a:graphicFrameLocks noChangeAspect="1"/>
          </p:cNvGraphicFramePr>
          <p:nvPr>
            <p:extLst>
              <p:ext uri="{D42A27DB-BD31-4B8C-83A1-F6EECF244321}">
                <p14:modId xmlns:p14="http://schemas.microsoft.com/office/powerpoint/2010/main" val="2945522846"/>
              </p:ext>
            </p:extLst>
          </p:nvPr>
        </p:nvGraphicFramePr>
        <p:xfrm>
          <a:off x="2872836" y="594875"/>
          <a:ext cx="1344896" cy="476672"/>
        </p:xfrm>
        <a:graphic>
          <a:graphicData uri="http://schemas.openxmlformats.org/presentationml/2006/ole">
            <mc:AlternateContent xmlns:mc="http://schemas.openxmlformats.org/markup-compatibility/2006">
              <mc:Choice xmlns:v="urn:schemas-microsoft-com:vml" Requires="v">
                <p:oleObj spid="_x0000_s111846" name="Równanie" r:id="rId7" imgW="748975" imgH="266584" progId="Equation.3">
                  <p:embed/>
                </p:oleObj>
              </mc:Choice>
              <mc:Fallback>
                <p:oleObj name="Równanie" r:id="rId7" imgW="748975" imgH="266584"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2836" y="594875"/>
                        <a:ext cx="1344896" cy="476672"/>
                      </a:xfrm>
                      <a:prstGeom prst="rect">
                        <a:avLst/>
                      </a:prstGeom>
                      <a:noFill/>
                    </p:spPr>
                  </p:pic>
                </p:oleObj>
              </mc:Fallback>
            </mc:AlternateContent>
          </a:graphicData>
        </a:graphic>
      </p:graphicFrame>
      <p:sp>
        <p:nvSpPr>
          <p:cNvPr id="1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Obiekt 11"/>
          <p:cNvGraphicFramePr>
            <a:graphicFrameLocks noChangeAspect="1"/>
          </p:cNvGraphicFramePr>
          <p:nvPr>
            <p:extLst>
              <p:ext uri="{D42A27DB-BD31-4B8C-83A1-F6EECF244321}">
                <p14:modId xmlns:p14="http://schemas.microsoft.com/office/powerpoint/2010/main" val="2089476889"/>
              </p:ext>
            </p:extLst>
          </p:nvPr>
        </p:nvGraphicFramePr>
        <p:xfrm>
          <a:off x="4716016" y="609389"/>
          <a:ext cx="1293824" cy="476672"/>
        </p:xfrm>
        <a:graphic>
          <a:graphicData uri="http://schemas.openxmlformats.org/presentationml/2006/ole">
            <mc:AlternateContent xmlns:mc="http://schemas.openxmlformats.org/markup-compatibility/2006">
              <mc:Choice xmlns:v="urn:schemas-microsoft-com:vml" Requires="v">
                <p:oleObj spid="_x0000_s111847" name="Równanie" r:id="rId9" imgW="723586" imgH="266584" progId="Equation.3">
                  <p:embed/>
                </p:oleObj>
              </mc:Choice>
              <mc:Fallback>
                <p:oleObj name="Równanie" r:id="rId9" imgW="723586" imgH="266584"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16016" y="609389"/>
                        <a:ext cx="1293824" cy="476672"/>
                      </a:xfrm>
                      <a:prstGeom prst="rect">
                        <a:avLst/>
                      </a:prstGeom>
                      <a:noFill/>
                    </p:spPr>
                  </p:pic>
                </p:oleObj>
              </mc:Fallback>
            </mc:AlternateContent>
          </a:graphicData>
        </a:graphic>
      </p:graphicFrame>
      <p:sp>
        <p:nvSpPr>
          <p:cNvPr id="1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4" name="Obiekt 13"/>
          <p:cNvGraphicFramePr>
            <a:graphicFrameLocks noChangeAspect="1"/>
          </p:cNvGraphicFramePr>
          <p:nvPr>
            <p:extLst>
              <p:ext uri="{D42A27DB-BD31-4B8C-83A1-F6EECF244321}">
                <p14:modId xmlns:p14="http://schemas.microsoft.com/office/powerpoint/2010/main" val="2000467703"/>
              </p:ext>
            </p:extLst>
          </p:nvPr>
        </p:nvGraphicFramePr>
        <p:xfrm>
          <a:off x="971600" y="4032723"/>
          <a:ext cx="2376264" cy="692421"/>
        </p:xfrm>
        <a:graphic>
          <a:graphicData uri="http://schemas.openxmlformats.org/presentationml/2006/ole">
            <mc:AlternateContent xmlns:mc="http://schemas.openxmlformats.org/markup-compatibility/2006">
              <mc:Choice xmlns:v="urn:schemas-microsoft-com:vml" Requires="v">
                <p:oleObj spid="_x0000_s111848" name="Równanie" r:id="rId11" imgW="1435100" imgH="419100" progId="Equation.3">
                  <p:embed/>
                </p:oleObj>
              </mc:Choice>
              <mc:Fallback>
                <p:oleObj name="Równanie" r:id="rId11" imgW="1435100" imgH="41910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71600" y="4032723"/>
                        <a:ext cx="2376264" cy="692421"/>
                      </a:xfrm>
                      <a:prstGeom prst="rect">
                        <a:avLst/>
                      </a:prstGeom>
                      <a:noFill/>
                    </p:spPr>
                  </p:pic>
                </p:oleObj>
              </mc:Fallback>
            </mc:AlternateContent>
          </a:graphicData>
        </a:graphic>
      </p:graphicFrame>
      <p:sp>
        <p:nvSpPr>
          <p:cNvPr id="1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6" name="Obiekt 15"/>
          <p:cNvGraphicFramePr>
            <a:graphicFrameLocks noChangeAspect="1"/>
          </p:cNvGraphicFramePr>
          <p:nvPr>
            <p:extLst>
              <p:ext uri="{D42A27DB-BD31-4B8C-83A1-F6EECF244321}">
                <p14:modId xmlns:p14="http://schemas.microsoft.com/office/powerpoint/2010/main" val="2466870199"/>
              </p:ext>
            </p:extLst>
          </p:nvPr>
        </p:nvGraphicFramePr>
        <p:xfrm>
          <a:off x="4067944" y="4055664"/>
          <a:ext cx="2376264" cy="706457"/>
        </p:xfrm>
        <a:graphic>
          <a:graphicData uri="http://schemas.openxmlformats.org/presentationml/2006/ole">
            <mc:AlternateContent xmlns:mc="http://schemas.openxmlformats.org/markup-compatibility/2006">
              <mc:Choice xmlns:v="urn:schemas-microsoft-com:vml" Requires="v">
                <p:oleObj spid="_x0000_s111849" name="Równanie" r:id="rId13" imgW="1409700" imgH="419100" progId="Equation.3">
                  <p:embed/>
                </p:oleObj>
              </mc:Choice>
              <mc:Fallback>
                <p:oleObj name="Równanie" r:id="rId13" imgW="1409700" imgH="419100" progId="Equation.3">
                  <p:embed/>
                  <p:pic>
                    <p:nvPicPr>
                      <p:cNvPr id="0"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67944" y="4055664"/>
                        <a:ext cx="2376264" cy="706457"/>
                      </a:xfrm>
                      <a:prstGeom prst="rect">
                        <a:avLst/>
                      </a:prstGeom>
                      <a:noFill/>
                    </p:spPr>
                  </p:pic>
                </p:oleObj>
              </mc:Fallback>
            </mc:AlternateContent>
          </a:graphicData>
        </a:graphic>
      </p:graphicFrame>
      <p:graphicFrame>
        <p:nvGraphicFramePr>
          <p:cNvPr id="17" name="Obiekt 16"/>
          <p:cNvGraphicFramePr>
            <a:graphicFrameLocks noChangeAspect="1"/>
          </p:cNvGraphicFramePr>
          <p:nvPr>
            <p:extLst>
              <p:ext uri="{D42A27DB-BD31-4B8C-83A1-F6EECF244321}">
                <p14:modId xmlns:p14="http://schemas.microsoft.com/office/powerpoint/2010/main" val="86424740"/>
              </p:ext>
            </p:extLst>
          </p:nvPr>
        </p:nvGraphicFramePr>
        <p:xfrm>
          <a:off x="1936170" y="4870230"/>
          <a:ext cx="2592288" cy="401387"/>
        </p:xfrm>
        <a:graphic>
          <a:graphicData uri="http://schemas.openxmlformats.org/presentationml/2006/ole">
            <mc:AlternateContent xmlns:mc="http://schemas.openxmlformats.org/markup-compatibility/2006">
              <mc:Choice xmlns:v="urn:schemas-microsoft-com:vml" Requires="v">
                <p:oleObj spid="_x0000_s111850" name="Równanie" r:id="rId15" imgW="1473200" imgH="228600" progId="Equation.3">
                  <p:embed/>
                </p:oleObj>
              </mc:Choice>
              <mc:Fallback>
                <p:oleObj name="Równanie" r:id="rId15" imgW="1473200" imgH="228600" progId="Equation.3">
                  <p:embed/>
                  <p:pic>
                    <p:nvPicPr>
                      <p:cNvPr id="0" name="Object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36170" y="4870230"/>
                        <a:ext cx="2592288" cy="401387"/>
                      </a:xfrm>
                      <a:prstGeom prst="rect">
                        <a:avLst/>
                      </a:prstGeom>
                      <a:noFill/>
                    </p:spPr>
                  </p:pic>
                </p:oleObj>
              </mc:Fallback>
            </mc:AlternateContent>
          </a:graphicData>
        </a:graphic>
      </p:graphicFrame>
      <p:graphicFrame>
        <p:nvGraphicFramePr>
          <p:cNvPr id="18" name="Obiekt 17"/>
          <p:cNvGraphicFramePr>
            <a:graphicFrameLocks noChangeAspect="1"/>
          </p:cNvGraphicFramePr>
          <p:nvPr>
            <p:extLst>
              <p:ext uri="{D42A27DB-BD31-4B8C-83A1-F6EECF244321}">
                <p14:modId xmlns:p14="http://schemas.microsoft.com/office/powerpoint/2010/main" val="3875074767"/>
              </p:ext>
            </p:extLst>
          </p:nvPr>
        </p:nvGraphicFramePr>
        <p:xfrm>
          <a:off x="539552" y="5652291"/>
          <a:ext cx="3240360" cy="682181"/>
        </p:xfrm>
        <a:graphic>
          <a:graphicData uri="http://schemas.openxmlformats.org/presentationml/2006/ole">
            <mc:AlternateContent xmlns:mc="http://schemas.openxmlformats.org/markup-compatibility/2006">
              <mc:Choice xmlns:v="urn:schemas-microsoft-com:vml" Requires="v">
                <p:oleObj spid="_x0000_s111851" name="Równanie" r:id="rId17" imgW="2171700" imgH="457200" progId="Equation.3">
                  <p:embed/>
                </p:oleObj>
              </mc:Choice>
              <mc:Fallback>
                <p:oleObj name="Równanie" r:id="rId17" imgW="2171700" imgH="457200" progId="Equation.3">
                  <p:embed/>
                  <p:pic>
                    <p:nvPicPr>
                      <p:cNvPr id="0" name="Object 1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9552" y="5652291"/>
                        <a:ext cx="3240360" cy="682181"/>
                      </a:xfrm>
                      <a:prstGeom prst="rect">
                        <a:avLst/>
                      </a:prstGeom>
                      <a:noFill/>
                    </p:spPr>
                  </p:pic>
                </p:oleObj>
              </mc:Fallback>
            </mc:AlternateContent>
          </a:graphicData>
        </a:graphic>
      </p:graphicFrame>
      <p:graphicFrame>
        <p:nvGraphicFramePr>
          <p:cNvPr id="19" name="Obiekt 18"/>
          <p:cNvGraphicFramePr>
            <a:graphicFrameLocks noChangeAspect="1"/>
          </p:cNvGraphicFramePr>
          <p:nvPr>
            <p:extLst>
              <p:ext uri="{D42A27DB-BD31-4B8C-83A1-F6EECF244321}">
                <p14:modId xmlns:p14="http://schemas.microsoft.com/office/powerpoint/2010/main" val="1102421036"/>
              </p:ext>
            </p:extLst>
          </p:nvPr>
        </p:nvGraphicFramePr>
        <p:xfrm>
          <a:off x="4788024" y="5589240"/>
          <a:ext cx="3096344" cy="675566"/>
        </p:xfrm>
        <a:graphic>
          <a:graphicData uri="http://schemas.openxmlformats.org/presentationml/2006/ole">
            <mc:AlternateContent xmlns:mc="http://schemas.openxmlformats.org/markup-compatibility/2006">
              <mc:Choice xmlns:v="urn:schemas-microsoft-com:vml" Requires="v">
                <p:oleObj spid="_x0000_s111852" name="Równanie" r:id="rId19" imgW="2095500" imgH="457200" progId="Equation.3">
                  <p:embed/>
                </p:oleObj>
              </mc:Choice>
              <mc:Fallback>
                <p:oleObj name="Równanie" r:id="rId19" imgW="2095500" imgH="457200" progId="Equation.3">
                  <p:embed/>
                  <p:pic>
                    <p:nvPicPr>
                      <p:cNvPr id="0" name="Object 1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88024" y="5589240"/>
                        <a:ext cx="3096344" cy="675566"/>
                      </a:xfrm>
                      <a:prstGeom prst="rect">
                        <a:avLst/>
                      </a:prstGeom>
                      <a:noFill/>
                    </p:spPr>
                  </p:pic>
                </p:oleObj>
              </mc:Fallback>
            </mc:AlternateContent>
          </a:graphicData>
        </a:graphic>
      </p:graphicFrame>
      <p:sp>
        <p:nvSpPr>
          <p:cNvPr id="20"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9"/>
          <p:cNvSpPr>
            <a:spLocks noChangeArrowheads="1"/>
          </p:cNvSpPr>
          <p:nvPr/>
        </p:nvSpPr>
        <p:spPr bwMode="auto">
          <a:xfrm>
            <a:off x="0" y="685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0"/>
          <p:cNvSpPr>
            <a:spLocks noChangeArrowheads="1"/>
          </p:cNvSpPr>
          <p:nvPr/>
        </p:nvSpPr>
        <p:spPr bwMode="auto">
          <a:xfrm>
            <a:off x="0" y="1600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3147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78098"/>
          </a:xfrm>
        </p:spPr>
        <p:txBody>
          <a:bodyPr>
            <a:normAutofit/>
          </a:bodyPr>
          <a:lstStyle/>
          <a:p>
            <a:r>
              <a:rPr lang="en-US" sz="3200" b="1" dirty="0" smtClean="0"/>
              <a:t>Solution of two-stream approximation</a:t>
            </a:r>
            <a:endParaRPr lang="en-US" sz="3200" b="1" dirty="0"/>
          </a:p>
        </p:txBody>
      </p:sp>
      <p:graphicFrame>
        <p:nvGraphicFramePr>
          <p:cNvPr id="4" name="Obiekt 3"/>
          <p:cNvGraphicFramePr>
            <a:graphicFrameLocks noChangeAspect="1"/>
          </p:cNvGraphicFramePr>
          <p:nvPr>
            <p:extLst>
              <p:ext uri="{D42A27DB-BD31-4B8C-83A1-F6EECF244321}">
                <p14:modId xmlns:p14="http://schemas.microsoft.com/office/powerpoint/2010/main" val="2323177425"/>
              </p:ext>
            </p:extLst>
          </p:nvPr>
        </p:nvGraphicFramePr>
        <p:xfrm>
          <a:off x="179512" y="1027563"/>
          <a:ext cx="3600400" cy="525058"/>
        </p:xfrm>
        <a:graphic>
          <a:graphicData uri="http://schemas.openxmlformats.org/presentationml/2006/ole">
            <mc:AlternateContent xmlns:mc="http://schemas.openxmlformats.org/markup-compatibility/2006">
              <mc:Choice xmlns:v="urn:schemas-microsoft-com:vml" Requires="v">
                <p:oleObj spid="_x0000_s112892" name="Równanie" r:id="rId3" imgW="1828800" imgH="266700" progId="Equation.3">
                  <p:embed/>
                </p:oleObj>
              </mc:Choice>
              <mc:Fallback>
                <p:oleObj name="Równanie" r:id="rId3" imgW="1828800" imgH="266700"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1027563"/>
                        <a:ext cx="3600400" cy="525058"/>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896359786"/>
              </p:ext>
            </p:extLst>
          </p:nvPr>
        </p:nvGraphicFramePr>
        <p:xfrm>
          <a:off x="4932040" y="1061492"/>
          <a:ext cx="3396343" cy="495300"/>
        </p:xfrm>
        <a:graphic>
          <a:graphicData uri="http://schemas.openxmlformats.org/presentationml/2006/ole">
            <mc:AlternateContent xmlns:mc="http://schemas.openxmlformats.org/markup-compatibility/2006">
              <mc:Choice xmlns:v="urn:schemas-microsoft-com:vml" Requires="v">
                <p:oleObj spid="_x0000_s112893" name="Równanie" r:id="rId5" imgW="1828800" imgH="266700" progId="Equation.3">
                  <p:embed/>
                </p:oleObj>
              </mc:Choice>
              <mc:Fallback>
                <p:oleObj name="Równanie" r:id="rId5" imgW="1828800" imgH="2667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2040" y="1061492"/>
                        <a:ext cx="3396343" cy="495300"/>
                      </a:xfrm>
                      <a:prstGeom prst="rect">
                        <a:avLst/>
                      </a:prstGeom>
                      <a:noFill/>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2516836781"/>
              </p:ext>
            </p:extLst>
          </p:nvPr>
        </p:nvGraphicFramePr>
        <p:xfrm>
          <a:off x="1475656" y="1832054"/>
          <a:ext cx="1440160" cy="347625"/>
        </p:xfrm>
        <a:graphic>
          <a:graphicData uri="http://schemas.openxmlformats.org/presentationml/2006/ole">
            <mc:AlternateContent xmlns:mc="http://schemas.openxmlformats.org/markup-compatibility/2006">
              <mc:Choice xmlns:v="urn:schemas-microsoft-com:vml" Requires="v">
                <p:oleObj spid="_x0000_s112894" name="Równanie" r:id="rId7" imgW="825500" imgH="203200" progId="Equation.3">
                  <p:embed/>
                </p:oleObj>
              </mc:Choice>
              <mc:Fallback>
                <p:oleObj name="Równanie" r:id="rId7" imgW="825500" imgH="2032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5656" y="1832054"/>
                        <a:ext cx="1440160" cy="347625"/>
                      </a:xfrm>
                      <a:prstGeom prst="rect">
                        <a:avLst/>
                      </a:prstGeom>
                      <a:noFill/>
                    </p:spPr>
                  </p:pic>
                </p:oleObj>
              </mc:Fallback>
            </mc:AlternateContent>
          </a:graphicData>
        </a:graphic>
      </p:graphicFrame>
      <p:graphicFrame>
        <p:nvGraphicFramePr>
          <p:cNvPr id="7" name="Obiekt 6"/>
          <p:cNvGraphicFramePr>
            <a:graphicFrameLocks noChangeAspect="1"/>
          </p:cNvGraphicFramePr>
          <p:nvPr>
            <p:extLst>
              <p:ext uri="{D42A27DB-BD31-4B8C-83A1-F6EECF244321}">
                <p14:modId xmlns:p14="http://schemas.microsoft.com/office/powerpoint/2010/main" val="1900910354"/>
              </p:ext>
            </p:extLst>
          </p:nvPr>
        </p:nvGraphicFramePr>
        <p:xfrm>
          <a:off x="3278694" y="1815121"/>
          <a:ext cx="1293306" cy="355837"/>
        </p:xfrm>
        <a:graphic>
          <a:graphicData uri="http://schemas.openxmlformats.org/presentationml/2006/ole">
            <mc:AlternateContent xmlns:mc="http://schemas.openxmlformats.org/markup-compatibility/2006">
              <mc:Choice xmlns:v="urn:schemas-microsoft-com:vml" Requires="v">
                <p:oleObj spid="_x0000_s112895" name="Równanie" r:id="rId9" imgW="825500" imgH="203200" progId="Equation.3">
                  <p:embed/>
                </p:oleObj>
              </mc:Choice>
              <mc:Fallback>
                <p:oleObj name="Równanie" r:id="rId9" imgW="825500" imgH="203200"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8694" y="1815121"/>
                        <a:ext cx="1293306" cy="355837"/>
                      </a:xfrm>
                      <a:prstGeom prst="rect">
                        <a:avLst/>
                      </a:prstGeom>
                      <a:noFill/>
                    </p:spPr>
                  </p:pic>
                </p:oleObj>
              </mc:Fallback>
            </mc:AlternateContent>
          </a:graphicData>
        </a:graphic>
      </p:graphicFrame>
      <p:graphicFrame>
        <p:nvGraphicFramePr>
          <p:cNvPr id="8" name="Obiekt 7"/>
          <p:cNvGraphicFramePr>
            <a:graphicFrameLocks noChangeAspect="1"/>
          </p:cNvGraphicFramePr>
          <p:nvPr>
            <p:extLst>
              <p:ext uri="{D42A27DB-BD31-4B8C-83A1-F6EECF244321}">
                <p14:modId xmlns:p14="http://schemas.microsoft.com/office/powerpoint/2010/main" val="3512707070"/>
              </p:ext>
            </p:extLst>
          </p:nvPr>
        </p:nvGraphicFramePr>
        <p:xfrm>
          <a:off x="1475593" y="2348880"/>
          <a:ext cx="2664359" cy="360040"/>
        </p:xfrm>
        <a:graphic>
          <a:graphicData uri="http://schemas.openxmlformats.org/presentationml/2006/ole">
            <mc:AlternateContent xmlns:mc="http://schemas.openxmlformats.org/markup-compatibility/2006">
              <mc:Choice xmlns:v="urn:schemas-microsoft-com:vml" Requires="v">
                <p:oleObj spid="_x0000_s112896" name="Równanie" r:id="rId11" imgW="1295400" imgH="228600" progId="Equation.3">
                  <p:embed/>
                </p:oleObj>
              </mc:Choice>
              <mc:Fallback>
                <p:oleObj name="Równanie" r:id="rId11" imgW="1295400" imgH="228600" progId="Equation.3">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75593" y="2348880"/>
                        <a:ext cx="2664359" cy="360040"/>
                      </a:xfrm>
                      <a:prstGeom prst="rect">
                        <a:avLst/>
                      </a:prstGeom>
                      <a:noFill/>
                    </p:spPr>
                  </p:pic>
                </p:oleObj>
              </mc:Fallback>
            </mc:AlternateContent>
          </a:graphicData>
        </a:graphic>
      </p:graphicFrame>
      <p:graphicFrame>
        <p:nvGraphicFramePr>
          <p:cNvPr id="9" name="Obiekt 8"/>
          <p:cNvGraphicFramePr>
            <a:graphicFrameLocks noChangeAspect="1"/>
          </p:cNvGraphicFramePr>
          <p:nvPr>
            <p:extLst>
              <p:ext uri="{D42A27DB-BD31-4B8C-83A1-F6EECF244321}">
                <p14:modId xmlns:p14="http://schemas.microsoft.com/office/powerpoint/2010/main" val="2009457887"/>
              </p:ext>
            </p:extLst>
          </p:nvPr>
        </p:nvGraphicFramePr>
        <p:xfrm>
          <a:off x="467544" y="2924944"/>
          <a:ext cx="1720776" cy="397102"/>
        </p:xfrm>
        <a:graphic>
          <a:graphicData uri="http://schemas.openxmlformats.org/presentationml/2006/ole">
            <mc:AlternateContent xmlns:mc="http://schemas.openxmlformats.org/markup-compatibility/2006">
              <mc:Choice xmlns:v="urn:schemas-microsoft-com:vml" Requires="v">
                <p:oleObj spid="_x0000_s112897" name="Równanie" r:id="rId13" imgW="863225" imgH="203112" progId="Equation.3">
                  <p:embed/>
                </p:oleObj>
              </mc:Choice>
              <mc:Fallback>
                <p:oleObj name="Równanie" r:id="rId13" imgW="863225" imgH="203112" progId="Equation.3">
                  <p:embed/>
                  <p:pic>
                    <p:nvPicPr>
                      <p:cNvPr id="0" name="Object 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7544" y="2924944"/>
                        <a:ext cx="1720776" cy="397102"/>
                      </a:xfrm>
                      <a:prstGeom prst="rect">
                        <a:avLst/>
                      </a:prstGeom>
                      <a:noFill/>
                    </p:spPr>
                  </p:pic>
                </p:oleObj>
              </mc:Fallback>
            </mc:AlternateContent>
          </a:graphicData>
        </a:graphic>
      </p:graphicFrame>
      <p:graphicFrame>
        <p:nvGraphicFramePr>
          <p:cNvPr id="10" name="Obiekt 9"/>
          <p:cNvGraphicFramePr>
            <a:graphicFrameLocks noChangeAspect="1"/>
          </p:cNvGraphicFramePr>
          <p:nvPr>
            <p:extLst>
              <p:ext uri="{D42A27DB-BD31-4B8C-83A1-F6EECF244321}">
                <p14:modId xmlns:p14="http://schemas.microsoft.com/office/powerpoint/2010/main" val="3321266782"/>
              </p:ext>
            </p:extLst>
          </p:nvPr>
        </p:nvGraphicFramePr>
        <p:xfrm>
          <a:off x="3052415" y="2949375"/>
          <a:ext cx="1656184" cy="382196"/>
        </p:xfrm>
        <a:graphic>
          <a:graphicData uri="http://schemas.openxmlformats.org/presentationml/2006/ole">
            <mc:AlternateContent xmlns:mc="http://schemas.openxmlformats.org/markup-compatibility/2006">
              <mc:Choice xmlns:v="urn:schemas-microsoft-com:vml" Requires="v">
                <p:oleObj spid="_x0000_s112898" name="Równanie" r:id="rId15" imgW="863225" imgH="203112" progId="Equation.3">
                  <p:embed/>
                </p:oleObj>
              </mc:Choice>
              <mc:Fallback>
                <p:oleObj name="Równanie" r:id="rId15" imgW="863225" imgH="203112" progId="Equation.3">
                  <p:embed/>
                  <p:pic>
                    <p:nvPicPr>
                      <p:cNvPr id="0" name="Object 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52415" y="2949375"/>
                        <a:ext cx="1656184" cy="382196"/>
                      </a:xfrm>
                      <a:prstGeom prst="rect">
                        <a:avLst/>
                      </a:prstGeom>
                      <a:noFill/>
                    </p:spPr>
                  </p:pic>
                </p:oleObj>
              </mc:Fallback>
            </mc:AlternateContent>
          </a:graphicData>
        </a:graphic>
      </p:graphicFrame>
      <p:graphicFrame>
        <p:nvGraphicFramePr>
          <p:cNvPr id="11" name="Obiekt 10"/>
          <p:cNvGraphicFramePr>
            <a:graphicFrameLocks noChangeAspect="1"/>
          </p:cNvGraphicFramePr>
          <p:nvPr>
            <p:extLst>
              <p:ext uri="{D42A27DB-BD31-4B8C-83A1-F6EECF244321}">
                <p14:modId xmlns:p14="http://schemas.microsoft.com/office/powerpoint/2010/main" val="4047847046"/>
              </p:ext>
            </p:extLst>
          </p:nvPr>
        </p:nvGraphicFramePr>
        <p:xfrm>
          <a:off x="5076056" y="2996952"/>
          <a:ext cx="2078847" cy="382141"/>
        </p:xfrm>
        <a:graphic>
          <a:graphicData uri="http://schemas.openxmlformats.org/presentationml/2006/ole">
            <mc:AlternateContent xmlns:mc="http://schemas.openxmlformats.org/markup-compatibility/2006">
              <mc:Choice xmlns:v="urn:schemas-microsoft-com:vml" Requires="v">
                <p:oleObj spid="_x0000_s112899" name="Równanie" r:id="rId17" imgW="1295400" imgH="241300" progId="Equation.3">
                  <p:embed/>
                </p:oleObj>
              </mc:Choice>
              <mc:Fallback>
                <p:oleObj name="Równanie" r:id="rId17" imgW="1295400" imgH="241300" progId="Equation.3">
                  <p:embed/>
                  <p:pic>
                    <p:nvPicPr>
                      <p:cNvPr id="0" name="Object 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76056" y="2996952"/>
                        <a:ext cx="2078847" cy="382141"/>
                      </a:xfrm>
                      <a:prstGeom prst="rect">
                        <a:avLst/>
                      </a:prstGeom>
                      <a:noFill/>
                    </p:spPr>
                  </p:pic>
                </p:oleObj>
              </mc:Fallback>
            </mc:AlternateContent>
          </a:graphicData>
        </a:graphic>
      </p:graphicFrame>
      <p:graphicFrame>
        <p:nvGraphicFramePr>
          <p:cNvPr id="12" name="Obiekt 11"/>
          <p:cNvGraphicFramePr>
            <a:graphicFrameLocks noChangeAspect="1"/>
          </p:cNvGraphicFramePr>
          <p:nvPr>
            <p:extLst>
              <p:ext uri="{D42A27DB-BD31-4B8C-83A1-F6EECF244321}">
                <p14:modId xmlns:p14="http://schemas.microsoft.com/office/powerpoint/2010/main" val="3983053495"/>
              </p:ext>
            </p:extLst>
          </p:nvPr>
        </p:nvGraphicFramePr>
        <p:xfrm>
          <a:off x="395536" y="3573016"/>
          <a:ext cx="2166431" cy="401191"/>
        </p:xfrm>
        <a:graphic>
          <a:graphicData uri="http://schemas.openxmlformats.org/presentationml/2006/ole">
            <mc:AlternateContent xmlns:mc="http://schemas.openxmlformats.org/markup-compatibility/2006">
              <mc:Choice xmlns:v="urn:schemas-microsoft-com:vml" Requires="v">
                <p:oleObj spid="_x0000_s112900" name="Równanie" r:id="rId19" imgW="1282700" imgH="241300" progId="Equation.3">
                  <p:embed/>
                </p:oleObj>
              </mc:Choice>
              <mc:Fallback>
                <p:oleObj name="Równanie" r:id="rId19" imgW="1282700" imgH="241300" progId="Equation.3">
                  <p:embed/>
                  <p:pic>
                    <p:nvPicPr>
                      <p:cNvPr id="0" name="Object 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95536" y="3573016"/>
                        <a:ext cx="2166431" cy="401191"/>
                      </a:xfrm>
                      <a:prstGeom prst="rect">
                        <a:avLst/>
                      </a:prstGeom>
                      <a:noFill/>
                    </p:spPr>
                  </p:pic>
                </p:oleObj>
              </mc:Fallback>
            </mc:AlternateContent>
          </a:graphicData>
        </a:graphic>
      </p:graphicFrame>
      <p:sp>
        <p:nvSpPr>
          <p:cNvPr id="13" name="Rectangle 10"/>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Rectangle 14"/>
          <p:cNvSpPr>
            <a:spLocks noChangeArrowheads="1"/>
          </p:cNvSpPr>
          <p:nvPr/>
        </p:nvSpPr>
        <p:spPr bwMode="auto">
          <a:xfrm>
            <a:off x="0" y="13906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8" name="Rectangle 15"/>
          <p:cNvSpPr>
            <a:spLocks noChangeArrowheads="1"/>
          </p:cNvSpPr>
          <p:nvPr/>
        </p:nvSpPr>
        <p:spPr bwMode="auto">
          <a:xfrm>
            <a:off x="0" y="20764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16"/>
          <p:cNvSpPr>
            <a:spLocks noChangeArrowheads="1"/>
          </p:cNvSpPr>
          <p:nvPr/>
        </p:nvSpPr>
        <p:spPr bwMode="auto">
          <a:xfrm>
            <a:off x="4458026" y="2595176"/>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pl-PL"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pole tekstowe 21"/>
          <p:cNvSpPr txBox="1"/>
          <p:nvPr/>
        </p:nvSpPr>
        <p:spPr>
          <a:xfrm>
            <a:off x="179512" y="4149080"/>
            <a:ext cx="8568952" cy="1569660"/>
          </a:xfrm>
          <a:prstGeom prst="rect">
            <a:avLst/>
          </a:prstGeom>
          <a:noFill/>
        </p:spPr>
        <p:txBody>
          <a:bodyPr wrap="square" rtlCol="0">
            <a:spAutoFit/>
          </a:bodyPr>
          <a:lstStyle/>
          <a:p>
            <a:r>
              <a:rPr lang="en-US" sz="2400" dirty="0"/>
              <a:t>The constants K and H are determined from the boundary conditions for scattered radiation at the upper boundary of the atmosphere and at the ground surface. If the albedo of the earth's surface is zero, then these constants are</a:t>
            </a:r>
          </a:p>
        </p:txBody>
      </p:sp>
      <p:sp>
        <p:nvSpPr>
          <p:cNvPr id="23" name="pole tekstowe 22"/>
          <p:cNvSpPr txBox="1"/>
          <p:nvPr/>
        </p:nvSpPr>
        <p:spPr>
          <a:xfrm>
            <a:off x="179512" y="1663700"/>
            <a:ext cx="1512168" cy="461665"/>
          </a:xfrm>
          <a:prstGeom prst="rect">
            <a:avLst/>
          </a:prstGeom>
          <a:noFill/>
        </p:spPr>
        <p:txBody>
          <a:bodyPr wrap="square" rtlCol="0">
            <a:spAutoFit/>
          </a:bodyPr>
          <a:lstStyle/>
          <a:p>
            <a:r>
              <a:rPr lang="pl-PL" sz="2400" dirty="0" err="1" smtClean="0"/>
              <a:t>where</a:t>
            </a:r>
            <a:endParaRPr lang="en-US" sz="2400" dirty="0"/>
          </a:p>
        </p:txBody>
      </p:sp>
      <p:graphicFrame>
        <p:nvGraphicFramePr>
          <p:cNvPr id="24" name="Obiekt 23"/>
          <p:cNvGraphicFramePr>
            <a:graphicFrameLocks noChangeAspect="1"/>
          </p:cNvGraphicFramePr>
          <p:nvPr>
            <p:extLst>
              <p:ext uri="{D42A27DB-BD31-4B8C-83A1-F6EECF244321}">
                <p14:modId xmlns:p14="http://schemas.microsoft.com/office/powerpoint/2010/main" val="2798398831"/>
              </p:ext>
            </p:extLst>
          </p:nvPr>
        </p:nvGraphicFramePr>
        <p:xfrm>
          <a:off x="683568" y="5733256"/>
          <a:ext cx="5149850" cy="457200"/>
        </p:xfrm>
        <a:graphic>
          <a:graphicData uri="http://schemas.openxmlformats.org/presentationml/2006/ole">
            <mc:AlternateContent xmlns:mc="http://schemas.openxmlformats.org/markup-compatibility/2006">
              <mc:Choice xmlns:v="urn:schemas-microsoft-com:vml" Requires="v">
                <p:oleObj spid="_x0000_s112901" name="Równanie" r:id="rId21" imgW="2577960" imgH="228600" progId="Equation.3">
                  <p:embed/>
                </p:oleObj>
              </mc:Choice>
              <mc:Fallback>
                <p:oleObj name="Równanie" r:id="rId21" imgW="2577960" imgH="228600" progId="Equation.3">
                  <p:embed/>
                  <p:pic>
                    <p:nvPicPr>
                      <p:cNvPr id="0" name="Object 29"/>
                      <p:cNvPicPr>
                        <a:picLocks noChangeAspect="1" noChangeArrowheads="1"/>
                      </p:cNvPicPr>
                      <p:nvPr/>
                    </p:nvPicPr>
                    <p:blipFill>
                      <a:blip r:embed="rId22"/>
                      <a:srcRect/>
                      <a:stretch>
                        <a:fillRect/>
                      </a:stretch>
                    </p:blipFill>
                    <p:spPr bwMode="auto">
                      <a:xfrm>
                        <a:off x="683568" y="5733256"/>
                        <a:ext cx="5149850" cy="457200"/>
                      </a:xfrm>
                      <a:prstGeom prst="rect">
                        <a:avLst/>
                      </a:prstGeom>
                      <a:noFill/>
                    </p:spPr>
                  </p:pic>
                </p:oleObj>
              </mc:Fallback>
            </mc:AlternateContent>
          </a:graphicData>
        </a:graphic>
      </p:graphicFrame>
      <p:graphicFrame>
        <p:nvGraphicFramePr>
          <p:cNvPr id="25" name="Obiekt 24"/>
          <p:cNvGraphicFramePr>
            <a:graphicFrameLocks noChangeAspect="1"/>
          </p:cNvGraphicFramePr>
          <p:nvPr>
            <p:extLst>
              <p:ext uri="{D42A27DB-BD31-4B8C-83A1-F6EECF244321}">
                <p14:modId xmlns:p14="http://schemas.microsoft.com/office/powerpoint/2010/main" val="1224960705"/>
              </p:ext>
            </p:extLst>
          </p:nvPr>
        </p:nvGraphicFramePr>
        <p:xfrm>
          <a:off x="683568" y="6368752"/>
          <a:ext cx="5205806" cy="444624"/>
        </p:xfrm>
        <a:graphic>
          <a:graphicData uri="http://schemas.openxmlformats.org/presentationml/2006/ole">
            <mc:AlternateContent xmlns:mc="http://schemas.openxmlformats.org/markup-compatibility/2006">
              <mc:Choice xmlns:v="urn:schemas-microsoft-com:vml" Requires="v">
                <p:oleObj spid="_x0000_s112902" name="Równanie" r:id="rId23" imgW="2679700" imgH="228600" progId="Equation.3">
                  <p:embed/>
                </p:oleObj>
              </mc:Choice>
              <mc:Fallback>
                <p:oleObj name="Równanie" r:id="rId23" imgW="2679700" imgH="228600" progId="Equation.3">
                  <p:embed/>
                  <p:pic>
                    <p:nvPicPr>
                      <p:cNvPr id="0" name="Object 28"/>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83568" y="6368752"/>
                        <a:ext cx="5205806" cy="444624"/>
                      </a:xfrm>
                      <a:prstGeom prst="rect">
                        <a:avLst/>
                      </a:prstGeom>
                      <a:noFill/>
                    </p:spPr>
                  </p:pic>
                </p:oleObj>
              </mc:Fallback>
            </mc:AlternateContent>
          </a:graphicData>
        </a:graphic>
      </p:graphicFrame>
      <p:sp>
        <p:nvSpPr>
          <p:cNvPr id="26" name="Rectangle 30"/>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7" name="Rectangle 31"/>
          <p:cNvSpPr>
            <a:spLocks noChangeArrowheads="1"/>
          </p:cNvSpPr>
          <p:nvPr/>
        </p:nvSpPr>
        <p:spPr bwMode="auto">
          <a:xfrm>
            <a:off x="0" y="685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84487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Solution for </a:t>
            </a:r>
            <a:r>
              <a:rPr lang="pl-PL" sz="3200" b="1" dirty="0" err="1" smtClean="0"/>
              <a:t>flux</a:t>
            </a:r>
            <a:endParaRPr lang="en-US" sz="3200" b="1" dirty="0"/>
          </a:p>
        </p:txBody>
      </p:sp>
      <p:sp>
        <p:nvSpPr>
          <p:cNvPr id="3" name="Symbol zastępczy zawartości 2"/>
          <p:cNvSpPr>
            <a:spLocks noGrp="1"/>
          </p:cNvSpPr>
          <p:nvPr>
            <p:ph idx="1"/>
          </p:nvPr>
        </p:nvSpPr>
        <p:spPr>
          <a:xfrm>
            <a:off x="323528" y="1412776"/>
            <a:ext cx="8229600" cy="4525963"/>
          </a:xfrm>
        </p:spPr>
        <p:txBody>
          <a:bodyPr>
            <a:normAutofit/>
          </a:bodyPr>
          <a:lstStyle/>
          <a:p>
            <a:r>
              <a:rPr lang="en-US" sz="2400" dirty="0"/>
              <a:t>Using the expressions for radiance, we can calculate the radiative fluxes. </a:t>
            </a:r>
            <a:endParaRPr lang="pl-PL" sz="2400" dirty="0" smtClean="0"/>
          </a:p>
          <a:p>
            <a:r>
              <a:rPr lang="en-US" sz="2400" dirty="0" smtClean="0"/>
              <a:t>In </a:t>
            </a:r>
            <a:r>
              <a:rPr lang="en-US" sz="2400" dirty="0"/>
              <a:t>the case of the 2-stream approximation, these have the following form</a:t>
            </a:r>
          </a:p>
        </p:txBody>
      </p:sp>
      <p:graphicFrame>
        <p:nvGraphicFramePr>
          <p:cNvPr id="4" name="Obiekt 3"/>
          <p:cNvGraphicFramePr>
            <a:graphicFrameLocks noChangeAspect="1"/>
          </p:cNvGraphicFramePr>
          <p:nvPr>
            <p:extLst>
              <p:ext uri="{D42A27DB-BD31-4B8C-83A1-F6EECF244321}">
                <p14:modId xmlns:p14="http://schemas.microsoft.com/office/powerpoint/2010/main" val="1897943017"/>
              </p:ext>
            </p:extLst>
          </p:nvPr>
        </p:nvGraphicFramePr>
        <p:xfrm>
          <a:off x="683567" y="3212976"/>
          <a:ext cx="1818201" cy="504056"/>
        </p:xfrm>
        <a:graphic>
          <a:graphicData uri="http://schemas.openxmlformats.org/presentationml/2006/ole">
            <mc:AlternateContent xmlns:mc="http://schemas.openxmlformats.org/markup-compatibility/2006">
              <mc:Choice xmlns:v="urn:schemas-microsoft-com:vml" Requires="v">
                <p:oleObj spid="_x0000_s113707" name="Równanie" r:id="rId3" imgW="964781" imgH="266584" progId="Equation.3">
                  <p:embed/>
                </p:oleObj>
              </mc:Choice>
              <mc:Fallback>
                <p:oleObj name="Równanie" r:id="rId3" imgW="964781" imgH="266584"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7" y="3212976"/>
                        <a:ext cx="1818201" cy="504056"/>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2395904493"/>
              </p:ext>
            </p:extLst>
          </p:nvPr>
        </p:nvGraphicFramePr>
        <p:xfrm>
          <a:off x="2915816" y="3212976"/>
          <a:ext cx="1964585" cy="544638"/>
        </p:xfrm>
        <a:graphic>
          <a:graphicData uri="http://schemas.openxmlformats.org/presentationml/2006/ole">
            <mc:AlternateContent xmlns:mc="http://schemas.openxmlformats.org/markup-compatibility/2006">
              <mc:Choice xmlns:v="urn:schemas-microsoft-com:vml" Requires="v">
                <p:oleObj spid="_x0000_s113708" name="Równanie" r:id="rId5" imgW="964781" imgH="266584" progId="Equation.3">
                  <p:embed/>
                </p:oleObj>
              </mc:Choice>
              <mc:Fallback>
                <p:oleObj name="Równanie" r:id="rId5" imgW="964781" imgH="266584"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5816" y="3212976"/>
                        <a:ext cx="1964585" cy="544638"/>
                      </a:xfrm>
                      <a:prstGeom prst="rect">
                        <a:avLst/>
                      </a:prstGeom>
                      <a:noFill/>
                    </p:spPr>
                  </p:pic>
                </p:oleObj>
              </mc:Fallback>
            </mc:AlternateContent>
          </a:graphicData>
        </a:graphic>
      </p:graphicFrame>
      <p:sp>
        <p:nvSpPr>
          <p:cNvPr id="7" name="Rectangle 4"/>
          <p:cNvSpPr>
            <a:spLocks noChangeArrowheads="1"/>
          </p:cNvSpPr>
          <p:nvPr/>
        </p:nvSpPr>
        <p:spPr bwMode="auto">
          <a:xfrm>
            <a:off x="0" y="7239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990597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Final notes</a:t>
            </a:r>
            <a:endParaRPr lang="en-US" sz="3200" b="1" dirty="0"/>
          </a:p>
        </p:txBody>
      </p:sp>
      <p:sp>
        <p:nvSpPr>
          <p:cNvPr id="3" name="Symbol zastępczy zawartości 2"/>
          <p:cNvSpPr>
            <a:spLocks noGrp="1"/>
          </p:cNvSpPr>
          <p:nvPr>
            <p:ph idx="1"/>
          </p:nvPr>
        </p:nvSpPr>
        <p:spPr>
          <a:xfrm>
            <a:off x="457200" y="1340768"/>
            <a:ext cx="8229600" cy="5184576"/>
          </a:xfrm>
        </p:spPr>
        <p:txBody>
          <a:bodyPr>
            <a:normAutofit/>
          </a:bodyPr>
          <a:lstStyle/>
          <a:p>
            <a:r>
              <a:rPr lang="en-US" sz="2400" dirty="0"/>
              <a:t>The 2-stream method was first described by Schuster in 1905</a:t>
            </a:r>
            <a:r>
              <a:rPr lang="en-US" sz="2400" dirty="0" smtClean="0"/>
              <a:t>.</a:t>
            </a:r>
            <a:endParaRPr lang="pl-PL" sz="2400" dirty="0" smtClean="0"/>
          </a:p>
          <a:p>
            <a:r>
              <a:rPr lang="en-US" sz="2400" dirty="0" smtClean="0"/>
              <a:t>It </a:t>
            </a:r>
            <a:r>
              <a:rPr lang="en-US" sz="2400" dirty="0"/>
              <a:t>is often used for climatic studies, as it enables the estimation of radiation fluxes and consequently the radiation balance at the upper boundary of the atmosphere, in the atmosphere and at the ground surface</a:t>
            </a:r>
            <a:r>
              <a:rPr lang="en-US" sz="2400" dirty="0" smtClean="0"/>
              <a:t>.</a:t>
            </a:r>
            <a:endParaRPr lang="pl-PL" sz="2400" dirty="0" smtClean="0"/>
          </a:p>
          <a:p>
            <a:pPr marL="0" indent="0">
              <a:buNone/>
            </a:pPr>
            <a:r>
              <a:rPr lang="en-US" sz="2400" b="1" dirty="0">
                <a:solidFill>
                  <a:schemeClr val="tx2">
                    <a:lumMod val="75000"/>
                  </a:schemeClr>
                </a:solidFill>
              </a:rPr>
              <a:t>Properties of the 2-stream </a:t>
            </a:r>
            <a:r>
              <a:rPr lang="en-US" sz="2400" b="1" dirty="0" smtClean="0">
                <a:solidFill>
                  <a:schemeClr val="tx2">
                    <a:lumMod val="75000"/>
                  </a:schemeClr>
                </a:solidFill>
              </a:rPr>
              <a:t>approximation</a:t>
            </a:r>
            <a:endParaRPr lang="pl-PL" sz="2400" b="1" dirty="0" smtClean="0">
              <a:solidFill>
                <a:schemeClr val="tx2">
                  <a:lumMod val="75000"/>
                </a:schemeClr>
              </a:solidFill>
            </a:endParaRPr>
          </a:p>
          <a:p>
            <a:r>
              <a:rPr lang="en-US" sz="2400" dirty="0" smtClean="0"/>
              <a:t>The </a:t>
            </a:r>
            <a:r>
              <a:rPr lang="en-US" sz="2400" dirty="0"/>
              <a:t>solution shows good accuracy, but within a limited range of optical parameter </a:t>
            </a:r>
            <a:r>
              <a:rPr lang="en-US" sz="2400" dirty="0" smtClean="0"/>
              <a:t>variation.</a:t>
            </a:r>
            <a:endParaRPr lang="pl-PL" sz="2400" dirty="0" smtClean="0"/>
          </a:p>
          <a:p>
            <a:r>
              <a:rPr lang="en-US" sz="2400" dirty="0" smtClean="0"/>
              <a:t>Is </a:t>
            </a:r>
            <a:r>
              <a:rPr lang="en-US" sz="2400" dirty="0"/>
              <a:t>a very efficient method for solving the transfer equation (very fast method</a:t>
            </a:r>
            <a:r>
              <a:rPr lang="en-US" sz="2400" dirty="0" smtClean="0"/>
              <a:t>).</a:t>
            </a:r>
            <a:endParaRPr lang="pl-PL" sz="2400" dirty="0" smtClean="0"/>
          </a:p>
          <a:p>
            <a:r>
              <a:rPr lang="en-US" sz="2400" dirty="0" smtClean="0"/>
              <a:t>It </a:t>
            </a:r>
            <a:r>
              <a:rPr lang="en-US" sz="2400" dirty="0"/>
              <a:t>assumes that the variation of radiance with respect to the azimuthal angle can be neglected.</a:t>
            </a:r>
          </a:p>
        </p:txBody>
      </p:sp>
    </p:spTree>
    <p:extLst>
      <p:ext uri="{BB962C8B-B14F-4D97-AF65-F5344CB8AC3E}">
        <p14:creationId xmlns:p14="http://schemas.microsoft.com/office/powerpoint/2010/main" val="3551542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err="1" smtClean="0"/>
              <a:t>Eddington</a:t>
            </a:r>
            <a:r>
              <a:rPr lang="en-US" sz="3200" b="1" dirty="0" smtClean="0"/>
              <a:t> approximation</a:t>
            </a:r>
            <a:endParaRPr lang="en-US" sz="3200" b="1" dirty="0"/>
          </a:p>
        </p:txBody>
      </p:sp>
      <p:sp>
        <p:nvSpPr>
          <p:cNvPr id="3" name="Symbol zastępczy zawartości 2"/>
          <p:cNvSpPr>
            <a:spLocks noGrp="1"/>
          </p:cNvSpPr>
          <p:nvPr>
            <p:ph idx="1"/>
          </p:nvPr>
        </p:nvSpPr>
        <p:spPr/>
        <p:txBody>
          <a:bodyPr>
            <a:normAutofit/>
          </a:bodyPr>
          <a:lstStyle/>
          <a:p>
            <a:r>
              <a:rPr lang="en-US" sz="2400" dirty="0"/>
              <a:t>Another method used to solve the radiative transfer equation is the </a:t>
            </a:r>
            <a:r>
              <a:rPr lang="en-US" sz="2400" dirty="0" err="1"/>
              <a:t>Eddington</a:t>
            </a:r>
            <a:r>
              <a:rPr lang="en-US" sz="2400" dirty="0"/>
              <a:t> approximation. </a:t>
            </a:r>
            <a:endParaRPr lang="pl-PL" sz="2400" dirty="0" smtClean="0"/>
          </a:p>
          <a:p>
            <a:r>
              <a:rPr lang="en-US" sz="2400" dirty="0" smtClean="0"/>
              <a:t>It </a:t>
            </a:r>
            <a:r>
              <a:rPr lang="en-US" sz="2400" dirty="0"/>
              <a:t>was derived in 1916 and is very close to the 2-stream approximation. </a:t>
            </a:r>
            <a:endParaRPr lang="pl-PL" sz="2400" dirty="0" smtClean="0"/>
          </a:p>
          <a:p>
            <a:r>
              <a:rPr lang="en-US" sz="2400" dirty="0" smtClean="0"/>
              <a:t>In </a:t>
            </a:r>
            <a:r>
              <a:rPr lang="en-US" sz="2400" dirty="0"/>
              <a:t>it, we assume that the expressions for the radiance and the phase function have the following form</a:t>
            </a:r>
          </a:p>
        </p:txBody>
      </p:sp>
      <p:graphicFrame>
        <p:nvGraphicFramePr>
          <p:cNvPr id="4" name="Obiekt 3"/>
          <p:cNvGraphicFramePr>
            <a:graphicFrameLocks noChangeAspect="1"/>
          </p:cNvGraphicFramePr>
          <p:nvPr>
            <p:extLst>
              <p:ext uri="{D42A27DB-BD31-4B8C-83A1-F6EECF244321}">
                <p14:modId xmlns:p14="http://schemas.microsoft.com/office/powerpoint/2010/main" val="3701973721"/>
              </p:ext>
            </p:extLst>
          </p:nvPr>
        </p:nvGraphicFramePr>
        <p:xfrm>
          <a:off x="827584" y="4293096"/>
          <a:ext cx="2625328" cy="428625"/>
        </p:xfrm>
        <a:graphic>
          <a:graphicData uri="http://schemas.openxmlformats.org/presentationml/2006/ole">
            <mc:AlternateContent xmlns:mc="http://schemas.openxmlformats.org/markup-compatibility/2006">
              <mc:Choice xmlns:v="urn:schemas-microsoft-com:vml" Requires="v">
                <p:oleObj spid="_x0000_s114746" name="Równanie" r:id="rId3" imgW="1397000" imgH="228600" progId="Equation.3">
                  <p:embed/>
                </p:oleObj>
              </mc:Choice>
              <mc:Fallback>
                <p:oleObj name="Równanie" r:id="rId3" imgW="1397000" imgH="228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4293096"/>
                        <a:ext cx="2625328" cy="428625"/>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2726058041"/>
              </p:ext>
            </p:extLst>
          </p:nvPr>
        </p:nvGraphicFramePr>
        <p:xfrm>
          <a:off x="4211960" y="4293096"/>
          <a:ext cx="1205647" cy="366936"/>
        </p:xfrm>
        <a:graphic>
          <a:graphicData uri="http://schemas.openxmlformats.org/presentationml/2006/ole">
            <mc:AlternateContent xmlns:mc="http://schemas.openxmlformats.org/markup-compatibility/2006">
              <mc:Choice xmlns:v="urn:schemas-microsoft-com:vml" Requires="v">
                <p:oleObj spid="_x0000_s114747" name="Równanie" r:id="rId5" imgW="660113" imgH="203112" progId="Equation.3">
                  <p:embed/>
                </p:oleObj>
              </mc:Choice>
              <mc:Fallback>
                <p:oleObj name="Równanie" r:id="rId5" imgW="660113" imgH="203112"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11960" y="4293096"/>
                        <a:ext cx="1205647" cy="366936"/>
                      </a:xfrm>
                      <a:prstGeom prst="rect">
                        <a:avLst/>
                      </a:prstGeom>
                      <a:noFill/>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2984489929"/>
              </p:ext>
            </p:extLst>
          </p:nvPr>
        </p:nvGraphicFramePr>
        <p:xfrm>
          <a:off x="899592" y="4941168"/>
          <a:ext cx="2304256" cy="381019"/>
        </p:xfrm>
        <a:graphic>
          <a:graphicData uri="http://schemas.openxmlformats.org/presentationml/2006/ole">
            <mc:AlternateContent xmlns:mc="http://schemas.openxmlformats.org/markup-compatibility/2006">
              <mc:Choice xmlns:v="urn:schemas-microsoft-com:vml" Requires="v">
                <p:oleObj spid="_x0000_s114748" name="Równanie" r:id="rId7" imgW="1206500" imgH="203200" progId="Equation.3">
                  <p:embed/>
                </p:oleObj>
              </mc:Choice>
              <mc:Fallback>
                <p:oleObj name="Równanie" r:id="rId7" imgW="1206500" imgH="203200" progId="Equation.3">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4941168"/>
                        <a:ext cx="2304256" cy="381019"/>
                      </a:xfrm>
                      <a:prstGeom prst="rect">
                        <a:avLst/>
                      </a:prstGeom>
                      <a:noFill/>
                    </p:spPr>
                  </p:pic>
                </p:oleObj>
              </mc:Fallback>
            </mc:AlternateContent>
          </a:graphicData>
        </a:graphic>
      </p:graphicFrame>
    </p:spTree>
    <p:extLst>
      <p:ext uri="{BB962C8B-B14F-4D97-AF65-F5344CB8AC3E}">
        <p14:creationId xmlns:p14="http://schemas.microsoft.com/office/powerpoint/2010/main" val="4080406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457200"/>
            <a:ext cx="8229600" cy="4525963"/>
          </a:xfrm>
        </p:spPr>
        <p:txBody>
          <a:bodyPr>
            <a:normAutofit/>
          </a:bodyPr>
          <a:lstStyle/>
          <a:p>
            <a:r>
              <a:rPr lang="en-US" sz="2400" dirty="0"/>
              <a:t>By substituting into the transfer equation we </a:t>
            </a:r>
            <a:r>
              <a:rPr lang="en-US" sz="2400" dirty="0" smtClean="0"/>
              <a:t>obtain</a:t>
            </a:r>
            <a:endParaRPr lang="pl-PL" sz="2400" dirty="0" smtClean="0"/>
          </a:p>
          <a:p>
            <a:endParaRPr lang="pl-PL" sz="2400" dirty="0"/>
          </a:p>
          <a:p>
            <a:endParaRPr lang="pl-PL" sz="2400" dirty="0" smtClean="0"/>
          </a:p>
          <a:p>
            <a:endParaRPr lang="pl-PL" sz="2400" dirty="0"/>
          </a:p>
          <a:p>
            <a:endParaRPr lang="pl-PL" sz="2400" dirty="0" smtClean="0"/>
          </a:p>
          <a:p>
            <a:pPr marL="0" indent="0">
              <a:buNone/>
            </a:pPr>
            <a:r>
              <a:rPr lang="pl-PL" sz="2400" dirty="0" smtClean="0"/>
              <a:t>and </a:t>
            </a:r>
            <a:r>
              <a:rPr lang="pl-PL" sz="2400" dirty="0" err="1" smtClean="0"/>
              <a:t>flux</a:t>
            </a:r>
            <a:endParaRPr lang="en-US" sz="2400" dirty="0"/>
          </a:p>
        </p:txBody>
      </p:sp>
      <p:graphicFrame>
        <p:nvGraphicFramePr>
          <p:cNvPr id="4" name="Obiekt 3"/>
          <p:cNvGraphicFramePr>
            <a:graphicFrameLocks noChangeAspect="1"/>
          </p:cNvGraphicFramePr>
          <p:nvPr>
            <p:extLst>
              <p:ext uri="{D42A27DB-BD31-4B8C-83A1-F6EECF244321}">
                <p14:modId xmlns:p14="http://schemas.microsoft.com/office/powerpoint/2010/main" val="419788751"/>
              </p:ext>
            </p:extLst>
          </p:nvPr>
        </p:nvGraphicFramePr>
        <p:xfrm>
          <a:off x="755576" y="1116898"/>
          <a:ext cx="3012780" cy="638175"/>
        </p:xfrm>
        <a:graphic>
          <a:graphicData uri="http://schemas.openxmlformats.org/presentationml/2006/ole">
            <mc:AlternateContent xmlns:mc="http://schemas.openxmlformats.org/markup-compatibility/2006">
              <mc:Choice xmlns:v="urn:schemas-microsoft-com:vml" Requires="v">
                <p:oleObj spid="_x0000_s115785" name="Równanie" r:id="rId3" imgW="1930400" imgH="406400" progId="Equation.3">
                  <p:embed/>
                </p:oleObj>
              </mc:Choice>
              <mc:Fallback>
                <p:oleObj name="Równanie" r:id="rId3" imgW="1930400" imgH="4064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1116898"/>
                        <a:ext cx="3012780" cy="638175"/>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2239490964"/>
              </p:ext>
            </p:extLst>
          </p:nvPr>
        </p:nvGraphicFramePr>
        <p:xfrm>
          <a:off x="755576" y="1844824"/>
          <a:ext cx="3571932" cy="648072"/>
        </p:xfrm>
        <a:graphic>
          <a:graphicData uri="http://schemas.openxmlformats.org/presentationml/2006/ole">
            <mc:AlternateContent xmlns:mc="http://schemas.openxmlformats.org/markup-compatibility/2006">
              <mc:Choice xmlns:v="urn:schemas-microsoft-com:vml" Requires="v">
                <p:oleObj spid="_x0000_s115786" name="Równanie" r:id="rId5" imgW="2260600" imgH="406400" progId="Equation.3">
                  <p:embed/>
                </p:oleObj>
              </mc:Choice>
              <mc:Fallback>
                <p:oleObj name="Równanie" r:id="rId5" imgW="2260600" imgH="406400"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1844824"/>
                        <a:ext cx="3571932" cy="648072"/>
                      </a:xfrm>
                      <a:prstGeom prst="rect">
                        <a:avLst/>
                      </a:prstGeom>
                      <a:noFill/>
                    </p:spPr>
                  </p:pic>
                </p:oleObj>
              </mc:Fallback>
            </mc:AlternateContent>
          </a:graphicData>
        </a:graphic>
      </p:graphicFrame>
      <p:sp>
        <p:nvSpPr>
          <p:cNvPr id="6"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4"/>
          <p:cNvSpPr>
            <a:spLocks noChangeArrowheads="1"/>
          </p:cNvSpPr>
          <p:nvPr/>
        </p:nvSpPr>
        <p:spPr bwMode="auto">
          <a:xfrm>
            <a:off x="0" y="8667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iekt 7"/>
          <p:cNvGraphicFramePr>
            <a:graphicFrameLocks noChangeAspect="1"/>
          </p:cNvGraphicFramePr>
          <p:nvPr>
            <p:extLst>
              <p:ext uri="{D42A27DB-BD31-4B8C-83A1-F6EECF244321}">
                <p14:modId xmlns:p14="http://schemas.microsoft.com/office/powerpoint/2010/main" val="3290670851"/>
              </p:ext>
            </p:extLst>
          </p:nvPr>
        </p:nvGraphicFramePr>
        <p:xfrm>
          <a:off x="827584" y="3212976"/>
          <a:ext cx="2736304" cy="720080"/>
        </p:xfrm>
        <a:graphic>
          <a:graphicData uri="http://schemas.openxmlformats.org/presentationml/2006/ole">
            <mc:AlternateContent xmlns:mc="http://schemas.openxmlformats.org/markup-compatibility/2006">
              <mc:Choice xmlns:v="urn:schemas-microsoft-com:vml" Requires="v">
                <p:oleObj spid="_x0000_s115787" name="Równanie" r:id="rId7" imgW="1625600" imgH="431800" progId="Equation.3">
                  <p:embed/>
                </p:oleObj>
              </mc:Choice>
              <mc:Fallback>
                <p:oleObj name="Równanie" r:id="rId7" imgW="1625600" imgH="4318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3212976"/>
                        <a:ext cx="2736304" cy="720080"/>
                      </a:xfrm>
                      <a:prstGeom prst="rect">
                        <a:avLst/>
                      </a:prstGeom>
                      <a:noFill/>
                    </p:spPr>
                  </p:pic>
                </p:oleObj>
              </mc:Fallback>
            </mc:AlternateContent>
          </a:graphicData>
        </a:graphic>
      </p:graphicFrame>
      <p:graphicFrame>
        <p:nvGraphicFramePr>
          <p:cNvPr id="9" name="Obiekt 8"/>
          <p:cNvGraphicFramePr>
            <a:graphicFrameLocks noChangeAspect="1"/>
          </p:cNvGraphicFramePr>
          <p:nvPr>
            <p:extLst>
              <p:ext uri="{D42A27DB-BD31-4B8C-83A1-F6EECF244321}">
                <p14:modId xmlns:p14="http://schemas.microsoft.com/office/powerpoint/2010/main" val="4011661974"/>
              </p:ext>
            </p:extLst>
          </p:nvPr>
        </p:nvGraphicFramePr>
        <p:xfrm>
          <a:off x="827584" y="4149080"/>
          <a:ext cx="3009934" cy="792088"/>
        </p:xfrm>
        <a:graphic>
          <a:graphicData uri="http://schemas.openxmlformats.org/presentationml/2006/ole">
            <mc:AlternateContent xmlns:mc="http://schemas.openxmlformats.org/markup-compatibility/2006">
              <mc:Choice xmlns:v="urn:schemas-microsoft-com:vml" Requires="v">
                <p:oleObj spid="_x0000_s115788" name="Równanie" r:id="rId9" imgW="1625600" imgH="431800" progId="Equation.3">
                  <p:embed/>
                </p:oleObj>
              </mc:Choice>
              <mc:Fallback>
                <p:oleObj name="Równanie" r:id="rId9" imgW="1625600" imgH="431800"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7584" y="4149080"/>
                        <a:ext cx="3009934" cy="792088"/>
                      </a:xfrm>
                      <a:prstGeom prst="rect">
                        <a:avLst/>
                      </a:prstGeom>
                      <a:noFill/>
                    </p:spPr>
                  </p:pic>
                </p:oleObj>
              </mc:Fallback>
            </mc:AlternateContent>
          </a:graphicData>
        </a:graphic>
      </p:graphicFrame>
      <p:sp>
        <p:nvSpPr>
          <p:cNvPr id="10"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8"/>
          <p:cNvSpPr>
            <a:spLocks noChangeArrowheads="1"/>
          </p:cNvSpPr>
          <p:nvPr/>
        </p:nvSpPr>
        <p:spPr bwMode="auto">
          <a:xfrm>
            <a:off x="0" y="8858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325357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Notes</a:t>
            </a:r>
            <a:endParaRPr lang="en-US" sz="3200" b="1" dirty="0"/>
          </a:p>
        </p:txBody>
      </p:sp>
      <p:sp>
        <p:nvSpPr>
          <p:cNvPr id="3" name="Symbol zastępczy zawartości 2"/>
          <p:cNvSpPr>
            <a:spLocks noGrp="1"/>
          </p:cNvSpPr>
          <p:nvPr>
            <p:ph idx="1"/>
          </p:nvPr>
        </p:nvSpPr>
        <p:spPr>
          <a:xfrm>
            <a:off x="323528" y="1484784"/>
            <a:ext cx="8229600" cy="5184576"/>
          </a:xfrm>
        </p:spPr>
        <p:txBody>
          <a:bodyPr>
            <a:normAutofit/>
          </a:bodyPr>
          <a:lstStyle/>
          <a:p>
            <a:r>
              <a:rPr lang="en-US" sz="2400" dirty="0"/>
              <a:t>The 2-stream method and the </a:t>
            </a:r>
            <a:r>
              <a:rPr lang="en-US" sz="2400" dirty="0" err="1"/>
              <a:t>Eddington</a:t>
            </a:r>
            <a:r>
              <a:rPr lang="en-US" sz="2400" dirty="0"/>
              <a:t> approximation work well for optically thick media. </a:t>
            </a:r>
            <a:endParaRPr lang="pl-PL" sz="2400" dirty="0" smtClean="0"/>
          </a:p>
          <a:p>
            <a:r>
              <a:rPr lang="en-US" sz="2400" dirty="0" smtClean="0"/>
              <a:t>However</a:t>
            </a:r>
            <a:r>
              <a:rPr lang="en-US" sz="2400" dirty="0"/>
              <a:t>, they can lead to significant errors for thin air layers and </a:t>
            </a:r>
            <a:r>
              <a:rPr lang="pl-PL" sz="2400" dirty="0" smtClean="0"/>
              <a:t>for high </a:t>
            </a:r>
            <a:r>
              <a:rPr lang="pl-PL" sz="2400" dirty="0" err="1" smtClean="0"/>
              <a:t>absorption</a:t>
            </a:r>
            <a:r>
              <a:rPr lang="pl-PL" sz="2400" dirty="0" smtClean="0"/>
              <a:t> </a:t>
            </a:r>
            <a:r>
              <a:rPr lang="pl-PL" sz="2400" dirty="0" err="1" smtClean="0"/>
              <a:t>coefficient</a:t>
            </a:r>
            <a:r>
              <a:rPr lang="en-US" sz="2400" dirty="0" smtClean="0"/>
              <a:t>. </a:t>
            </a:r>
            <a:endParaRPr lang="pl-PL" sz="2400" dirty="0" smtClean="0"/>
          </a:p>
          <a:p>
            <a:r>
              <a:rPr lang="en-US" sz="2400" dirty="0" smtClean="0"/>
              <a:t>One </a:t>
            </a:r>
            <a:r>
              <a:rPr lang="en-US" sz="2400" dirty="0"/>
              <a:t>of the </a:t>
            </a:r>
            <a:r>
              <a:rPr lang="pl-PL" sz="2400" dirty="0" err="1" smtClean="0"/>
              <a:t>largest</a:t>
            </a:r>
            <a:r>
              <a:rPr lang="pl-PL" sz="2400" dirty="0" smtClean="0"/>
              <a:t> </a:t>
            </a:r>
            <a:r>
              <a:rPr lang="en-US" sz="2400" dirty="0" smtClean="0"/>
              <a:t> </a:t>
            </a:r>
            <a:r>
              <a:rPr lang="en-US" sz="2400" dirty="0"/>
              <a:t>problems is the shape of the phase function, which for large particles shows a strong maximum in the forward direction. </a:t>
            </a:r>
            <a:endParaRPr lang="pl-PL" sz="2400" dirty="0" smtClean="0"/>
          </a:p>
          <a:p>
            <a:r>
              <a:rPr lang="en-US" sz="2400" dirty="0" smtClean="0"/>
              <a:t>For </a:t>
            </a:r>
            <a:r>
              <a:rPr lang="en-US" sz="2400" dirty="0"/>
              <a:t>example, the scattered energy on cloud droplets in the </a:t>
            </a:r>
            <a:r>
              <a:rPr lang="en-US" sz="2400" dirty="0" smtClean="0"/>
              <a:t>5</a:t>
            </a:r>
            <a:r>
              <a:rPr lang="pl-PL" sz="2400" baseline="30000" dirty="0" smtClean="0"/>
              <a:t>o</a:t>
            </a:r>
            <a:r>
              <a:rPr lang="en-US" sz="2400" dirty="0" smtClean="0"/>
              <a:t> </a:t>
            </a:r>
            <a:r>
              <a:rPr lang="en-US" sz="2400" dirty="0"/>
              <a:t>region is several orders of magnitude higher than in the backward direction. </a:t>
            </a:r>
            <a:endParaRPr lang="pl-PL" sz="2400" dirty="0" smtClean="0"/>
          </a:p>
        </p:txBody>
      </p:sp>
    </p:spTree>
    <p:extLst>
      <p:ext uri="{BB962C8B-B14F-4D97-AF65-F5344CB8AC3E}">
        <p14:creationId xmlns:p14="http://schemas.microsoft.com/office/powerpoint/2010/main" val="1856009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General consideration of the radiative transfer equation</a:t>
            </a:r>
            <a:endParaRPr lang="en-US" sz="3200" b="1" dirty="0"/>
          </a:p>
        </p:txBody>
      </p:sp>
      <p:sp>
        <p:nvSpPr>
          <p:cNvPr id="3" name="Symbol zastępczy zawartości 2"/>
          <p:cNvSpPr>
            <a:spLocks noGrp="1"/>
          </p:cNvSpPr>
          <p:nvPr>
            <p:ph idx="1"/>
          </p:nvPr>
        </p:nvSpPr>
        <p:spPr>
          <a:xfrm>
            <a:off x="395536" y="1412776"/>
            <a:ext cx="8229600" cy="5328592"/>
          </a:xfrm>
        </p:spPr>
        <p:txBody>
          <a:bodyPr>
            <a:normAutofit/>
          </a:bodyPr>
          <a:lstStyle/>
          <a:p>
            <a:r>
              <a:rPr lang="en-US" sz="2400" dirty="0"/>
              <a:t>Many of the methods used to solve the radiative transfer equation use expansions of the phase function against the cosine of the scattering angle </a:t>
            </a:r>
            <a:r>
              <a:rPr lang="en-US" sz="2400" dirty="0" smtClean="0">
                <a:sym typeface="Symbol"/>
              </a:rPr>
              <a:t></a:t>
            </a:r>
            <a:r>
              <a:rPr lang="en-US" sz="2400" dirty="0" smtClean="0"/>
              <a:t>. </a:t>
            </a:r>
            <a:endParaRPr lang="pl-PL" sz="2400" dirty="0" smtClean="0"/>
          </a:p>
          <a:p>
            <a:r>
              <a:rPr lang="en-US" sz="2400" dirty="0" smtClean="0"/>
              <a:t>Most </a:t>
            </a:r>
            <a:r>
              <a:rPr lang="en-US" sz="2400" dirty="0"/>
              <a:t>commonly, the phase function is developed into Legendre polynomials of the following </a:t>
            </a:r>
            <a:r>
              <a:rPr lang="en-US" sz="2400" dirty="0" smtClean="0"/>
              <a:t>form</a:t>
            </a:r>
            <a:endParaRPr lang="pl-PL" sz="2400" dirty="0" smtClean="0"/>
          </a:p>
          <a:p>
            <a:endParaRPr lang="pl-PL" sz="2400" dirty="0"/>
          </a:p>
          <a:p>
            <a:endParaRPr lang="pl-PL" sz="2400" dirty="0" smtClean="0"/>
          </a:p>
          <a:p>
            <a:r>
              <a:rPr lang="en-US" sz="2400" dirty="0"/>
              <a:t>where </a:t>
            </a:r>
            <a:r>
              <a:rPr lang="en-US" sz="2400" dirty="0" smtClean="0"/>
              <a:t>P</a:t>
            </a:r>
            <a:r>
              <a:rPr lang="pl-PL" sz="2400" baseline="-25000" dirty="0" smtClean="0"/>
              <a:t>l</a:t>
            </a:r>
            <a:r>
              <a:rPr lang="en-US" sz="2400" dirty="0" smtClean="0"/>
              <a:t> </a:t>
            </a:r>
            <a:r>
              <a:rPr lang="en-US" sz="2400" dirty="0"/>
              <a:t>are the Legendre polynomials and </a:t>
            </a:r>
            <a:r>
              <a:rPr lang="en-US" sz="2400" dirty="0" smtClean="0"/>
              <a:t> </a:t>
            </a:r>
            <a:r>
              <a:rPr lang="pl-PL" sz="2400" dirty="0" smtClean="0"/>
              <a:t>      </a:t>
            </a:r>
            <a:r>
              <a:rPr lang="en-US" sz="2400" dirty="0" smtClean="0"/>
              <a:t>are </a:t>
            </a:r>
            <a:r>
              <a:rPr lang="en-US" sz="2400" dirty="0"/>
              <a:t>the coefficients of the expansion. </a:t>
            </a:r>
            <a:endParaRPr lang="pl-PL" sz="2400" dirty="0" smtClean="0"/>
          </a:p>
          <a:p>
            <a:r>
              <a:rPr lang="en-US" sz="2400" dirty="0" smtClean="0"/>
              <a:t>Using </a:t>
            </a:r>
            <a:r>
              <a:rPr lang="en-US" sz="2400" dirty="0"/>
              <a:t>the </a:t>
            </a:r>
            <a:r>
              <a:rPr lang="en-US" sz="2400" dirty="0" err="1"/>
              <a:t>orthogonality</a:t>
            </a:r>
            <a:r>
              <a:rPr lang="en-US" sz="2400" dirty="0"/>
              <a:t> of the Legendre function, we determine the coefficients of the expansion</a:t>
            </a:r>
            <a:endParaRPr lang="pl-PL" sz="2400" dirty="0" smtClean="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063768792"/>
              </p:ext>
            </p:extLst>
          </p:nvPr>
        </p:nvGraphicFramePr>
        <p:xfrm>
          <a:off x="2987824" y="3573016"/>
          <a:ext cx="2736304" cy="720080"/>
        </p:xfrm>
        <a:graphic>
          <a:graphicData uri="http://schemas.openxmlformats.org/presentationml/2006/ole">
            <mc:AlternateContent xmlns:mc="http://schemas.openxmlformats.org/markup-compatibility/2006">
              <mc:Choice xmlns:v="urn:schemas-microsoft-com:vml" Requires="v">
                <p:oleObj spid="_x0000_s101519" name="Równanie" r:id="rId3" imgW="1625600" imgH="431800" progId="Equation.3">
                  <p:embed/>
                </p:oleObj>
              </mc:Choice>
              <mc:Fallback>
                <p:oleObj name="Równanie" r:id="rId3" imgW="16256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3573016"/>
                        <a:ext cx="2736304" cy="720080"/>
                      </a:xfrm>
                      <a:prstGeom prst="rect">
                        <a:avLst/>
                      </a:prstGeom>
                      <a:noFill/>
                    </p:spPr>
                  </p:pic>
                </p:oleObj>
              </mc:Fallback>
            </mc:AlternateContent>
          </a:graphicData>
        </a:graphic>
      </p:graphicFrame>
      <p:sp>
        <p:nvSpPr>
          <p:cNvPr id="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 name="Obiekt 9"/>
          <p:cNvGraphicFramePr>
            <a:graphicFrameLocks noChangeAspect="1"/>
          </p:cNvGraphicFramePr>
          <p:nvPr>
            <p:extLst>
              <p:ext uri="{D42A27DB-BD31-4B8C-83A1-F6EECF244321}">
                <p14:modId xmlns:p14="http://schemas.microsoft.com/office/powerpoint/2010/main" val="457160025"/>
              </p:ext>
            </p:extLst>
          </p:nvPr>
        </p:nvGraphicFramePr>
        <p:xfrm>
          <a:off x="6285678" y="4264068"/>
          <a:ext cx="395536" cy="478807"/>
        </p:xfrm>
        <a:graphic>
          <a:graphicData uri="http://schemas.openxmlformats.org/presentationml/2006/ole">
            <mc:AlternateContent xmlns:mc="http://schemas.openxmlformats.org/markup-compatibility/2006">
              <mc:Choice xmlns:v="urn:schemas-microsoft-com:vml" Requires="v">
                <p:oleObj spid="_x0000_s101520" name="Równanie" r:id="rId5" imgW="177569" imgH="215619" progId="Equation.3">
                  <p:embed/>
                </p:oleObj>
              </mc:Choice>
              <mc:Fallback>
                <p:oleObj name="Równanie" r:id="rId5" imgW="177569" imgH="215619"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85678" y="4264068"/>
                        <a:ext cx="395536" cy="478807"/>
                      </a:xfrm>
                      <a:prstGeom prst="rect">
                        <a:avLst/>
                      </a:prstGeom>
                      <a:noFill/>
                    </p:spPr>
                  </p:pic>
                </p:oleObj>
              </mc:Fallback>
            </mc:AlternateContent>
          </a:graphicData>
        </a:graphic>
      </p:graphicFrame>
      <p:sp>
        <p:nvSpPr>
          <p:cNvPr id="11"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Obiekt 11"/>
          <p:cNvGraphicFramePr>
            <a:graphicFrameLocks noChangeAspect="1"/>
          </p:cNvGraphicFramePr>
          <p:nvPr>
            <p:extLst>
              <p:ext uri="{D42A27DB-BD31-4B8C-83A1-F6EECF244321}">
                <p14:modId xmlns:p14="http://schemas.microsoft.com/office/powerpoint/2010/main" val="77074026"/>
              </p:ext>
            </p:extLst>
          </p:nvPr>
        </p:nvGraphicFramePr>
        <p:xfrm>
          <a:off x="2483768" y="5949280"/>
          <a:ext cx="3744416" cy="742819"/>
        </p:xfrm>
        <a:graphic>
          <a:graphicData uri="http://schemas.openxmlformats.org/presentationml/2006/ole">
            <mc:AlternateContent xmlns:mc="http://schemas.openxmlformats.org/markup-compatibility/2006">
              <mc:Choice xmlns:v="urn:schemas-microsoft-com:vml" Requires="v">
                <p:oleObj spid="_x0000_s101521" name="Równanie" r:id="rId7" imgW="2349500" imgH="469900" progId="Equation.3">
                  <p:embed/>
                </p:oleObj>
              </mc:Choice>
              <mc:Fallback>
                <p:oleObj name="Równanie" r:id="rId7" imgW="2349500" imgH="4699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3768" y="5949280"/>
                        <a:ext cx="3744416" cy="742819"/>
                      </a:xfrm>
                      <a:prstGeom prst="rect">
                        <a:avLst/>
                      </a:prstGeom>
                      <a:noFill/>
                    </p:spPr>
                  </p:pic>
                </p:oleObj>
              </mc:Fallback>
            </mc:AlternateContent>
          </a:graphicData>
        </a:graphic>
      </p:graphicFrame>
    </p:spTree>
    <p:extLst>
      <p:ext uri="{BB962C8B-B14F-4D97-AF65-F5344CB8AC3E}">
        <p14:creationId xmlns:p14="http://schemas.microsoft.com/office/powerpoint/2010/main" val="2851827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68151"/>
            <a:ext cx="8229600" cy="778098"/>
          </a:xfrm>
        </p:spPr>
        <p:txBody>
          <a:bodyPr>
            <a:normAutofit/>
          </a:bodyPr>
          <a:lstStyle/>
          <a:p>
            <a:r>
              <a:rPr lang="en-US" sz="3200" b="1" dirty="0"/>
              <a:t>Delta-</a:t>
            </a:r>
            <a:r>
              <a:rPr lang="en-US" sz="3200" b="1" dirty="0" err="1"/>
              <a:t>Eddington</a:t>
            </a:r>
            <a:r>
              <a:rPr lang="en-US" sz="3200" b="1" dirty="0"/>
              <a:t> method</a:t>
            </a:r>
          </a:p>
        </p:txBody>
      </p:sp>
      <p:sp>
        <p:nvSpPr>
          <p:cNvPr id="3" name="Symbol zastępczy zawartości 2"/>
          <p:cNvSpPr>
            <a:spLocks noGrp="1"/>
          </p:cNvSpPr>
          <p:nvPr>
            <p:ph idx="1"/>
          </p:nvPr>
        </p:nvSpPr>
        <p:spPr>
          <a:xfrm>
            <a:off x="457200" y="980728"/>
            <a:ext cx="8363272" cy="5328592"/>
          </a:xfrm>
        </p:spPr>
        <p:txBody>
          <a:bodyPr>
            <a:normAutofit/>
          </a:bodyPr>
          <a:lstStyle/>
          <a:p>
            <a:r>
              <a:rPr lang="en-US" sz="2400" dirty="0"/>
              <a:t>In </a:t>
            </a:r>
            <a:r>
              <a:rPr lang="pl-PL" sz="2400" dirty="0" err="1" smtClean="0"/>
              <a:t>this</a:t>
            </a:r>
            <a:r>
              <a:rPr lang="pl-PL" sz="2400" dirty="0" smtClean="0"/>
              <a:t> </a:t>
            </a:r>
            <a:r>
              <a:rPr lang="en-US" sz="2400" dirty="0" smtClean="0"/>
              <a:t>method</a:t>
            </a:r>
            <a:r>
              <a:rPr lang="en-US" sz="2400" dirty="0"/>
              <a:t>, the forward scattered radiation energy in a narrow solid angle is artificially removed from the scattered radiation (giving no contribution to multiple scattering). </a:t>
            </a:r>
            <a:endParaRPr lang="pl-PL" sz="2400" dirty="0" smtClean="0"/>
          </a:p>
          <a:p>
            <a:r>
              <a:rPr lang="en-US" sz="2400" dirty="0" smtClean="0"/>
              <a:t>The </a:t>
            </a:r>
            <a:r>
              <a:rPr lang="en-US" sz="2400" dirty="0"/>
              <a:t>removed part of the radiation is added to the direct radiation flux. </a:t>
            </a:r>
            <a:endParaRPr lang="pl-PL" sz="2400" dirty="0" smtClean="0"/>
          </a:p>
          <a:p>
            <a:r>
              <a:rPr lang="en-US" sz="2400" dirty="0" smtClean="0"/>
              <a:t>If </a:t>
            </a:r>
            <a:r>
              <a:rPr lang="en-US" sz="2400" dirty="0"/>
              <a:t>we prime the corrected optical values according to this method, the optical </a:t>
            </a:r>
            <a:r>
              <a:rPr lang="pl-PL" sz="2400" dirty="0" err="1" smtClean="0"/>
              <a:t>depth</a:t>
            </a:r>
            <a:r>
              <a:rPr lang="en-US" sz="2400" dirty="0" smtClean="0"/>
              <a:t> </a:t>
            </a:r>
            <a:r>
              <a:rPr lang="en-US" sz="2400" dirty="0"/>
              <a:t>takes the </a:t>
            </a:r>
            <a:r>
              <a:rPr lang="en-US" sz="2400" dirty="0" smtClean="0"/>
              <a:t>value</a:t>
            </a:r>
            <a:endParaRPr lang="pl-PL" sz="2400" dirty="0" smtClean="0"/>
          </a:p>
          <a:p>
            <a:endParaRPr lang="pl-PL" sz="2400" dirty="0"/>
          </a:p>
          <a:p>
            <a:r>
              <a:rPr lang="en-US" sz="2400" dirty="0" smtClean="0"/>
              <a:t>where </a:t>
            </a:r>
            <a:r>
              <a:rPr lang="en-US" sz="2400" dirty="0"/>
              <a:t>the subscripts 's' and 'a' denote the optical </a:t>
            </a:r>
            <a:r>
              <a:rPr lang="pl-PL" sz="2400" dirty="0" err="1" smtClean="0"/>
              <a:t>depth</a:t>
            </a:r>
            <a:r>
              <a:rPr lang="en-US" sz="2400" dirty="0" smtClean="0"/>
              <a:t> </a:t>
            </a:r>
            <a:r>
              <a:rPr lang="en-US" sz="2400" dirty="0"/>
              <a:t>associated with scattering and absorption, respectively. </a:t>
            </a:r>
            <a:endParaRPr lang="pl-PL" sz="2400" dirty="0" smtClean="0"/>
          </a:p>
          <a:p>
            <a:r>
              <a:rPr lang="en-US" sz="2400" dirty="0" smtClean="0"/>
              <a:t>The </a:t>
            </a:r>
            <a:r>
              <a:rPr lang="en-US" sz="2400" dirty="0"/>
              <a:t>total optical </a:t>
            </a:r>
            <a:r>
              <a:rPr lang="pl-PL" sz="2400" dirty="0" err="1" smtClean="0"/>
              <a:t>depth</a:t>
            </a:r>
            <a:r>
              <a:rPr lang="en-US" sz="2400" dirty="0" smtClean="0"/>
              <a:t> </a:t>
            </a:r>
            <a:r>
              <a:rPr lang="en-US" sz="2400" dirty="0"/>
              <a:t>is thus of the form</a:t>
            </a:r>
          </a:p>
          <a:p>
            <a:endParaRPr lang="en-US" dirty="0"/>
          </a:p>
        </p:txBody>
      </p:sp>
      <p:graphicFrame>
        <p:nvGraphicFramePr>
          <p:cNvPr id="4" name="Obiekt 3"/>
          <p:cNvGraphicFramePr>
            <a:graphicFrameLocks noChangeAspect="1"/>
          </p:cNvGraphicFramePr>
          <p:nvPr>
            <p:extLst>
              <p:ext uri="{D42A27DB-BD31-4B8C-83A1-F6EECF244321}">
                <p14:modId xmlns:p14="http://schemas.microsoft.com/office/powerpoint/2010/main" val="1916930957"/>
              </p:ext>
            </p:extLst>
          </p:nvPr>
        </p:nvGraphicFramePr>
        <p:xfrm>
          <a:off x="899592" y="3861048"/>
          <a:ext cx="1440160" cy="413839"/>
        </p:xfrm>
        <a:graphic>
          <a:graphicData uri="http://schemas.openxmlformats.org/presentationml/2006/ole">
            <mc:AlternateContent xmlns:mc="http://schemas.openxmlformats.org/markup-compatibility/2006">
              <mc:Choice xmlns:v="urn:schemas-microsoft-com:vml" Requires="v">
                <p:oleObj spid="_x0000_s116783" name="Równanie" r:id="rId3" imgW="825500" imgH="241300" progId="Equation.3">
                  <p:embed/>
                </p:oleObj>
              </mc:Choice>
              <mc:Fallback>
                <p:oleObj name="Równanie" r:id="rId3" imgW="825500" imgH="2413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3861048"/>
                        <a:ext cx="1440160" cy="413839"/>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1419611566"/>
              </p:ext>
            </p:extLst>
          </p:nvPr>
        </p:nvGraphicFramePr>
        <p:xfrm>
          <a:off x="2771800" y="3861048"/>
          <a:ext cx="827584" cy="422237"/>
        </p:xfrm>
        <a:graphic>
          <a:graphicData uri="http://schemas.openxmlformats.org/presentationml/2006/ole">
            <mc:AlternateContent xmlns:mc="http://schemas.openxmlformats.org/markup-compatibility/2006">
              <mc:Choice xmlns:v="urn:schemas-microsoft-com:vml" Requires="v">
                <p:oleObj spid="_x0000_s116784" name="Równanie" r:id="rId5" imgW="469696" imgH="241195" progId="Equation.3">
                  <p:embed/>
                </p:oleObj>
              </mc:Choice>
              <mc:Fallback>
                <p:oleObj name="Równanie" r:id="rId5" imgW="469696" imgH="241195"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0" y="3861048"/>
                        <a:ext cx="827584" cy="422237"/>
                      </a:xfrm>
                      <a:prstGeom prst="rect">
                        <a:avLst/>
                      </a:prstGeom>
                      <a:noFill/>
                    </p:spPr>
                  </p:pic>
                </p:oleObj>
              </mc:Fallback>
            </mc:AlternateContent>
          </a:graphicData>
        </a:graphic>
      </p:graphicFrame>
      <p:sp>
        <p:nvSpPr>
          <p:cNvPr id="6"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1115097449"/>
              </p:ext>
            </p:extLst>
          </p:nvPr>
        </p:nvGraphicFramePr>
        <p:xfrm>
          <a:off x="899592" y="5661248"/>
          <a:ext cx="2633472" cy="457200"/>
        </p:xfrm>
        <a:graphic>
          <a:graphicData uri="http://schemas.openxmlformats.org/presentationml/2006/ole">
            <mc:AlternateContent xmlns:mc="http://schemas.openxmlformats.org/markup-compatibility/2006">
              <mc:Choice xmlns:v="urn:schemas-microsoft-com:vml" Requires="v">
                <p:oleObj spid="_x0000_s116785" name="Równanie" r:id="rId7" imgW="1371600" imgH="241300" progId="Equation.3">
                  <p:embed/>
                </p:oleObj>
              </mc:Choice>
              <mc:Fallback>
                <p:oleObj name="Równanie" r:id="rId7" imgW="1371600" imgH="24130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5661248"/>
                        <a:ext cx="2633472" cy="457200"/>
                      </a:xfrm>
                      <a:prstGeom prst="rect">
                        <a:avLst/>
                      </a:prstGeom>
                      <a:noFill/>
                    </p:spPr>
                  </p:pic>
                </p:oleObj>
              </mc:Fallback>
            </mc:AlternateContent>
          </a:graphicData>
        </a:graphic>
      </p:graphicFrame>
    </p:spTree>
    <p:extLst>
      <p:ext uri="{BB962C8B-B14F-4D97-AF65-F5344CB8AC3E}">
        <p14:creationId xmlns:p14="http://schemas.microsoft.com/office/powerpoint/2010/main" val="2831774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US"/>
          </a:p>
        </p:txBody>
      </p:sp>
      <p:sp>
        <p:nvSpPr>
          <p:cNvPr id="3" name="Symbol zastępczy zawartości 2"/>
          <p:cNvSpPr>
            <a:spLocks noGrp="1"/>
          </p:cNvSpPr>
          <p:nvPr>
            <p:ph idx="1"/>
          </p:nvPr>
        </p:nvSpPr>
        <p:spPr/>
        <p:txBody>
          <a:bodyPr>
            <a:normAutofit fontScale="92500" lnSpcReduction="10000"/>
          </a:bodyPr>
          <a:lstStyle/>
          <a:p>
            <a:r>
              <a:rPr lang="en-US" sz="2400" dirty="0"/>
              <a:t>Similarly, the corrected value of the </a:t>
            </a:r>
            <a:r>
              <a:rPr lang="pl-PL" sz="2400" dirty="0" smtClean="0"/>
              <a:t>single-</a:t>
            </a:r>
            <a:r>
              <a:rPr lang="pl-PL" sz="2400" dirty="0" err="1" smtClean="0"/>
              <a:t>scattering</a:t>
            </a:r>
            <a:r>
              <a:rPr lang="pl-PL" sz="2400" dirty="0" smtClean="0"/>
              <a:t> </a:t>
            </a:r>
            <a:r>
              <a:rPr lang="en-US" sz="2400" dirty="0" smtClean="0"/>
              <a:t>albedo is </a:t>
            </a:r>
            <a:r>
              <a:rPr lang="en-US" sz="2400" dirty="0"/>
              <a:t>expressed by the </a:t>
            </a:r>
            <a:r>
              <a:rPr lang="en-US" sz="2400" dirty="0" smtClean="0"/>
              <a:t>formula</a:t>
            </a:r>
            <a:endParaRPr lang="pl-PL" sz="2400" dirty="0" smtClean="0"/>
          </a:p>
          <a:p>
            <a:endParaRPr lang="pl-PL" sz="2400" dirty="0"/>
          </a:p>
          <a:p>
            <a:endParaRPr lang="pl-PL" sz="2400" dirty="0" smtClean="0"/>
          </a:p>
          <a:p>
            <a:r>
              <a:rPr lang="en-US" sz="2400" dirty="0"/>
              <a:t>To calculate the new asymmetry factor we use the property that the asymmetry parameter for the forward scattered radiation removed is 1. </a:t>
            </a:r>
            <a:endParaRPr lang="pl-PL" sz="2400" dirty="0" smtClean="0"/>
          </a:p>
          <a:p>
            <a:r>
              <a:rPr lang="en-US" sz="2400" dirty="0" smtClean="0"/>
              <a:t>Then </a:t>
            </a:r>
            <a:r>
              <a:rPr lang="en-US" sz="2400" dirty="0"/>
              <a:t>multiplying the asymmetry parameter by the optical </a:t>
            </a:r>
            <a:r>
              <a:rPr lang="pl-PL" sz="2400" dirty="0" err="1" smtClean="0"/>
              <a:t>depth</a:t>
            </a:r>
            <a:r>
              <a:rPr lang="en-US" sz="2400" dirty="0" smtClean="0"/>
              <a:t> </a:t>
            </a:r>
            <a:r>
              <a:rPr lang="pl-PL" sz="2400" dirty="0" smtClean="0"/>
              <a:t>for</a:t>
            </a:r>
            <a:r>
              <a:rPr lang="en-US" sz="2400" dirty="0" smtClean="0"/>
              <a:t> </a:t>
            </a:r>
            <a:r>
              <a:rPr lang="en-US" sz="2400" dirty="0"/>
              <a:t>scattering we </a:t>
            </a:r>
            <a:r>
              <a:rPr lang="en-US" sz="2400" dirty="0" smtClean="0"/>
              <a:t>have</a:t>
            </a:r>
            <a:endParaRPr lang="pl-PL" sz="2400" dirty="0" smtClean="0"/>
          </a:p>
          <a:p>
            <a:endParaRPr lang="pl-PL" sz="2400" dirty="0"/>
          </a:p>
          <a:p>
            <a:endParaRPr lang="pl-PL" sz="2400" dirty="0" smtClean="0"/>
          </a:p>
          <a:p>
            <a:r>
              <a:rPr lang="en-US" sz="2400" dirty="0" smtClean="0"/>
              <a:t>Finally</a:t>
            </a:r>
            <a:r>
              <a:rPr lang="pl-PL" sz="2400" dirty="0" smtClean="0"/>
              <a:t> </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710573404"/>
              </p:ext>
            </p:extLst>
          </p:nvPr>
        </p:nvGraphicFramePr>
        <p:xfrm>
          <a:off x="4139952" y="2276872"/>
          <a:ext cx="3024336" cy="803339"/>
        </p:xfrm>
        <a:graphic>
          <a:graphicData uri="http://schemas.openxmlformats.org/presentationml/2006/ole">
            <mc:AlternateContent xmlns:mc="http://schemas.openxmlformats.org/markup-compatibility/2006">
              <mc:Choice xmlns:v="urn:schemas-microsoft-com:vml" Requires="v">
                <p:oleObj spid="_x0000_s117797" name="Równanie" r:id="rId3" imgW="1828800" imgH="482600" progId="Equation.3">
                  <p:embed/>
                </p:oleObj>
              </mc:Choice>
              <mc:Fallback>
                <p:oleObj name="Równanie" r:id="rId3" imgW="18288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9952" y="2276872"/>
                        <a:ext cx="3024336" cy="803339"/>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985329255"/>
              </p:ext>
            </p:extLst>
          </p:nvPr>
        </p:nvGraphicFramePr>
        <p:xfrm>
          <a:off x="755576" y="4725144"/>
          <a:ext cx="2745631" cy="476672"/>
        </p:xfrm>
        <a:graphic>
          <a:graphicData uri="http://schemas.openxmlformats.org/presentationml/2006/ole">
            <mc:AlternateContent xmlns:mc="http://schemas.openxmlformats.org/markup-compatibility/2006">
              <mc:Choice xmlns:v="urn:schemas-microsoft-com:vml" Requires="v">
                <p:oleObj spid="_x0000_s117798" name="Równanie" r:id="rId5" imgW="1371600" imgH="241300" progId="Equation.3">
                  <p:embed/>
                </p:oleObj>
              </mc:Choice>
              <mc:Fallback>
                <p:oleObj name="Równanie" r:id="rId5" imgW="13716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4725144"/>
                        <a:ext cx="2745631" cy="476672"/>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2612725902"/>
              </p:ext>
            </p:extLst>
          </p:nvPr>
        </p:nvGraphicFramePr>
        <p:xfrm>
          <a:off x="1979712" y="5445224"/>
          <a:ext cx="968879" cy="620688"/>
        </p:xfrm>
        <a:graphic>
          <a:graphicData uri="http://schemas.openxmlformats.org/presentationml/2006/ole">
            <mc:AlternateContent xmlns:mc="http://schemas.openxmlformats.org/markup-compatibility/2006">
              <mc:Choice xmlns:v="urn:schemas-microsoft-com:vml" Requires="v">
                <p:oleObj spid="_x0000_s117799" name="Równanie" r:id="rId7" imgW="609336" imgH="393529" progId="Equation.3">
                  <p:embed/>
                </p:oleObj>
              </mc:Choice>
              <mc:Fallback>
                <p:oleObj name="Równanie" r:id="rId7" imgW="609336" imgH="39352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712" y="5445224"/>
                        <a:ext cx="968879" cy="620688"/>
                      </a:xfrm>
                      <a:prstGeom prst="rect">
                        <a:avLst/>
                      </a:prstGeom>
                      <a:noFill/>
                    </p:spPr>
                  </p:pic>
                </p:oleObj>
              </mc:Fallback>
            </mc:AlternateContent>
          </a:graphicData>
        </a:graphic>
      </p:graphicFrame>
    </p:spTree>
    <p:extLst>
      <p:ext uri="{BB962C8B-B14F-4D97-AF65-F5344CB8AC3E}">
        <p14:creationId xmlns:p14="http://schemas.microsoft.com/office/powerpoint/2010/main" val="25348904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Phase</a:t>
            </a:r>
            <a:r>
              <a:rPr lang="pl-PL" sz="3200" b="1" dirty="0" smtClean="0"/>
              <a:t> </a:t>
            </a:r>
            <a:r>
              <a:rPr lang="pl-PL" sz="3200" b="1" dirty="0" err="1" smtClean="0"/>
              <a:t>function</a:t>
            </a:r>
            <a:endParaRPr lang="en-US" sz="3200" b="1" dirty="0"/>
          </a:p>
        </p:txBody>
      </p:sp>
      <p:sp>
        <p:nvSpPr>
          <p:cNvPr id="3" name="Symbol zastępczy zawartości 2"/>
          <p:cNvSpPr>
            <a:spLocks noGrp="1"/>
          </p:cNvSpPr>
          <p:nvPr>
            <p:ph idx="1"/>
          </p:nvPr>
        </p:nvSpPr>
        <p:spPr>
          <a:xfrm>
            <a:off x="457200" y="1412776"/>
            <a:ext cx="8507288" cy="5328592"/>
          </a:xfrm>
        </p:spPr>
        <p:txBody>
          <a:bodyPr>
            <a:normAutofit fontScale="92500" lnSpcReduction="20000"/>
          </a:bodyPr>
          <a:lstStyle/>
          <a:p>
            <a:r>
              <a:rPr lang="en-US" sz="2800" dirty="0"/>
              <a:t>The phase function consists of two </a:t>
            </a:r>
            <a:r>
              <a:rPr lang="pl-PL" sz="2800" dirty="0" err="1" smtClean="0"/>
              <a:t>terms</a:t>
            </a:r>
            <a:r>
              <a:rPr lang="en-US" sz="2800" dirty="0" smtClean="0"/>
              <a:t>, </a:t>
            </a:r>
            <a:r>
              <a:rPr lang="en-US" sz="2800" dirty="0"/>
              <a:t>the first related to the scattering in the direction </a:t>
            </a:r>
            <a:r>
              <a:rPr lang="en-US" sz="2800" dirty="0" smtClean="0">
                <a:sym typeface="Symbol"/>
              </a:rPr>
              <a:t></a:t>
            </a:r>
            <a:r>
              <a:rPr lang="pl-PL" sz="2800" dirty="0" smtClean="0">
                <a:sym typeface="Symbol"/>
              </a:rPr>
              <a:t>=0 </a:t>
            </a:r>
            <a:r>
              <a:rPr lang="en-US" sz="2800" dirty="0" smtClean="0"/>
              <a:t>and </a:t>
            </a:r>
            <a:r>
              <a:rPr lang="en-US" sz="2800" dirty="0"/>
              <a:t>the other directions, and is written in the form </a:t>
            </a:r>
            <a:endParaRPr lang="pl-PL" sz="2800" dirty="0" smtClean="0"/>
          </a:p>
          <a:p>
            <a:endParaRPr lang="pl-PL" sz="2800" dirty="0" smtClean="0"/>
          </a:p>
          <a:p>
            <a:r>
              <a:rPr lang="en-US" sz="2800" dirty="0" smtClean="0"/>
              <a:t>Finally</a:t>
            </a:r>
            <a:r>
              <a:rPr lang="en-US" sz="2800" dirty="0"/>
              <a:t>, we need to determine the value of the parameter f. </a:t>
            </a:r>
            <a:endParaRPr lang="pl-PL" sz="2800" dirty="0" smtClean="0"/>
          </a:p>
          <a:p>
            <a:r>
              <a:rPr lang="en-US" sz="2800" dirty="0" smtClean="0"/>
              <a:t>It </a:t>
            </a:r>
            <a:r>
              <a:rPr lang="en-US" sz="2800" dirty="0"/>
              <a:t>turns out, however, that there is no unambiguous method for choosing the optimum value of f as there are many alternative possibilities. </a:t>
            </a:r>
            <a:endParaRPr lang="pl-PL" sz="2800" dirty="0" smtClean="0"/>
          </a:p>
          <a:p>
            <a:r>
              <a:rPr lang="en-US" sz="2800" dirty="0" smtClean="0"/>
              <a:t>We </a:t>
            </a:r>
            <a:r>
              <a:rPr lang="en-US" sz="2800" dirty="0"/>
              <a:t>will omit them here, stating only that for the </a:t>
            </a:r>
            <a:r>
              <a:rPr lang="en-US" sz="2800" dirty="0" err="1"/>
              <a:t>Henyey</a:t>
            </a:r>
            <a:r>
              <a:rPr lang="en-US" sz="2800" dirty="0"/>
              <a:t>-Greenstein phase function </a:t>
            </a:r>
            <a:r>
              <a:rPr lang="pl-PL" sz="2800" dirty="0" smtClean="0"/>
              <a:t>          </a:t>
            </a:r>
            <a:r>
              <a:rPr lang="en-US" sz="2800" dirty="0" smtClean="0"/>
              <a:t>. </a:t>
            </a:r>
            <a:endParaRPr lang="pl-PL" sz="2800" dirty="0" smtClean="0"/>
          </a:p>
          <a:p>
            <a:r>
              <a:rPr lang="en-US" sz="2800" dirty="0" smtClean="0"/>
              <a:t>It </a:t>
            </a:r>
            <a:r>
              <a:rPr lang="en-US" sz="2800" dirty="0"/>
              <a:t>turns out that the Delta </a:t>
            </a:r>
            <a:r>
              <a:rPr lang="en-US" sz="2800" dirty="0" err="1"/>
              <a:t>Eddington</a:t>
            </a:r>
            <a:r>
              <a:rPr lang="en-US" sz="2800" dirty="0"/>
              <a:t> method improves the solution of the transfer equation significantly and is therefore quite often used together with methods derived from it</a:t>
            </a:r>
            <a:r>
              <a:rPr lang="en-US" dirty="0"/>
              <a:t>.</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287947506"/>
              </p:ext>
            </p:extLst>
          </p:nvPr>
        </p:nvGraphicFramePr>
        <p:xfrm>
          <a:off x="1781943" y="2519678"/>
          <a:ext cx="5238329" cy="410466"/>
        </p:xfrm>
        <a:graphic>
          <a:graphicData uri="http://schemas.openxmlformats.org/presentationml/2006/ole">
            <mc:AlternateContent xmlns:mc="http://schemas.openxmlformats.org/markup-compatibility/2006">
              <mc:Choice xmlns:v="urn:schemas-microsoft-com:vml" Requires="v">
                <p:oleObj spid="_x0000_s118807" name="Równanie" r:id="rId3" imgW="2552700" imgH="203200" progId="Equation.3">
                  <p:embed/>
                </p:oleObj>
              </mc:Choice>
              <mc:Fallback>
                <p:oleObj name="Równanie" r:id="rId3" imgW="2552700" imgH="203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81943" y="2519678"/>
                        <a:ext cx="5238329" cy="410466"/>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236838161"/>
              </p:ext>
            </p:extLst>
          </p:nvPr>
        </p:nvGraphicFramePr>
        <p:xfrm>
          <a:off x="4427984" y="4881976"/>
          <a:ext cx="792088" cy="432048"/>
        </p:xfrm>
        <a:graphic>
          <a:graphicData uri="http://schemas.openxmlformats.org/presentationml/2006/ole">
            <mc:AlternateContent xmlns:mc="http://schemas.openxmlformats.org/markup-compatibility/2006">
              <mc:Choice xmlns:v="urn:schemas-microsoft-com:vml" Requires="v">
                <p:oleObj spid="_x0000_s118808" name="Równanie" r:id="rId5" imgW="419100" imgH="228600" progId="Equation.3">
                  <p:embed/>
                </p:oleObj>
              </mc:Choice>
              <mc:Fallback>
                <p:oleObj name="Równanie" r:id="rId5" imgW="4191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27984" y="4881976"/>
                        <a:ext cx="792088" cy="432048"/>
                      </a:xfrm>
                      <a:prstGeom prst="rect">
                        <a:avLst/>
                      </a:prstGeom>
                      <a:noFill/>
                    </p:spPr>
                  </p:pic>
                </p:oleObj>
              </mc:Fallback>
            </mc:AlternateContent>
          </a:graphicData>
        </a:graphic>
      </p:graphicFrame>
    </p:spTree>
    <p:extLst>
      <p:ext uri="{BB962C8B-B14F-4D97-AF65-F5344CB8AC3E}">
        <p14:creationId xmlns:p14="http://schemas.microsoft.com/office/powerpoint/2010/main" val="4115862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Legendre polynomials</a:t>
            </a:r>
          </a:p>
        </p:txBody>
      </p:sp>
      <p:sp>
        <p:nvSpPr>
          <p:cNvPr id="3" name="Symbol zastępczy zawartości 2"/>
          <p:cNvSpPr>
            <a:spLocks noGrp="1"/>
          </p:cNvSpPr>
          <p:nvPr>
            <p:ph idx="1"/>
          </p:nvPr>
        </p:nvSpPr>
        <p:spPr>
          <a:xfrm>
            <a:off x="457200" y="1600200"/>
            <a:ext cx="8229600" cy="5069160"/>
          </a:xfrm>
        </p:spPr>
        <p:txBody>
          <a:bodyPr>
            <a:normAutofit fontScale="92500"/>
          </a:bodyPr>
          <a:lstStyle/>
          <a:p>
            <a:r>
              <a:rPr lang="en-US" sz="2400" dirty="0"/>
              <a:t>Note </a:t>
            </a:r>
            <a:r>
              <a:rPr lang="en-US" sz="2400" dirty="0" smtClean="0"/>
              <a:t>that</a:t>
            </a:r>
            <a:r>
              <a:rPr lang="pl-PL" sz="2400" dirty="0" smtClean="0"/>
              <a:t> for </a:t>
            </a:r>
            <a:r>
              <a:rPr lang="en-US" sz="2400" dirty="0" smtClean="0"/>
              <a:t>l=0</a:t>
            </a:r>
            <a:r>
              <a:rPr lang="en-US" sz="2400" dirty="0"/>
              <a:t>, </a:t>
            </a:r>
            <a:r>
              <a:rPr lang="pl-PL" sz="2400" dirty="0" smtClean="0"/>
              <a:t>         </a:t>
            </a:r>
            <a:r>
              <a:rPr lang="en-US" sz="2400" dirty="0" smtClean="0"/>
              <a:t>, P</a:t>
            </a:r>
            <a:r>
              <a:rPr lang="pl-PL" sz="2400" baseline="-25000" dirty="0" smtClean="0"/>
              <a:t>o</a:t>
            </a:r>
            <a:r>
              <a:rPr lang="en-US" sz="2400" dirty="0" smtClean="0"/>
              <a:t>=1 </a:t>
            </a:r>
            <a:r>
              <a:rPr lang="en-US" sz="2400" dirty="0"/>
              <a:t>which corresponds to the </a:t>
            </a:r>
            <a:r>
              <a:rPr lang="en-US" sz="2400" dirty="0" err="1"/>
              <a:t>normalisation</a:t>
            </a:r>
            <a:r>
              <a:rPr lang="en-US" sz="2400" dirty="0"/>
              <a:t> of the phase function. </a:t>
            </a:r>
            <a:endParaRPr lang="pl-PL" sz="2400" dirty="0" smtClean="0"/>
          </a:p>
          <a:p>
            <a:r>
              <a:rPr lang="en-US" sz="2400" dirty="0" smtClean="0"/>
              <a:t>For </a:t>
            </a:r>
            <a:r>
              <a:rPr lang="en-US" sz="2400" dirty="0"/>
              <a:t>l=1 we have in turn </a:t>
            </a:r>
            <a:endParaRPr lang="pl-PL" sz="2400" dirty="0" smtClean="0"/>
          </a:p>
          <a:p>
            <a:endParaRPr lang="pl-PL" sz="2400" dirty="0"/>
          </a:p>
          <a:p>
            <a:endParaRPr lang="pl-PL" sz="2400" dirty="0" smtClean="0"/>
          </a:p>
          <a:p>
            <a:endParaRPr lang="pl-PL" sz="2400" dirty="0" smtClean="0"/>
          </a:p>
          <a:p>
            <a:r>
              <a:rPr lang="en-US" sz="2400" dirty="0" smtClean="0"/>
              <a:t>This </a:t>
            </a:r>
            <a:r>
              <a:rPr lang="en-US" sz="2400" dirty="0"/>
              <a:t>important parameter determines the degree of asymmetric scattering and so for isotropic scattering it is 0 (Rayleigh scattering</a:t>
            </a:r>
            <a:r>
              <a:rPr lang="en-US" sz="2400" dirty="0" smtClean="0"/>
              <a:t>).</a:t>
            </a:r>
            <a:endParaRPr lang="pl-PL" sz="2400" dirty="0" smtClean="0"/>
          </a:p>
          <a:p>
            <a:r>
              <a:rPr lang="en-US" sz="2400" dirty="0" smtClean="0"/>
              <a:t>Its </a:t>
            </a:r>
            <a:r>
              <a:rPr lang="en-US" sz="2400" dirty="0"/>
              <a:t>range of variation is in the interval (-1,1). A value of 1 is reached when the radiation is scattered only forwards and -1 when it is scattered backwards. </a:t>
            </a:r>
            <a:endParaRPr lang="pl-PL" sz="2400" dirty="0" smtClean="0"/>
          </a:p>
          <a:p>
            <a:r>
              <a:rPr lang="en-US" sz="2400" dirty="0" smtClean="0"/>
              <a:t>A </a:t>
            </a:r>
            <a:r>
              <a:rPr lang="en-US" sz="2400" dirty="0"/>
              <a:t>typical value of the asymmetry parameter for cloud droplets is 0.8-0.9 and for aerosol 0.6-0.7.</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4212263167"/>
              </p:ext>
            </p:extLst>
          </p:nvPr>
        </p:nvGraphicFramePr>
        <p:xfrm>
          <a:off x="3001776" y="1628800"/>
          <a:ext cx="758745" cy="404664"/>
        </p:xfrm>
        <a:graphic>
          <a:graphicData uri="http://schemas.openxmlformats.org/presentationml/2006/ole">
            <mc:AlternateContent xmlns:mc="http://schemas.openxmlformats.org/markup-compatibility/2006">
              <mc:Choice xmlns:v="urn:schemas-microsoft-com:vml" Requires="v">
                <p:oleObj spid="_x0000_s102539" name="Równanie" r:id="rId3" imgW="431613" imgH="228501" progId="Equation.3">
                  <p:embed/>
                </p:oleObj>
              </mc:Choice>
              <mc:Fallback>
                <p:oleObj name="Równanie" r:id="rId3" imgW="431613" imgH="228501"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1776" y="1628800"/>
                        <a:ext cx="758745" cy="404664"/>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15556511"/>
              </p:ext>
            </p:extLst>
          </p:nvPr>
        </p:nvGraphicFramePr>
        <p:xfrm>
          <a:off x="3851920" y="2420888"/>
          <a:ext cx="1111428" cy="360040"/>
        </p:xfrm>
        <a:graphic>
          <a:graphicData uri="http://schemas.openxmlformats.org/presentationml/2006/ole">
            <mc:AlternateContent xmlns:mc="http://schemas.openxmlformats.org/markup-compatibility/2006">
              <mc:Choice xmlns:v="urn:schemas-microsoft-com:vml" Requires="v">
                <p:oleObj spid="_x0000_s102540" name="Równanie" r:id="rId5" imgW="672808" imgH="215806" progId="Equation.3">
                  <p:embed/>
                </p:oleObj>
              </mc:Choice>
              <mc:Fallback>
                <p:oleObj name="Równanie" r:id="rId5" imgW="672808" imgH="21580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1920" y="2420888"/>
                        <a:ext cx="1111428" cy="360040"/>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2223723035"/>
              </p:ext>
            </p:extLst>
          </p:nvPr>
        </p:nvGraphicFramePr>
        <p:xfrm>
          <a:off x="902531" y="2924944"/>
          <a:ext cx="3669469" cy="792088"/>
        </p:xfrm>
        <a:graphic>
          <a:graphicData uri="http://schemas.openxmlformats.org/presentationml/2006/ole">
            <mc:AlternateContent xmlns:mc="http://schemas.openxmlformats.org/markup-compatibility/2006">
              <mc:Choice xmlns:v="urn:schemas-microsoft-com:vml" Requires="v">
                <p:oleObj spid="_x0000_s102541" name="Równanie" r:id="rId7" imgW="2159000" imgH="469900" progId="Equation.3">
                  <p:embed/>
                </p:oleObj>
              </mc:Choice>
              <mc:Fallback>
                <p:oleObj name="Równanie" r:id="rId7" imgW="2159000" imgH="4699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02531" y="2924944"/>
                        <a:ext cx="3669469" cy="792088"/>
                      </a:xfrm>
                      <a:prstGeom prst="rect">
                        <a:avLst/>
                      </a:prstGeom>
                      <a:noFill/>
                    </p:spPr>
                  </p:pic>
                </p:oleObj>
              </mc:Fallback>
            </mc:AlternateContent>
          </a:graphicData>
        </a:graphic>
      </p:graphicFrame>
      <p:sp>
        <p:nvSpPr>
          <p:cNvPr id="10" name="pole tekstowe 9"/>
          <p:cNvSpPr txBox="1"/>
          <p:nvPr/>
        </p:nvSpPr>
        <p:spPr>
          <a:xfrm>
            <a:off x="5004048" y="2996952"/>
            <a:ext cx="3456384" cy="461665"/>
          </a:xfrm>
          <a:prstGeom prst="rect">
            <a:avLst/>
          </a:prstGeom>
          <a:noFill/>
        </p:spPr>
        <p:txBody>
          <a:bodyPr wrap="square" rtlCol="0">
            <a:spAutoFit/>
          </a:bodyPr>
          <a:lstStyle/>
          <a:p>
            <a:r>
              <a:rPr lang="pl-PL" sz="2400" dirty="0" err="1" smtClean="0">
                <a:solidFill>
                  <a:srgbClr val="0070C0"/>
                </a:solidFill>
              </a:rPr>
              <a:t>assymetry</a:t>
            </a:r>
            <a:r>
              <a:rPr lang="pl-PL" sz="2400" dirty="0" smtClean="0">
                <a:solidFill>
                  <a:srgbClr val="0070C0"/>
                </a:solidFill>
              </a:rPr>
              <a:t> </a:t>
            </a:r>
            <a:r>
              <a:rPr lang="pl-PL" sz="2400" dirty="0" err="1" smtClean="0">
                <a:solidFill>
                  <a:srgbClr val="0070C0"/>
                </a:solidFill>
              </a:rPr>
              <a:t>parameter</a:t>
            </a:r>
            <a:endParaRPr lang="en-US" sz="2400" dirty="0">
              <a:solidFill>
                <a:srgbClr val="0070C0"/>
              </a:solidFill>
            </a:endParaRPr>
          </a:p>
        </p:txBody>
      </p:sp>
    </p:spTree>
    <p:extLst>
      <p:ext uri="{BB962C8B-B14F-4D97-AF65-F5344CB8AC3E}">
        <p14:creationId xmlns:p14="http://schemas.microsoft.com/office/powerpoint/2010/main" val="3310366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Example</a:t>
            </a:r>
            <a:r>
              <a:rPr lang="pl-PL" sz="3200" b="1" dirty="0" smtClean="0"/>
              <a:t> - </a:t>
            </a:r>
            <a:r>
              <a:rPr lang="en-US" sz="3200" b="1" dirty="0"/>
              <a:t>Legendre polynomials</a:t>
            </a:r>
          </a:p>
        </p:txBody>
      </p:sp>
      <p:sp>
        <p:nvSpPr>
          <p:cNvPr id="3" name="Symbol zastępczy zawartości 2"/>
          <p:cNvSpPr>
            <a:spLocks noGrp="1"/>
          </p:cNvSpPr>
          <p:nvPr>
            <p:ph idx="1"/>
          </p:nvPr>
        </p:nvSpPr>
        <p:spPr>
          <a:xfrm>
            <a:off x="457200" y="2348880"/>
            <a:ext cx="8229600" cy="2625155"/>
          </a:xfrm>
        </p:spPr>
        <p:txBody>
          <a:bodyPr>
            <a:normAutofit/>
          </a:bodyPr>
          <a:lstStyle/>
          <a:p>
            <a:r>
              <a:rPr lang="pl-PL" sz="2400" dirty="0" smtClean="0"/>
              <a:t>P</a:t>
            </a:r>
            <a:r>
              <a:rPr lang="en-US" sz="2400" dirty="0" err="1" smtClean="0"/>
              <a:t>hase</a:t>
            </a:r>
            <a:r>
              <a:rPr lang="en-US" sz="2400" dirty="0" smtClean="0"/>
              <a:t> </a:t>
            </a:r>
            <a:r>
              <a:rPr lang="en-US" sz="2400" dirty="0"/>
              <a:t>function for Rayleigh </a:t>
            </a:r>
            <a:r>
              <a:rPr lang="en-US" sz="2400" dirty="0" smtClean="0"/>
              <a:t>scattering</a:t>
            </a:r>
            <a:endParaRPr lang="pl-PL" sz="2400" dirty="0" smtClean="0"/>
          </a:p>
          <a:p>
            <a:pPr marL="0" indent="0">
              <a:buNone/>
            </a:pPr>
            <a:r>
              <a:rPr lang="en-US" sz="2400" dirty="0" err="1" smtClean="0"/>
              <a:t>Legendrea</a:t>
            </a:r>
            <a:r>
              <a:rPr lang="en-US" sz="2400" dirty="0" smtClean="0"/>
              <a:t> </a:t>
            </a:r>
            <a:r>
              <a:rPr lang="en-US" sz="2400" dirty="0"/>
              <a:t>expansion </a:t>
            </a:r>
            <a:r>
              <a:rPr lang="en-US" sz="2400" dirty="0" smtClean="0"/>
              <a:t>coefficients</a:t>
            </a:r>
            <a:r>
              <a:rPr lang="pl-PL" sz="2400" dirty="0" smtClean="0"/>
              <a:t>: </a:t>
            </a:r>
          </a:p>
          <a:p>
            <a:pPr marL="0" indent="0">
              <a:buNone/>
            </a:pPr>
            <a:endParaRPr lang="pl-PL" sz="2400" dirty="0"/>
          </a:p>
          <a:p>
            <a:pPr marL="0" indent="0">
              <a:buNone/>
            </a:pPr>
            <a:endParaRPr lang="pl-PL" sz="2400" dirty="0" smtClean="0"/>
          </a:p>
          <a:p>
            <a:pPr marL="0" indent="0">
              <a:buNone/>
            </a:pPr>
            <a:r>
              <a:rPr lang="pl-PL" sz="2400" dirty="0" smtClean="0"/>
              <a:t>T</a:t>
            </a:r>
            <a:r>
              <a:rPr lang="en-US" sz="2400" dirty="0" smtClean="0"/>
              <a:t>he </a:t>
            </a:r>
            <a:r>
              <a:rPr lang="en-US" sz="2400" dirty="0" err="1"/>
              <a:t>Henyey</a:t>
            </a:r>
            <a:r>
              <a:rPr lang="en-US" sz="2400" dirty="0"/>
              <a:t>-Greenstein function</a:t>
            </a:r>
          </a:p>
        </p:txBody>
      </p:sp>
      <p:graphicFrame>
        <p:nvGraphicFramePr>
          <p:cNvPr id="4" name="Obiekt 3"/>
          <p:cNvGraphicFramePr>
            <a:graphicFrameLocks noChangeAspect="1"/>
          </p:cNvGraphicFramePr>
          <p:nvPr>
            <p:extLst>
              <p:ext uri="{D42A27DB-BD31-4B8C-83A1-F6EECF244321}">
                <p14:modId xmlns:p14="http://schemas.microsoft.com/office/powerpoint/2010/main" val="2938783531"/>
              </p:ext>
            </p:extLst>
          </p:nvPr>
        </p:nvGraphicFramePr>
        <p:xfrm>
          <a:off x="611560" y="1363021"/>
          <a:ext cx="864096" cy="482286"/>
        </p:xfrm>
        <a:graphic>
          <a:graphicData uri="http://schemas.openxmlformats.org/presentationml/2006/ole">
            <mc:AlternateContent xmlns:mc="http://schemas.openxmlformats.org/markup-compatibility/2006">
              <mc:Choice xmlns:v="urn:schemas-microsoft-com:vml" Requires="v">
                <p:oleObj spid="_x0000_s103899" name="Równanie" r:id="rId3" imgW="406224" imgH="228501" progId="Equation.3">
                  <p:embed/>
                </p:oleObj>
              </mc:Choice>
              <mc:Fallback>
                <p:oleObj name="Równanie" r:id="rId3" imgW="406224" imgH="228501"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560" y="1363021"/>
                        <a:ext cx="864096" cy="482286"/>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1650364790"/>
              </p:ext>
            </p:extLst>
          </p:nvPr>
        </p:nvGraphicFramePr>
        <p:xfrm>
          <a:off x="1763688" y="1391486"/>
          <a:ext cx="826527" cy="432048"/>
        </p:xfrm>
        <a:graphic>
          <a:graphicData uri="http://schemas.openxmlformats.org/presentationml/2006/ole">
            <mc:AlternateContent xmlns:mc="http://schemas.openxmlformats.org/markup-compatibility/2006">
              <mc:Choice xmlns:v="urn:schemas-microsoft-com:vml" Requires="v">
                <p:oleObj spid="_x0000_s103900" name="Równanie" r:id="rId5" imgW="418918" imgH="215806" progId="Equation.3">
                  <p:embed/>
                </p:oleObj>
              </mc:Choice>
              <mc:Fallback>
                <p:oleObj name="Równanie" r:id="rId5" imgW="418918" imgH="215806"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3688" y="1391486"/>
                        <a:ext cx="826527" cy="432048"/>
                      </a:xfrm>
                      <a:prstGeom prst="rect">
                        <a:avLst/>
                      </a:prstGeom>
                      <a:noFill/>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265126336"/>
              </p:ext>
            </p:extLst>
          </p:nvPr>
        </p:nvGraphicFramePr>
        <p:xfrm>
          <a:off x="2999557" y="1202421"/>
          <a:ext cx="2076499" cy="826568"/>
        </p:xfrm>
        <a:graphic>
          <a:graphicData uri="http://schemas.openxmlformats.org/presentationml/2006/ole">
            <mc:AlternateContent xmlns:mc="http://schemas.openxmlformats.org/markup-compatibility/2006">
              <mc:Choice xmlns:v="urn:schemas-microsoft-com:vml" Requires="v">
                <p:oleObj spid="_x0000_s103901" name="Równanie" r:id="rId7" imgW="977476" imgH="393529" progId="Equation.3">
                  <p:embed/>
                </p:oleObj>
              </mc:Choice>
              <mc:Fallback>
                <p:oleObj name="Równanie" r:id="rId7" imgW="977476" imgH="393529" progId="Equation.3">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9557" y="1202421"/>
                        <a:ext cx="2076499" cy="826568"/>
                      </a:xfrm>
                      <a:prstGeom prst="rect">
                        <a:avLst/>
                      </a:prstGeom>
                      <a:noFill/>
                    </p:spPr>
                  </p:pic>
                </p:oleObj>
              </mc:Fallback>
            </mc:AlternateContent>
          </a:graphicData>
        </a:graphic>
      </p:graphicFrame>
      <p:sp>
        <p:nvSpPr>
          <p:cNvPr id="7"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5"/>
          <p:cNvSpPr>
            <a:spLocks noChangeArrowheads="1"/>
          </p:cNvSpPr>
          <p:nvPr/>
        </p:nvSpPr>
        <p:spPr bwMode="auto">
          <a:xfrm>
            <a:off x="0" y="685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6"/>
          <p:cNvSpPr>
            <a:spLocks noChangeArrowheads="1"/>
          </p:cNvSpPr>
          <p:nvPr/>
        </p:nvSpPr>
        <p:spPr bwMode="auto">
          <a:xfrm>
            <a:off x="236538" y="13620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20663"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0" name="Obiekt 9"/>
          <p:cNvGraphicFramePr>
            <a:graphicFrameLocks noChangeAspect="1"/>
          </p:cNvGraphicFramePr>
          <p:nvPr>
            <p:extLst>
              <p:ext uri="{D42A27DB-BD31-4B8C-83A1-F6EECF244321}">
                <p14:modId xmlns:p14="http://schemas.microsoft.com/office/powerpoint/2010/main" val="4060056153"/>
              </p:ext>
            </p:extLst>
          </p:nvPr>
        </p:nvGraphicFramePr>
        <p:xfrm>
          <a:off x="683568" y="3429000"/>
          <a:ext cx="857250" cy="457200"/>
        </p:xfrm>
        <a:graphic>
          <a:graphicData uri="http://schemas.openxmlformats.org/presentationml/2006/ole">
            <mc:AlternateContent xmlns:mc="http://schemas.openxmlformats.org/markup-compatibility/2006">
              <mc:Choice xmlns:v="urn:schemas-microsoft-com:vml" Requires="v">
                <p:oleObj spid="_x0000_s103902" name="Równanie" r:id="rId9" imgW="431613" imgH="228501" progId="Equation.3">
                  <p:embed/>
                </p:oleObj>
              </mc:Choice>
              <mc:Fallback>
                <p:oleObj name="Równanie" r:id="rId9" imgW="431613" imgH="228501" progId="Equation.3">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3568" y="3429000"/>
                        <a:ext cx="857250" cy="457200"/>
                      </a:xfrm>
                      <a:prstGeom prst="rect">
                        <a:avLst/>
                      </a:prstGeom>
                      <a:noFill/>
                    </p:spPr>
                  </p:pic>
                </p:oleObj>
              </mc:Fallback>
            </mc:AlternateContent>
          </a:graphicData>
        </a:graphic>
      </p:graphicFrame>
      <p:graphicFrame>
        <p:nvGraphicFramePr>
          <p:cNvPr id="11" name="Obiekt 10"/>
          <p:cNvGraphicFramePr>
            <a:graphicFrameLocks noChangeAspect="1"/>
          </p:cNvGraphicFramePr>
          <p:nvPr>
            <p:extLst>
              <p:ext uri="{D42A27DB-BD31-4B8C-83A1-F6EECF244321}">
                <p14:modId xmlns:p14="http://schemas.microsoft.com/office/powerpoint/2010/main" val="4177383344"/>
              </p:ext>
            </p:extLst>
          </p:nvPr>
        </p:nvGraphicFramePr>
        <p:xfrm>
          <a:off x="2123728" y="3429000"/>
          <a:ext cx="914814" cy="447675"/>
        </p:xfrm>
        <a:graphic>
          <a:graphicData uri="http://schemas.openxmlformats.org/presentationml/2006/ole">
            <mc:AlternateContent xmlns:mc="http://schemas.openxmlformats.org/markup-compatibility/2006">
              <mc:Choice xmlns:v="urn:schemas-microsoft-com:vml" Requires="v">
                <p:oleObj spid="_x0000_s103903" name="Równanie" r:id="rId11" imgW="444114" imgH="215713" progId="Equation.3">
                  <p:embed/>
                </p:oleObj>
              </mc:Choice>
              <mc:Fallback>
                <p:oleObj name="Równanie" r:id="rId11" imgW="444114" imgH="215713" progId="Equation.3">
                  <p:embed/>
                  <p:pic>
                    <p:nvPicPr>
                      <p:cNvPr id="0"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23728" y="3429000"/>
                        <a:ext cx="914814" cy="447675"/>
                      </a:xfrm>
                      <a:prstGeom prst="rect">
                        <a:avLst/>
                      </a:prstGeom>
                      <a:noFill/>
                    </p:spPr>
                  </p:pic>
                </p:oleObj>
              </mc:Fallback>
            </mc:AlternateContent>
          </a:graphicData>
        </a:graphic>
      </p:graphicFrame>
      <p:graphicFrame>
        <p:nvGraphicFramePr>
          <p:cNvPr id="12" name="Obiekt 11"/>
          <p:cNvGraphicFramePr>
            <a:graphicFrameLocks noChangeAspect="1"/>
          </p:cNvGraphicFramePr>
          <p:nvPr>
            <p:extLst>
              <p:ext uri="{D42A27DB-BD31-4B8C-83A1-F6EECF244321}">
                <p14:modId xmlns:p14="http://schemas.microsoft.com/office/powerpoint/2010/main" val="3160122638"/>
              </p:ext>
            </p:extLst>
          </p:nvPr>
        </p:nvGraphicFramePr>
        <p:xfrm>
          <a:off x="3419872" y="3284984"/>
          <a:ext cx="864096" cy="694665"/>
        </p:xfrm>
        <a:graphic>
          <a:graphicData uri="http://schemas.openxmlformats.org/presentationml/2006/ole">
            <mc:AlternateContent xmlns:mc="http://schemas.openxmlformats.org/markup-compatibility/2006">
              <mc:Choice xmlns:v="urn:schemas-microsoft-com:vml" Requires="v">
                <p:oleObj spid="_x0000_s103904" name="Równanie" r:id="rId13" imgW="482391" imgH="393529" progId="Equation.3">
                  <p:embed/>
                </p:oleObj>
              </mc:Choice>
              <mc:Fallback>
                <p:oleObj name="Równanie" r:id="rId13" imgW="482391" imgH="393529" progId="Equation.3">
                  <p:embed/>
                  <p:pic>
                    <p:nvPicPr>
                      <p:cNvPr id="0"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19872" y="3284984"/>
                        <a:ext cx="864096" cy="694665"/>
                      </a:xfrm>
                      <a:prstGeom prst="rect">
                        <a:avLst/>
                      </a:prstGeom>
                      <a:noFill/>
                    </p:spPr>
                  </p:pic>
                </p:oleObj>
              </mc:Fallback>
            </mc:AlternateContent>
          </a:graphicData>
        </a:graphic>
      </p:graphicFrame>
      <p:sp>
        <p:nvSpPr>
          <p:cNvPr id="13" name="Rectangle 1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7"/>
          <p:cNvSpPr>
            <a:spLocks noChangeArrowheads="1"/>
          </p:cNvSpPr>
          <p:nvPr/>
        </p:nvSpPr>
        <p:spPr bwMode="auto">
          <a:xfrm>
            <a:off x="0" y="685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5" name="Rectangle 18"/>
          <p:cNvSpPr>
            <a:spLocks noChangeArrowheads="1"/>
          </p:cNvSpPr>
          <p:nvPr/>
        </p:nvSpPr>
        <p:spPr bwMode="auto">
          <a:xfrm>
            <a:off x="0" y="1362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6" name="Obiekt 15"/>
          <p:cNvGraphicFramePr>
            <a:graphicFrameLocks noChangeAspect="1"/>
          </p:cNvGraphicFramePr>
          <p:nvPr>
            <p:extLst>
              <p:ext uri="{D42A27DB-BD31-4B8C-83A1-F6EECF244321}">
                <p14:modId xmlns:p14="http://schemas.microsoft.com/office/powerpoint/2010/main" val="2252185986"/>
              </p:ext>
            </p:extLst>
          </p:nvPr>
        </p:nvGraphicFramePr>
        <p:xfrm>
          <a:off x="827584" y="4869160"/>
          <a:ext cx="857250" cy="457200"/>
        </p:xfrm>
        <a:graphic>
          <a:graphicData uri="http://schemas.openxmlformats.org/presentationml/2006/ole">
            <mc:AlternateContent xmlns:mc="http://schemas.openxmlformats.org/markup-compatibility/2006">
              <mc:Choice xmlns:v="urn:schemas-microsoft-com:vml" Requires="v">
                <p:oleObj spid="_x0000_s103905" name="Równanie" r:id="rId15" imgW="431613" imgH="228501" progId="Equation.3">
                  <p:embed/>
                </p:oleObj>
              </mc:Choice>
              <mc:Fallback>
                <p:oleObj name="Równanie" r:id="rId15" imgW="431613" imgH="228501" progId="Equation.3">
                  <p:embed/>
                  <p:pic>
                    <p:nvPicPr>
                      <p:cNvPr id="0" name="Object 2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27584" y="4869160"/>
                        <a:ext cx="857250" cy="457200"/>
                      </a:xfrm>
                      <a:prstGeom prst="rect">
                        <a:avLst/>
                      </a:prstGeom>
                      <a:noFill/>
                    </p:spPr>
                  </p:pic>
                </p:oleObj>
              </mc:Fallback>
            </mc:AlternateContent>
          </a:graphicData>
        </a:graphic>
      </p:graphicFrame>
      <p:graphicFrame>
        <p:nvGraphicFramePr>
          <p:cNvPr id="17" name="Obiekt 16"/>
          <p:cNvGraphicFramePr>
            <a:graphicFrameLocks noChangeAspect="1"/>
          </p:cNvGraphicFramePr>
          <p:nvPr>
            <p:extLst>
              <p:ext uri="{D42A27DB-BD31-4B8C-83A1-F6EECF244321}">
                <p14:modId xmlns:p14="http://schemas.microsoft.com/office/powerpoint/2010/main" val="1681003900"/>
              </p:ext>
            </p:extLst>
          </p:nvPr>
        </p:nvGraphicFramePr>
        <p:xfrm>
          <a:off x="2123728" y="4797152"/>
          <a:ext cx="1205351" cy="504056"/>
        </p:xfrm>
        <a:graphic>
          <a:graphicData uri="http://schemas.openxmlformats.org/presentationml/2006/ole">
            <mc:AlternateContent xmlns:mc="http://schemas.openxmlformats.org/markup-compatibility/2006">
              <mc:Choice xmlns:v="urn:schemas-microsoft-com:vml" Requires="v">
                <p:oleObj spid="_x0000_s103906" name="Równanie" r:id="rId17" imgW="520474" imgH="215806" progId="Equation.3">
                  <p:embed/>
                </p:oleObj>
              </mc:Choice>
              <mc:Fallback>
                <p:oleObj name="Równanie" r:id="rId17" imgW="520474" imgH="215806" progId="Equation.3">
                  <p:embed/>
                  <p:pic>
                    <p:nvPicPr>
                      <p:cNvPr id="0" name="Object 2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23728" y="4797152"/>
                        <a:ext cx="1205351" cy="504056"/>
                      </a:xfrm>
                      <a:prstGeom prst="rect">
                        <a:avLst/>
                      </a:prstGeom>
                      <a:noFill/>
                    </p:spPr>
                  </p:pic>
                </p:oleObj>
              </mc:Fallback>
            </mc:AlternateContent>
          </a:graphicData>
        </a:graphic>
      </p:graphicFrame>
      <p:graphicFrame>
        <p:nvGraphicFramePr>
          <p:cNvPr id="18" name="Obiekt 17"/>
          <p:cNvGraphicFramePr>
            <a:graphicFrameLocks noChangeAspect="1"/>
          </p:cNvGraphicFramePr>
          <p:nvPr>
            <p:extLst>
              <p:ext uri="{D42A27DB-BD31-4B8C-83A1-F6EECF244321}">
                <p14:modId xmlns:p14="http://schemas.microsoft.com/office/powerpoint/2010/main" val="3954302965"/>
              </p:ext>
            </p:extLst>
          </p:nvPr>
        </p:nvGraphicFramePr>
        <p:xfrm>
          <a:off x="3635896" y="4797152"/>
          <a:ext cx="1356159" cy="516632"/>
        </p:xfrm>
        <a:graphic>
          <a:graphicData uri="http://schemas.openxmlformats.org/presentationml/2006/ole">
            <mc:AlternateContent xmlns:mc="http://schemas.openxmlformats.org/markup-compatibility/2006">
              <mc:Choice xmlns:v="urn:schemas-microsoft-com:vml" Requires="v">
                <p:oleObj spid="_x0000_s103907" name="Równanie" r:id="rId19" imgW="596900" imgH="228600" progId="Equation.3">
                  <p:embed/>
                </p:oleObj>
              </mc:Choice>
              <mc:Fallback>
                <p:oleObj name="Równanie" r:id="rId19" imgW="596900" imgH="228600" progId="Equation.3">
                  <p:embed/>
                  <p:pic>
                    <p:nvPicPr>
                      <p:cNvPr id="0" name="Object 2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635896" y="4797152"/>
                        <a:ext cx="1356159" cy="516632"/>
                      </a:xfrm>
                      <a:prstGeom prst="rect">
                        <a:avLst/>
                      </a:prstGeom>
                      <a:noFill/>
                    </p:spPr>
                  </p:pic>
                </p:oleObj>
              </mc:Fallback>
            </mc:AlternateContent>
          </a:graphicData>
        </a:graphic>
      </p:graphicFrame>
      <p:sp>
        <p:nvSpPr>
          <p:cNvPr id="19" name="Rectangle 28"/>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Rectangle 29"/>
          <p:cNvSpPr>
            <a:spLocks noChangeArrowheads="1"/>
          </p:cNvSpPr>
          <p:nvPr/>
        </p:nvSpPr>
        <p:spPr bwMode="auto">
          <a:xfrm>
            <a:off x="236538" y="685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30"/>
          <p:cNvSpPr>
            <a:spLocks noChangeArrowheads="1"/>
          </p:cNvSpPr>
          <p:nvPr/>
        </p:nvSpPr>
        <p:spPr bwMode="auto">
          <a:xfrm>
            <a:off x="152400" y="15144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3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 name="Obiekt 22"/>
          <p:cNvGraphicFramePr>
            <a:graphicFrameLocks noChangeAspect="1"/>
          </p:cNvGraphicFramePr>
          <p:nvPr>
            <p:extLst>
              <p:ext uri="{D42A27DB-BD31-4B8C-83A1-F6EECF244321}">
                <p14:modId xmlns:p14="http://schemas.microsoft.com/office/powerpoint/2010/main" val="2370104159"/>
              </p:ext>
            </p:extLst>
          </p:nvPr>
        </p:nvGraphicFramePr>
        <p:xfrm>
          <a:off x="5004048" y="3933056"/>
          <a:ext cx="3084350" cy="836712"/>
        </p:xfrm>
        <a:graphic>
          <a:graphicData uri="http://schemas.openxmlformats.org/presentationml/2006/ole">
            <mc:AlternateContent xmlns:mc="http://schemas.openxmlformats.org/markup-compatibility/2006">
              <mc:Choice xmlns:v="urn:schemas-microsoft-com:vml" Requires="v">
                <p:oleObj spid="_x0000_s103908" name="Równanie" r:id="rId21" imgW="1790700" imgH="482600" progId="Equation.3">
                  <p:embed/>
                </p:oleObj>
              </mc:Choice>
              <mc:Fallback>
                <p:oleObj name="Równanie" r:id="rId21" imgW="1790700" imgH="482600" progId="Equation.3">
                  <p:embed/>
                  <p:pic>
                    <p:nvPicPr>
                      <p:cNvPr id="0" name="Object 3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04048" y="3933056"/>
                        <a:ext cx="3084350" cy="836712"/>
                      </a:xfrm>
                      <a:prstGeom prst="rect">
                        <a:avLst/>
                      </a:prstGeom>
                      <a:noFill/>
                    </p:spPr>
                  </p:pic>
                </p:oleObj>
              </mc:Fallback>
            </mc:AlternateContent>
          </a:graphicData>
        </a:graphic>
      </p:graphicFrame>
      <p:sp>
        <p:nvSpPr>
          <p:cNvPr id="24"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5" name="Obiekt 24"/>
          <p:cNvGraphicFramePr>
            <a:graphicFrameLocks noChangeAspect="1"/>
          </p:cNvGraphicFramePr>
          <p:nvPr>
            <p:extLst>
              <p:ext uri="{D42A27DB-BD31-4B8C-83A1-F6EECF244321}">
                <p14:modId xmlns:p14="http://schemas.microsoft.com/office/powerpoint/2010/main" val="2423922325"/>
              </p:ext>
            </p:extLst>
          </p:nvPr>
        </p:nvGraphicFramePr>
        <p:xfrm>
          <a:off x="5796136" y="2204864"/>
          <a:ext cx="2554942" cy="753616"/>
        </p:xfrm>
        <a:graphic>
          <a:graphicData uri="http://schemas.openxmlformats.org/presentationml/2006/ole">
            <mc:AlternateContent xmlns:mc="http://schemas.openxmlformats.org/markup-compatibility/2006">
              <mc:Choice xmlns:v="urn:schemas-microsoft-com:vml" Requires="v">
                <p:oleObj spid="_x0000_s103909" name="Równanie" r:id="rId23" imgW="1320227" imgH="393529" progId="Equation.3">
                  <p:embed/>
                </p:oleObj>
              </mc:Choice>
              <mc:Fallback>
                <p:oleObj name="Równanie" r:id="rId23" imgW="1320227" imgH="393529" progId="Equation.3">
                  <p:embed/>
                  <p:pic>
                    <p:nvPicPr>
                      <p:cNvPr id="0" name="Object 3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796136" y="2204864"/>
                        <a:ext cx="2554942" cy="753616"/>
                      </a:xfrm>
                      <a:prstGeom prst="rect">
                        <a:avLst/>
                      </a:prstGeom>
                      <a:noFill/>
                    </p:spPr>
                  </p:pic>
                </p:oleObj>
              </mc:Fallback>
            </mc:AlternateContent>
          </a:graphicData>
        </a:graphic>
      </p:graphicFrame>
    </p:spTree>
    <p:extLst>
      <p:ext uri="{BB962C8B-B14F-4D97-AF65-F5344CB8AC3E}">
        <p14:creationId xmlns:p14="http://schemas.microsoft.com/office/powerpoint/2010/main" val="3348736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06090"/>
          </a:xfrm>
        </p:spPr>
        <p:txBody>
          <a:bodyPr>
            <a:normAutofit/>
          </a:bodyPr>
          <a:lstStyle/>
          <a:p>
            <a:r>
              <a:rPr lang="en-US" sz="3200" b="1" dirty="0" smtClean="0"/>
              <a:t>Expansion into spherical harmonic </a:t>
            </a:r>
            <a:endParaRPr lang="en-US" sz="3200" b="1" dirty="0"/>
          </a:p>
        </p:txBody>
      </p:sp>
      <p:sp>
        <p:nvSpPr>
          <p:cNvPr id="3" name="Symbol zastępczy zawartości 2"/>
          <p:cNvSpPr>
            <a:spLocks noGrp="1"/>
          </p:cNvSpPr>
          <p:nvPr>
            <p:ph idx="1"/>
          </p:nvPr>
        </p:nvSpPr>
        <p:spPr>
          <a:xfrm>
            <a:off x="251520" y="1052736"/>
            <a:ext cx="8568952" cy="4525963"/>
          </a:xfrm>
        </p:spPr>
        <p:txBody>
          <a:bodyPr>
            <a:normAutofit/>
          </a:bodyPr>
          <a:lstStyle/>
          <a:p>
            <a:r>
              <a:rPr lang="en-US" sz="2400" dirty="0"/>
              <a:t>Using the relationship linking the cosine of the scattering angle with the zenith and azimuthal angles of the radiation before and after scattering, we can </a:t>
            </a:r>
            <a:r>
              <a:rPr lang="en-US" sz="2400" dirty="0" smtClean="0"/>
              <a:t>write</a:t>
            </a:r>
            <a:endParaRPr lang="pl-PL" sz="2400" dirty="0" smtClean="0"/>
          </a:p>
          <a:p>
            <a:endParaRPr lang="pl-PL" sz="2400" dirty="0"/>
          </a:p>
          <a:p>
            <a:endParaRPr lang="pl-PL" sz="2400" dirty="0" smtClean="0"/>
          </a:p>
          <a:p>
            <a:r>
              <a:rPr lang="en-US" sz="2400" dirty="0"/>
              <a:t>It can be shown using spherical harmonics that the phase function can be developed according to the formula</a:t>
            </a:r>
            <a:endParaRPr lang="pl-PL" sz="2400" dirty="0"/>
          </a:p>
          <a:p>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891495900"/>
              </p:ext>
            </p:extLst>
          </p:nvPr>
        </p:nvGraphicFramePr>
        <p:xfrm>
          <a:off x="1043608" y="2276872"/>
          <a:ext cx="6266296" cy="792088"/>
        </p:xfrm>
        <a:graphic>
          <a:graphicData uri="http://schemas.openxmlformats.org/presentationml/2006/ole">
            <mc:AlternateContent xmlns:mc="http://schemas.openxmlformats.org/markup-compatibility/2006">
              <mc:Choice xmlns:v="urn:schemas-microsoft-com:vml" Requires="v">
                <p:oleObj spid="_x0000_s104659" name="Równanie" r:id="rId3" imgW="3390900" imgH="431800" progId="Equation.3">
                  <p:embed/>
                </p:oleObj>
              </mc:Choice>
              <mc:Fallback>
                <p:oleObj name="Równanie" r:id="rId3" imgW="33909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2276872"/>
                        <a:ext cx="6266296" cy="792088"/>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831431979"/>
              </p:ext>
            </p:extLst>
          </p:nvPr>
        </p:nvGraphicFramePr>
        <p:xfrm>
          <a:off x="1475656" y="4005064"/>
          <a:ext cx="5624823" cy="764704"/>
        </p:xfrm>
        <a:graphic>
          <a:graphicData uri="http://schemas.openxmlformats.org/presentationml/2006/ole">
            <mc:AlternateContent xmlns:mc="http://schemas.openxmlformats.org/markup-compatibility/2006">
              <mc:Choice xmlns:v="urn:schemas-microsoft-com:vml" Requires="v">
                <p:oleObj spid="_x0000_s104660" name="Równanie" r:id="rId5" imgW="3149600" imgH="431800" progId="Equation.3">
                  <p:embed/>
                </p:oleObj>
              </mc:Choice>
              <mc:Fallback>
                <p:oleObj name="Równanie" r:id="rId5" imgW="3149600" imgH="4318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5656" y="4005064"/>
                        <a:ext cx="5624823" cy="764704"/>
                      </a:xfrm>
                      <a:prstGeom prst="rect">
                        <a:avLst/>
                      </a:prstGeom>
                      <a:noFill/>
                    </p:spPr>
                  </p:pic>
                </p:oleObj>
              </mc:Fallback>
            </mc:AlternateContent>
          </a:graphicData>
        </a:graphic>
      </p:graphicFrame>
      <p:graphicFrame>
        <p:nvGraphicFramePr>
          <p:cNvPr id="8" name="Obiekt 7"/>
          <p:cNvGraphicFramePr>
            <a:graphicFrameLocks noChangeAspect="1"/>
          </p:cNvGraphicFramePr>
          <p:nvPr>
            <p:extLst>
              <p:ext uri="{D42A27DB-BD31-4B8C-83A1-F6EECF244321}">
                <p14:modId xmlns:p14="http://schemas.microsoft.com/office/powerpoint/2010/main" val="1591048828"/>
              </p:ext>
            </p:extLst>
          </p:nvPr>
        </p:nvGraphicFramePr>
        <p:xfrm>
          <a:off x="899592" y="4994317"/>
          <a:ext cx="3096344" cy="810947"/>
        </p:xfrm>
        <a:graphic>
          <a:graphicData uri="http://schemas.openxmlformats.org/presentationml/2006/ole">
            <mc:AlternateContent xmlns:mc="http://schemas.openxmlformats.org/markup-compatibility/2006">
              <mc:Choice xmlns:v="urn:schemas-microsoft-com:vml" Requires="v">
                <p:oleObj spid="_x0000_s104661" name="Równanie" r:id="rId7" imgW="1600200" imgH="419100" progId="Equation.3">
                  <p:embed/>
                </p:oleObj>
              </mc:Choice>
              <mc:Fallback>
                <p:oleObj name="Równanie" r:id="rId7" imgW="1600200" imgH="4191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4994317"/>
                        <a:ext cx="3096344" cy="810947"/>
                      </a:xfrm>
                      <a:prstGeom prst="rect">
                        <a:avLst/>
                      </a:prstGeom>
                      <a:noFill/>
                    </p:spPr>
                  </p:pic>
                </p:oleObj>
              </mc:Fallback>
            </mc:AlternateContent>
          </a:graphicData>
        </a:graphic>
      </p:graphicFrame>
      <p:graphicFrame>
        <p:nvGraphicFramePr>
          <p:cNvPr id="10" name="Obiekt 9"/>
          <p:cNvGraphicFramePr>
            <a:graphicFrameLocks noChangeAspect="1"/>
          </p:cNvGraphicFramePr>
          <p:nvPr>
            <p:extLst>
              <p:ext uri="{D42A27DB-BD31-4B8C-83A1-F6EECF244321}">
                <p14:modId xmlns:p14="http://schemas.microsoft.com/office/powerpoint/2010/main" val="3417176838"/>
              </p:ext>
            </p:extLst>
          </p:nvPr>
        </p:nvGraphicFramePr>
        <p:xfrm>
          <a:off x="395536" y="5878638"/>
          <a:ext cx="2963873" cy="961256"/>
        </p:xfrm>
        <a:graphic>
          <a:graphicData uri="http://schemas.openxmlformats.org/presentationml/2006/ole">
            <mc:AlternateContent xmlns:mc="http://schemas.openxmlformats.org/markup-compatibility/2006">
              <mc:Choice xmlns:v="urn:schemas-microsoft-com:vml" Requires="v">
                <p:oleObj spid="_x0000_s104662" name="Równanie" r:id="rId9" imgW="1409700" imgH="457200" progId="Equation.3">
                  <p:embed/>
                </p:oleObj>
              </mc:Choice>
              <mc:Fallback>
                <p:oleObj name="Równanie" r:id="rId9" imgW="1409700" imgH="457200"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5536" y="5878638"/>
                        <a:ext cx="2963873" cy="961256"/>
                      </a:xfrm>
                      <a:prstGeom prst="rect">
                        <a:avLst/>
                      </a:prstGeom>
                      <a:noFill/>
                    </p:spPr>
                  </p:pic>
                </p:oleObj>
              </mc:Fallback>
            </mc:AlternateContent>
          </a:graphicData>
        </a:graphic>
      </p:graphicFrame>
      <p:sp>
        <p:nvSpPr>
          <p:cNvPr id="11" name="Rectangle 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1"/>
          <p:cNvSpPr>
            <a:spLocks noChangeArrowheads="1"/>
          </p:cNvSpPr>
          <p:nvPr/>
        </p:nvSpPr>
        <p:spPr bwMode="auto">
          <a:xfrm>
            <a:off x="0" y="1514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pole tekstowe 18"/>
          <p:cNvSpPr txBox="1"/>
          <p:nvPr/>
        </p:nvSpPr>
        <p:spPr>
          <a:xfrm>
            <a:off x="4252122" y="5157192"/>
            <a:ext cx="3168352" cy="738664"/>
          </a:xfrm>
          <a:prstGeom prst="rect">
            <a:avLst/>
          </a:prstGeom>
          <a:noFill/>
        </p:spPr>
        <p:txBody>
          <a:bodyPr wrap="square" rtlCol="0">
            <a:spAutoFit/>
          </a:bodyPr>
          <a:lstStyle/>
          <a:p>
            <a:r>
              <a:rPr lang="pl-PL" sz="2400" dirty="0"/>
              <a:t>(l=m, …,</a:t>
            </a:r>
            <a:r>
              <a:rPr lang="pl-PL" sz="2400" dirty="0" smtClean="0"/>
              <a:t>N )      0</a:t>
            </a:r>
            <a:r>
              <a:rPr lang="pl-PL" sz="2400" dirty="0" smtClean="0">
                <a:sym typeface="Symbol"/>
              </a:rPr>
              <a:t>m&lt;N</a:t>
            </a:r>
            <a:endParaRPr lang="pl-PL" sz="2400" dirty="0"/>
          </a:p>
          <a:p>
            <a:endParaRPr lang="en-US" dirty="0"/>
          </a:p>
        </p:txBody>
      </p:sp>
      <p:sp>
        <p:nvSpPr>
          <p:cNvPr id="20" name="pole tekstowe 19"/>
          <p:cNvSpPr txBox="1"/>
          <p:nvPr/>
        </p:nvSpPr>
        <p:spPr>
          <a:xfrm>
            <a:off x="3635896" y="5895856"/>
            <a:ext cx="5040560" cy="830997"/>
          </a:xfrm>
          <a:prstGeom prst="rect">
            <a:avLst/>
          </a:prstGeom>
          <a:noFill/>
        </p:spPr>
        <p:txBody>
          <a:bodyPr wrap="square" rtlCol="0">
            <a:spAutoFit/>
          </a:bodyPr>
          <a:lstStyle/>
          <a:p>
            <a:r>
              <a:rPr lang="pl-PL" sz="2400" dirty="0" smtClean="0"/>
              <a:t>w</a:t>
            </a:r>
            <a:r>
              <a:rPr lang="en-US" sz="2400" dirty="0" err="1" smtClean="0"/>
              <a:t>hile</a:t>
            </a:r>
            <a:r>
              <a:rPr lang="pl-PL" sz="2400" dirty="0" smtClean="0"/>
              <a:t>           </a:t>
            </a:r>
            <a:r>
              <a:rPr lang="en-US" sz="2400" dirty="0" smtClean="0"/>
              <a:t>stands </a:t>
            </a:r>
            <a:r>
              <a:rPr lang="en-US" sz="2400" dirty="0"/>
              <a:t>for associated Legendre polynomials</a:t>
            </a:r>
            <a:r>
              <a:rPr lang="en-US" sz="2400" dirty="0" smtClean="0"/>
              <a:t>.</a:t>
            </a:r>
            <a:endParaRPr lang="en-US" sz="2400" dirty="0"/>
          </a:p>
        </p:txBody>
      </p:sp>
      <p:sp>
        <p:nvSpPr>
          <p:cNvPr id="21"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2" name="Obiekt 21"/>
          <p:cNvGraphicFramePr>
            <a:graphicFrameLocks noChangeAspect="1"/>
          </p:cNvGraphicFramePr>
          <p:nvPr>
            <p:extLst>
              <p:ext uri="{D42A27DB-BD31-4B8C-83A1-F6EECF244321}">
                <p14:modId xmlns:p14="http://schemas.microsoft.com/office/powerpoint/2010/main" val="2414674388"/>
              </p:ext>
            </p:extLst>
          </p:nvPr>
        </p:nvGraphicFramePr>
        <p:xfrm>
          <a:off x="4572000" y="5907103"/>
          <a:ext cx="360040" cy="375694"/>
        </p:xfrm>
        <a:graphic>
          <a:graphicData uri="http://schemas.openxmlformats.org/presentationml/2006/ole">
            <mc:AlternateContent xmlns:mc="http://schemas.openxmlformats.org/markup-compatibility/2006">
              <mc:Choice xmlns:v="urn:schemas-microsoft-com:vml" Requires="v">
                <p:oleObj spid="_x0000_s104663" name="Równanie" r:id="rId11" imgW="215806" imgH="228501" progId="Equation.3">
                  <p:embed/>
                </p:oleObj>
              </mc:Choice>
              <mc:Fallback>
                <p:oleObj name="Równanie" r:id="rId11" imgW="215806" imgH="228501" progId="Equation.3">
                  <p:embed/>
                  <p:pic>
                    <p:nvPicPr>
                      <p:cNvPr id="0" name="Object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72000" y="5907103"/>
                        <a:ext cx="360040" cy="375694"/>
                      </a:xfrm>
                      <a:prstGeom prst="rect">
                        <a:avLst/>
                      </a:prstGeom>
                      <a:noFill/>
                    </p:spPr>
                  </p:pic>
                </p:oleObj>
              </mc:Fallback>
            </mc:AlternateContent>
          </a:graphicData>
        </a:graphic>
      </p:graphicFrame>
    </p:spTree>
    <p:extLst>
      <p:ext uri="{BB962C8B-B14F-4D97-AF65-F5344CB8AC3E}">
        <p14:creationId xmlns:p14="http://schemas.microsoft.com/office/powerpoint/2010/main" val="2497448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Expansion </a:t>
            </a:r>
            <a:r>
              <a:rPr lang="pl-PL" sz="3200" b="1" dirty="0" smtClean="0"/>
              <a:t>of </a:t>
            </a:r>
            <a:r>
              <a:rPr lang="pl-PL" sz="3200" b="1" dirty="0" err="1" smtClean="0"/>
              <a:t>radiance</a:t>
            </a:r>
            <a:endParaRPr lang="en-US" sz="3200" dirty="0"/>
          </a:p>
        </p:txBody>
      </p:sp>
      <p:sp>
        <p:nvSpPr>
          <p:cNvPr id="3" name="Symbol zastępczy zawartości 2"/>
          <p:cNvSpPr>
            <a:spLocks noGrp="1"/>
          </p:cNvSpPr>
          <p:nvPr>
            <p:ph idx="1"/>
          </p:nvPr>
        </p:nvSpPr>
        <p:spPr>
          <a:xfrm>
            <a:off x="457200" y="2564904"/>
            <a:ext cx="8229600" cy="3561259"/>
          </a:xfrm>
        </p:spPr>
        <p:txBody>
          <a:bodyPr>
            <a:normAutofit/>
          </a:bodyPr>
          <a:lstStyle/>
          <a:p>
            <a:r>
              <a:rPr lang="en-US" sz="2400" dirty="0"/>
              <a:t>By substituting both expansions into the radiative transfer equation, we obtain N+1 independent equations</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329844535"/>
              </p:ext>
            </p:extLst>
          </p:nvPr>
        </p:nvGraphicFramePr>
        <p:xfrm>
          <a:off x="2424439" y="1340768"/>
          <a:ext cx="4295122" cy="836712"/>
        </p:xfrm>
        <a:graphic>
          <a:graphicData uri="http://schemas.openxmlformats.org/presentationml/2006/ole">
            <mc:AlternateContent xmlns:mc="http://schemas.openxmlformats.org/markup-compatibility/2006">
              <mc:Choice xmlns:v="urn:schemas-microsoft-com:vml" Requires="v">
                <p:oleObj spid="_x0000_s105584" name="Równanie" r:id="rId3" imgW="2197100" imgH="431800" progId="Equation.3">
                  <p:embed/>
                </p:oleObj>
              </mc:Choice>
              <mc:Fallback>
                <p:oleObj name="Równanie" r:id="rId3" imgW="21971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4439" y="1340768"/>
                        <a:ext cx="4295122" cy="836712"/>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86991454"/>
              </p:ext>
            </p:extLst>
          </p:nvPr>
        </p:nvGraphicFramePr>
        <p:xfrm>
          <a:off x="755576" y="3573016"/>
          <a:ext cx="7917941" cy="864096"/>
        </p:xfrm>
        <a:graphic>
          <a:graphicData uri="http://schemas.openxmlformats.org/presentationml/2006/ole">
            <mc:AlternateContent xmlns:mc="http://schemas.openxmlformats.org/markup-compatibility/2006">
              <mc:Choice xmlns:v="urn:schemas-microsoft-com:vml" Requires="v">
                <p:oleObj spid="_x0000_s105585" name="Równanie" r:id="rId5" imgW="4279900" imgH="469900" progId="Equation.3">
                  <p:embed/>
                </p:oleObj>
              </mc:Choice>
              <mc:Fallback>
                <p:oleObj name="Równanie" r:id="rId5" imgW="4279900" imgH="4699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3573016"/>
                        <a:ext cx="7917941" cy="864096"/>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3140404920"/>
              </p:ext>
            </p:extLst>
          </p:nvPr>
        </p:nvGraphicFramePr>
        <p:xfrm>
          <a:off x="1088573" y="4540824"/>
          <a:ext cx="6723787" cy="877016"/>
        </p:xfrm>
        <a:graphic>
          <a:graphicData uri="http://schemas.openxmlformats.org/presentationml/2006/ole">
            <mc:AlternateContent xmlns:mc="http://schemas.openxmlformats.org/markup-compatibility/2006">
              <mc:Choice xmlns:v="urn:schemas-microsoft-com:vml" Requires="v">
                <p:oleObj spid="_x0000_s105586" name="Równanie" r:id="rId7" imgW="3289300" imgH="431800" progId="Equation.3">
                  <p:embed/>
                </p:oleObj>
              </mc:Choice>
              <mc:Fallback>
                <p:oleObj name="Równanie" r:id="rId7" imgW="3289300" imgH="4318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8573" y="4540824"/>
                        <a:ext cx="6723787" cy="877016"/>
                      </a:xfrm>
                      <a:prstGeom prst="rect">
                        <a:avLst/>
                      </a:prstGeom>
                      <a:noFill/>
                    </p:spPr>
                  </p:pic>
                </p:oleObj>
              </mc:Fallback>
            </mc:AlternateContent>
          </a:graphicData>
        </a:graphic>
      </p:graphicFrame>
      <p:sp>
        <p:nvSpPr>
          <p:cNvPr id="10" name="pole tekstowe 9"/>
          <p:cNvSpPr txBox="1"/>
          <p:nvPr/>
        </p:nvSpPr>
        <p:spPr>
          <a:xfrm>
            <a:off x="3059832" y="5733256"/>
            <a:ext cx="4464496" cy="738664"/>
          </a:xfrm>
          <a:prstGeom prst="rect">
            <a:avLst/>
          </a:prstGeom>
          <a:noFill/>
        </p:spPr>
        <p:txBody>
          <a:bodyPr wrap="square" rtlCol="0">
            <a:spAutoFit/>
          </a:bodyPr>
          <a:lstStyle/>
          <a:p>
            <a:r>
              <a:rPr lang="pl-PL" sz="2400" dirty="0"/>
              <a:t>(m=0,1,2,…,N</a:t>
            </a:r>
            <a:r>
              <a:rPr lang="pl-PL" sz="2400" dirty="0" smtClean="0"/>
              <a:t>)</a:t>
            </a:r>
            <a:endParaRPr lang="pl-PL" sz="2400" dirty="0"/>
          </a:p>
          <a:p>
            <a:endParaRPr lang="en-US" dirty="0"/>
          </a:p>
        </p:txBody>
      </p:sp>
    </p:spTree>
    <p:extLst>
      <p:ext uri="{BB962C8B-B14F-4D97-AF65-F5344CB8AC3E}">
        <p14:creationId xmlns:p14="http://schemas.microsoft.com/office/powerpoint/2010/main" val="1514819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Azimuthal angle-independent case</a:t>
            </a:r>
            <a:endParaRPr lang="en-US" sz="3200" b="1" dirty="0"/>
          </a:p>
        </p:txBody>
      </p:sp>
      <p:sp>
        <p:nvSpPr>
          <p:cNvPr id="3" name="Symbol zastępczy zawartości 2"/>
          <p:cNvSpPr>
            <a:spLocks noGrp="1"/>
          </p:cNvSpPr>
          <p:nvPr>
            <p:ph idx="1"/>
          </p:nvPr>
        </p:nvSpPr>
        <p:spPr/>
        <p:txBody>
          <a:bodyPr>
            <a:normAutofit/>
          </a:bodyPr>
          <a:lstStyle/>
          <a:p>
            <a:r>
              <a:rPr lang="en-US" sz="2400" dirty="0"/>
              <a:t>Note that the case with m=0 corresponds to the azimuthal angle-independent solution to the radiance. </a:t>
            </a:r>
            <a:endParaRPr lang="pl-PL" sz="2400" dirty="0" smtClean="0"/>
          </a:p>
          <a:p>
            <a:r>
              <a:rPr lang="en-US" sz="2400" dirty="0" smtClean="0"/>
              <a:t>If </a:t>
            </a:r>
            <a:r>
              <a:rPr lang="en-US" sz="2400" dirty="0"/>
              <a:t>we omit the subscript 0 then the transfer equations can be written in this case in the form of</a:t>
            </a:r>
          </a:p>
        </p:txBody>
      </p:sp>
      <p:graphicFrame>
        <p:nvGraphicFramePr>
          <p:cNvPr id="4" name="Obiekt 3"/>
          <p:cNvGraphicFramePr>
            <a:graphicFrameLocks noChangeAspect="1"/>
          </p:cNvGraphicFramePr>
          <p:nvPr>
            <p:extLst>
              <p:ext uri="{D42A27DB-BD31-4B8C-83A1-F6EECF244321}">
                <p14:modId xmlns:p14="http://schemas.microsoft.com/office/powerpoint/2010/main" val="2304186619"/>
              </p:ext>
            </p:extLst>
          </p:nvPr>
        </p:nvGraphicFramePr>
        <p:xfrm>
          <a:off x="1187624" y="3356992"/>
          <a:ext cx="6260287" cy="864096"/>
        </p:xfrm>
        <a:graphic>
          <a:graphicData uri="http://schemas.openxmlformats.org/presentationml/2006/ole">
            <mc:AlternateContent xmlns:mc="http://schemas.openxmlformats.org/markup-compatibility/2006">
              <mc:Choice xmlns:v="urn:schemas-microsoft-com:vml" Requires="v">
                <p:oleObj spid="_x0000_s106567" name="Równanie" r:id="rId3" imgW="3378200" imgH="469900" progId="Equation.3">
                  <p:embed/>
                </p:oleObj>
              </mc:Choice>
              <mc:Fallback>
                <p:oleObj name="Równanie" r:id="rId3" imgW="3378200" imgH="4699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3356992"/>
                        <a:ext cx="6260287" cy="864096"/>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1979069745"/>
              </p:ext>
            </p:extLst>
          </p:nvPr>
        </p:nvGraphicFramePr>
        <p:xfrm>
          <a:off x="1187625" y="4472766"/>
          <a:ext cx="5688632" cy="828442"/>
        </p:xfrm>
        <a:graphic>
          <a:graphicData uri="http://schemas.openxmlformats.org/presentationml/2006/ole">
            <mc:AlternateContent xmlns:mc="http://schemas.openxmlformats.org/markup-compatibility/2006">
              <mc:Choice xmlns:v="urn:schemas-microsoft-com:vml" Requires="v">
                <p:oleObj spid="_x0000_s106568" name="Równanie" r:id="rId5" imgW="2946400" imgH="431800" progId="Equation.3">
                  <p:embed/>
                </p:oleObj>
              </mc:Choice>
              <mc:Fallback>
                <p:oleObj name="Równanie" r:id="rId5" imgW="2946400" imgH="431800"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87625" y="4472766"/>
                        <a:ext cx="5688632" cy="828442"/>
                      </a:xfrm>
                      <a:prstGeom prst="rect">
                        <a:avLst/>
                      </a:prstGeom>
                      <a:noFill/>
                    </p:spPr>
                  </p:pic>
                </p:oleObj>
              </mc:Fallback>
            </mc:AlternateContent>
          </a:graphicData>
        </a:graphic>
      </p:graphicFrame>
      <p:sp>
        <p:nvSpPr>
          <p:cNvPr id="6"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4"/>
          <p:cNvSpPr>
            <a:spLocks noChangeArrowheads="1"/>
          </p:cNvSpPr>
          <p:nvPr/>
        </p:nvSpPr>
        <p:spPr bwMode="auto">
          <a:xfrm>
            <a:off x="0" y="9239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699947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Gaussian quadrature</a:t>
            </a:r>
          </a:p>
        </p:txBody>
      </p:sp>
      <p:sp>
        <p:nvSpPr>
          <p:cNvPr id="3" name="Symbol zastępczy zawartości 2"/>
          <p:cNvSpPr>
            <a:spLocks noGrp="1"/>
          </p:cNvSpPr>
          <p:nvPr>
            <p:ph idx="1"/>
          </p:nvPr>
        </p:nvSpPr>
        <p:spPr/>
        <p:txBody>
          <a:bodyPr>
            <a:normAutofit/>
          </a:bodyPr>
          <a:lstStyle/>
          <a:p>
            <a:r>
              <a:rPr lang="en-US" sz="2400" dirty="0"/>
              <a:t>To solve </a:t>
            </a:r>
            <a:r>
              <a:rPr lang="en-US" sz="2400" dirty="0" smtClean="0"/>
              <a:t>equation</a:t>
            </a:r>
            <a:r>
              <a:rPr lang="pl-PL" sz="2400" dirty="0" smtClean="0"/>
              <a:t> from </a:t>
            </a:r>
            <a:r>
              <a:rPr lang="pl-PL" sz="2400" dirty="0" err="1" smtClean="0"/>
              <a:t>previous</a:t>
            </a:r>
            <a:r>
              <a:rPr lang="pl-PL" sz="2400" dirty="0" smtClean="0"/>
              <a:t> </a:t>
            </a:r>
            <a:r>
              <a:rPr lang="pl-PL" sz="2400" dirty="0" err="1" smtClean="0"/>
              <a:t>slide</a:t>
            </a:r>
            <a:r>
              <a:rPr lang="en-US" sz="2400" dirty="0" smtClean="0"/>
              <a:t>, </a:t>
            </a:r>
            <a:r>
              <a:rPr lang="en-US" sz="2400" dirty="0"/>
              <a:t>integration is replaced by summation over a finite number of points. </a:t>
            </a:r>
            <a:endParaRPr lang="pl-PL" sz="2400" dirty="0" smtClean="0"/>
          </a:p>
          <a:p>
            <a:r>
              <a:rPr lang="en-US" sz="2400" dirty="0" smtClean="0"/>
              <a:t>For </a:t>
            </a:r>
            <a:r>
              <a:rPr lang="en-US" sz="2400" dirty="0"/>
              <a:t>the </a:t>
            </a:r>
            <a:r>
              <a:rPr lang="en-US" sz="2400" dirty="0" err="1"/>
              <a:t>discretisation</a:t>
            </a:r>
            <a:r>
              <a:rPr lang="en-US" sz="2400" dirty="0"/>
              <a:t>, we will use Gauss </a:t>
            </a:r>
            <a:r>
              <a:rPr lang="en-US" sz="2400" dirty="0" err="1"/>
              <a:t>quadratures</a:t>
            </a:r>
            <a:r>
              <a:rPr lang="en-US" sz="2400" dirty="0"/>
              <a:t> in the interval (-1,1). Thus</a:t>
            </a:r>
            <a:r>
              <a:rPr lang="en-US" sz="2400" dirty="0" smtClean="0"/>
              <a:t>,</a:t>
            </a:r>
            <a:endParaRPr lang="pl-PL" sz="2400" dirty="0" smtClean="0"/>
          </a:p>
          <a:p>
            <a:endParaRPr lang="pl-PL" sz="2400" dirty="0"/>
          </a:p>
          <a:p>
            <a:endParaRPr lang="pl-PL" sz="2400" dirty="0" smtClean="0"/>
          </a:p>
          <a:p>
            <a:endParaRPr lang="pl-PL" sz="2400" dirty="0"/>
          </a:p>
          <a:p>
            <a:endParaRPr lang="pl-PL" sz="2400" dirty="0" smtClean="0"/>
          </a:p>
          <a:p>
            <a:r>
              <a:rPr lang="en-US" sz="2400" dirty="0"/>
              <a:t>while the sign of the prim indicates the derivative. </a:t>
            </a:r>
            <a:endParaRPr lang="pl-PL" sz="2400" dirty="0" smtClean="0"/>
          </a:p>
          <a:p>
            <a:r>
              <a:rPr lang="en-US" sz="2400" dirty="0" smtClean="0"/>
              <a:t>In </a:t>
            </a:r>
            <a:r>
              <a:rPr lang="en-US" sz="2400" dirty="0"/>
              <a:t>addition, the following relationships occur</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749369302"/>
              </p:ext>
            </p:extLst>
          </p:nvPr>
        </p:nvGraphicFramePr>
        <p:xfrm>
          <a:off x="1043608" y="3356992"/>
          <a:ext cx="2262900" cy="764704"/>
        </p:xfrm>
        <a:graphic>
          <a:graphicData uri="http://schemas.openxmlformats.org/presentationml/2006/ole">
            <mc:AlternateContent xmlns:mc="http://schemas.openxmlformats.org/markup-compatibility/2006">
              <mc:Choice xmlns:v="urn:schemas-microsoft-com:vml" Requires="v">
                <p:oleObj spid="_x0000_s107691" name="Równanie" r:id="rId3" imgW="1384300" imgH="469900" progId="Equation.3">
                  <p:embed/>
                </p:oleObj>
              </mc:Choice>
              <mc:Fallback>
                <p:oleObj name="Równanie" r:id="rId3" imgW="1384300" imgH="4699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3356992"/>
                        <a:ext cx="2262900" cy="764704"/>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476838268"/>
              </p:ext>
            </p:extLst>
          </p:nvPr>
        </p:nvGraphicFramePr>
        <p:xfrm>
          <a:off x="1115616" y="4293096"/>
          <a:ext cx="2519025" cy="764704"/>
        </p:xfrm>
        <a:graphic>
          <a:graphicData uri="http://schemas.openxmlformats.org/presentationml/2006/ole">
            <mc:AlternateContent xmlns:mc="http://schemas.openxmlformats.org/markup-compatibility/2006">
              <mc:Choice xmlns:v="urn:schemas-microsoft-com:vml" Requires="v">
                <p:oleObj spid="_x0000_s107692" name="Równanie" r:id="rId5" imgW="1600200" imgH="482600" progId="Equation.3">
                  <p:embed/>
                </p:oleObj>
              </mc:Choice>
              <mc:Fallback>
                <p:oleObj name="Równanie" r:id="rId5" imgW="1600200" imgH="482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5616" y="4293096"/>
                        <a:ext cx="2519025" cy="764704"/>
                      </a:xfrm>
                      <a:prstGeom prst="rect">
                        <a:avLst/>
                      </a:prstGeom>
                      <a:noFill/>
                    </p:spPr>
                  </p:pic>
                </p:oleObj>
              </mc:Fallback>
            </mc:AlternateContent>
          </a:graphicData>
        </a:graphic>
      </p:graphicFrame>
      <p:graphicFrame>
        <p:nvGraphicFramePr>
          <p:cNvPr id="8" name="Obiekt 7"/>
          <p:cNvGraphicFramePr>
            <a:graphicFrameLocks noChangeAspect="1"/>
          </p:cNvGraphicFramePr>
          <p:nvPr>
            <p:extLst>
              <p:ext uri="{D42A27DB-BD31-4B8C-83A1-F6EECF244321}">
                <p14:modId xmlns:p14="http://schemas.microsoft.com/office/powerpoint/2010/main" val="4149763709"/>
              </p:ext>
            </p:extLst>
          </p:nvPr>
        </p:nvGraphicFramePr>
        <p:xfrm>
          <a:off x="899592" y="6021288"/>
          <a:ext cx="1047750" cy="476250"/>
        </p:xfrm>
        <a:graphic>
          <a:graphicData uri="http://schemas.openxmlformats.org/presentationml/2006/ole">
            <mc:AlternateContent xmlns:mc="http://schemas.openxmlformats.org/markup-compatibility/2006">
              <mc:Choice xmlns:v="urn:schemas-microsoft-com:vml" Requires="v">
                <p:oleObj spid="_x0000_s107693" name="Równanie" r:id="rId7" imgW="520474" imgH="241195" progId="Equation.3">
                  <p:embed/>
                </p:oleObj>
              </mc:Choice>
              <mc:Fallback>
                <p:oleObj name="Równanie" r:id="rId7" imgW="520474" imgH="241195"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6021288"/>
                        <a:ext cx="1047750" cy="476250"/>
                      </a:xfrm>
                      <a:prstGeom prst="rect">
                        <a:avLst/>
                      </a:prstGeom>
                      <a:noFill/>
                    </p:spPr>
                  </p:pic>
                </p:oleObj>
              </mc:Fallback>
            </mc:AlternateContent>
          </a:graphicData>
        </a:graphic>
      </p:graphicFrame>
      <p:graphicFrame>
        <p:nvGraphicFramePr>
          <p:cNvPr id="9" name="Obiekt 8"/>
          <p:cNvGraphicFramePr>
            <a:graphicFrameLocks noChangeAspect="1"/>
          </p:cNvGraphicFramePr>
          <p:nvPr>
            <p:extLst>
              <p:ext uri="{D42A27DB-BD31-4B8C-83A1-F6EECF244321}">
                <p14:modId xmlns:p14="http://schemas.microsoft.com/office/powerpoint/2010/main" val="1671299298"/>
              </p:ext>
            </p:extLst>
          </p:nvPr>
        </p:nvGraphicFramePr>
        <p:xfrm>
          <a:off x="2123728" y="6093296"/>
          <a:ext cx="994664" cy="382563"/>
        </p:xfrm>
        <a:graphic>
          <a:graphicData uri="http://schemas.openxmlformats.org/presentationml/2006/ole">
            <mc:AlternateContent xmlns:mc="http://schemas.openxmlformats.org/markup-compatibility/2006">
              <mc:Choice xmlns:v="urn:schemas-microsoft-com:vml" Requires="v">
                <p:oleObj spid="_x0000_s107694" name="Równanie" r:id="rId9" imgW="622030" imgH="241195" progId="Equation.3">
                  <p:embed/>
                </p:oleObj>
              </mc:Choice>
              <mc:Fallback>
                <p:oleObj name="Równanie" r:id="rId9" imgW="622030" imgH="241195"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3728" y="6093296"/>
                        <a:ext cx="994664" cy="382563"/>
                      </a:xfrm>
                      <a:prstGeom prst="rect">
                        <a:avLst/>
                      </a:prstGeom>
                      <a:noFill/>
                    </p:spPr>
                  </p:pic>
                </p:oleObj>
              </mc:Fallback>
            </mc:AlternateContent>
          </a:graphicData>
        </a:graphic>
      </p:graphicFrame>
      <p:graphicFrame>
        <p:nvGraphicFramePr>
          <p:cNvPr id="10" name="Obiekt 9"/>
          <p:cNvGraphicFramePr>
            <a:graphicFrameLocks noChangeAspect="1"/>
          </p:cNvGraphicFramePr>
          <p:nvPr>
            <p:extLst>
              <p:ext uri="{D42A27DB-BD31-4B8C-83A1-F6EECF244321}">
                <p14:modId xmlns:p14="http://schemas.microsoft.com/office/powerpoint/2010/main" val="3449785514"/>
              </p:ext>
            </p:extLst>
          </p:nvPr>
        </p:nvGraphicFramePr>
        <p:xfrm>
          <a:off x="3347864" y="5949280"/>
          <a:ext cx="971600" cy="702542"/>
        </p:xfrm>
        <a:graphic>
          <a:graphicData uri="http://schemas.openxmlformats.org/presentationml/2006/ole">
            <mc:AlternateContent xmlns:mc="http://schemas.openxmlformats.org/markup-compatibility/2006">
              <mc:Choice xmlns:v="urn:schemas-microsoft-com:vml" Requires="v">
                <p:oleObj spid="_x0000_s107695" name="Równanie" r:id="rId11" imgW="622030" imgH="444307" progId="Equation.3">
                  <p:embed/>
                </p:oleObj>
              </mc:Choice>
              <mc:Fallback>
                <p:oleObj name="Równanie" r:id="rId11" imgW="622030" imgH="444307" progId="Equation.3">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47864" y="5949280"/>
                        <a:ext cx="971600" cy="702542"/>
                      </a:xfrm>
                      <a:prstGeom prst="rect">
                        <a:avLst/>
                      </a:prstGeom>
                      <a:noFill/>
                    </p:spPr>
                  </p:pic>
                </p:oleObj>
              </mc:Fallback>
            </mc:AlternateContent>
          </a:graphicData>
        </a:graphic>
      </p:graphicFrame>
      <p:sp>
        <p:nvSpPr>
          <p:cNvPr id="11"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635671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2400" dirty="0"/>
              <a:t>The values of the Gaussian points and an weights for n=1,2,3 are shown in the table below.</a:t>
            </a: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2486769946"/>
              </p:ext>
            </p:extLst>
          </p:nvPr>
        </p:nvGraphicFramePr>
        <p:xfrm>
          <a:off x="1907704" y="1484784"/>
          <a:ext cx="4608512" cy="2448271"/>
        </p:xfrm>
        <a:graphic>
          <a:graphicData uri="http://schemas.openxmlformats.org/drawingml/2006/table">
            <a:tbl>
              <a:tblPr firstRow="1" firstCol="1" lastRow="1" lastCol="1" bandRow="1" bandCol="1">
                <a:tableStyleId>{5C22544A-7EE6-4342-B048-85BDC9FD1C3A}</a:tableStyleId>
              </a:tblPr>
              <a:tblGrid>
                <a:gridCol w="816887"/>
                <a:gridCol w="853612"/>
                <a:gridCol w="1568264"/>
                <a:gridCol w="1369749"/>
              </a:tblGrid>
              <a:tr h="349753">
                <a:tc>
                  <a:txBody>
                    <a:bodyPr/>
                    <a:lstStyle/>
                    <a:p>
                      <a:pPr algn="just">
                        <a:spcAft>
                          <a:spcPts val="0"/>
                        </a:spcAft>
                      </a:pPr>
                      <a:r>
                        <a:rPr lang="pl-PL" sz="2000" dirty="0">
                          <a:solidFill>
                            <a:srgbClr val="FFC000"/>
                          </a:solidFill>
                          <a:effectLst/>
                        </a:rPr>
                        <a:t>n</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pl-PL" sz="2000" dirty="0">
                          <a:solidFill>
                            <a:srgbClr val="FFC000"/>
                          </a:solidFill>
                          <a:effectLst/>
                        </a:rPr>
                        <a:t>2n</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pl-PL" sz="2000" dirty="0" smtClean="0">
                          <a:solidFill>
                            <a:srgbClr val="FFC000"/>
                          </a:solidFill>
                          <a:effectLst/>
                          <a:latin typeface="Times New Roman"/>
                          <a:ea typeface="Times New Roman"/>
                          <a:sym typeface="Symbol"/>
                        </a:rPr>
                        <a:t></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a</a:t>
                      </a:r>
                      <a:r>
                        <a:rPr lang="en-US" sz="2000" baseline="-25000" dirty="0">
                          <a:solidFill>
                            <a:srgbClr val="FFC000"/>
                          </a:solidFill>
                          <a:effectLst/>
                        </a:rPr>
                        <a:t>n</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r>
              <a:tr h="349753">
                <a:tc>
                  <a:txBody>
                    <a:bodyPr/>
                    <a:lstStyle/>
                    <a:p>
                      <a:pPr algn="just">
                        <a:spcAft>
                          <a:spcPts val="0"/>
                        </a:spcAft>
                      </a:pPr>
                      <a:r>
                        <a:rPr lang="en-US" sz="2000" dirty="0">
                          <a:solidFill>
                            <a:srgbClr val="FFC000"/>
                          </a:solidFill>
                          <a:effectLst/>
                        </a:rPr>
                        <a:t>1</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2</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pl-PL" sz="2000" dirty="0">
                          <a:solidFill>
                            <a:srgbClr val="FFC000"/>
                          </a:solidFill>
                          <a:effectLst/>
                          <a:sym typeface="Symbol"/>
                        </a:rPr>
                        <a:t></a:t>
                      </a:r>
                      <a:r>
                        <a:rPr lang="en-US" sz="2000" baseline="-25000" dirty="0">
                          <a:solidFill>
                            <a:srgbClr val="FFC000"/>
                          </a:solidFill>
                          <a:effectLst/>
                        </a:rPr>
                        <a:t>1</a:t>
                      </a:r>
                      <a:r>
                        <a:rPr lang="en-US" sz="2000" dirty="0">
                          <a:solidFill>
                            <a:srgbClr val="FFC000"/>
                          </a:solidFill>
                          <a:effectLst/>
                        </a:rPr>
                        <a:t>=0.577</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a</a:t>
                      </a:r>
                      <a:r>
                        <a:rPr lang="en-US" sz="2000" baseline="-25000" dirty="0">
                          <a:solidFill>
                            <a:srgbClr val="FFC000"/>
                          </a:solidFill>
                          <a:effectLst/>
                        </a:rPr>
                        <a:t>1</a:t>
                      </a:r>
                      <a:r>
                        <a:rPr lang="en-US" sz="2000" dirty="0">
                          <a:solidFill>
                            <a:srgbClr val="FFC000"/>
                          </a:solidFill>
                          <a:effectLst/>
                        </a:rPr>
                        <a:t>=1</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r>
              <a:tr h="349753">
                <a:tc>
                  <a:txBody>
                    <a:bodyPr/>
                    <a:lstStyle/>
                    <a:p>
                      <a:pPr algn="just">
                        <a:spcAft>
                          <a:spcPts val="0"/>
                        </a:spcAft>
                      </a:pPr>
                      <a:r>
                        <a:rPr lang="en-US" sz="2000">
                          <a:solidFill>
                            <a:srgbClr val="FFC000"/>
                          </a:solidFill>
                          <a:effectLst/>
                        </a:rPr>
                        <a:t>2</a:t>
                      </a:r>
                      <a:endParaRPr lang="pl-PL" sz="200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4</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pl-PL" sz="2000" dirty="0">
                          <a:solidFill>
                            <a:srgbClr val="FFC000"/>
                          </a:solidFill>
                          <a:effectLst/>
                          <a:sym typeface="Symbol"/>
                        </a:rPr>
                        <a:t></a:t>
                      </a:r>
                      <a:r>
                        <a:rPr lang="en-US" sz="2000" baseline="-25000" dirty="0">
                          <a:solidFill>
                            <a:srgbClr val="FFC000"/>
                          </a:solidFill>
                          <a:effectLst/>
                        </a:rPr>
                        <a:t>1</a:t>
                      </a:r>
                      <a:r>
                        <a:rPr lang="en-US" sz="2000" dirty="0">
                          <a:solidFill>
                            <a:srgbClr val="FFC000"/>
                          </a:solidFill>
                          <a:effectLst/>
                        </a:rPr>
                        <a:t>=0.340</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a:solidFill>
                            <a:srgbClr val="FFC000"/>
                          </a:solidFill>
                          <a:effectLst/>
                        </a:rPr>
                        <a:t>a</a:t>
                      </a:r>
                      <a:r>
                        <a:rPr lang="en-US" sz="2000" baseline="-25000">
                          <a:solidFill>
                            <a:srgbClr val="FFC000"/>
                          </a:solidFill>
                          <a:effectLst/>
                        </a:rPr>
                        <a:t>1</a:t>
                      </a:r>
                      <a:r>
                        <a:rPr lang="en-US" sz="2000">
                          <a:solidFill>
                            <a:srgbClr val="FFC000"/>
                          </a:solidFill>
                          <a:effectLst/>
                        </a:rPr>
                        <a:t>=0.652</a:t>
                      </a:r>
                      <a:endParaRPr lang="pl-PL" sz="2000">
                        <a:solidFill>
                          <a:srgbClr val="FFC000"/>
                        </a:solidFill>
                        <a:effectLst/>
                        <a:latin typeface="Times New Roman"/>
                        <a:ea typeface="Times New Roman"/>
                      </a:endParaRPr>
                    </a:p>
                  </a:txBody>
                  <a:tcPr marL="68580" marR="68580" marT="0" marB="0">
                    <a:solidFill>
                      <a:schemeClr val="accent1">
                        <a:lumMod val="75000"/>
                      </a:schemeClr>
                    </a:solidFill>
                  </a:tcPr>
                </a:tc>
              </a:tr>
              <a:tr h="349753">
                <a:tc>
                  <a:txBody>
                    <a:bodyPr/>
                    <a:lstStyle/>
                    <a:p>
                      <a:pPr algn="just">
                        <a:spcAft>
                          <a:spcPts val="0"/>
                        </a:spcAft>
                      </a:pPr>
                      <a:r>
                        <a:rPr lang="en-US" sz="2000">
                          <a:solidFill>
                            <a:srgbClr val="FFC000"/>
                          </a:solidFill>
                          <a:effectLst/>
                        </a:rPr>
                        <a:t> </a:t>
                      </a:r>
                      <a:endParaRPr lang="pl-PL" sz="200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 </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pl-PL" sz="2000" dirty="0">
                          <a:solidFill>
                            <a:srgbClr val="FFC000"/>
                          </a:solidFill>
                          <a:effectLst/>
                          <a:sym typeface="Symbol"/>
                        </a:rPr>
                        <a:t></a:t>
                      </a:r>
                      <a:r>
                        <a:rPr lang="en-US" sz="2000" baseline="-25000" dirty="0">
                          <a:solidFill>
                            <a:srgbClr val="FFC000"/>
                          </a:solidFill>
                          <a:effectLst/>
                        </a:rPr>
                        <a:t>2</a:t>
                      </a:r>
                      <a:r>
                        <a:rPr lang="en-US" sz="2000" dirty="0">
                          <a:solidFill>
                            <a:srgbClr val="FFC000"/>
                          </a:solidFill>
                          <a:effectLst/>
                        </a:rPr>
                        <a:t>=0.861</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a:solidFill>
                            <a:srgbClr val="FFC000"/>
                          </a:solidFill>
                          <a:effectLst/>
                        </a:rPr>
                        <a:t>a</a:t>
                      </a:r>
                      <a:r>
                        <a:rPr lang="en-US" sz="2000" baseline="-25000">
                          <a:solidFill>
                            <a:srgbClr val="FFC000"/>
                          </a:solidFill>
                          <a:effectLst/>
                        </a:rPr>
                        <a:t>2</a:t>
                      </a:r>
                      <a:r>
                        <a:rPr lang="en-US" sz="2000">
                          <a:solidFill>
                            <a:srgbClr val="FFC000"/>
                          </a:solidFill>
                          <a:effectLst/>
                        </a:rPr>
                        <a:t>=0.348</a:t>
                      </a:r>
                      <a:endParaRPr lang="pl-PL" sz="2000">
                        <a:solidFill>
                          <a:srgbClr val="FFC000"/>
                        </a:solidFill>
                        <a:effectLst/>
                        <a:latin typeface="Times New Roman"/>
                        <a:ea typeface="Times New Roman"/>
                      </a:endParaRPr>
                    </a:p>
                  </a:txBody>
                  <a:tcPr marL="68580" marR="68580" marT="0" marB="0">
                    <a:solidFill>
                      <a:schemeClr val="accent1">
                        <a:lumMod val="75000"/>
                      </a:schemeClr>
                    </a:solidFill>
                  </a:tcPr>
                </a:tc>
              </a:tr>
              <a:tr h="349753">
                <a:tc>
                  <a:txBody>
                    <a:bodyPr/>
                    <a:lstStyle/>
                    <a:p>
                      <a:pPr algn="just">
                        <a:spcAft>
                          <a:spcPts val="0"/>
                        </a:spcAft>
                      </a:pPr>
                      <a:r>
                        <a:rPr lang="en-US" sz="2000">
                          <a:solidFill>
                            <a:srgbClr val="FFC000"/>
                          </a:solidFill>
                          <a:effectLst/>
                        </a:rPr>
                        <a:t>3</a:t>
                      </a:r>
                      <a:endParaRPr lang="pl-PL" sz="200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6</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pl-PL" sz="2000" dirty="0">
                          <a:solidFill>
                            <a:srgbClr val="FFC000"/>
                          </a:solidFill>
                          <a:effectLst/>
                          <a:sym typeface="Symbol"/>
                        </a:rPr>
                        <a:t></a:t>
                      </a:r>
                      <a:r>
                        <a:rPr lang="en-US" sz="2000" baseline="-25000" dirty="0">
                          <a:solidFill>
                            <a:srgbClr val="FFC000"/>
                          </a:solidFill>
                          <a:effectLst/>
                        </a:rPr>
                        <a:t>1</a:t>
                      </a:r>
                      <a:r>
                        <a:rPr lang="en-US" sz="2000" dirty="0">
                          <a:solidFill>
                            <a:srgbClr val="FFC000"/>
                          </a:solidFill>
                          <a:effectLst/>
                        </a:rPr>
                        <a:t>=0.239</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a</a:t>
                      </a:r>
                      <a:r>
                        <a:rPr lang="en-US" sz="2000" baseline="-25000" dirty="0">
                          <a:solidFill>
                            <a:srgbClr val="FFC000"/>
                          </a:solidFill>
                          <a:effectLst/>
                        </a:rPr>
                        <a:t>1</a:t>
                      </a:r>
                      <a:r>
                        <a:rPr lang="en-US" sz="2000" dirty="0">
                          <a:solidFill>
                            <a:srgbClr val="FFC000"/>
                          </a:solidFill>
                          <a:effectLst/>
                        </a:rPr>
                        <a:t>=0.468</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r>
              <a:tr h="349753">
                <a:tc>
                  <a:txBody>
                    <a:bodyPr/>
                    <a:lstStyle/>
                    <a:p>
                      <a:pPr algn="just">
                        <a:spcAft>
                          <a:spcPts val="0"/>
                        </a:spcAft>
                      </a:pPr>
                      <a:r>
                        <a:rPr lang="en-US" sz="2000">
                          <a:solidFill>
                            <a:srgbClr val="FFC000"/>
                          </a:solidFill>
                          <a:effectLst/>
                        </a:rPr>
                        <a:t> </a:t>
                      </a:r>
                      <a:endParaRPr lang="pl-PL" sz="200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 </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pl-PL" sz="2000">
                          <a:solidFill>
                            <a:srgbClr val="FFC000"/>
                          </a:solidFill>
                          <a:effectLst/>
                          <a:sym typeface="Symbol"/>
                        </a:rPr>
                        <a:t></a:t>
                      </a:r>
                      <a:r>
                        <a:rPr lang="en-US" sz="2000" baseline="-25000">
                          <a:solidFill>
                            <a:srgbClr val="FFC000"/>
                          </a:solidFill>
                          <a:effectLst/>
                        </a:rPr>
                        <a:t>2</a:t>
                      </a:r>
                      <a:r>
                        <a:rPr lang="en-US" sz="2000">
                          <a:solidFill>
                            <a:srgbClr val="FFC000"/>
                          </a:solidFill>
                          <a:effectLst/>
                        </a:rPr>
                        <a:t>=0.661</a:t>
                      </a:r>
                      <a:endParaRPr lang="pl-PL" sz="200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a</a:t>
                      </a:r>
                      <a:r>
                        <a:rPr lang="en-US" sz="2000" baseline="-25000" dirty="0">
                          <a:solidFill>
                            <a:srgbClr val="FFC000"/>
                          </a:solidFill>
                          <a:effectLst/>
                        </a:rPr>
                        <a:t>2</a:t>
                      </a:r>
                      <a:r>
                        <a:rPr lang="en-US" sz="2000" dirty="0">
                          <a:solidFill>
                            <a:srgbClr val="FFC000"/>
                          </a:solidFill>
                          <a:effectLst/>
                        </a:rPr>
                        <a:t>=0.361</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r>
              <a:tr h="349753">
                <a:tc>
                  <a:txBody>
                    <a:bodyPr/>
                    <a:lstStyle/>
                    <a:p>
                      <a:pPr algn="just">
                        <a:spcAft>
                          <a:spcPts val="0"/>
                        </a:spcAft>
                      </a:pPr>
                      <a:r>
                        <a:rPr lang="en-US" sz="2000">
                          <a:solidFill>
                            <a:srgbClr val="FFC000"/>
                          </a:solidFill>
                          <a:effectLst/>
                        </a:rPr>
                        <a:t> </a:t>
                      </a:r>
                      <a:endParaRPr lang="pl-PL" sz="200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en-US" sz="2000" dirty="0">
                          <a:solidFill>
                            <a:srgbClr val="FFC000"/>
                          </a:solidFill>
                          <a:effectLst/>
                        </a:rPr>
                        <a:t> </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pl-PL" sz="2000" dirty="0">
                          <a:solidFill>
                            <a:srgbClr val="FFC000"/>
                          </a:solidFill>
                          <a:effectLst/>
                          <a:sym typeface="Symbol"/>
                        </a:rPr>
                        <a:t></a:t>
                      </a:r>
                      <a:r>
                        <a:rPr lang="pl-PL" sz="2000" baseline="-25000" dirty="0">
                          <a:solidFill>
                            <a:srgbClr val="FFC000"/>
                          </a:solidFill>
                          <a:effectLst/>
                        </a:rPr>
                        <a:t>3</a:t>
                      </a:r>
                      <a:r>
                        <a:rPr lang="pl-PL" sz="2000" dirty="0">
                          <a:solidFill>
                            <a:srgbClr val="FFC000"/>
                          </a:solidFill>
                          <a:effectLst/>
                        </a:rPr>
                        <a:t>=0.932</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c>
                  <a:txBody>
                    <a:bodyPr/>
                    <a:lstStyle/>
                    <a:p>
                      <a:pPr algn="just">
                        <a:spcAft>
                          <a:spcPts val="0"/>
                        </a:spcAft>
                      </a:pPr>
                      <a:r>
                        <a:rPr lang="pl-PL" sz="2000" dirty="0">
                          <a:solidFill>
                            <a:srgbClr val="FFC000"/>
                          </a:solidFill>
                          <a:effectLst/>
                        </a:rPr>
                        <a:t>a</a:t>
                      </a:r>
                      <a:r>
                        <a:rPr lang="pl-PL" sz="2000" baseline="-25000" dirty="0">
                          <a:solidFill>
                            <a:srgbClr val="FFC000"/>
                          </a:solidFill>
                          <a:effectLst/>
                        </a:rPr>
                        <a:t>1</a:t>
                      </a:r>
                      <a:r>
                        <a:rPr lang="pl-PL" sz="2000" dirty="0">
                          <a:solidFill>
                            <a:srgbClr val="FFC000"/>
                          </a:solidFill>
                          <a:effectLst/>
                        </a:rPr>
                        <a:t>=0.171</a:t>
                      </a:r>
                      <a:endParaRPr lang="pl-PL" sz="2000" dirty="0">
                        <a:solidFill>
                          <a:srgbClr val="FFC000"/>
                        </a:solidFill>
                        <a:effectLst/>
                        <a:latin typeface="Times New Roman"/>
                        <a:ea typeface="Times New Roman"/>
                      </a:endParaRPr>
                    </a:p>
                  </a:txBody>
                  <a:tcPr marL="68580" marR="68580" marT="0" marB="0">
                    <a:solidFill>
                      <a:schemeClr val="accent1">
                        <a:lumMod val="75000"/>
                      </a:schemeClr>
                    </a:solidFill>
                  </a:tcPr>
                </a:tc>
              </a:tr>
            </a:tbl>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1789401019"/>
              </p:ext>
            </p:extLst>
          </p:nvPr>
        </p:nvGraphicFramePr>
        <p:xfrm>
          <a:off x="323528" y="4725144"/>
          <a:ext cx="5832648" cy="704716"/>
        </p:xfrm>
        <a:graphic>
          <a:graphicData uri="http://schemas.openxmlformats.org/presentationml/2006/ole">
            <mc:AlternateContent xmlns:mc="http://schemas.openxmlformats.org/markup-compatibility/2006">
              <mc:Choice xmlns:v="urn:schemas-microsoft-com:vml" Requires="v">
                <p:oleObj spid="_x0000_s108645" name="Równanie" r:id="rId3" imgW="3708400" imgH="444500" progId="Equation.3">
                  <p:embed/>
                </p:oleObj>
              </mc:Choice>
              <mc:Fallback>
                <p:oleObj name="Równanie" r:id="rId3" imgW="3708400" imgH="4445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4725144"/>
                        <a:ext cx="5832648" cy="704716"/>
                      </a:xfrm>
                      <a:prstGeom prst="rect">
                        <a:avLst/>
                      </a:prstGeom>
                      <a:noFill/>
                    </p:spPr>
                  </p:pic>
                </p:oleObj>
              </mc:Fallback>
            </mc:AlternateContent>
          </a:graphicData>
        </a:graphic>
      </p:graphicFrame>
      <p:graphicFrame>
        <p:nvGraphicFramePr>
          <p:cNvPr id="7" name="Obiekt 6"/>
          <p:cNvGraphicFramePr>
            <a:graphicFrameLocks noChangeAspect="1"/>
          </p:cNvGraphicFramePr>
          <p:nvPr>
            <p:extLst>
              <p:ext uri="{D42A27DB-BD31-4B8C-83A1-F6EECF244321}">
                <p14:modId xmlns:p14="http://schemas.microsoft.com/office/powerpoint/2010/main" val="1698405041"/>
              </p:ext>
            </p:extLst>
          </p:nvPr>
        </p:nvGraphicFramePr>
        <p:xfrm>
          <a:off x="611560" y="5625244"/>
          <a:ext cx="4997355" cy="648072"/>
        </p:xfrm>
        <a:graphic>
          <a:graphicData uri="http://schemas.openxmlformats.org/presentationml/2006/ole">
            <mc:AlternateContent xmlns:mc="http://schemas.openxmlformats.org/markup-compatibility/2006">
              <mc:Choice xmlns:v="urn:schemas-microsoft-com:vml" Requires="v">
                <p:oleObj spid="_x0000_s108646" name="Równanie" r:id="rId5" imgW="3302000" imgH="431800" progId="Equation.3">
                  <p:embed/>
                </p:oleObj>
              </mc:Choice>
              <mc:Fallback>
                <p:oleObj name="Równanie" r:id="rId5" imgW="3302000" imgH="4318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1560" y="5625244"/>
                        <a:ext cx="4997355" cy="648072"/>
                      </a:xfrm>
                      <a:prstGeom prst="rect">
                        <a:avLst/>
                      </a:prstGeom>
                      <a:noFill/>
                    </p:spPr>
                  </p:pic>
                </p:oleObj>
              </mc:Fallback>
            </mc:AlternateContent>
          </a:graphicData>
        </a:graphic>
      </p:graphicFrame>
      <p:sp>
        <p:nvSpPr>
          <p:cNvPr id="8"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5"/>
          <p:cNvSpPr>
            <a:spLocks noChangeArrowheads="1"/>
          </p:cNvSpPr>
          <p:nvPr/>
        </p:nvSpPr>
        <p:spPr bwMode="auto">
          <a:xfrm>
            <a:off x="0" y="9048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pole tekstowe 9"/>
          <p:cNvSpPr txBox="1"/>
          <p:nvPr/>
        </p:nvSpPr>
        <p:spPr>
          <a:xfrm>
            <a:off x="5796136" y="5639051"/>
            <a:ext cx="2736304" cy="646331"/>
          </a:xfrm>
          <a:prstGeom prst="rect">
            <a:avLst/>
          </a:prstGeom>
          <a:noFill/>
        </p:spPr>
        <p:txBody>
          <a:bodyPr wrap="square" rtlCol="0">
            <a:spAutoFit/>
          </a:bodyPr>
          <a:lstStyle/>
          <a:p>
            <a:r>
              <a:rPr lang="pl-PL" dirty="0"/>
              <a:t>i=-n,-n+1,…,n-1,n</a:t>
            </a:r>
          </a:p>
          <a:p>
            <a:endParaRPr lang="en-US" dirty="0"/>
          </a:p>
        </p:txBody>
      </p:sp>
      <p:sp>
        <p:nvSpPr>
          <p:cNvPr id="11" name="pole tekstowe 10"/>
          <p:cNvSpPr txBox="1"/>
          <p:nvPr/>
        </p:nvSpPr>
        <p:spPr>
          <a:xfrm>
            <a:off x="251520" y="6285382"/>
            <a:ext cx="8496944" cy="369332"/>
          </a:xfrm>
          <a:prstGeom prst="rect">
            <a:avLst/>
          </a:prstGeom>
          <a:noFill/>
        </p:spPr>
        <p:txBody>
          <a:bodyPr wrap="square" rtlCol="0">
            <a:spAutoFit/>
          </a:bodyPr>
          <a:lstStyle/>
          <a:p>
            <a:r>
              <a:rPr lang="pl-PL" dirty="0" smtClean="0"/>
              <a:t>w</a:t>
            </a:r>
            <a:r>
              <a:rPr lang="en-US" dirty="0" smtClean="0"/>
              <a:t>here</a:t>
            </a:r>
            <a:r>
              <a:rPr lang="pl-PL" dirty="0" smtClean="0"/>
              <a:t>                     </a:t>
            </a:r>
            <a:r>
              <a:rPr lang="en-US" dirty="0" smtClean="0"/>
              <a:t>defines </a:t>
            </a:r>
            <a:r>
              <a:rPr lang="en-US" dirty="0"/>
              <a:t>the direction of the radiation </a:t>
            </a:r>
            <a:r>
              <a:rPr lang="en-US" dirty="0" smtClean="0"/>
              <a:t>propagation.</a:t>
            </a:r>
            <a:endParaRPr lang="en-US" dirty="0"/>
          </a:p>
        </p:txBody>
      </p:sp>
      <p:sp>
        <p:nvSpPr>
          <p:cNvPr id="12"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iekt 12"/>
          <p:cNvGraphicFramePr>
            <a:graphicFrameLocks noChangeAspect="1"/>
          </p:cNvGraphicFramePr>
          <p:nvPr>
            <p:extLst>
              <p:ext uri="{D42A27DB-BD31-4B8C-83A1-F6EECF244321}">
                <p14:modId xmlns:p14="http://schemas.microsoft.com/office/powerpoint/2010/main" val="4237029159"/>
              </p:ext>
            </p:extLst>
          </p:nvPr>
        </p:nvGraphicFramePr>
        <p:xfrm>
          <a:off x="1115616" y="6349815"/>
          <a:ext cx="827584" cy="304899"/>
        </p:xfrm>
        <a:graphic>
          <a:graphicData uri="http://schemas.openxmlformats.org/presentationml/2006/ole">
            <mc:AlternateContent xmlns:mc="http://schemas.openxmlformats.org/markup-compatibility/2006">
              <mc:Choice xmlns:v="urn:schemas-microsoft-com:vml" Requires="v">
                <p:oleObj spid="_x0000_s108647" name="Równanie" r:id="rId7" imgW="545626" imgH="203024" progId="Equation.3">
                  <p:embed/>
                </p:oleObj>
              </mc:Choice>
              <mc:Fallback>
                <p:oleObj name="Równanie" r:id="rId7" imgW="545626" imgH="203024"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5616" y="6349815"/>
                        <a:ext cx="827584" cy="304899"/>
                      </a:xfrm>
                      <a:prstGeom prst="rect">
                        <a:avLst/>
                      </a:prstGeom>
                      <a:noFill/>
                    </p:spPr>
                  </p:pic>
                </p:oleObj>
              </mc:Fallback>
            </mc:AlternateContent>
          </a:graphicData>
        </a:graphic>
      </p:graphicFrame>
      <p:sp>
        <p:nvSpPr>
          <p:cNvPr id="14" name="pole tekstowe 13"/>
          <p:cNvSpPr txBox="1"/>
          <p:nvPr/>
        </p:nvSpPr>
        <p:spPr>
          <a:xfrm>
            <a:off x="251520" y="4077072"/>
            <a:ext cx="8640960" cy="707886"/>
          </a:xfrm>
          <a:prstGeom prst="rect">
            <a:avLst/>
          </a:prstGeom>
          <a:noFill/>
        </p:spPr>
        <p:txBody>
          <a:bodyPr wrap="square" rtlCol="0">
            <a:spAutoFit/>
          </a:bodyPr>
          <a:lstStyle/>
          <a:p>
            <a:r>
              <a:rPr lang="en-US" sz="2000" dirty="0"/>
              <a:t>After applying Gauss </a:t>
            </a:r>
            <a:r>
              <a:rPr lang="en-US" sz="2000" dirty="0" err="1"/>
              <a:t>quadratures</a:t>
            </a:r>
            <a:r>
              <a:rPr lang="en-US" sz="2000" dirty="0"/>
              <a:t> to the radiative transfer equation, we obtain the equation</a:t>
            </a:r>
          </a:p>
        </p:txBody>
      </p:sp>
    </p:spTree>
    <p:extLst>
      <p:ext uri="{BB962C8B-B14F-4D97-AF65-F5344CB8AC3E}">
        <p14:creationId xmlns:p14="http://schemas.microsoft.com/office/powerpoint/2010/main" val="3867653724"/>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3092</TotalTime>
  <Words>1289</Words>
  <Application>Microsoft Office PowerPoint</Application>
  <PresentationFormat>Pokaz na ekranie (4:3)</PresentationFormat>
  <Paragraphs>172</Paragraphs>
  <Slides>22</Slides>
  <Notes>0</Notes>
  <HiddenSlides>0</HiddenSlides>
  <MMClips>0</MMClips>
  <ScaleCrop>false</ScaleCrop>
  <HeadingPairs>
    <vt:vector size="6" baseType="variant">
      <vt:variant>
        <vt:lpstr>Motyw</vt:lpstr>
      </vt:variant>
      <vt:variant>
        <vt:i4>1</vt:i4>
      </vt:variant>
      <vt:variant>
        <vt:lpstr>Osadzone serwery OLE</vt:lpstr>
      </vt:variant>
      <vt:variant>
        <vt:i4>2</vt:i4>
      </vt:variant>
      <vt:variant>
        <vt:lpstr>Tytuły slajdów</vt:lpstr>
      </vt:variant>
      <vt:variant>
        <vt:i4>22</vt:i4>
      </vt:variant>
    </vt:vector>
  </HeadingPairs>
  <TitlesOfParts>
    <vt:vector size="25" baseType="lpstr">
      <vt:lpstr>Motyw pakietu Office</vt:lpstr>
      <vt:lpstr>Równanie</vt:lpstr>
      <vt:lpstr>Microsoft Equation 3.0</vt:lpstr>
      <vt:lpstr>Radiative processes  in the atmosphere</vt:lpstr>
      <vt:lpstr>General consideration of the radiative transfer equation</vt:lpstr>
      <vt:lpstr>Legendre polynomials</vt:lpstr>
      <vt:lpstr>Example - Legendre polynomials</vt:lpstr>
      <vt:lpstr>Expansion into spherical harmonic </vt:lpstr>
      <vt:lpstr>Expansion of radiance</vt:lpstr>
      <vt:lpstr>Azimuthal angle-independent case</vt:lpstr>
      <vt:lpstr>Gaussian quadrature</vt:lpstr>
      <vt:lpstr>The values of the Gaussian points and an weights for n=1,2,3 are shown in the table below.</vt:lpstr>
      <vt:lpstr>Two-streams approximation</vt:lpstr>
      <vt:lpstr>Prezentacja programu PowerPoint</vt:lpstr>
      <vt:lpstr>Backscattering coefficient</vt:lpstr>
      <vt:lpstr>Prezentacja programu PowerPoint</vt:lpstr>
      <vt:lpstr>Solution of two-stream approximation</vt:lpstr>
      <vt:lpstr>Solution for flux</vt:lpstr>
      <vt:lpstr>Final notes</vt:lpstr>
      <vt:lpstr>Eddington approximation</vt:lpstr>
      <vt:lpstr>Prezentacja programu PowerPoint</vt:lpstr>
      <vt:lpstr>Notes</vt:lpstr>
      <vt:lpstr>Delta-Eddington method</vt:lpstr>
      <vt:lpstr>Prezentacja programu PowerPoint</vt:lpstr>
      <vt:lpstr>Phase function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Radiative processes in the atmosphere</dc:title>
  <dc:creator>win10Solar</dc:creator>
  <cp:lastModifiedBy>win10Solar</cp:lastModifiedBy>
  <cp:revision>353</cp:revision>
  <dcterms:created xsi:type="dcterms:W3CDTF">2024-02-06T09:22:18Z</dcterms:created>
  <dcterms:modified xsi:type="dcterms:W3CDTF">2024-05-07T19:33:47Z</dcterms:modified>
</cp:coreProperties>
</file>