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71"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284" y="-2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55D943-8C68-4348-8656-EDA592C6D792}" type="datetimeFigureOut">
              <a:rPr lang="en-US" smtClean="0"/>
              <a:t>4/23/2024</a:t>
            </a:fld>
            <a:endParaRPr lang="en-US"/>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4F4AB7-3574-43A2-8E3E-7141470FDE82}" type="slidenum">
              <a:rPr lang="en-US" smtClean="0"/>
              <a:t>‹#›</a:t>
            </a:fld>
            <a:endParaRPr lang="en-US"/>
          </a:p>
        </p:txBody>
      </p:sp>
    </p:spTree>
    <p:extLst>
      <p:ext uri="{BB962C8B-B14F-4D97-AF65-F5344CB8AC3E}">
        <p14:creationId xmlns:p14="http://schemas.microsoft.com/office/powerpoint/2010/main" val="3853032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US"/>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4/23/2024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4200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4/23/2024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567920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4/23/2024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487083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4/23/2024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25886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US"/>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E39599E-9259-439A-9F46-1F90790B3D49}" type="datetimeFigureOut">
              <a:rPr lang="en-US" smtClean="0"/>
              <a:t>4/23/2024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157744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4"/>
          <p:cNvSpPr>
            <a:spLocks noGrp="1"/>
          </p:cNvSpPr>
          <p:nvPr>
            <p:ph type="dt" sz="half" idx="10"/>
          </p:nvPr>
        </p:nvSpPr>
        <p:spPr/>
        <p:txBody>
          <a:bodyPr/>
          <a:lstStyle/>
          <a:p>
            <a:fld id="{FE39599E-9259-439A-9F46-1F90790B3D49}" type="datetimeFigureOut">
              <a:rPr lang="en-US" smtClean="0"/>
              <a:t>4/23/2024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0055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US"/>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6"/>
          <p:cNvSpPr>
            <a:spLocks noGrp="1"/>
          </p:cNvSpPr>
          <p:nvPr>
            <p:ph type="dt" sz="half" idx="10"/>
          </p:nvPr>
        </p:nvSpPr>
        <p:spPr/>
        <p:txBody>
          <a:bodyPr/>
          <a:lstStyle/>
          <a:p>
            <a:fld id="{FE39599E-9259-439A-9F46-1F90790B3D49}" type="datetimeFigureOut">
              <a:rPr lang="en-US" smtClean="0"/>
              <a:t>4/23/2024</a:t>
            </a:fld>
            <a:endParaRPr lang="en-US"/>
          </a:p>
        </p:txBody>
      </p:sp>
      <p:sp>
        <p:nvSpPr>
          <p:cNvPr id="8" name="Symbol zastępczy stopki 7"/>
          <p:cNvSpPr>
            <a:spLocks noGrp="1"/>
          </p:cNvSpPr>
          <p:nvPr>
            <p:ph type="ftr" sz="quarter" idx="11"/>
          </p:nvPr>
        </p:nvSpPr>
        <p:spPr/>
        <p:txBody>
          <a:bodyPr/>
          <a:lstStyle/>
          <a:p>
            <a:endParaRPr lang="en-US"/>
          </a:p>
        </p:txBody>
      </p:sp>
      <p:sp>
        <p:nvSpPr>
          <p:cNvPr id="9" name="Symbol zastępczy numeru slajdu 8"/>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934272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daty 2"/>
          <p:cNvSpPr>
            <a:spLocks noGrp="1"/>
          </p:cNvSpPr>
          <p:nvPr>
            <p:ph type="dt" sz="half" idx="10"/>
          </p:nvPr>
        </p:nvSpPr>
        <p:spPr/>
        <p:txBody>
          <a:bodyPr/>
          <a:lstStyle/>
          <a:p>
            <a:fld id="{FE39599E-9259-439A-9F46-1F90790B3D49}" type="datetimeFigureOut">
              <a:rPr lang="en-US" smtClean="0"/>
              <a:t>4/23/2024</a:t>
            </a:fld>
            <a:endParaRPr lang="en-US"/>
          </a:p>
        </p:txBody>
      </p:sp>
      <p:sp>
        <p:nvSpPr>
          <p:cNvPr id="4" name="Symbol zastępczy stopki 3"/>
          <p:cNvSpPr>
            <a:spLocks noGrp="1"/>
          </p:cNvSpPr>
          <p:nvPr>
            <p:ph type="ftr" sz="quarter" idx="11"/>
          </p:nvPr>
        </p:nvSpPr>
        <p:spPr/>
        <p:txBody>
          <a:bodyPr/>
          <a:lstStyle/>
          <a:p>
            <a:endParaRPr lang="en-US"/>
          </a:p>
        </p:txBody>
      </p:sp>
      <p:sp>
        <p:nvSpPr>
          <p:cNvPr id="5" name="Symbol zastępczy numeru slajdu 4"/>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007660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E39599E-9259-439A-9F46-1F90790B3D49}" type="datetimeFigureOut">
              <a:rPr lang="en-US" smtClean="0"/>
              <a:t>4/23/2024</a:t>
            </a:fld>
            <a:endParaRPr lang="en-US"/>
          </a:p>
        </p:txBody>
      </p:sp>
      <p:sp>
        <p:nvSpPr>
          <p:cNvPr id="3" name="Symbol zastępczy stopki 2"/>
          <p:cNvSpPr>
            <a:spLocks noGrp="1"/>
          </p:cNvSpPr>
          <p:nvPr>
            <p:ph type="ftr" sz="quarter" idx="11"/>
          </p:nvPr>
        </p:nvSpPr>
        <p:spPr/>
        <p:txBody>
          <a:bodyPr/>
          <a:lstStyle/>
          <a:p>
            <a:endParaRPr lang="en-US"/>
          </a:p>
        </p:txBody>
      </p:sp>
      <p:sp>
        <p:nvSpPr>
          <p:cNvPr id="4" name="Symbol zastępczy numeru slajdu 3"/>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83972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US"/>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4/23/2024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51052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US"/>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4/23/2024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7030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en-US"/>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9599E-9259-439A-9F46-1F90790B3D49}" type="datetimeFigureOut">
              <a:rPr lang="en-US" smtClean="0"/>
              <a:t>4/23/2024</a:t>
            </a:fld>
            <a:endParaRPr lang="en-US"/>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01214-3BBB-40B9-B054-850F4FE61BC1}" type="slidenum">
              <a:rPr lang="en-US" smtClean="0"/>
              <a:t>‹#›</a:t>
            </a:fld>
            <a:endParaRPr lang="en-US"/>
          </a:p>
        </p:txBody>
      </p:sp>
    </p:spTree>
    <p:extLst>
      <p:ext uri="{BB962C8B-B14F-4D97-AF65-F5344CB8AC3E}">
        <p14:creationId xmlns:p14="http://schemas.microsoft.com/office/powerpoint/2010/main" val="1618589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mark@igf.fuw.edu.p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14.bin"/><Relationship Id="rId4" Type="http://schemas.openxmlformats.org/officeDocument/2006/relationships/image" Target="../media/image13.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5" Type="http://schemas.openxmlformats.org/officeDocument/2006/relationships/oleObject" Target="../embeddings/oleObject17.bin"/><Relationship Id="rId4" Type="http://schemas.openxmlformats.org/officeDocument/2006/relationships/image" Target="../media/image16.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9.wmf"/><Relationship Id="rId5" Type="http://schemas.openxmlformats.org/officeDocument/2006/relationships/oleObject" Target="../embeddings/oleObject19.bin"/><Relationship Id="rId4" Type="http://schemas.openxmlformats.org/officeDocument/2006/relationships/image" Target="../media/image18.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1.wmf"/><Relationship Id="rId5" Type="http://schemas.openxmlformats.org/officeDocument/2006/relationships/oleObject" Target="../embeddings/oleObject21.bin"/><Relationship Id="rId4" Type="http://schemas.openxmlformats.org/officeDocument/2006/relationships/image" Target="../media/image20.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11560" y="1268760"/>
            <a:ext cx="7772400" cy="1470025"/>
          </a:xfrm>
        </p:spPr>
        <p:txBody>
          <a:bodyPr/>
          <a:lstStyle/>
          <a:p>
            <a:r>
              <a:rPr lang="en-US" b="1" dirty="0" smtClean="0"/>
              <a:t>Radiative processes </a:t>
            </a:r>
            <a:r>
              <a:rPr lang="pl-PL" b="1" dirty="0" smtClean="0"/>
              <a:t/>
            </a:r>
            <a:br>
              <a:rPr lang="pl-PL" b="1" dirty="0" smtClean="0"/>
            </a:br>
            <a:r>
              <a:rPr lang="en-US" b="1" dirty="0" smtClean="0"/>
              <a:t>in the atmosphere</a:t>
            </a:r>
            <a:endParaRPr lang="en-US" b="1" dirty="0"/>
          </a:p>
        </p:txBody>
      </p:sp>
      <p:sp>
        <p:nvSpPr>
          <p:cNvPr id="3" name="Podtytuł 2"/>
          <p:cNvSpPr>
            <a:spLocks noGrp="1"/>
          </p:cNvSpPr>
          <p:nvPr>
            <p:ph type="subTitle" idx="1"/>
          </p:nvPr>
        </p:nvSpPr>
        <p:spPr>
          <a:xfrm>
            <a:off x="899592" y="3861048"/>
            <a:ext cx="7232848" cy="1752600"/>
          </a:xfrm>
        </p:spPr>
        <p:txBody>
          <a:bodyPr>
            <a:normAutofit fontScale="92500"/>
          </a:bodyPr>
          <a:lstStyle/>
          <a:p>
            <a:r>
              <a:rPr lang="pl-PL" dirty="0" smtClean="0"/>
              <a:t>Krzysztof Markowicz</a:t>
            </a:r>
          </a:p>
          <a:p>
            <a:r>
              <a:rPr lang="en-US" dirty="0" smtClean="0"/>
              <a:t>Institute of Geophysics, University of Warsaw</a:t>
            </a:r>
          </a:p>
          <a:p>
            <a:r>
              <a:rPr lang="en-US" dirty="0" smtClean="0">
                <a:hlinkClick r:id="rId2"/>
              </a:rPr>
              <a:t>kmark@igf.fuw.edu.pl</a:t>
            </a:r>
            <a:r>
              <a:rPr lang="en-US" dirty="0" smtClean="0"/>
              <a:t> </a:t>
            </a:r>
            <a:endParaRPr lang="en-US" dirty="0"/>
          </a:p>
        </p:txBody>
      </p:sp>
    </p:spTree>
    <p:extLst>
      <p:ext uri="{BB962C8B-B14F-4D97-AF65-F5344CB8AC3E}">
        <p14:creationId xmlns:p14="http://schemas.microsoft.com/office/powerpoint/2010/main" val="2750185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Example</a:t>
            </a:r>
            <a:r>
              <a:rPr lang="pl-PL" sz="3200" b="1" dirty="0" smtClean="0"/>
              <a:t> 2 - </a:t>
            </a:r>
            <a:r>
              <a:rPr lang="en-US" sz="3200" b="1" dirty="0" err="1" smtClean="0"/>
              <a:t>Henyey</a:t>
            </a:r>
            <a:r>
              <a:rPr lang="en-US" sz="3200" b="1" dirty="0" smtClean="0"/>
              <a:t>-Greenstein</a:t>
            </a:r>
            <a:endParaRPr lang="en-US" sz="3200" b="1" dirty="0"/>
          </a:p>
        </p:txBody>
      </p:sp>
      <p:sp>
        <p:nvSpPr>
          <p:cNvPr id="3" name="Symbol zastępczy zawartości 2"/>
          <p:cNvSpPr>
            <a:spLocks noGrp="1"/>
          </p:cNvSpPr>
          <p:nvPr>
            <p:ph idx="1"/>
          </p:nvPr>
        </p:nvSpPr>
        <p:spPr/>
        <p:txBody>
          <a:bodyPr>
            <a:normAutofit/>
          </a:bodyPr>
          <a:lstStyle/>
          <a:p>
            <a:r>
              <a:rPr lang="en-US" sz="2400" dirty="0"/>
              <a:t> </a:t>
            </a:r>
            <a:r>
              <a:rPr lang="en-US" sz="2400" dirty="0" err="1"/>
              <a:t>Henyey</a:t>
            </a:r>
            <a:r>
              <a:rPr lang="en-US" sz="2400" dirty="0"/>
              <a:t>-Greenstein phase function </a:t>
            </a:r>
            <a:r>
              <a:rPr lang="en-US" sz="2400" dirty="0" smtClean="0"/>
              <a:t>(z</a:t>
            </a:r>
            <a:r>
              <a:rPr lang="pl-PL" sz="2400" dirty="0" err="1" smtClean="0"/>
              <a:t>enith</a:t>
            </a:r>
            <a:r>
              <a:rPr lang="en-US" sz="2400" dirty="0" smtClean="0"/>
              <a:t> </a:t>
            </a:r>
            <a:r>
              <a:rPr lang="en-US" sz="2400" dirty="0"/>
              <a:t>part</a:t>
            </a:r>
            <a:r>
              <a:rPr lang="en-US" sz="2400" dirty="0" smtClean="0"/>
              <a:t>)</a:t>
            </a:r>
            <a:endParaRPr lang="pl-PL" sz="2400" dirty="0" smtClean="0"/>
          </a:p>
          <a:p>
            <a:endParaRPr lang="pl-PL" sz="2400" dirty="0"/>
          </a:p>
          <a:p>
            <a:endParaRPr lang="pl-PL" sz="2400" dirty="0" smtClean="0"/>
          </a:p>
          <a:p>
            <a:r>
              <a:rPr lang="pl-PL" sz="2400" dirty="0" err="1" smtClean="0"/>
              <a:t>Cumulative</a:t>
            </a:r>
            <a:r>
              <a:rPr lang="pl-PL" sz="2400" dirty="0" smtClean="0"/>
              <a:t> </a:t>
            </a:r>
            <a:r>
              <a:rPr lang="pl-PL" sz="2400" dirty="0" err="1" smtClean="0"/>
              <a:t>distribution</a:t>
            </a:r>
            <a:r>
              <a:rPr lang="pl-PL" sz="2400" dirty="0" smtClean="0"/>
              <a:t> </a:t>
            </a:r>
            <a:r>
              <a:rPr lang="pl-PL" sz="2400" dirty="0" err="1" smtClean="0"/>
              <a:t>function</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930830149"/>
              </p:ext>
            </p:extLst>
          </p:nvPr>
        </p:nvGraphicFramePr>
        <p:xfrm>
          <a:off x="2627784" y="2204864"/>
          <a:ext cx="2878886" cy="764704"/>
        </p:xfrm>
        <a:graphic>
          <a:graphicData uri="http://schemas.openxmlformats.org/presentationml/2006/ole">
            <mc:AlternateContent xmlns:mc="http://schemas.openxmlformats.org/markup-compatibility/2006">
              <mc:Choice xmlns:v="urn:schemas-microsoft-com:vml" Requires="v">
                <p:oleObj spid="_x0000_s97321" name="Równanie" r:id="rId3" imgW="1828800" imgH="482600" progId="Equation.3">
                  <p:embed/>
                </p:oleObj>
              </mc:Choice>
              <mc:Fallback>
                <p:oleObj name="Równanie" r:id="rId3" imgW="18288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2204864"/>
                        <a:ext cx="2878886" cy="764704"/>
                      </a:xfrm>
                      <a:prstGeom prst="rect">
                        <a:avLst/>
                      </a:prstGeom>
                      <a:noFill/>
                    </p:spPr>
                  </p:pic>
                </p:oleObj>
              </mc:Fallback>
            </mc:AlternateContent>
          </a:graphicData>
        </a:graphic>
      </p:graphicFrame>
      <p:sp>
        <p:nvSpPr>
          <p:cNvPr id="6"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287387482"/>
              </p:ext>
            </p:extLst>
          </p:nvPr>
        </p:nvGraphicFramePr>
        <p:xfrm>
          <a:off x="2123728" y="3717032"/>
          <a:ext cx="3559571" cy="836712"/>
        </p:xfrm>
        <a:graphic>
          <a:graphicData uri="http://schemas.openxmlformats.org/presentationml/2006/ole">
            <mc:AlternateContent xmlns:mc="http://schemas.openxmlformats.org/markup-compatibility/2006">
              <mc:Choice xmlns:v="urn:schemas-microsoft-com:vml" Requires="v">
                <p:oleObj spid="_x0000_s97322" name="Równanie" r:id="rId5" imgW="2387600" imgH="558800" progId="Equation.3">
                  <p:embed/>
                </p:oleObj>
              </mc:Choice>
              <mc:Fallback>
                <p:oleObj name="Równanie" r:id="rId5" imgW="2387600" imgH="5588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3728" y="3717032"/>
                        <a:ext cx="3559571" cy="836712"/>
                      </a:xfrm>
                      <a:prstGeom prst="rect">
                        <a:avLst/>
                      </a:prstGeom>
                      <a:noFill/>
                    </p:spPr>
                  </p:pic>
                </p:oleObj>
              </mc:Fallback>
            </mc:AlternateContent>
          </a:graphicData>
        </a:graphic>
      </p:graphicFrame>
      <p:sp>
        <p:nvSpPr>
          <p:cNvPr id="8"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2461993840"/>
              </p:ext>
            </p:extLst>
          </p:nvPr>
        </p:nvGraphicFramePr>
        <p:xfrm>
          <a:off x="2267744" y="5085184"/>
          <a:ext cx="3275940" cy="836712"/>
        </p:xfrm>
        <a:graphic>
          <a:graphicData uri="http://schemas.openxmlformats.org/presentationml/2006/ole">
            <mc:AlternateContent xmlns:mc="http://schemas.openxmlformats.org/markup-compatibility/2006">
              <mc:Choice xmlns:v="urn:schemas-microsoft-com:vml" Requires="v">
                <p:oleObj spid="_x0000_s97323" name="Równanie" r:id="rId7" imgW="2197100" imgH="558800" progId="Equation.3">
                  <p:embed/>
                </p:oleObj>
              </mc:Choice>
              <mc:Fallback>
                <p:oleObj name="Równanie" r:id="rId7" imgW="2197100" imgH="5588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7744" y="5085184"/>
                        <a:ext cx="3275940" cy="836712"/>
                      </a:xfrm>
                      <a:prstGeom prst="rect">
                        <a:avLst/>
                      </a:prstGeom>
                      <a:noFill/>
                    </p:spPr>
                  </p:pic>
                </p:oleObj>
              </mc:Fallback>
            </mc:AlternateContent>
          </a:graphicData>
        </a:graphic>
      </p:graphicFrame>
    </p:spTree>
    <p:extLst>
      <p:ext uri="{BB962C8B-B14F-4D97-AF65-F5344CB8AC3E}">
        <p14:creationId xmlns:p14="http://schemas.microsoft.com/office/powerpoint/2010/main" val="3521038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48680" y="181428"/>
            <a:ext cx="8229600" cy="850106"/>
          </a:xfrm>
        </p:spPr>
        <p:txBody>
          <a:bodyPr>
            <a:normAutofit/>
          </a:bodyPr>
          <a:lstStyle/>
          <a:p>
            <a:r>
              <a:rPr lang="pl-PL" sz="3200" b="1" dirty="0" err="1" smtClean="0"/>
              <a:t>Surface</a:t>
            </a:r>
            <a:r>
              <a:rPr lang="pl-PL" sz="3200" b="1" dirty="0" smtClean="0"/>
              <a:t> </a:t>
            </a:r>
            <a:r>
              <a:rPr lang="pl-PL" sz="3200" b="1" dirty="0" err="1" smtClean="0"/>
              <a:t>reflection</a:t>
            </a:r>
            <a:endParaRPr lang="en-US" sz="3200" b="1" dirty="0"/>
          </a:p>
        </p:txBody>
      </p:sp>
      <p:sp>
        <p:nvSpPr>
          <p:cNvPr id="3" name="Symbol zastępczy zawartości 2"/>
          <p:cNvSpPr>
            <a:spLocks noGrp="1"/>
          </p:cNvSpPr>
          <p:nvPr>
            <p:ph idx="1"/>
          </p:nvPr>
        </p:nvSpPr>
        <p:spPr>
          <a:xfrm>
            <a:off x="348680" y="1052736"/>
            <a:ext cx="8543800" cy="5688632"/>
          </a:xfrm>
        </p:spPr>
        <p:txBody>
          <a:bodyPr>
            <a:normAutofit fontScale="92500" lnSpcReduction="10000"/>
          </a:bodyPr>
          <a:lstStyle/>
          <a:p>
            <a:r>
              <a:rPr lang="en-US" sz="2400" dirty="0"/>
              <a:t>Once the new direction of the photon's propagation has been determined, another number is drawn, which will correspond to the photon's optical path to the point where the next interaction with matter will occur. </a:t>
            </a:r>
            <a:endParaRPr lang="pl-PL" sz="2400" dirty="0" smtClean="0"/>
          </a:p>
          <a:p>
            <a:r>
              <a:rPr lang="en-US" sz="2400" dirty="0" smtClean="0"/>
              <a:t>If </a:t>
            </a:r>
            <a:r>
              <a:rPr lang="en-US" sz="2400" dirty="0"/>
              <a:t>the photon passes through the layer or is absorbed, the trajectory of the next photon is calculated. </a:t>
            </a:r>
            <a:endParaRPr lang="pl-PL" sz="2400" dirty="0" smtClean="0"/>
          </a:p>
          <a:p>
            <a:r>
              <a:rPr lang="en-US" sz="2400" dirty="0" smtClean="0"/>
              <a:t>The </a:t>
            </a:r>
            <a:r>
              <a:rPr lang="en-US" sz="2400" dirty="0"/>
              <a:t>condition at the surface still needs to be specified. </a:t>
            </a:r>
            <a:endParaRPr lang="pl-PL" sz="2400" dirty="0" smtClean="0"/>
          </a:p>
          <a:p>
            <a:r>
              <a:rPr lang="en-US" sz="2400" dirty="0" smtClean="0"/>
              <a:t>For </a:t>
            </a:r>
            <a:r>
              <a:rPr lang="en-US" sz="2400" dirty="0"/>
              <a:t>simplicity, we will assume that we have a </a:t>
            </a:r>
            <a:r>
              <a:rPr lang="en-US" sz="2400" dirty="0" err="1"/>
              <a:t>Lambertian</a:t>
            </a:r>
            <a:r>
              <a:rPr lang="en-US" sz="2400" dirty="0"/>
              <a:t> surface with constant </a:t>
            </a:r>
            <a:r>
              <a:rPr lang="pl-PL" sz="2400" dirty="0" err="1" smtClean="0"/>
              <a:t>reflectance</a:t>
            </a:r>
            <a:r>
              <a:rPr lang="pl-PL" sz="2400" dirty="0" smtClean="0"/>
              <a:t> </a:t>
            </a:r>
            <a:r>
              <a:rPr lang="pl-PL" sz="2400" dirty="0" smtClean="0">
                <a:sym typeface="Symbol"/>
              </a:rPr>
              <a:t></a:t>
            </a:r>
            <a:r>
              <a:rPr lang="en-US" sz="2400" dirty="0" smtClean="0"/>
              <a:t>. </a:t>
            </a:r>
            <a:endParaRPr lang="pl-PL" sz="2400" dirty="0" smtClean="0"/>
          </a:p>
          <a:p>
            <a:r>
              <a:rPr lang="en-US" sz="2400" dirty="0" smtClean="0"/>
              <a:t>If </a:t>
            </a:r>
            <a:r>
              <a:rPr lang="en-US" sz="2400" dirty="0"/>
              <a:t>the photon reaches the ground surface, we draw another number and if it is less than </a:t>
            </a:r>
            <a:r>
              <a:rPr lang="pl-PL" sz="2400" dirty="0" smtClean="0">
                <a:sym typeface="Symbol"/>
              </a:rPr>
              <a:t></a:t>
            </a:r>
            <a:r>
              <a:rPr lang="en-US" sz="2400" dirty="0" smtClean="0"/>
              <a:t>, </a:t>
            </a:r>
            <a:r>
              <a:rPr lang="en-US" sz="2400" dirty="0"/>
              <a:t>then the photon is reflected from it and the new propagation direction is determined by the </a:t>
            </a:r>
            <a:r>
              <a:rPr lang="en-US" sz="2400" dirty="0" smtClean="0"/>
              <a:t>angles</a:t>
            </a:r>
            <a:endParaRPr lang="pl-PL" sz="2400" dirty="0" smtClean="0"/>
          </a:p>
          <a:p>
            <a:endParaRPr lang="pl-PL" sz="2400" dirty="0"/>
          </a:p>
          <a:p>
            <a:r>
              <a:rPr lang="en-US" sz="2400" dirty="0" smtClean="0"/>
              <a:t>Otherwise</a:t>
            </a:r>
            <a:r>
              <a:rPr lang="en-US" sz="2400" dirty="0"/>
              <a:t>, the photon is absorbed by the ground surface. </a:t>
            </a:r>
            <a:endParaRPr lang="pl-PL" sz="2400" dirty="0" smtClean="0"/>
          </a:p>
          <a:p>
            <a:r>
              <a:rPr lang="en-US" sz="2400" dirty="0" smtClean="0"/>
              <a:t>As </a:t>
            </a:r>
            <a:r>
              <a:rPr lang="en-US" sz="2400" dirty="0"/>
              <a:t>can be seen, taking into account the change in reflectance from the angle of incidence of the radiation is not difficult.</a:t>
            </a:r>
          </a:p>
        </p:txBody>
      </p:sp>
      <p:graphicFrame>
        <p:nvGraphicFramePr>
          <p:cNvPr id="4" name="Obiekt 3"/>
          <p:cNvGraphicFramePr>
            <a:graphicFrameLocks noChangeAspect="1"/>
          </p:cNvGraphicFramePr>
          <p:nvPr>
            <p:extLst>
              <p:ext uri="{D42A27DB-BD31-4B8C-83A1-F6EECF244321}">
                <p14:modId xmlns:p14="http://schemas.microsoft.com/office/powerpoint/2010/main" val="3610901390"/>
              </p:ext>
            </p:extLst>
          </p:nvPr>
        </p:nvGraphicFramePr>
        <p:xfrm>
          <a:off x="2123728" y="5085184"/>
          <a:ext cx="683568" cy="372855"/>
        </p:xfrm>
        <a:graphic>
          <a:graphicData uri="http://schemas.openxmlformats.org/presentationml/2006/ole">
            <mc:AlternateContent xmlns:mc="http://schemas.openxmlformats.org/markup-compatibility/2006">
              <mc:Choice xmlns:v="urn:schemas-microsoft-com:vml" Requires="v">
                <p:oleObj spid="_x0000_s98329" name="Równanie" r:id="rId3" imgW="419100" imgH="228600" progId="Equation.3">
                  <p:embed/>
                </p:oleObj>
              </mc:Choice>
              <mc:Fallback>
                <p:oleObj name="Równanie" r:id="rId3" imgW="419100" imgH="228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5085184"/>
                        <a:ext cx="683568" cy="372855"/>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1106011288"/>
              </p:ext>
            </p:extLst>
          </p:nvPr>
        </p:nvGraphicFramePr>
        <p:xfrm>
          <a:off x="3131840" y="5085184"/>
          <a:ext cx="1102322" cy="372616"/>
        </p:xfrm>
        <a:graphic>
          <a:graphicData uri="http://schemas.openxmlformats.org/presentationml/2006/ole">
            <mc:AlternateContent xmlns:mc="http://schemas.openxmlformats.org/markup-compatibility/2006">
              <mc:Choice xmlns:v="urn:schemas-microsoft-com:vml" Requires="v">
                <p:oleObj spid="_x0000_s98330" name="Równanie" r:id="rId5" imgW="672808" imgH="228501" progId="Equation.3">
                  <p:embed/>
                </p:oleObj>
              </mc:Choice>
              <mc:Fallback>
                <p:oleObj name="Równanie" r:id="rId5" imgW="672808" imgH="228501"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1840" y="5085184"/>
                        <a:ext cx="1102322" cy="372616"/>
                      </a:xfrm>
                      <a:prstGeom prst="rect">
                        <a:avLst/>
                      </a:prstGeom>
                      <a:noFill/>
                    </p:spPr>
                  </p:pic>
                </p:oleObj>
              </mc:Fallback>
            </mc:AlternateContent>
          </a:graphicData>
        </a:graphic>
      </p:graphicFrame>
      <p:sp>
        <p:nvSpPr>
          <p:cNvPr id="6" name="Rectangle 3"/>
          <p:cNvSpPr>
            <a:spLocks noChangeArrowheads="1"/>
          </p:cNvSpPr>
          <p:nvPr/>
        </p:nvSpPr>
        <p:spPr bwMode="auto">
          <a:xfrm>
            <a:off x="-108520" y="-206829"/>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4"/>
          <p:cNvSpPr>
            <a:spLocks noChangeArrowheads="1"/>
          </p:cNvSpPr>
          <p:nvPr/>
        </p:nvSpPr>
        <p:spPr bwMode="auto">
          <a:xfrm>
            <a:off x="0" y="685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71895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General consideration</a:t>
            </a:r>
            <a:endParaRPr lang="en-US" sz="3200" b="1" dirty="0"/>
          </a:p>
        </p:txBody>
      </p:sp>
      <p:sp>
        <p:nvSpPr>
          <p:cNvPr id="3" name="Symbol zastępczy zawartości 2"/>
          <p:cNvSpPr>
            <a:spLocks noGrp="1"/>
          </p:cNvSpPr>
          <p:nvPr>
            <p:ph idx="1"/>
          </p:nvPr>
        </p:nvSpPr>
        <p:spPr>
          <a:xfrm>
            <a:off x="179512" y="1268760"/>
            <a:ext cx="8507288" cy="5400600"/>
          </a:xfrm>
        </p:spPr>
        <p:txBody>
          <a:bodyPr>
            <a:noAutofit/>
          </a:bodyPr>
          <a:lstStyle/>
          <a:p>
            <a:r>
              <a:rPr lang="en-US" sz="2400" dirty="0"/>
              <a:t>Solving the radiative transfer problem using the Monte Carlo method is therefore very simple and easy to implement. </a:t>
            </a:r>
            <a:endParaRPr lang="pl-PL" sz="2400" dirty="0" smtClean="0"/>
          </a:p>
          <a:p>
            <a:r>
              <a:rPr lang="en-US" sz="2400" dirty="0" smtClean="0"/>
              <a:t>After </a:t>
            </a:r>
            <a:r>
              <a:rPr lang="en-US" sz="2400" dirty="0"/>
              <a:t>simulating a certain number of photons, a counting of them is performed and the inaccuracy of the method is determined. </a:t>
            </a:r>
            <a:endParaRPr lang="pl-PL" sz="2400" dirty="0" smtClean="0"/>
          </a:p>
          <a:p>
            <a:r>
              <a:rPr lang="en-US" sz="2400" dirty="0" smtClean="0"/>
              <a:t>For </a:t>
            </a:r>
            <a:r>
              <a:rPr lang="en-US" sz="2400" dirty="0"/>
              <a:t>this purpose, the atmosphere is divided into layers and the photons absorbed in successive layers are counted. </a:t>
            </a:r>
            <a:endParaRPr lang="pl-PL" sz="2400" dirty="0" smtClean="0"/>
          </a:p>
          <a:p>
            <a:r>
              <a:rPr lang="en-US" sz="2400" dirty="0" smtClean="0"/>
              <a:t>In </a:t>
            </a:r>
            <a:r>
              <a:rPr lang="en-US" sz="2400" dirty="0"/>
              <a:t>addition, the number of photons that pass through the upper and lower surfaces. </a:t>
            </a:r>
            <a:endParaRPr lang="pl-PL" sz="2400" dirty="0" smtClean="0"/>
          </a:p>
          <a:p>
            <a:r>
              <a:rPr lang="en-US" sz="2400" dirty="0" smtClean="0"/>
              <a:t>However</a:t>
            </a:r>
            <a:r>
              <a:rPr lang="en-US" sz="2400" dirty="0"/>
              <a:t>, it is known that one photon can pass through a given surface many times and adding it up each time would be an error. </a:t>
            </a:r>
            <a:endParaRPr lang="pl-PL" sz="2400" dirty="0" smtClean="0"/>
          </a:p>
        </p:txBody>
      </p:sp>
    </p:spTree>
    <p:extLst>
      <p:ext uri="{BB962C8B-B14F-4D97-AF65-F5344CB8AC3E}">
        <p14:creationId xmlns:p14="http://schemas.microsoft.com/office/powerpoint/2010/main" val="3361398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332656"/>
            <a:ext cx="8229600" cy="6264696"/>
          </a:xfrm>
        </p:spPr>
        <p:txBody>
          <a:bodyPr>
            <a:normAutofit/>
          </a:bodyPr>
          <a:lstStyle/>
          <a:p>
            <a:r>
              <a:rPr lang="en-US" sz="2400" dirty="0"/>
              <a:t>To avoid this, a photon is assigned a weight 'w' from 0 to 1 depending on how many times the photon passes through a particular horizontal surface. The radiance at level "z" from the solid angle is expressed by the </a:t>
            </a:r>
            <a:r>
              <a:rPr lang="en-US" sz="2400" dirty="0" smtClean="0"/>
              <a:t>formula</a:t>
            </a:r>
            <a:endParaRPr lang="pl-PL" sz="2400" dirty="0" smtClean="0"/>
          </a:p>
          <a:p>
            <a:endParaRPr lang="pl-PL" sz="2400" dirty="0"/>
          </a:p>
          <a:p>
            <a:endParaRPr lang="pl-PL" sz="2400" dirty="0" smtClean="0"/>
          </a:p>
          <a:p>
            <a:r>
              <a:rPr lang="en-US" sz="2400" dirty="0"/>
              <a:t>where N the number of photons used in the simulation, the first sum follows the photons and the second follows their successive </a:t>
            </a:r>
            <a:r>
              <a:rPr lang="en-US" sz="2400" dirty="0" err="1"/>
              <a:t>realisations</a:t>
            </a:r>
            <a:r>
              <a:rPr lang="en-US" sz="2400" dirty="0"/>
              <a:t>. </a:t>
            </a:r>
            <a:endParaRPr lang="pl-PL" sz="2400" dirty="0" smtClean="0"/>
          </a:p>
          <a:p>
            <a:r>
              <a:rPr lang="en-US" sz="2400" dirty="0" smtClean="0"/>
              <a:t>N</a:t>
            </a:r>
            <a:r>
              <a:rPr lang="pl-PL" sz="2400" baseline="-25000" dirty="0" smtClean="0"/>
              <a:t>c</a:t>
            </a:r>
            <a:r>
              <a:rPr lang="en-US" sz="2400" dirty="0" smtClean="0"/>
              <a:t> </a:t>
            </a:r>
            <a:r>
              <a:rPr lang="en-US" sz="2400" dirty="0"/>
              <a:t>is the number of photons that at height z had a direction defined by the solid angle </a:t>
            </a:r>
            <a:r>
              <a:rPr lang="en-US" sz="2400" dirty="0" smtClean="0">
                <a:sym typeface="Symbol"/>
              </a:rPr>
              <a:t></a:t>
            </a:r>
            <a:r>
              <a:rPr lang="en-US" sz="2400" dirty="0" smtClean="0"/>
              <a:t>, </a:t>
            </a:r>
            <a:r>
              <a:rPr lang="en-US" sz="2400" dirty="0"/>
              <a:t>while </a:t>
            </a:r>
            <a:r>
              <a:rPr lang="en-US" sz="2400" dirty="0" smtClean="0"/>
              <a:t>n</a:t>
            </a:r>
            <a:r>
              <a:rPr lang="pl-PL" sz="2400" baseline="-25000" dirty="0" smtClean="0"/>
              <a:t>k</a:t>
            </a:r>
            <a:r>
              <a:rPr lang="en-US" sz="2400" dirty="0" smtClean="0"/>
              <a:t> </a:t>
            </a:r>
            <a:r>
              <a:rPr lang="en-US" sz="2400" dirty="0"/>
              <a:t>is the number of times a photon 'k' passed through the surface at height z in the solid angle </a:t>
            </a:r>
            <a:r>
              <a:rPr lang="en-US" sz="2400" dirty="0">
                <a:sym typeface="Symbol"/>
              </a:rPr>
              <a:t> </a:t>
            </a:r>
            <a:r>
              <a:rPr lang="en-US" sz="2400" dirty="0" smtClean="0"/>
              <a:t>.</a:t>
            </a:r>
            <a:endParaRPr lang="pl-PL" sz="2400" dirty="0" smtClean="0"/>
          </a:p>
          <a:p>
            <a:r>
              <a:rPr lang="en-US" sz="2400" dirty="0" smtClean="0"/>
              <a:t>Similarly</a:t>
            </a:r>
            <a:r>
              <a:rPr lang="en-US" sz="2400" dirty="0"/>
              <a:t>, the radiant flux can be determined from the formula</a:t>
            </a:r>
          </a:p>
          <a:p>
            <a:r>
              <a:rPr lang="pl-PL" dirty="0" smtClean="0"/>
              <a:t>                                </a:t>
            </a:r>
            <a:endParaRPr lang="en-US"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632020272"/>
              </p:ext>
            </p:extLst>
          </p:nvPr>
        </p:nvGraphicFramePr>
        <p:xfrm>
          <a:off x="2627784" y="1988840"/>
          <a:ext cx="2593925" cy="692696"/>
        </p:xfrm>
        <a:graphic>
          <a:graphicData uri="http://schemas.openxmlformats.org/presentationml/2006/ole">
            <mc:AlternateContent xmlns:mc="http://schemas.openxmlformats.org/markup-compatibility/2006">
              <mc:Choice xmlns:v="urn:schemas-microsoft-com:vml" Requires="v">
                <p:oleObj spid="_x0000_s99349" name="Równanie" r:id="rId3" imgW="1675673" imgH="444307" progId="Equation.3">
                  <p:embed/>
                </p:oleObj>
              </mc:Choice>
              <mc:Fallback>
                <p:oleObj name="Równanie" r:id="rId3" imgW="1675673" imgH="44430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1988840"/>
                        <a:ext cx="2593925" cy="692696"/>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107569964"/>
              </p:ext>
            </p:extLst>
          </p:nvPr>
        </p:nvGraphicFramePr>
        <p:xfrm>
          <a:off x="899592" y="5949280"/>
          <a:ext cx="2652878" cy="692696"/>
        </p:xfrm>
        <a:graphic>
          <a:graphicData uri="http://schemas.openxmlformats.org/presentationml/2006/ole">
            <mc:AlternateContent xmlns:mc="http://schemas.openxmlformats.org/markup-compatibility/2006">
              <mc:Choice xmlns:v="urn:schemas-microsoft-com:vml" Requires="v">
                <p:oleObj spid="_x0000_s99350" name="Równanie" r:id="rId5" imgW="1714500" imgH="444500" progId="Equation.3">
                  <p:embed/>
                </p:oleObj>
              </mc:Choice>
              <mc:Fallback>
                <p:oleObj name="Równanie" r:id="rId5" imgW="1714500" imgH="4445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5949280"/>
                        <a:ext cx="2652878" cy="692696"/>
                      </a:xfrm>
                      <a:prstGeom prst="rect">
                        <a:avLst/>
                      </a:prstGeom>
                      <a:noFill/>
                    </p:spPr>
                  </p:pic>
                </p:oleObj>
              </mc:Fallback>
            </mc:AlternateContent>
          </a:graphicData>
        </a:graphic>
      </p:graphicFrame>
      <p:sp>
        <p:nvSpPr>
          <p:cNvPr id="9" name="Prostokąt 8"/>
          <p:cNvSpPr/>
          <p:nvPr/>
        </p:nvSpPr>
        <p:spPr>
          <a:xfrm>
            <a:off x="3923928" y="6093296"/>
            <a:ext cx="4572000" cy="646331"/>
          </a:xfrm>
          <a:prstGeom prst="rect">
            <a:avLst/>
          </a:prstGeom>
        </p:spPr>
        <p:txBody>
          <a:bodyPr>
            <a:spAutoFit/>
          </a:bodyPr>
          <a:lstStyle/>
          <a:p>
            <a:r>
              <a:rPr lang="en-US" dirty="0"/>
              <a:t>where the angle </a:t>
            </a:r>
            <a:r>
              <a:rPr lang="en-US" dirty="0" smtClean="0">
                <a:sym typeface="Symbol"/>
              </a:rPr>
              <a:t></a:t>
            </a:r>
            <a:r>
              <a:rPr lang="pl-PL" baseline="-25000" dirty="0" smtClean="0">
                <a:sym typeface="Symbol"/>
              </a:rPr>
              <a:t>i</a:t>
            </a:r>
            <a:r>
              <a:rPr lang="en-US" dirty="0" smtClean="0"/>
              <a:t> </a:t>
            </a:r>
            <a:r>
              <a:rPr lang="en-US" dirty="0"/>
              <a:t>denotes the zenithal angle of the photon. </a:t>
            </a:r>
          </a:p>
        </p:txBody>
      </p:sp>
    </p:spTree>
    <p:extLst>
      <p:ext uri="{BB962C8B-B14F-4D97-AF65-F5344CB8AC3E}">
        <p14:creationId xmlns:p14="http://schemas.microsoft.com/office/powerpoint/2010/main" val="2820331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Monte Carlo uncertainty</a:t>
            </a:r>
            <a:endParaRPr lang="en-US" sz="3200" b="1" dirty="0"/>
          </a:p>
        </p:txBody>
      </p:sp>
      <p:sp>
        <p:nvSpPr>
          <p:cNvPr id="3" name="Symbol zastępczy zawartości 2"/>
          <p:cNvSpPr>
            <a:spLocks noGrp="1"/>
          </p:cNvSpPr>
          <p:nvPr>
            <p:ph idx="1"/>
          </p:nvPr>
        </p:nvSpPr>
        <p:spPr>
          <a:xfrm>
            <a:off x="457200" y="1340768"/>
            <a:ext cx="8229600" cy="5400600"/>
          </a:xfrm>
        </p:spPr>
        <p:txBody>
          <a:bodyPr>
            <a:normAutofit lnSpcReduction="10000"/>
          </a:bodyPr>
          <a:lstStyle/>
          <a:p>
            <a:r>
              <a:rPr lang="en-US" sz="2400" dirty="0"/>
              <a:t>The relative standard deviation can be calculated from the formula </a:t>
            </a:r>
            <a:endParaRPr lang="pl-PL" sz="2400" dirty="0" smtClean="0"/>
          </a:p>
          <a:p>
            <a:endParaRPr lang="pl-PL" sz="2400" dirty="0"/>
          </a:p>
          <a:p>
            <a:r>
              <a:rPr lang="en-US" sz="2400" dirty="0" smtClean="0"/>
              <a:t>where N</a:t>
            </a:r>
            <a:r>
              <a:rPr lang="pl-PL" sz="2400" baseline="-25000" dirty="0" smtClean="0"/>
              <a:t>c</a:t>
            </a:r>
            <a:r>
              <a:rPr lang="pl-PL" sz="2400" dirty="0" smtClean="0"/>
              <a:t> </a:t>
            </a:r>
            <a:r>
              <a:rPr lang="en-US" sz="2400" dirty="0" smtClean="0"/>
              <a:t>is </a:t>
            </a:r>
            <a:r>
              <a:rPr lang="en-US" sz="2400" dirty="0"/>
              <a:t>the number of photons recorded and N is the number of photons used in the simulation. </a:t>
            </a:r>
            <a:endParaRPr lang="pl-PL" sz="2400" dirty="0" smtClean="0"/>
          </a:p>
          <a:p>
            <a:r>
              <a:rPr lang="en-US" sz="2400" dirty="0" smtClean="0"/>
              <a:t>The </a:t>
            </a:r>
            <a:r>
              <a:rPr lang="en-US" sz="2400" dirty="0"/>
              <a:t>uncertainty of the method for </a:t>
            </a:r>
            <a:r>
              <a:rPr lang="en-US" sz="2400" dirty="0" smtClean="0"/>
              <a:t>N</a:t>
            </a:r>
            <a:r>
              <a:rPr lang="pl-PL" sz="2400" baseline="-25000" dirty="0" smtClean="0"/>
              <a:t>c</a:t>
            </a:r>
            <a:r>
              <a:rPr lang="pl-PL" sz="2400" dirty="0" smtClean="0"/>
              <a:t> </a:t>
            </a:r>
            <a:r>
              <a:rPr lang="en-US" sz="2400" dirty="0" smtClean="0"/>
              <a:t>&lt;&lt;</a:t>
            </a:r>
            <a:r>
              <a:rPr lang="en-US" sz="2400" dirty="0"/>
              <a:t>N is proportional to </a:t>
            </a:r>
            <a:endParaRPr lang="pl-PL" sz="2400" dirty="0"/>
          </a:p>
          <a:p>
            <a:r>
              <a:rPr lang="en-US" sz="2400" dirty="0" smtClean="0"/>
              <a:t>For </a:t>
            </a:r>
            <a:r>
              <a:rPr lang="en-US" sz="2400" dirty="0"/>
              <a:t>example, if we are interested in the uncertainty of the absorption coefficient in a certain layer or the uncertainty of the radiation flux at the ground surface then in these cases </a:t>
            </a:r>
            <a:r>
              <a:rPr lang="en-US" sz="2400" dirty="0" smtClean="0"/>
              <a:t>N</a:t>
            </a:r>
            <a:r>
              <a:rPr lang="pl-PL" sz="2400" baseline="-25000" dirty="0" smtClean="0"/>
              <a:t>c</a:t>
            </a:r>
            <a:r>
              <a:rPr lang="en-US" sz="2400" dirty="0" smtClean="0"/>
              <a:t> </a:t>
            </a:r>
            <a:r>
              <a:rPr lang="en-US" sz="2400" dirty="0"/>
              <a:t>is the number of photons that have been absorbed in the atmosphere or that have reached the ground surface, respectively. </a:t>
            </a:r>
            <a:endParaRPr lang="pl-PL" sz="2400" dirty="0" smtClean="0"/>
          </a:p>
          <a:p>
            <a:r>
              <a:rPr lang="en-US" sz="2400" dirty="0" smtClean="0"/>
              <a:t>It </a:t>
            </a:r>
            <a:r>
              <a:rPr lang="en-US" sz="2400" dirty="0"/>
              <a:t>is therefore not the number of photons used in the simulation.</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691845074"/>
              </p:ext>
            </p:extLst>
          </p:nvPr>
        </p:nvGraphicFramePr>
        <p:xfrm>
          <a:off x="1979712" y="1700808"/>
          <a:ext cx="1187624" cy="651278"/>
        </p:xfrm>
        <a:graphic>
          <a:graphicData uri="http://schemas.openxmlformats.org/presentationml/2006/ole">
            <mc:AlternateContent xmlns:mc="http://schemas.openxmlformats.org/markup-compatibility/2006">
              <mc:Choice xmlns:v="urn:schemas-microsoft-com:vml" Requires="v">
                <p:oleObj spid="_x0000_s100369" name="Równanie" r:id="rId3" imgW="888614" imgH="482391" progId="Equation.3">
                  <p:embed/>
                </p:oleObj>
              </mc:Choice>
              <mc:Fallback>
                <p:oleObj name="Równanie" r:id="rId3" imgW="888614" imgH="482391"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712" y="1700808"/>
                        <a:ext cx="1187624" cy="651278"/>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093747227"/>
              </p:ext>
            </p:extLst>
          </p:nvPr>
        </p:nvGraphicFramePr>
        <p:xfrm>
          <a:off x="8316416" y="3068960"/>
          <a:ext cx="611560" cy="733872"/>
        </p:xfrm>
        <a:graphic>
          <a:graphicData uri="http://schemas.openxmlformats.org/presentationml/2006/ole">
            <mc:AlternateContent xmlns:mc="http://schemas.openxmlformats.org/markup-compatibility/2006">
              <mc:Choice xmlns:v="urn:schemas-microsoft-com:vml" Requires="v">
                <p:oleObj spid="_x0000_s100370" name="Równanie" r:id="rId5" imgW="381000" imgH="457200" progId="Equation.3">
                  <p:embed/>
                </p:oleObj>
              </mc:Choice>
              <mc:Fallback>
                <p:oleObj name="Równanie" r:id="rId5" imgW="381000" imgH="457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16416" y="3068960"/>
                        <a:ext cx="611560" cy="733872"/>
                      </a:xfrm>
                      <a:prstGeom prst="rect">
                        <a:avLst/>
                      </a:prstGeom>
                      <a:noFill/>
                    </p:spPr>
                  </p:pic>
                </p:oleObj>
              </mc:Fallback>
            </mc:AlternateContent>
          </a:graphicData>
        </a:graphic>
      </p:graphicFrame>
    </p:spTree>
    <p:extLst>
      <p:ext uri="{BB962C8B-B14F-4D97-AF65-F5344CB8AC3E}">
        <p14:creationId xmlns:p14="http://schemas.microsoft.com/office/powerpoint/2010/main" val="4208401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Properties of the Monte Carlo method</a:t>
            </a:r>
          </a:p>
        </p:txBody>
      </p:sp>
      <p:sp>
        <p:nvSpPr>
          <p:cNvPr id="3" name="Symbol zastępczy zawartości 2"/>
          <p:cNvSpPr>
            <a:spLocks noGrp="1"/>
          </p:cNvSpPr>
          <p:nvPr>
            <p:ph idx="1"/>
          </p:nvPr>
        </p:nvSpPr>
        <p:spPr/>
        <p:txBody>
          <a:bodyPr>
            <a:normAutofit/>
          </a:bodyPr>
          <a:lstStyle/>
          <a:p>
            <a:r>
              <a:rPr lang="en-US" sz="2400" dirty="0" smtClean="0"/>
              <a:t>Relatively </a:t>
            </a:r>
            <a:r>
              <a:rPr lang="en-US" sz="2400" dirty="0"/>
              <a:t>long calculation time because, as a rule, the desired accuracy requires at least one million </a:t>
            </a:r>
            <a:r>
              <a:rPr lang="en-US" sz="2400" dirty="0" smtClean="0"/>
              <a:t>photons</a:t>
            </a:r>
            <a:endParaRPr lang="pl-PL" sz="2400" dirty="0" smtClean="0"/>
          </a:p>
          <a:p>
            <a:r>
              <a:rPr lang="en-US" sz="2400" dirty="0" smtClean="0"/>
              <a:t>Allows </a:t>
            </a:r>
            <a:r>
              <a:rPr lang="en-US" sz="2400" dirty="0"/>
              <a:t>the </a:t>
            </a:r>
            <a:r>
              <a:rPr lang="en-US" sz="2400" dirty="0" err="1"/>
              <a:t>polarisation</a:t>
            </a:r>
            <a:r>
              <a:rPr lang="en-US" sz="2400" dirty="0"/>
              <a:t> of the radiation to be taken into account. </a:t>
            </a:r>
            <a:r>
              <a:rPr lang="en-US" sz="2400" dirty="0" smtClean="0"/>
              <a:t>Calculation </a:t>
            </a:r>
            <a:r>
              <a:rPr lang="en-US" sz="2400" dirty="0"/>
              <a:t>time in this case increases by about a factor of </a:t>
            </a:r>
            <a:r>
              <a:rPr lang="en-US" sz="2400" dirty="0" smtClean="0"/>
              <a:t>two.</a:t>
            </a:r>
            <a:endParaRPr lang="pl-PL" sz="2400" dirty="0" smtClean="0"/>
          </a:p>
          <a:p>
            <a:r>
              <a:rPr lang="en-US" sz="2400" dirty="0" smtClean="0"/>
              <a:t>Allows </a:t>
            </a:r>
            <a:r>
              <a:rPr lang="en-US" sz="2400" dirty="0"/>
              <a:t>simple calculations in spherical geometry. </a:t>
            </a:r>
            <a:endParaRPr lang="pl-PL" sz="2400" dirty="0" smtClean="0"/>
          </a:p>
          <a:p>
            <a:r>
              <a:rPr lang="en-US" sz="2400" dirty="0" smtClean="0"/>
              <a:t>The </a:t>
            </a:r>
            <a:r>
              <a:rPr lang="en-US" sz="2400" dirty="0"/>
              <a:t>method can be easily applied to three-dimensional </a:t>
            </a:r>
            <a:r>
              <a:rPr lang="en-US" sz="2400" dirty="0" smtClean="0"/>
              <a:t>problems</a:t>
            </a:r>
            <a:r>
              <a:rPr lang="pl-PL" sz="2400" dirty="0" smtClean="0"/>
              <a:t> (</a:t>
            </a:r>
            <a:r>
              <a:rPr lang="pl-PL" sz="2400" dirty="0" err="1" smtClean="0"/>
              <a:t>such</a:t>
            </a:r>
            <a:r>
              <a:rPr lang="pl-PL" sz="2400" dirty="0" smtClean="0"/>
              <a:t> as </a:t>
            </a:r>
            <a:r>
              <a:rPr lang="pl-PL" sz="2400" dirty="0" err="1" smtClean="0"/>
              <a:t>complicated</a:t>
            </a:r>
            <a:r>
              <a:rPr lang="pl-PL" sz="2400" dirty="0" smtClean="0"/>
              <a:t> </a:t>
            </a:r>
            <a:r>
              <a:rPr lang="pl-PL" sz="2400" dirty="0" err="1" smtClean="0"/>
              <a:t>cloud</a:t>
            </a:r>
            <a:r>
              <a:rPr lang="pl-PL" sz="2400" dirty="0" smtClean="0"/>
              <a:t> field </a:t>
            </a:r>
            <a:r>
              <a:rPr lang="pl-PL" sz="2400" dirty="0" err="1" smtClean="0"/>
              <a:t>or</a:t>
            </a:r>
            <a:r>
              <a:rPr lang="pl-PL" sz="2400" dirty="0" smtClean="0"/>
              <a:t> </a:t>
            </a:r>
            <a:r>
              <a:rPr lang="pl-PL" sz="2400" dirty="0" err="1" smtClean="0"/>
              <a:t>surface</a:t>
            </a:r>
            <a:r>
              <a:rPr lang="pl-PL" sz="2400" dirty="0" smtClean="0"/>
              <a:t> </a:t>
            </a:r>
            <a:r>
              <a:rPr lang="pl-PL" sz="2400" dirty="0" err="1" smtClean="0"/>
              <a:t>reflectance</a:t>
            </a:r>
            <a:r>
              <a:rPr lang="pl-PL" sz="2400" dirty="0" smtClean="0"/>
              <a:t>)</a:t>
            </a:r>
            <a:r>
              <a:rPr lang="en-US" sz="2400" dirty="0" smtClean="0"/>
              <a:t>.</a:t>
            </a:r>
            <a:r>
              <a:rPr lang="pl-PL" sz="2400" dirty="0" smtClean="0"/>
              <a:t> </a:t>
            </a:r>
            <a:r>
              <a:rPr lang="pl-PL" sz="2400" dirty="0" err="1" smtClean="0"/>
              <a:t>However</a:t>
            </a:r>
            <a:r>
              <a:rPr lang="pl-PL" sz="2400" dirty="0" smtClean="0"/>
              <a:t>, the numer of </a:t>
            </a:r>
            <a:r>
              <a:rPr lang="pl-PL" sz="2400" dirty="0" err="1" smtClean="0"/>
              <a:t>photon</a:t>
            </a:r>
            <a:r>
              <a:rPr lang="pl-PL" sz="2400" dirty="0" err="1" smtClean="0"/>
              <a:t>s</a:t>
            </a:r>
            <a:r>
              <a:rPr lang="pl-PL" sz="2400" dirty="0" smtClean="0"/>
              <a:t> </a:t>
            </a:r>
            <a:r>
              <a:rPr lang="pl-PL" sz="2400" dirty="0" err="1" smtClean="0"/>
              <a:t>which</a:t>
            </a:r>
            <a:r>
              <a:rPr lang="pl-PL" sz="2400" dirty="0" smtClean="0"/>
              <a:t> </a:t>
            </a:r>
            <a:r>
              <a:rPr lang="pl-PL" sz="2400" dirty="0" err="1" smtClean="0"/>
              <a:t>must</a:t>
            </a:r>
            <a:r>
              <a:rPr lang="pl-PL" sz="2400" dirty="0" smtClean="0"/>
              <a:t> be </a:t>
            </a:r>
            <a:r>
              <a:rPr lang="pl-PL" sz="2400" dirty="0" err="1" smtClean="0"/>
              <a:t>used</a:t>
            </a:r>
            <a:r>
              <a:rPr lang="pl-PL" sz="2400" dirty="0" smtClean="0"/>
              <a:t> </a:t>
            </a:r>
            <a:r>
              <a:rPr lang="pl-PL" sz="2400" dirty="0" err="1" smtClean="0"/>
              <a:t>is</a:t>
            </a:r>
            <a:r>
              <a:rPr lang="pl-PL" sz="2400" dirty="0" smtClean="0"/>
              <a:t> </a:t>
            </a:r>
            <a:r>
              <a:rPr lang="pl-PL" sz="2400" dirty="0" err="1" smtClean="0"/>
              <a:t>large</a:t>
            </a:r>
            <a:r>
              <a:rPr lang="pl-PL" sz="2400" dirty="0" smtClean="0"/>
              <a:t> (10</a:t>
            </a:r>
            <a:r>
              <a:rPr lang="pl-PL" sz="2400" baseline="30000" dirty="0"/>
              <a:t>8</a:t>
            </a:r>
            <a:r>
              <a:rPr lang="pl-PL" sz="2400" dirty="0" smtClean="0"/>
              <a:t> -10</a:t>
            </a:r>
            <a:r>
              <a:rPr lang="pl-PL" sz="2400" baseline="30000" dirty="0" smtClean="0"/>
              <a:t>9</a:t>
            </a:r>
            <a:r>
              <a:rPr lang="pl-PL" sz="2400" dirty="0" smtClean="0"/>
              <a:t>)</a:t>
            </a:r>
            <a:endParaRPr lang="en-US" sz="2400" dirty="0"/>
          </a:p>
        </p:txBody>
      </p:sp>
    </p:spTree>
    <p:extLst>
      <p:ext uri="{BB962C8B-B14F-4D97-AF65-F5344CB8AC3E}">
        <p14:creationId xmlns:p14="http://schemas.microsoft.com/office/powerpoint/2010/main" val="3877886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Example:</a:t>
            </a:r>
            <a:br>
              <a:rPr lang="en-US" sz="3200" b="1" dirty="0" smtClean="0"/>
            </a:br>
            <a:r>
              <a:rPr lang="en-US" sz="3200" b="1" dirty="0" smtClean="0"/>
              <a:t>Surface solar flux exceed solar flux at TOA</a:t>
            </a:r>
            <a:endParaRPr lang="en-US" sz="3200" b="1" dirty="0"/>
          </a:p>
        </p:txBody>
      </p:sp>
      <p:pic>
        <p:nvPicPr>
          <p:cNvPr id="4" name="Symbol zastępczy zawartośc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132856"/>
            <a:ext cx="5333559" cy="3998645"/>
          </a:xfrm>
        </p:spPr>
      </p:pic>
      <p:pic>
        <p:nvPicPr>
          <p:cNvPr id="7" name="Obraz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48064" y="2348880"/>
            <a:ext cx="4379979" cy="3284984"/>
          </a:xfrm>
          <a:prstGeom prst="rect">
            <a:avLst/>
          </a:prstGeom>
        </p:spPr>
      </p:pic>
    </p:spTree>
    <p:extLst>
      <p:ext uri="{BB962C8B-B14F-4D97-AF65-F5344CB8AC3E}">
        <p14:creationId xmlns:p14="http://schemas.microsoft.com/office/powerpoint/2010/main" val="3512534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Probabilistic aspect of the transfer equation - the Monte Carlo method</a:t>
            </a:r>
          </a:p>
        </p:txBody>
      </p:sp>
      <p:sp>
        <p:nvSpPr>
          <p:cNvPr id="3" name="Symbol zastępczy zawartości 2"/>
          <p:cNvSpPr>
            <a:spLocks noGrp="1"/>
          </p:cNvSpPr>
          <p:nvPr>
            <p:ph idx="1"/>
          </p:nvPr>
        </p:nvSpPr>
        <p:spPr>
          <a:xfrm>
            <a:off x="395536" y="1412776"/>
            <a:ext cx="8229600" cy="5328592"/>
          </a:xfrm>
        </p:spPr>
        <p:txBody>
          <a:bodyPr>
            <a:normAutofit/>
          </a:bodyPr>
          <a:lstStyle/>
          <a:p>
            <a:r>
              <a:rPr lang="en-US" sz="2400" dirty="0"/>
              <a:t>We can look at the radiative transfer equation in a different </a:t>
            </a:r>
            <a:r>
              <a:rPr lang="en-US" sz="2400" dirty="0" smtClean="0"/>
              <a:t>way. </a:t>
            </a:r>
            <a:endParaRPr lang="pl-PL" sz="2400" dirty="0" smtClean="0"/>
          </a:p>
          <a:p>
            <a:r>
              <a:rPr lang="en-US" sz="2400" dirty="0" smtClean="0"/>
              <a:t>The </a:t>
            </a:r>
            <a:r>
              <a:rPr lang="en-US" sz="2400" dirty="0"/>
              <a:t>electromagnetic wave has a dual nature, so we can describe it by the flux of photons passing through the Earth's atmosphere</a:t>
            </a:r>
            <a:r>
              <a:rPr lang="en-US" sz="2400" dirty="0" smtClean="0"/>
              <a:t>.</a:t>
            </a:r>
            <a:endParaRPr lang="pl-PL" sz="2400" dirty="0" smtClean="0"/>
          </a:p>
          <a:p>
            <a:r>
              <a:rPr lang="en-US" sz="2400" dirty="0"/>
              <a:t>Let us consider radiation that passes through a layer of optical </a:t>
            </a:r>
            <a:r>
              <a:rPr lang="pl-PL" sz="2400" dirty="0" err="1" smtClean="0"/>
              <a:t>depth</a:t>
            </a:r>
            <a:r>
              <a:rPr lang="en-US" sz="2400" dirty="0" smtClean="0"/>
              <a:t> </a:t>
            </a:r>
            <a:r>
              <a:rPr lang="en-US" sz="2400" dirty="0" smtClean="0">
                <a:sym typeface="Symbol"/>
              </a:rPr>
              <a:t></a:t>
            </a:r>
            <a:r>
              <a:rPr lang="pl-PL" sz="2400" baseline="-25000" dirty="0" smtClean="0">
                <a:sym typeface="Symbol"/>
              </a:rPr>
              <a:t>o</a:t>
            </a:r>
            <a:r>
              <a:rPr lang="en-US" sz="2400" dirty="0" smtClean="0"/>
              <a:t>. </a:t>
            </a:r>
            <a:endParaRPr lang="pl-PL" sz="2400" dirty="0" smtClean="0"/>
          </a:p>
          <a:p>
            <a:r>
              <a:rPr lang="en-US" sz="2400" dirty="0" smtClean="0"/>
              <a:t>We </a:t>
            </a:r>
            <a:r>
              <a:rPr lang="en-US" sz="2400" dirty="0"/>
              <a:t>will assume for simplicity that the atmosphere is homogeneous (however, this is not a necessary condition and the case of an inhomogeneous atmosphere can also be considered). </a:t>
            </a:r>
            <a:endParaRPr lang="pl-PL" sz="2400" dirty="0" smtClean="0"/>
          </a:p>
          <a:p>
            <a:r>
              <a:rPr lang="en-US" sz="2400" dirty="0"/>
              <a:t>The radiation flux after passing through it is reduced by a factor </a:t>
            </a:r>
            <a:r>
              <a:rPr lang="pl-PL" sz="2400" dirty="0" smtClean="0"/>
              <a:t>T=</a:t>
            </a:r>
            <a:r>
              <a:rPr lang="pl-PL" sz="2400" dirty="0" err="1" smtClean="0"/>
              <a:t>exp</a:t>
            </a:r>
            <a:r>
              <a:rPr lang="pl-PL" sz="2400" dirty="0" smtClean="0"/>
              <a:t>(</a:t>
            </a:r>
            <a:r>
              <a:rPr lang="en-US" sz="2400" dirty="0">
                <a:sym typeface="Symbol"/>
              </a:rPr>
              <a:t></a:t>
            </a:r>
            <a:r>
              <a:rPr lang="pl-PL" sz="2400" baseline="-25000" dirty="0">
                <a:sym typeface="Symbol"/>
              </a:rPr>
              <a:t>o</a:t>
            </a:r>
            <a:r>
              <a:rPr lang="pl-PL" sz="2400" dirty="0" smtClean="0"/>
              <a:t>) </a:t>
            </a:r>
            <a:r>
              <a:rPr lang="en-US" sz="2400" dirty="0" smtClean="0"/>
              <a:t>called </a:t>
            </a:r>
            <a:r>
              <a:rPr lang="en-US" sz="2400" dirty="0"/>
              <a:t>transmission.</a:t>
            </a:r>
            <a:endParaRPr lang="pl-PL" sz="2400" dirty="0" smtClean="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851827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US"/>
          </a:p>
        </p:txBody>
      </p:sp>
      <p:sp>
        <p:nvSpPr>
          <p:cNvPr id="3" name="Symbol zastępczy zawartości 2"/>
          <p:cNvSpPr>
            <a:spLocks noGrp="1"/>
          </p:cNvSpPr>
          <p:nvPr>
            <p:ph idx="1"/>
          </p:nvPr>
        </p:nvSpPr>
        <p:spPr/>
        <p:txBody>
          <a:bodyPr/>
          <a:lstStyle/>
          <a:p>
            <a:endParaRPr lang="en-US" dirty="0"/>
          </a:p>
        </p:txBody>
      </p:sp>
      <p:pic>
        <p:nvPicPr>
          <p:cNvPr id="10137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7165" y="133676"/>
            <a:ext cx="5496272" cy="6621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AutoShape 4" descr="https://www.researchgate.net/profile/Vasileios-Barlakas/publication/284464700/figure/fig1/AS:11431281100442421@1669355811756/Scheme-of-photon-path-within-the-3D-domain-of-the-Monte-Carlo-radiative-transfer-model_W640.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Prostokąt 4"/>
          <p:cNvSpPr/>
          <p:nvPr/>
        </p:nvSpPr>
        <p:spPr>
          <a:xfrm>
            <a:off x="17895" y="5955605"/>
            <a:ext cx="4572000" cy="923330"/>
          </a:xfrm>
          <a:prstGeom prst="rect">
            <a:avLst/>
          </a:prstGeom>
        </p:spPr>
        <p:txBody>
          <a:bodyPr>
            <a:spAutoFit/>
          </a:bodyPr>
          <a:lstStyle/>
          <a:p>
            <a:r>
              <a:rPr lang="en-US" dirty="0"/>
              <a:t>https://www.researchgate.net/publication/284464700_Implementation_of_polarization_in_a_3D_Monte_Carlo_Radiative_Transfer_Model</a:t>
            </a:r>
          </a:p>
        </p:txBody>
      </p:sp>
    </p:spTree>
    <p:extLst>
      <p:ext uri="{BB962C8B-B14F-4D97-AF65-F5344CB8AC3E}">
        <p14:creationId xmlns:p14="http://schemas.microsoft.com/office/powerpoint/2010/main" val="1228509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673424"/>
            <a:ext cx="8229600" cy="5184576"/>
          </a:xfrm>
        </p:spPr>
        <p:txBody>
          <a:bodyPr>
            <a:normAutofit/>
          </a:bodyPr>
          <a:lstStyle/>
          <a:p>
            <a:r>
              <a:rPr lang="en-US" sz="2400" dirty="0"/>
              <a:t>Since transmission takes values between 0 and 1 so can be interpreted in terms of probability. </a:t>
            </a:r>
            <a:endParaRPr lang="pl-PL" sz="2400" dirty="0" smtClean="0"/>
          </a:p>
          <a:p>
            <a:r>
              <a:rPr lang="en-US" sz="2400" dirty="0" smtClean="0"/>
              <a:t>Optical </a:t>
            </a:r>
            <a:r>
              <a:rPr lang="pl-PL" sz="2400" dirty="0" err="1" smtClean="0"/>
              <a:t>depth</a:t>
            </a:r>
            <a:r>
              <a:rPr lang="en-US" sz="2400" dirty="0" smtClean="0"/>
              <a:t> </a:t>
            </a:r>
            <a:r>
              <a:rPr lang="en-US" sz="2400" dirty="0"/>
              <a:t>is related to transmission by the formula </a:t>
            </a:r>
            <a:r>
              <a:rPr lang="en-US" sz="2400" dirty="0" smtClean="0">
                <a:sym typeface="Symbol"/>
              </a:rPr>
              <a:t></a:t>
            </a:r>
            <a:r>
              <a:rPr lang="pl-PL" sz="2400" dirty="0" smtClean="0">
                <a:sym typeface="Symbol"/>
              </a:rPr>
              <a:t>=-</a:t>
            </a:r>
            <a:r>
              <a:rPr lang="pl-PL" sz="2400" dirty="0" err="1" smtClean="0">
                <a:sym typeface="Symbol"/>
              </a:rPr>
              <a:t>lnT</a:t>
            </a:r>
            <a:r>
              <a:rPr lang="en-US" sz="2400" dirty="0" smtClean="0"/>
              <a:t>. </a:t>
            </a:r>
            <a:endParaRPr lang="pl-PL" sz="2400" dirty="0" smtClean="0"/>
          </a:p>
          <a:p>
            <a:r>
              <a:rPr lang="en-US" sz="2400" dirty="0" smtClean="0"/>
              <a:t>If </a:t>
            </a:r>
            <a:r>
              <a:rPr lang="en-US" sz="2400" dirty="0"/>
              <a:t>we now consider electromagnetic radiation as a beam of photons passing through a layer of optical </a:t>
            </a:r>
            <a:r>
              <a:rPr lang="pl-PL" sz="2400" dirty="0" err="1" smtClean="0"/>
              <a:t>depth</a:t>
            </a:r>
            <a:r>
              <a:rPr lang="en-US" sz="2400" dirty="0" smtClean="0"/>
              <a:t> </a:t>
            </a:r>
            <a:r>
              <a:rPr lang="en-US" sz="2400" dirty="0" smtClean="0">
                <a:sym typeface="Symbol"/>
              </a:rPr>
              <a:t></a:t>
            </a:r>
            <a:r>
              <a:rPr lang="en-US" sz="2400" dirty="0" smtClean="0"/>
              <a:t>, </a:t>
            </a:r>
            <a:r>
              <a:rPr lang="en-US" sz="2400" dirty="0"/>
              <a:t>then using a random number generator with a flat distribution in the interval 0 to 1 we can assign to each photon a value from this interval corresponding to its transmission</a:t>
            </a:r>
            <a:r>
              <a:rPr lang="en-US" sz="2400" dirty="0" smtClean="0"/>
              <a:t>.</a:t>
            </a:r>
            <a:endParaRPr lang="pl-PL" sz="2400" dirty="0" smtClean="0"/>
          </a:p>
          <a:p>
            <a:r>
              <a:rPr lang="en-US" sz="2400" dirty="0"/>
              <a:t>Now, if the optical </a:t>
            </a:r>
            <a:r>
              <a:rPr lang="pl-PL" sz="2400" dirty="0" err="1" smtClean="0"/>
              <a:t>depth</a:t>
            </a:r>
            <a:r>
              <a:rPr lang="en-US" sz="2400" dirty="0" smtClean="0"/>
              <a:t> </a:t>
            </a:r>
            <a:r>
              <a:rPr lang="en-US" sz="2400" dirty="0"/>
              <a:t>for an individual photon determined from the formula is greater than </a:t>
            </a:r>
            <a:r>
              <a:rPr lang="en-US" sz="2400" dirty="0">
                <a:sym typeface="Symbol"/>
              </a:rPr>
              <a:t></a:t>
            </a:r>
            <a:r>
              <a:rPr lang="pl-PL" sz="2400" baseline="-25000" dirty="0">
                <a:sym typeface="Symbol"/>
              </a:rPr>
              <a:t>o</a:t>
            </a:r>
            <a:r>
              <a:rPr lang="en-US" sz="2400" dirty="0" smtClean="0"/>
              <a:t>, </a:t>
            </a:r>
            <a:r>
              <a:rPr lang="en-US" sz="2400" dirty="0"/>
              <a:t>the photon passes through the layer without interaction. </a:t>
            </a:r>
            <a:endParaRPr lang="pl-PL" sz="2400" dirty="0" smtClean="0"/>
          </a:p>
          <a:p>
            <a:r>
              <a:rPr lang="en-US" sz="2400" dirty="0" smtClean="0"/>
              <a:t>Otherwise </a:t>
            </a:r>
            <a:r>
              <a:rPr lang="en-US" sz="2400" dirty="0"/>
              <a:t>it will undergo absorption or scattering depending on the </a:t>
            </a:r>
            <a:r>
              <a:rPr lang="pl-PL" sz="2400" dirty="0" smtClean="0"/>
              <a:t>single-</a:t>
            </a:r>
            <a:r>
              <a:rPr lang="pl-PL" sz="2400" dirty="0" err="1" smtClean="0"/>
              <a:t>scattering</a:t>
            </a:r>
            <a:r>
              <a:rPr lang="pl-PL" sz="2400" dirty="0" smtClean="0"/>
              <a:t> </a:t>
            </a:r>
            <a:r>
              <a:rPr lang="en-US" sz="2400" dirty="0" smtClean="0"/>
              <a:t>albedo</a:t>
            </a:r>
            <a:r>
              <a:rPr lang="pl-PL" sz="2400" dirty="0" smtClean="0"/>
              <a:t> </a:t>
            </a:r>
            <a:r>
              <a:rPr lang="pl-PL" sz="2400" dirty="0" smtClean="0">
                <a:sym typeface="Symbol"/>
              </a:rPr>
              <a:t></a:t>
            </a:r>
            <a:r>
              <a:rPr lang="en-US" sz="2400" dirty="0" smtClean="0"/>
              <a:t>.</a:t>
            </a:r>
            <a:endParaRPr lang="en-US" sz="2400" dirty="0"/>
          </a:p>
        </p:txBody>
      </p:sp>
      <p:sp>
        <p:nvSpPr>
          <p:cNvPr id="4" name="Tytuł 1"/>
          <p:cNvSpPr>
            <a:spLocks noGrp="1"/>
          </p:cNvSpPr>
          <p:nvPr>
            <p:ph type="title"/>
          </p:nvPr>
        </p:nvSpPr>
        <p:spPr>
          <a:xfrm>
            <a:off x="457200" y="274638"/>
            <a:ext cx="8229600" cy="1143000"/>
          </a:xfrm>
        </p:spPr>
        <p:txBody>
          <a:bodyPr>
            <a:normAutofit/>
          </a:bodyPr>
          <a:lstStyle/>
          <a:p>
            <a:r>
              <a:rPr lang="en-US" sz="3200" b="1" dirty="0" smtClean="0"/>
              <a:t>Transmission of the radiation</a:t>
            </a:r>
            <a:endParaRPr lang="en-US" sz="3200" b="1" dirty="0"/>
          </a:p>
        </p:txBody>
      </p:sp>
    </p:spTree>
    <p:extLst>
      <p:ext uri="{BB962C8B-B14F-4D97-AF65-F5344CB8AC3E}">
        <p14:creationId xmlns:p14="http://schemas.microsoft.com/office/powerpoint/2010/main" val="3531882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Photon scattering or absorption</a:t>
            </a:r>
            <a:endParaRPr lang="en-US" sz="3200" b="1" dirty="0"/>
          </a:p>
        </p:txBody>
      </p:sp>
      <p:sp>
        <p:nvSpPr>
          <p:cNvPr id="3" name="Symbol zastępczy zawartości 2"/>
          <p:cNvSpPr>
            <a:spLocks noGrp="1"/>
          </p:cNvSpPr>
          <p:nvPr>
            <p:ph idx="1"/>
          </p:nvPr>
        </p:nvSpPr>
        <p:spPr/>
        <p:txBody>
          <a:bodyPr>
            <a:normAutofit/>
          </a:bodyPr>
          <a:lstStyle/>
          <a:p>
            <a:r>
              <a:rPr lang="pl-PL" sz="2400" dirty="0" smtClean="0"/>
              <a:t>Single-</a:t>
            </a:r>
            <a:r>
              <a:rPr lang="pl-PL" sz="2400" dirty="0" err="1" smtClean="0"/>
              <a:t>scattering</a:t>
            </a:r>
            <a:r>
              <a:rPr lang="pl-PL" sz="2400" dirty="0" smtClean="0"/>
              <a:t> albedo </a:t>
            </a:r>
            <a:r>
              <a:rPr lang="en-US" sz="2400" dirty="0" smtClean="0"/>
              <a:t>parameter </a:t>
            </a:r>
            <a:r>
              <a:rPr lang="en-US" sz="2400" dirty="0"/>
              <a:t>can be equated as a probability, only that in this case it is the probability that the photon will be scattered. </a:t>
            </a:r>
            <a:endParaRPr lang="pl-PL" sz="2400" dirty="0" smtClean="0"/>
          </a:p>
          <a:p>
            <a:r>
              <a:rPr lang="en-US" sz="2400" dirty="0" smtClean="0"/>
              <a:t>Continuing </a:t>
            </a:r>
            <a:r>
              <a:rPr lang="en-US" sz="2400" dirty="0"/>
              <a:t>the photon's journey through the atmosphere, we have to draw another number using the same generator. </a:t>
            </a:r>
            <a:endParaRPr lang="pl-PL" sz="2400" dirty="0" smtClean="0"/>
          </a:p>
          <a:p>
            <a:r>
              <a:rPr lang="en-US" sz="2400" dirty="0" smtClean="0"/>
              <a:t>If </a:t>
            </a:r>
            <a:r>
              <a:rPr lang="en-US" sz="2400" dirty="0"/>
              <a:t>this time the number drawn is greater than </a:t>
            </a:r>
            <a:r>
              <a:rPr lang="en-US" sz="2400" dirty="0" smtClean="0">
                <a:sym typeface="Symbol"/>
              </a:rPr>
              <a:t></a:t>
            </a:r>
            <a:r>
              <a:rPr lang="en-US" sz="2400" dirty="0" smtClean="0"/>
              <a:t>, </a:t>
            </a:r>
            <a:r>
              <a:rPr lang="en-US" sz="2400" dirty="0"/>
              <a:t>then the photon will be absorbed and its journey ends there. </a:t>
            </a:r>
            <a:endParaRPr lang="pl-PL" sz="2400" dirty="0" smtClean="0"/>
          </a:p>
          <a:p>
            <a:r>
              <a:rPr lang="pl-PL" sz="2400" dirty="0"/>
              <a:t>O</a:t>
            </a:r>
            <a:r>
              <a:rPr lang="en-US" sz="2400" dirty="0" err="1" smtClean="0"/>
              <a:t>therwise</a:t>
            </a:r>
            <a:r>
              <a:rPr lang="en-US" sz="2400" dirty="0"/>
              <a:t>, it will scatter, but the new direction of propagation is not yet known to us. </a:t>
            </a:r>
          </a:p>
        </p:txBody>
      </p:sp>
    </p:spTree>
    <p:extLst>
      <p:ext uri="{BB962C8B-B14F-4D97-AF65-F5344CB8AC3E}">
        <p14:creationId xmlns:p14="http://schemas.microsoft.com/office/powerpoint/2010/main" val="2481693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Scattering</a:t>
            </a:r>
            <a:r>
              <a:rPr lang="pl-PL" sz="3200" b="1" dirty="0" smtClean="0"/>
              <a:t> </a:t>
            </a:r>
            <a:r>
              <a:rPr lang="pl-PL" sz="3200" b="1" dirty="0" err="1" smtClean="0"/>
              <a:t>angles</a:t>
            </a:r>
            <a:endParaRPr lang="en-US" sz="3200" b="1" dirty="0"/>
          </a:p>
        </p:txBody>
      </p:sp>
      <p:sp>
        <p:nvSpPr>
          <p:cNvPr id="3" name="Symbol zastępczy zawartości 2"/>
          <p:cNvSpPr>
            <a:spLocks noGrp="1"/>
          </p:cNvSpPr>
          <p:nvPr>
            <p:ph idx="1"/>
          </p:nvPr>
        </p:nvSpPr>
        <p:spPr>
          <a:xfrm>
            <a:off x="457200" y="1600200"/>
            <a:ext cx="8229600" cy="4997152"/>
          </a:xfrm>
        </p:spPr>
        <p:txBody>
          <a:bodyPr>
            <a:normAutofit/>
          </a:bodyPr>
          <a:lstStyle/>
          <a:p>
            <a:r>
              <a:rPr lang="en-US" sz="2400" dirty="0"/>
              <a:t>Due to the fact that the </a:t>
            </a:r>
            <a:r>
              <a:rPr lang="pl-PL" sz="2400" dirty="0" err="1" smtClean="0"/>
              <a:t>scattering</a:t>
            </a:r>
            <a:r>
              <a:rPr lang="pl-PL" sz="2400" dirty="0" smtClean="0"/>
              <a:t> </a:t>
            </a:r>
            <a:r>
              <a:rPr lang="en-US" sz="2400" dirty="0" smtClean="0"/>
              <a:t>phase </a:t>
            </a:r>
            <a:r>
              <a:rPr lang="en-US" sz="2400" dirty="0"/>
              <a:t>function </a:t>
            </a:r>
            <a:r>
              <a:rPr lang="en-US" sz="2400" dirty="0" smtClean="0"/>
              <a:t>is </a:t>
            </a:r>
            <a:r>
              <a:rPr lang="en-US" sz="2400" dirty="0" err="1"/>
              <a:t>normalised</a:t>
            </a:r>
            <a:r>
              <a:rPr lang="en-US" sz="2400" dirty="0"/>
              <a:t> to unity, it can be interpreted as the probability that the photon will be scattered at an angle </a:t>
            </a:r>
            <a:r>
              <a:rPr lang="en-US" sz="2400" dirty="0" smtClean="0">
                <a:sym typeface="Symbol"/>
              </a:rPr>
              <a:t></a:t>
            </a:r>
            <a:endParaRPr lang="pl-PL" sz="2400" dirty="0">
              <a:sym typeface="Symbol"/>
            </a:endParaRPr>
          </a:p>
          <a:p>
            <a:endParaRPr lang="pl-PL" sz="2400" dirty="0" smtClean="0">
              <a:sym typeface="Symbol"/>
            </a:endParaRPr>
          </a:p>
          <a:p>
            <a:endParaRPr lang="pl-PL" sz="2400" dirty="0">
              <a:sym typeface="Symbol"/>
            </a:endParaRPr>
          </a:p>
          <a:p>
            <a:endParaRPr lang="pl-PL" sz="2400" dirty="0" smtClean="0">
              <a:sym typeface="Symbol"/>
            </a:endParaRPr>
          </a:p>
          <a:p>
            <a:r>
              <a:rPr lang="pl-PL" sz="2400" dirty="0" err="1" smtClean="0">
                <a:sym typeface="Symbol"/>
              </a:rPr>
              <a:t>where</a:t>
            </a:r>
            <a:r>
              <a:rPr lang="pl-PL" sz="2400" dirty="0" smtClean="0">
                <a:sym typeface="Symbol"/>
              </a:rPr>
              <a:t> </a:t>
            </a:r>
            <a:r>
              <a:rPr lang="en-US" sz="2400" dirty="0" smtClean="0">
                <a:sym typeface="Symbol"/>
              </a:rPr>
              <a:t></a:t>
            </a:r>
            <a:r>
              <a:rPr lang="pl-PL" sz="2400" dirty="0" smtClean="0">
                <a:sym typeface="Symbol"/>
              </a:rPr>
              <a:t> </a:t>
            </a:r>
            <a:r>
              <a:rPr lang="pl-PL" sz="2400" dirty="0" err="1" smtClean="0">
                <a:sym typeface="Symbol"/>
              </a:rPr>
              <a:t>scattering</a:t>
            </a:r>
            <a:r>
              <a:rPr lang="pl-PL" sz="2400" dirty="0" smtClean="0">
                <a:sym typeface="Symbol"/>
              </a:rPr>
              <a:t> </a:t>
            </a:r>
            <a:r>
              <a:rPr lang="pl-PL" sz="2400" dirty="0" err="1" smtClean="0">
                <a:sym typeface="Symbol"/>
              </a:rPr>
              <a:t>angle</a:t>
            </a:r>
            <a:endParaRPr lang="pl-PL" sz="2400" dirty="0" smtClean="0">
              <a:sym typeface="Symbol"/>
            </a:endParaRPr>
          </a:p>
          <a:p>
            <a:pPr marL="0" indent="0">
              <a:buNone/>
            </a:pPr>
            <a:r>
              <a:rPr lang="en-US" sz="2400" dirty="0">
                <a:sym typeface="Symbol"/>
              </a:rPr>
              <a:t>while the prim is denoted by the angles for the initial radiation. In the following, however, we will omit these angles from the arguments of the phase function. </a:t>
            </a:r>
            <a:endParaRPr lang="pl-PL" sz="2400" dirty="0" smtClean="0">
              <a:sym typeface="Symbol"/>
            </a:endParaRPr>
          </a:p>
          <a:p>
            <a:r>
              <a:rPr lang="en-US" sz="2400" dirty="0" smtClean="0">
                <a:sym typeface="Symbol"/>
              </a:rPr>
              <a:t>For </a:t>
            </a:r>
            <a:r>
              <a:rPr lang="en-US" sz="2400" dirty="0">
                <a:sym typeface="Symbol"/>
              </a:rPr>
              <a:t>particles with rotational symmetry, the zenithal and azimuthal angles are independent. </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733239461"/>
              </p:ext>
            </p:extLst>
          </p:nvPr>
        </p:nvGraphicFramePr>
        <p:xfrm>
          <a:off x="1907704" y="2996952"/>
          <a:ext cx="4286594" cy="792088"/>
        </p:xfrm>
        <a:graphic>
          <a:graphicData uri="http://schemas.openxmlformats.org/presentationml/2006/ole">
            <mc:AlternateContent xmlns:mc="http://schemas.openxmlformats.org/markup-compatibility/2006">
              <mc:Choice xmlns:v="urn:schemas-microsoft-com:vml" Requires="v">
                <p:oleObj spid="_x0000_s92203" name="Równanie" r:id="rId3" imgW="2628900" imgH="482600" progId="Equation.3">
                  <p:embed/>
                </p:oleObj>
              </mc:Choice>
              <mc:Fallback>
                <p:oleObj name="Równanie" r:id="rId3" imgW="2628900" imgH="482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2996952"/>
                        <a:ext cx="4286594" cy="792088"/>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680197875"/>
              </p:ext>
            </p:extLst>
          </p:nvPr>
        </p:nvGraphicFramePr>
        <p:xfrm>
          <a:off x="4211960" y="4176464"/>
          <a:ext cx="4245324" cy="332656"/>
        </p:xfrm>
        <a:graphic>
          <a:graphicData uri="http://schemas.openxmlformats.org/presentationml/2006/ole">
            <mc:AlternateContent xmlns:mc="http://schemas.openxmlformats.org/markup-compatibility/2006">
              <mc:Choice xmlns:v="urn:schemas-microsoft-com:vml" Requires="v">
                <p:oleObj spid="_x0000_s92204" name="Równanie" r:id="rId5" imgW="2552700" imgH="203200" progId="Equation.3">
                  <p:embed/>
                </p:oleObj>
              </mc:Choice>
              <mc:Fallback>
                <p:oleObj name="Równanie" r:id="rId5" imgW="2552700" imgH="203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11960" y="4176464"/>
                        <a:ext cx="4245324" cy="332656"/>
                      </a:xfrm>
                      <a:prstGeom prst="rect">
                        <a:avLst/>
                      </a:prstGeom>
                      <a:noFill/>
                    </p:spPr>
                  </p:pic>
                </p:oleObj>
              </mc:Fallback>
            </mc:AlternateContent>
          </a:graphicData>
        </a:graphic>
      </p:graphicFrame>
    </p:spTree>
    <p:extLst>
      <p:ext uri="{BB962C8B-B14F-4D97-AF65-F5344CB8AC3E}">
        <p14:creationId xmlns:p14="http://schemas.microsoft.com/office/powerpoint/2010/main" val="2864637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60648"/>
            <a:ext cx="8229600" cy="1143000"/>
          </a:xfrm>
        </p:spPr>
        <p:txBody>
          <a:bodyPr>
            <a:normAutofit/>
          </a:bodyPr>
          <a:lstStyle/>
          <a:p>
            <a:r>
              <a:rPr lang="pl-PL" sz="3200" b="1" dirty="0" err="1"/>
              <a:t>Scattering</a:t>
            </a:r>
            <a:r>
              <a:rPr lang="pl-PL" sz="3200" b="1" dirty="0"/>
              <a:t> </a:t>
            </a:r>
            <a:r>
              <a:rPr lang="pl-PL" sz="3200" b="1" dirty="0" err="1"/>
              <a:t>angles</a:t>
            </a:r>
            <a:endParaRPr lang="en-US" sz="3200" dirty="0"/>
          </a:p>
        </p:txBody>
      </p:sp>
      <p:sp>
        <p:nvSpPr>
          <p:cNvPr id="3" name="Symbol zastępczy zawartości 2"/>
          <p:cNvSpPr>
            <a:spLocks noGrp="1"/>
          </p:cNvSpPr>
          <p:nvPr>
            <p:ph idx="1"/>
          </p:nvPr>
        </p:nvSpPr>
        <p:spPr/>
        <p:txBody>
          <a:bodyPr/>
          <a:lstStyle/>
          <a:p>
            <a:r>
              <a:rPr lang="en-US" sz="2400" dirty="0">
                <a:sym typeface="Symbol"/>
              </a:rPr>
              <a:t>Moreover, the scattering at the azimuthal angle is equally probable, and therefore, using a random number generator with a uniform distribution, one can determine this angle from the formula </a:t>
            </a:r>
            <a:r>
              <a:rPr lang="pl-PL" sz="2400" dirty="0" smtClean="0">
                <a:sym typeface="Symbol"/>
              </a:rPr>
              <a:t>             </a:t>
            </a:r>
            <a:r>
              <a:rPr lang="en-US" sz="2400" dirty="0" smtClean="0">
                <a:sym typeface="Symbol"/>
              </a:rPr>
              <a:t>, </a:t>
            </a:r>
            <a:r>
              <a:rPr lang="en-US" sz="2400" dirty="0">
                <a:sym typeface="Symbol"/>
              </a:rPr>
              <a:t>where r is a random number. </a:t>
            </a:r>
            <a:endParaRPr lang="pl-PL" sz="2400" dirty="0" smtClean="0">
              <a:sym typeface="Symbol"/>
            </a:endParaRPr>
          </a:p>
          <a:p>
            <a:r>
              <a:rPr lang="en-US" sz="2400" dirty="0" smtClean="0">
                <a:sym typeface="Symbol"/>
              </a:rPr>
              <a:t>Using </a:t>
            </a:r>
            <a:r>
              <a:rPr lang="en-US" sz="2400" dirty="0">
                <a:sym typeface="Symbol"/>
              </a:rPr>
              <a:t>the independence of angles, we have</a:t>
            </a:r>
            <a:r>
              <a:rPr lang="pl-PL" sz="2400" dirty="0">
                <a:sym typeface="Symbol"/>
              </a:rPr>
              <a:t> </a:t>
            </a:r>
            <a:endParaRPr lang="en-US" sz="2400" dirty="0"/>
          </a:p>
          <a:p>
            <a:endParaRPr lang="en-US"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4282930155"/>
              </p:ext>
            </p:extLst>
          </p:nvPr>
        </p:nvGraphicFramePr>
        <p:xfrm>
          <a:off x="3059832" y="2780928"/>
          <a:ext cx="839560" cy="332656"/>
        </p:xfrm>
        <a:graphic>
          <a:graphicData uri="http://schemas.openxmlformats.org/presentationml/2006/ole">
            <mc:AlternateContent xmlns:mc="http://schemas.openxmlformats.org/markup-compatibility/2006">
              <mc:Choice xmlns:v="urn:schemas-microsoft-com:vml" Requires="v">
                <p:oleObj spid="_x0000_s94278" name="Równanie" r:id="rId3" imgW="507780" imgH="203112" progId="Equation.3">
                  <p:embed/>
                </p:oleObj>
              </mc:Choice>
              <mc:Fallback>
                <p:oleObj name="Równanie" r:id="rId3" imgW="507780" imgH="203112"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2780928"/>
                        <a:ext cx="839560" cy="332656"/>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524018927"/>
              </p:ext>
            </p:extLst>
          </p:nvPr>
        </p:nvGraphicFramePr>
        <p:xfrm>
          <a:off x="2123727" y="3717032"/>
          <a:ext cx="3836191" cy="792088"/>
        </p:xfrm>
        <a:graphic>
          <a:graphicData uri="http://schemas.openxmlformats.org/presentationml/2006/ole">
            <mc:AlternateContent xmlns:mc="http://schemas.openxmlformats.org/markup-compatibility/2006">
              <mc:Choice xmlns:v="urn:schemas-microsoft-com:vml" Requires="v">
                <p:oleObj spid="_x0000_s94279" name="Równanie" r:id="rId5" imgW="2349500" imgH="482600" progId="Equation.3">
                  <p:embed/>
                </p:oleObj>
              </mc:Choice>
              <mc:Fallback>
                <p:oleObj name="Równanie" r:id="rId5" imgW="2349500" imgH="482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3727" y="3717032"/>
                        <a:ext cx="3836191" cy="792088"/>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4112424889"/>
              </p:ext>
            </p:extLst>
          </p:nvPr>
        </p:nvGraphicFramePr>
        <p:xfrm>
          <a:off x="2555776" y="4725144"/>
          <a:ext cx="1331640" cy="599970"/>
        </p:xfrm>
        <a:graphic>
          <a:graphicData uri="http://schemas.openxmlformats.org/presentationml/2006/ole">
            <mc:AlternateContent xmlns:mc="http://schemas.openxmlformats.org/markup-compatibility/2006">
              <mc:Choice xmlns:v="urn:schemas-microsoft-com:vml" Requires="v">
                <p:oleObj spid="_x0000_s94280" name="Równanie" r:id="rId7" imgW="863225" imgH="393529" progId="Equation.3">
                  <p:embed/>
                </p:oleObj>
              </mc:Choice>
              <mc:Fallback>
                <p:oleObj name="Równanie" r:id="rId7" imgW="863225" imgH="393529"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55776" y="4725144"/>
                        <a:ext cx="1331640" cy="599970"/>
                      </a:xfrm>
                      <a:prstGeom prst="rect">
                        <a:avLst/>
                      </a:prstGeom>
                      <a:noFill/>
                    </p:spPr>
                  </p:pic>
                </p:oleObj>
              </mc:Fallback>
            </mc:AlternateContent>
          </a:graphicData>
        </a:graphic>
      </p:graphicFrame>
      <p:sp>
        <p:nvSpPr>
          <p:cNvPr id="10" name="Prostokąt 9"/>
          <p:cNvSpPr/>
          <p:nvPr/>
        </p:nvSpPr>
        <p:spPr>
          <a:xfrm>
            <a:off x="4211960" y="4775561"/>
            <a:ext cx="3887154" cy="830997"/>
          </a:xfrm>
          <a:prstGeom prst="rect">
            <a:avLst/>
          </a:prstGeom>
        </p:spPr>
        <p:txBody>
          <a:bodyPr wrap="none">
            <a:spAutoFit/>
          </a:bodyPr>
          <a:lstStyle/>
          <a:p>
            <a:r>
              <a:rPr lang="en-US" sz="2400" dirty="0" smtClean="0"/>
              <a:t>phase </a:t>
            </a:r>
            <a:r>
              <a:rPr lang="en-US" sz="2400" dirty="0"/>
              <a:t>function related to the </a:t>
            </a:r>
            <a:endParaRPr lang="pl-PL" sz="2400" dirty="0" smtClean="0"/>
          </a:p>
          <a:p>
            <a:r>
              <a:rPr lang="en-US" sz="2400" dirty="0" smtClean="0"/>
              <a:t>zenith </a:t>
            </a:r>
            <a:r>
              <a:rPr lang="en-US" sz="2400" dirty="0"/>
              <a:t>angle</a:t>
            </a:r>
          </a:p>
        </p:txBody>
      </p:sp>
      <p:sp>
        <p:nvSpPr>
          <p:cNvPr id="11"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2" name="Obiekt 11"/>
          <p:cNvGraphicFramePr>
            <a:graphicFrameLocks noChangeAspect="1"/>
          </p:cNvGraphicFramePr>
          <p:nvPr>
            <p:extLst>
              <p:ext uri="{D42A27DB-BD31-4B8C-83A1-F6EECF244321}">
                <p14:modId xmlns:p14="http://schemas.microsoft.com/office/powerpoint/2010/main" val="2073171124"/>
              </p:ext>
            </p:extLst>
          </p:nvPr>
        </p:nvGraphicFramePr>
        <p:xfrm>
          <a:off x="251520" y="5877272"/>
          <a:ext cx="2231687" cy="764704"/>
        </p:xfrm>
        <a:graphic>
          <a:graphicData uri="http://schemas.openxmlformats.org/presentationml/2006/ole">
            <mc:AlternateContent xmlns:mc="http://schemas.openxmlformats.org/markup-compatibility/2006">
              <mc:Choice xmlns:v="urn:schemas-microsoft-com:vml" Requires="v">
                <p:oleObj spid="_x0000_s94281" name="Równanie" r:id="rId9" imgW="1358900" imgH="469900" progId="Equation.3">
                  <p:embed/>
                </p:oleObj>
              </mc:Choice>
              <mc:Fallback>
                <p:oleObj name="Równanie" r:id="rId9" imgW="1358900" imgH="4699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520" y="5877272"/>
                        <a:ext cx="2231687" cy="764704"/>
                      </a:xfrm>
                      <a:prstGeom prst="rect">
                        <a:avLst/>
                      </a:prstGeom>
                      <a:noFill/>
                    </p:spPr>
                  </p:pic>
                </p:oleObj>
              </mc:Fallback>
            </mc:AlternateContent>
          </a:graphicData>
        </a:graphic>
      </p:graphicFrame>
      <p:sp>
        <p:nvSpPr>
          <p:cNvPr id="13" name="pole tekstowe 12"/>
          <p:cNvSpPr txBox="1"/>
          <p:nvPr/>
        </p:nvSpPr>
        <p:spPr>
          <a:xfrm>
            <a:off x="2699792" y="6021287"/>
            <a:ext cx="5760640" cy="830997"/>
          </a:xfrm>
          <a:prstGeom prst="rect">
            <a:avLst/>
          </a:prstGeom>
          <a:noFill/>
        </p:spPr>
        <p:txBody>
          <a:bodyPr wrap="square" rtlCol="0">
            <a:spAutoFit/>
          </a:bodyPr>
          <a:lstStyle/>
          <a:p>
            <a:r>
              <a:rPr lang="en-US" sz="2400" dirty="0" smtClean="0"/>
              <a:t>Cumulative distribution D of the phase function with respect to </a:t>
            </a:r>
            <a:r>
              <a:rPr lang="en-US" sz="2400" dirty="0" err="1" smtClean="0"/>
              <a:t>cos</a:t>
            </a:r>
            <a:r>
              <a:rPr lang="en-US" sz="2400" dirty="0" smtClean="0">
                <a:sym typeface="Symbol"/>
              </a:rPr>
              <a:t></a:t>
            </a:r>
            <a:endParaRPr lang="en-US" sz="2400" dirty="0"/>
          </a:p>
        </p:txBody>
      </p:sp>
    </p:spTree>
    <p:extLst>
      <p:ext uri="{BB962C8B-B14F-4D97-AF65-F5344CB8AC3E}">
        <p14:creationId xmlns:p14="http://schemas.microsoft.com/office/powerpoint/2010/main" val="1145869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r>
              <a:rPr lang="en-US" sz="2400" dirty="0"/>
              <a:t>It takes values from zero to unity, so it can be generated using the same random number generator with a uniform distribution. </a:t>
            </a:r>
            <a:endParaRPr lang="pl-PL" sz="2400" dirty="0" smtClean="0"/>
          </a:p>
          <a:p>
            <a:r>
              <a:rPr lang="en-US" sz="2400" dirty="0" smtClean="0"/>
              <a:t>Determining </a:t>
            </a:r>
            <a:r>
              <a:rPr lang="en-US" sz="2400" dirty="0"/>
              <a:t>the angle of scattering of the photon thus boils down to inverting the formula for the distribution, which in general can only be done numerically. </a:t>
            </a:r>
          </a:p>
        </p:txBody>
      </p:sp>
      <p:graphicFrame>
        <p:nvGraphicFramePr>
          <p:cNvPr id="4" name="Obiekt 3"/>
          <p:cNvGraphicFramePr>
            <a:graphicFrameLocks noChangeAspect="1"/>
          </p:cNvGraphicFramePr>
          <p:nvPr>
            <p:extLst>
              <p:ext uri="{D42A27DB-BD31-4B8C-83A1-F6EECF244321}">
                <p14:modId xmlns:p14="http://schemas.microsoft.com/office/powerpoint/2010/main" val="2048835385"/>
              </p:ext>
            </p:extLst>
          </p:nvPr>
        </p:nvGraphicFramePr>
        <p:xfrm>
          <a:off x="2771800" y="332656"/>
          <a:ext cx="2730627" cy="936104"/>
        </p:xfrm>
        <a:graphic>
          <a:graphicData uri="http://schemas.openxmlformats.org/presentationml/2006/ole">
            <mc:AlternateContent xmlns:mc="http://schemas.openxmlformats.org/markup-compatibility/2006">
              <mc:Choice xmlns:v="urn:schemas-microsoft-com:vml" Requires="v">
                <p:oleObj spid="_x0000_s95249" name="Równanie" r:id="rId3" imgW="1358900" imgH="469900" progId="Equation.3">
                  <p:embed/>
                </p:oleObj>
              </mc:Choice>
              <mc:Fallback>
                <p:oleObj name="Równanie" r:id="rId3" imgW="1358900" imgH="469900" progId="Equation.3">
                  <p:embed/>
                  <p:pic>
                    <p:nvPicPr>
                      <p:cNvPr id="0" name="Obiek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800" y="332656"/>
                        <a:ext cx="2730627" cy="93610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250487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332656"/>
            <a:ext cx="8229600" cy="1143000"/>
          </a:xfrm>
        </p:spPr>
        <p:txBody>
          <a:bodyPr>
            <a:normAutofit/>
          </a:bodyPr>
          <a:lstStyle/>
          <a:p>
            <a:r>
              <a:rPr lang="en-US" sz="3200" b="1" dirty="0" smtClean="0"/>
              <a:t>Example 1 – Rayleigh scattering</a:t>
            </a:r>
            <a:endParaRPr lang="en-US" sz="3200" b="1" dirty="0"/>
          </a:p>
        </p:txBody>
      </p:sp>
      <p:sp>
        <p:nvSpPr>
          <p:cNvPr id="3" name="Symbol zastępczy zawartości 2"/>
          <p:cNvSpPr>
            <a:spLocks noGrp="1"/>
          </p:cNvSpPr>
          <p:nvPr>
            <p:ph idx="1"/>
          </p:nvPr>
        </p:nvSpPr>
        <p:spPr>
          <a:xfrm>
            <a:off x="457200" y="1600200"/>
            <a:ext cx="8229600" cy="4925144"/>
          </a:xfrm>
        </p:spPr>
        <p:txBody>
          <a:bodyPr>
            <a:normAutofit/>
          </a:bodyPr>
          <a:lstStyle/>
          <a:p>
            <a:r>
              <a:rPr lang="en-US" sz="2400" dirty="0"/>
              <a:t>The phase function (azimuthal part) for Rayleigh scattering has the form </a:t>
            </a:r>
            <a:endParaRPr lang="pl-PL" sz="2400" dirty="0" smtClean="0"/>
          </a:p>
          <a:p>
            <a:endParaRPr lang="pl-PL" sz="2400" dirty="0"/>
          </a:p>
          <a:p>
            <a:r>
              <a:rPr lang="pl-PL" sz="2400" dirty="0" err="1" smtClean="0"/>
              <a:t>Cumulative</a:t>
            </a:r>
            <a:r>
              <a:rPr lang="pl-PL" sz="2400" dirty="0" smtClean="0"/>
              <a:t> </a:t>
            </a:r>
            <a:r>
              <a:rPr lang="en-US" sz="2400" dirty="0" err="1" smtClean="0"/>
              <a:t>distribut</a:t>
            </a:r>
            <a:r>
              <a:rPr lang="pl-PL" sz="2400" dirty="0" err="1" smtClean="0"/>
              <a:t>ion</a:t>
            </a:r>
            <a:r>
              <a:rPr lang="pl-PL" sz="2400" dirty="0" smtClean="0"/>
              <a:t> </a:t>
            </a:r>
            <a:r>
              <a:rPr lang="en-US" sz="2400" dirty="0" smtClean="0"/>
              <a:t>has </a:t>
            </a:r>
            <a:r>
              <a:rPr lang="en-US" sz="2400" dirty="0"/>
              <a:t>the form </a:t>
            </a:r>
            <a:endParaRPr lang="pl-PL" sz="2400" dirty="0" smtClean="0"/>
          </a:p>
          <a:p>
            <a:endParaRPr lang="pl-PL" sz="2400" dirty="0"/>
          </a:p>
          <a:p>
            <a:endParaRPr lang="pl-PL" sz="2400" dirty="0" smtClean="0"/>
          </a:p>
          <a:p>
            <a:r>
              <a:rPr lang="en-US" sz="2400" dirty="0"/>
              <a:t>After solving the third degree equation, we </a:t>
            </a:r>
            <a:r>
              <a:rPr lang="en-US" sz="2400" dirty="0" smtClean="0"/>
              <a:t>have</a:t>
            </a:r>
            <a:endParaRPr lang="pl-PL" sz="2400" dirty="0" smtClean="0"/>
          </a:p>
          <a:p>
            <a:endParaRPr lang="pl-PL" sz="2400" dirty="0"/>
          </a:p>
          <a:p>
            <a:endParaRPr lang="pl-PL" sz="2400" dirty="0" smtClean="0"/>
          </a:p>
          <a:p>
            <a:endParaRPr lang="pl-PL" sz="2400" dirty="0"/>
          </a:p>
          <a:p>
            <a:r>
              <a:rPr lang="pl-PL" sz="2400" dirty="0" err="1" smtClean="0"/>
              <a:t>where</a:t>
            </a:r>
            <a:endParaRPr lang="pl-PL" sz="2400" dirty="0"/>
          </a:p>
          <a:p>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4198562896"/>
              </p:ext>
            </p:extLst>
          </p:nvPr>
        </p:nvGraphicFramePr>
        <p:xfrm>
          <a:off x="2915816" y="2060848"/>
          <a:ext cx="2376264" cy="671910"/>
        </p:xfrm>
        <a:graphic>
          <a:graphicData uri="http://schemas.openxmlformats.org/presentationml/2006/ole">
            <mc:AlternateContent xmlns:mc="http://schemas.openxmlformats.org/markup-compatibility/2006">
              <mc:Choice xmlns:v="urn:schemas-microsoft-com:vml" Requires="v">
                <p:oleObj spid="_x0000_s96327" name="Równanie" r:id="rId3" imgW="1384300" imgH="393700" progId="Equation.3">
                  <p:embed/>
                </p:oleObj>
              </mc:Choice>
              <mc:Fallback>
                <p:oleObj name="Równanie" r:id="rId3" imgW="13843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5816" y="2060848"/>
                        <a:ext cx="2376264" cy="671910"/>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3626598675"/>
              </p:ext>
            </p:extLst>
          </p:nvPr>
        </p:nvGraphicFramePr>
        <p:xfrm>
          <a:off x="1619672" y="3429000"/>
          <a:ext cx="5384140" cy="764704"/>
        </p:xfrm>
        <a:graphic>
          <a:graphicData uri="http://schemas.openxmlformats.org/presentationml/2006/ole">
            <mc:AlternateContent xmlns:mc="http://schemas.openxmlformats.org/markup-compatibility/2006">
              <mc:Choice xmlns:v="urn:schemas-microsoft-com:vml" Requires="v">
                <p:oleObj spid="_x0000_s96328" name="Równanie" r:id="rId5" imgW="3289300" imgH="469900" progId="Equation.3">
                  <p:embed/>
                </p:oleObj>
              </mc:Choice>
              <mc:Fallback>
                <p:oleObj name="Równanie" r:id="rId5" imgW="3289300" imgH="4699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9672" y="3429000"/>
                        <a:ext cx="5384140" cy="764704"/>
                      </a:xfrm>
                      <a:prstGeom prst="rect">
                        <a:avLst/>
                      </a:prstGeom>
                      <a:noFill/>
                    </p:spPr>
                  </p:pic>
                </p:oleObj>
              </mc:Fallback>
            </mc:AlternateContent>
          </a:graphicData>
        </a:graphic>
      </p:graphicFrame>
      <p:graphicFrame>
        <p:nvGraphicFramePr>
          <p:cNvPr id="8" name="Obiekt 7"/>
          <p:cNvGraphicFramePr>
            <a:graphicFrameLocks noChangeAspect="1"/>
          </p:cNvGraphicFramePr>
          <p:nvPr>
            <p:extLst>
              <p:ext uri="{D42A27DB-BD31-4B8C-83A1-F6EECF244321}">
                <p14:modId xmlns:p14="http://schemas.microsoft.com/office/powerpoint/2010/main" val="413750136"/>
              </p:ext>
            </p:extLst>
          </p:nvPr>
        </p:nvGraphicFramePr>
        <p:xfrm>
          <a:off x="2771800" y="4567728"/>
          <a:ext cx="1512168" cy="704533"/>
        </p:xfrm>
        <a:graphic>
          <a:graphicData uri="http://schemas.openxmlformats.org/presentationml/2006/ole">
            <mc:AlternateContent xmlns:mc="http://schemas.openxmlformats.org/markup-compatibility/2006">
              <mc:Choice xmlns:v="urn:schemas-microsoft-com:vml" Requires="v">
                <p:oleObj spid="_x0000_s96329" name="Równanie" r:id="rId7" imgW="837836" imgH="393529" progId="Equation.3">
                  <p:embed/>
                </p:oleObj>
              </mc:Choice>
              <mc:Fallback>
                <p:oleObj name="Równanie" r:id="rId7" imgW="837836" imgH="393529"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71800" y="4567728"/>
                        <a:ext cx="1512168" cy="704533"/>
                      </a:xfrm>
                      <a:prstGeom prst="rect">
                        <a:avLst/>
                      </a:prstGeom>
                      <a:noFill/>
                    </p:spPr>
                  </p:pic>
                </p:oleObj>
              </mc:Fallback>
            </mc:AlternateContent>
          </a:graphicData>
        </a:graphic>
      </p:graphicFrame>
      <p:graphicFrame>
        <p:nvGraphicFramePr>
          <p:cNvPr id="9" name="Obiekt 8"/>
          <p:cNvGraphicFramePr>
            <a:graphicFrameLocks noChangeAspect="1"/>
          </p:cNvGraphicFramePr>
          <p:nvPr>
            <p:extLst>
              <p:ext uri="{D42A27DB-BD31-4B8C-83A1-F6EECF244321}">
                <p14:modId xmlns:p14="http://schemas.microsoft.com/office/powerpoint/2010/main" val="2618925525"/>
              </p:ext>
            </p:extLst>
          </p:nvPr>
        </p:nvGraphicFramePr>
        <p:xfrm>
          <a:off x="2339752" y="5373216"/>
          <a:ext cx="2089439" cy="542925"/>
        </p:xfrm>
        <a:graphic>
          <a:graphicData uri="http://schemas.openxmlformats.org/presentationml/2006/ole">
            <mc:AlternateContent xmlns:mc="http://schemas.openxmlformats.org/markup-compatibility/2006">
              <mc:Choice xmlns:v="urn:schemas-microsoft-com:vml" Requires="v">
                <p:oleObj spid="_x0000_s96330" name="Równanie" r:id="rId9" imgW="1205977" imgH="317362" progId="Equation.3">
                  <p:embed/>
                </p:oleObj>
              </mc:Choice>
              <mc:Fallback>
                <p:oleObj name="Równanie" r:id="rId9" imgW="1205977" imgH="317362" progId="Equation.3">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39752" y="5373216"/>
                        <a:ext cx="2089439" cy="542925"/>
                      </a:xfrm>
                      <a:prstGeom prst="rect">
                        <a:avLst/>
                      </a:prstGeom>
                      <a:noFill/>
                    </p:spPr>
                  </p:pic>
                </p:oleObj>
              </mc:Fallback>
            </mc:AlternateContent>
          </a:graphicData>
        </a:graphic>
      </p:graphicFrame>
      <p:sp>
        <p:nvSpPr>
          <p:cNvPr id="10" name="Rectangle 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8"/>
          <p:cNvSpPr>
            <a:spLocks noChangeArrowheads="1"/>
          </p:cNvSpPr>
          <p:nvPr/>
        </p:nvSpPr>
        <p:spPr bwMode="auto">
          <a:xfrm>
            <a:off x="0" y="84772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2"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iekt 12"/>
          <p:cNvGraphicFramePr>
            <a:graphicFrameLocks noChangeAspect="1"/>
          </p:cNvGraphicFramePr>
          <p:nvPr>
            <p:extLst>
              <p:ext uri="{D42A27DB-BD31-4B8C-83A1-F6EECF244321}">
                <p14:modId xmlns:p14="http://schemas.microsoft.com/office/powerpoint/2010/main" val="3424340992"/>
              </p:ext>
            </p:extLst>
          </p:nvPr>
        </p:nvGraphicFramePr>
        <p:xfrm>
          <a:off x="1835697" y="6237312"/>
          <a:ext cx="1480458" cy="457200"/>
        </p:xfrm>
        <a:graphic>
          <a:graphicData uri="http://schemas.openxmlformats.org/presentationml/2006/ole">
            <mc:AlternateContent xmlns:mc="http://schemas.openxmlformats.org/markup-compatibility/2006">
              <mc:Choice xmlns:v="urn:schemas-microsoft-com:vml" Requires="v">
                <p:oleObj spid="_x0000_s96331" name="Równanie" r:id="rId11" imgW="647419" imgH="203112" progId="Equation.3">
                  <p:embed/>
                </p:oleObj>
              </mc:Choice>
              <mc:Fallback>
                <p:oleObj name="Równanie" r:id="rId11" imgW="647419" imgH="203112"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35697" y="6237312"/>
                        <a:ext cx="1480458" cy="457200"/>
                      </a:xfrm>
                      <a:prstGeom prst="rect">
                        <a:avLst/>
                      </a:prstGeom>
                      <a:noFill/>
                    </p:spPr>
                  </p:pic>
                </p:oleObj>
              </mc:Fallback>
            </mc:AlternateContent>
          </a:graphicData>
        </a:graphic>
      </p:graphicFrame>
      <p:sp>
        <p:nvSpPr>
          <p:cNvPr id="14" name="pole tekstowe 13"/>
          <p:cNvSpPr txBox="1"/>
          <p:nvPr/>
        </p:nvSpPr>
        <p:spPr>
          <a:xfrm>
            <a:off x="3563888" y="6237312"/>
            <a:ext cx="5328592" cy="707886"/>
          </a:xfrm>
          <a:prstGeom prst="rect">
            <a:avLst/>
          </a:prstGeom>
          <a:noFill/>
        </p:spPr>
        <p:txBody>
          <a:bodyPr wrap="square" rtlCol="0">
            <a:spAutoFit/>
          </a:bodyPr>
          <a:lstStyle/>
          <a:p>
            <a:r>
              <a:rPr lang="pl-PL" sz="2000" dirty="0" smtClean="0"/>
              <a:t>r=D</a:t>
            </a:r>
            <a:r>
              <a:rPr lang="en-US" sz="2000" dirty="0" smtClean="0"/>
              <a:t> </a:t>
            </a:r>
            <a:r>
              <a:rPr lang="en-US" sz="2000" dirty="0"/>
              <a:t>is a random number with a uniform distribution in the interval (0,1)</a:t>
            </a:r>
          </a:p>
        </p:txBody>
      </p:sp>
    </p:spTree>
    <p:extLst>
      <p:ext uri="{BB962C8B-B14F-4D97-AF65-F5344CB8AC3E}">
        <p14:creationId xmlns:p14="http://schemas.microsoft.com/office/powerpoint/2010/main" val="390361208"/>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3299</TotalTime>
  <Words>1242</Words>
  <Application>Microsoft Office PowerPoint</Application>
  <PresentationFormat>Pokaz na ekranie (4:3)</PresentationFormat>
  <Paragraphs>92</Paragraphs>
  <Slides>16</Slides>
  <Notes>0</Notes>
  <HiddenSlides>0</HiddenSlides>
  <MMClips>0</MMClips>
  <ScaleCrop>false</ScaleCrop>
  <HeadingPairs>
    <vt:vector size="6" baseType="variant">
      <vt:variant>
        <vt:lpstr>Motyw</vt:lpstr>
      </vt:variant>
      <vt:variant>
        <vt:i4>1</vt:i4>
      </vt:variant>
      <vt:variant>
        <vt:lpstr>Osadzone serwery OLE</vt:lpstr>
      </vt:variant>
      <vt:variant>
        <vt:i4>1</vt:i4>
      </vt:variant>
      <vt:variant>
        <vt:lpstr>Tytuły slajdów</vt:lpstr>
      </vt:variant>
      <vt:variant>
        <vt:i4>16</vt:i4>
      </vt:variant>
    </vt:vector>
  </HeadingPairs>
  <TitlesOfParts>
    <vt:vector size="18" baseType="lpstr">
      <vt:lpstr>Motyw pakietu Office</vt:lpstr>
      <vt:lpstr>Równanie</vt:lpstr>
      <vt:lpstr>Radiative processes  in the atmosphere</vt:lpstr>
      <vt:lpstr>Probabilistic aspect of the transfer equation - the Monte Carlo method</vt:lpstr>
      <vt:lpstr>Prezentacja programu PowerPoint</vt:lpstr>
      <vt:lpstr>Transmission of the radiation</vt:lpstr>
      <vt:lpstr>Photon scattering or absorption</vt:lpstr>
      <vt:lpstr>Scattering angles</vt:lpstr>
      <vt:lpstr>Scattering angles</vt:lpstr>
      <vt:lpstr>Prezentacja programu PowerPoint</vt:lpstr>
      <vt:lpstr>Example 1 – Rayleigh scattering</vt:lpstr>
      <vt:lpstr>Example 2 - Henyey-Greenstein</vt:lpstr>
      <vt:lpstr>Surface reflection</vt:lpstr>
      <vt:lpstr>General consideration</vt:lpstr>
      <vt:lpstr>Prezentacja programu PowerPoint</vt:lpstr>
      <vt:lpstr>Monte Carlo uncertainty</vt:lpstr>
      <vt:lpstr>Properties of the Monte Carlo method</vt:lpstr>
      <vt:lpstr>Example: Surface solar flux exceed solar flux at TOA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Radiative processes in the atmosphere</dc:title>
  <dc:creator>win10Solar</dc:creator>
  <cp:lastModifiedBy>win10Solar</cp:lastModifiedBy>
  <cp:revision>312</cp:revision>
  <dcterms:created xsi:type="dcterms:W3CDTF">2024-02-06T09:22:18Z</dcterms:created>
  <dcterms:modified xsi:type="dcterms:W3CDTF">2024-04-23T21:12:39Z</dcterms:modified>
</cp:coreProperties>
</file>