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5D943-8C68-4348-8656-EDA592C6D79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F4AB7-3574-43A2-8E3E-7141470F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32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2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8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64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4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7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6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7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2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0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9599E-9259-439A-9F46-1F90790B3D49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8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mark@igf.fuw.edu.p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5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2400" cy="1470025"/>
          </a:xfrm>
        </p:spPr>
        <p:txBody>
          <a:bodyPr/>
          <a:lstStyle/>
          <a:p>
            <a:r>
              <a:rPr lang="en-US" b="1" dirty="0" smtClean="0"/>
              <a:t>Radiative processes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in the atmosphere</a:t>
            </a:r>
            <a:endParaRPr lang="en-US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99592" y="3861048"/>
            <a:ext cx="7232848" cy="1752600"/>
          </a:xfrm>
        </p:spPr>
        <p:txBody>
          <a:bodyPr>
            <a:normAutofit fontScale="92500"/>
          </a:bodyPr>
          <a:lstStyle/>
          <a:p>
            <a:r>
              <a:rPr lang="pl-PL" dirty="0" smtClean="0"/>
              <a:t>Krzysztof Markowicz</a:t>
            </a:r>
          </a:p>
          <a:p>
            <a:r>
              <a:rPr lang="en-US" dirty="0" smtClean="0"/>
              <a:t>Institute of Geophysics, University of Warsaw</a:t>
            </a:r>
          </a:p>
          <a:p>
            <a:r>
              <a:rPr lang="en-US" dirty="0" smtClean="0">
                <a:hlinkClick r:id="rId2"/>
              </a:rPr>
              <a:t>kmark@igf.fuw.edu.pl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185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R</a:t>
            </a:r>
            <a:r>
              <a:rPr lang="en-US" sz="3200" b="1" dirty="0" err="1" smtClean="0"/>
              <a:t>ecurrence</a:t>
            </a:r>
            <a:endParaRPr lang="en-US" sz="3200" b="1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302931"/>
              </p:ext>
            </p:extLst>
          </p:nvPr>
        </p:nvGraphicFramePr>
        <p:xfrm>
          <a:off x="1691680" y="1590675"/>
          <a:ext cx="504762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10" name="Równanie" r:id="rId3" imgW="3098800" imgH="482600" progId="Equation.3">
                  <p:embed/>
                </p:oleObj>
              </mc:Choice>
              <mc:Fallback>
                <p:oleObj name="Równanie" r:id="rId3" imgW="30988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590675"/>
                        <a:ext cx="5047620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797913"/>
              </p:ext>
            </p:extLst>
          </p:nvPr>
        </p:nvGraphicFramePr>
        <p:xfrm>
          <a:off x="1691680" y="2676351"/>
          <a:ext cx="4176464" cy="752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11" name="Równanie" r:id="rId5" imgW="2692400" imgH="482600" progId="Equation.3">
                  <p:embed/>
                </p:oleObj>
              </mc:Choice>
              <mc:Fallback>
                <p:oleObj name="Równanie" r:id="rId5" imgW="2692400" imgH="482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676351"/>
                        <a:ext cx="4176464" cy="7526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265433"/>
              </p:ext>
            </p:extLst>
          </p:nvPr>
        </p:nvGraphicFramePr>
        <p:xfrm>
          <a:off x="1691680" y="3573016"/>
          <a:ext cx="410869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12" name="Równanie" r:id="rId7" imgW="2768600" imgH="482600" progId="Equation.3">
                  <p:embed/>
                </p:oleObj>
              </mc:Choice>
              <mc:Fallback>
                <p:oleObj name="Równanie" r:id="rId7" imgW="27686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573016"/>
                        <a:ext cx="4108692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1590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2076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6588224" y="370565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For </a:t>
            </a:r>
            <a:endParaRPr lang="en-US" dirty="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i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277555"/>
              </p:ext>
            </p:extLst>
          </p:nvPr>
        </p:nvGraphicFramePr>
        <p:xfrm>
          <a:off x="7109881" y="3705659"/>
          <a:ext cx="611560" cy="288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13" name="Równanie" r:id="rId9" imgW="342603" imgH="164957" progId="Equation.3">
                  <p:embed/>
                </p:oleObj>
              </mc:Choice>
              <mc:Fallback>
                <p:oleObj name="Równanie" r:id="rId9" imgW="342603" imgH="16495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9881" y="3705659"/>
                        <a:ext cx="611560" cy="2887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395536" y="4653136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where the zero-order approximation is of the form</a:t>
            </a: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i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270954"/>
              </p:ext>
            </p:extLst>
          </p:nvPr>
        </p:nvGraphicFramePr>
        <p:xfrm>
          <a:off x="1619672" y="5229200"/>
          <a:ext cx="426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14" name="Równanie" r:id="rId11" imgW="2400300" imgH="254000" progId="Equation.3">
                  <p:embed/>
                </p:oleObj>
              </mc:Choice>
              <mc:Fallback>
                <p:oleObj name="Równanie" r:id="rId11" imgW="2400300" imgH="254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229200"/>
                        <a:ext cx="42672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9853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Notes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The advantage of the above method is that it allows formulas for successive approximations to be derived analytically. </a:t>
            </a:r>
            <a:endParaRPr lang="pl-PL" sz="2400" dirty="0" smtClean="0"/>
          </a:p>
          <a:p>
            <a:r>
              <a:rPr lang="en-US" sz="2400" dirty="0" smtClean="0"/>
              <a:t>However</a:t>
            </a:r>
            <a:r>
              <a:rPr lang="en-US" sz="2400" dirty="0"/>
              <a:t>, for n&gt;2 these become so complicated that it is difficult to apply them to physical problems. </a:t>
            </a:r>
            <a:endParaRPr lang="pl-PL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calculations in this case, however, are relatively simple and are limited to numerical integration doubling to determine successive iterations. </a:t>
            </a:r>
            <a:endParaRPr lang="pl-PL" sz="2400" dirty="0" smtClean="0"/>
          </a:p>
          <a:p>
            <a:r>
              <a:rPr lang="pl-PL" sz="2400" dirty="0" smtClean="0"/>
              <a:t>K</a:t>
            </a:r>
            <a:r>
              <a:rPr lang="en-US" sz="2400" dirty="0" err="1" smtClean="0"/>
              <a:t>nowing</a:t>
            </a:r>
            <a:r>
              <a:rPr lang="en-US" sz="2400" dirty="0" smtClean="0"/>
              <a:t> </a:t>
            </a:r>
            <a:r>
              <a:rPr lang="en-US" sz="2400" dirty="0"/>
              <a:t>the source function together with the boundary conditions is equivalent to solving for the radian. </a:t>
            </a:r>
            <a:endParaRPr lang="pl-PL" sz="2400" dirty="0" smtClean="0"/>
          </a:p>
          <a:p>
            <a:r>
              <a:rPr lang="en-US" sz="2400" dirty="0" smtClean="0"/>
              <a:t>Thus</a:t>
            </a:r>
            <a:r>
              <a:rPr lang="en-US" sz="2400" dirty="0"/>
              <a:t>, instead of calculating the radiance, the transfer equation can be reduced to the equation for the source function.</a:t>
            </a:r>
          </a:p>
        </p:txBody>
      </p:sp>
    </p:spTree>
    <p:extLst>
      <p:ext uri="{BB962C8B-B14F-4D97-AF65-F5344CB8AC3E}">
        <p14:creationId xmlns:p14="http://schemas.microsoft.com/office/powerpoint/2010/main" val="1930667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Validation of single-scattering approximation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Let us now consider in which situations in the Earth's atmosphere can we use the single scattering approximation? </a:t>
            </a:r>
            <a:endParaRPr lang="pl-PL" sz="2400" dirty="0" smtClean="0"/>
          </a:p>
          <a:p>
            <a:r>
              <a:rPr lang="en-US" sz="2400" dirty="0" smtClean="0"/>
              <a:t>We </a:t>
            </a:r>
            <a:r>
              <a:rPr lang="en-US" sz="2400" dirty="0"/>
              <a:t>will try to answer the question of how many times a photon experiences scattering in the atmosphere. </a:t>
            </a:r>
            <a:endParaRPr lang="pl-PL" sz="2400" dirty="0" smtClean="0"/>
          </a:p>
          <a:p>
            <a:r>
              <a:rPr lang="en-US" sz="2400" dirty="0" smtClean="0"/>
              <a:t>Intuitively</a:t>
            </a:r>
            <a:r>
              <a:rPr lang="en-US" sz="2400" dirty="0"/>
              <a:t>, this number should depend on the number of particles per unit volume and the efficiency of scattering by these particles. </a:t>
            </a:r>
            <a:endParaRPr lang="pl-PL" sz="2400" dirty="0" smtClean="0"/>
          </a:p>
          <a:p>
            <a:r>
              <a:rPr lang="en-US" sz="2400" dirty="0" smtClean="0"/>
              <a:t>Let </a:t>
            </a:r>
            <a:r>
              <a:rPr lang="en-US" sz="2400" dirty="0"/>
              <a:t>us consider a homogeneous atmosphere and by let us denote </a:t>
            </a:r>
            <a:r>
              <a:rPr lang="pl-PL" sz="2400" dirty="0" smtClean="0"/>
              <a:t>      </a:t>
            </a:r>
            <a:r>
              <a:rPr lang="en-US" sz="2400" dirty="0" smtClean="0"/>
              <a:t>the </a:t>
            </a:r>
            <a:r>
              <a:rPr lang="en-US" sz="2400" dirty="0"/>
              <a:t>upper bound on the radiance in </a:t>
            </a:r>
            <a:r>
              <a:rPr lang="pl-PL" sz="2400" dirty="0" smtClean="0"/>
              <a:t>the </a:t>
            </a:r>
            <a:r>
              <a:rPr lang="en-US" sz="2400" dirty="0" smtClean="0"/>
              <a:t>zero </a:t>
            </a:r>
            <a:r>
              <a:rPr lang="en-US" sz="2400" dirty="0"/>
              <a:t>approximation. </a:t>
            </a:r>
            <a:endParaRPr lang="pl-PL" sz="2400" dirty="0" smtClean="0"/>
          </a:p>
          <a:p>
            <a:r>
              <a:rPr lang="en-US" sz="2400" dirty="0" smtClean="0"/>
              <a:t>Then </a:t>
            </a:r>
            <a:r>
              <a:rPr lang="en-US" sz="2400" dirty="0"/>
              <a:t>the 1st order radiance has the form (downward radiation)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937250"/>
              </p:ext>
            </p:extLst>
          </p:nvPr>
        </p:nvGraphicFramePr>
        <p:xfrm>
          <a:off x="1835696" y="4455114"/>
          <a:ext cx="288032" cy="486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3" name="Równanie" r:id="rId3" imgW="152268" imgH="253780" progId="Equation.3">
                  <p:embed/>
                </p:oleObj>
              </mc:Choice>
              <mc:Fallback>
                <p:oleObj name="Równanie" r:id="rId3" imgW="152268" imgH="2537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455114"/>
                        <a:ext cx="288032" cy="4860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0365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218404"/>
              </p:ext>
            </p:extLst>
          </p:nvPr>
        </p:nvGraphicFramePr>
        <p:xfrm>
          <a:off x="683567" y="228600"/>
          <a:ext cx="2989513" cy="8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2" name="Równanie" r:id="rId3" imgW="1765300" imgH="482600" progId="Equation.3">
                  <p:embed/>
                </p:oleObj>
              </mc:Choice>
              <mc:Fallback>
                <p:oleObj name="Równanie" r:id="rId3" imgW="17653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7" y="228600"/>
                        <a:ext cx="2989513" cy="8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137723"/>
              </p:ext>
            </p:extLst>
          </p:nvPr>
        </p:nvGraphicFramePr>
        <p:xfrm>
          <a:off x="5364087" y="228600"/>
          <a:ext cx="3454357" cy="8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3" name="Równanie" r:id="rId5" imgW="1879600" imgH="444500" progId="Equation.3">
                  <p:embed/>
                </p:oleObj>
              </mc:Choice>
              <mc:Fallback>
                <p:oleObj name="Równanie" r:id="rId5" imgW="18796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7" y="228600"/>
                        <a:ext cx="3454357" cy="8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055070"/>
              </p:ext>
            </p:extLst>
          </p:nvPr>
        </p:nvGraphicFramePr>
        <p:xfrm>
          <a:off x="323528" y="1988840"/>
          <a:ext cx="6758027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4" name="Równanie" r:id="rId7" imgW="3822700" imgH="444500" progId="Equation.3">
                  <p:embed/>
                </p:oleObj>
              </mc:Choice>
              <mc:Fallback>
                <p:oleObj name="Równanie" r:id="rId7" imgW="3822700" imgH="444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988840"/>
                        <a:ext cx="6758027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380453"/>
              </p:ext>
            </p:extLst>
          </p:nvPr>
        </p:nvGraphicFramePr>
        <p:xfrm>
          <a:off x="344105" y="3068960"/>
          <a:ext cx="706666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5" name="Równanie" r:id="rId9" imgW="3670300" imgH="482600" progId="Equation.3">
                  <p:embed/>
                </p:oleObj>
              </mc:Choice>
              <mc:Fallback>
                <p:oleObj name="Równanie" r:id="rId9" imgW="36703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05" y="3068960"/>
                        <a:ext cx="7066667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pole tekstowe 12"/>
          <p:cNvSpPr txBox="1"/>
          <p:nvPr/>
        </p:nvSpPr>
        <p:spPr>
          <a:xfrm>
            <a:off x="4139952" y="22860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err="1" smtClean="0"/>
              <a:t>where</a:t>
            </a:r>
            <a:endParaRPr lang="en-US" sz="2400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323528" y="134076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err="1" smtClean="0"/>
              <a:t>If</a:t>
            </a:r>
            <a:r>
              <a:rPr lang="pl-PL" dirty="0" smtClean="0"/>
              <a:t> </a:t>
            </a:r>
            <a:endParaRPr lang="en-US" dirty="0"/>
          </a:p>
        </p:txBody>
      </p:sp>
      <p:graphicFrame>
        <p:nvGraphicFramePr>
          <p:cNvPr id="15" name="Obi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558399"/>
              </p:ext>
            </p:extLst>
          </p:nvPr>
        </p:nvGraphicFramePr>
        <p:xfrm>
          <a:off x="1150938" y="1341438"/>
          <a:ext cx="79533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6" name="Równanie" r:id="rId11" imgW="419040" imgH="253800" progId="Equation.3">
                  <p:embed/>
                </p:oleObj>
              </mc:Choice>
              <mc:Fallback>
                <p:oleObj name="Równanie" r:id="rId11" imgW="419040" imgH="253800" progId="Equation.3">
                  <p:embed/>
                  <p:pic>
                    <p:nvPicPr>
                      <p:cNvPr id="0" name="Obi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1341438"/>
                        <a:ext cx="795337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323528" y="4293096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err="1" smtClean="0"/>
              <a:t>where</a:t>
            </a:r>
            <a:endParaRPr lang="en-US" sz="2400" dirty="0"/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i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335498"/>
              </p:ext>
            </p:extLst>
          </p:nvPr>
        </p:nvGraphicFramePr>
        <p:xfrm>
          <a:off x="1500809" y="4346685"/>
          <a:ext cx="2495128" cy="399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7" name="Równanie" r:id="rId13" imgW="1244600" imgH="203200" progId="Equation.3">
                  <p:embed/>
                </p:oleObj>
              </mc:Choice>
              <mc:Fallback>
                <p:oleObj name="Równanie" r:id="rId13" imgW="1244600" imgH="203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809" y="4346685"/>
                        <a:ext cx="2495128" cy="3999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pole tekstowe 18"/>
          <p:cNvSpPr txBox="1"/>
          <p:nvPr/>
        </p:nvSpPr>
        <p:spPr>
          <a:xfrm>
            <a:off x="323528" y="5085184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Continuing for radiances of higher orders, it can be shown that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" name="Obi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307345"/>
              </p:ext>
            </p:extLst>
          </p:nvPr>
        </p:nvGraphicFramePr>
        <p:xfrm>
          <a:off x="1331640" y="5686465"/>
          <a:ext cx="1616520" cy="459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8" name="Równanie" r:id="rId15" imgW="901309" imgH="253890" progId="Equation.3">
                  <p:embed/>
                </p:oleObj>
              </mc:Choice>
              <mc:Fallback>
                <p:oleObj name="Równanie" r:id="rId15" imgW="901309" imgH="25389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686465"/>
                        <a:ext cx="1616520" cy="4594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294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err="1" smtClean="0"/>
              <a:t>Final</a:t>
            </a:r>
            <a:r>
              <a:rPr lang="pl-PL" sz="3200" b="1" dirty="0" smtClean="0"/>
              <a:t> </a:t>
            </a:r>
            <a:r>
              <a:rPr lang="pl-PL" sz="3200" b="1" dirty="0" err="1" smtClean="0"/>
              <a:t>estimation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Let us denote by </a:t>
            </a:r>
            <a:r>
              <a:rPr lang="en-US" sz="2400" dirty="0" smtClean="0">
                <a:sym typeface="Symbol"/>
              </a:rPr>
              <a:t></a:t>
            </a:r>
            <a:r>
              <a:rPr lang="en-US" sz="2400" dirty="0" smtClean="0"/>
              <a:t> </a:t>
            </a:r>
            <a:r>
              <a:rPr lang="en-US" sz="2400" dirty="0"/>
              <a:t>the difference between the exact solution and the k-</a:t>
            </a:r>
            <a:r>
              <a:rPr lang="en-US" sz="2400" dirty="0" err="1"/>
              <a:t>th</a:t>
            </a:r>
            <a:r>
              <a:rPr lang="en-US" sz="2400" dirty="0"/>
              <a:t> order solution </a:t>
            </a:r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r>
              <a:rPr lang="en-US" sz="2400" dirty="0"/>
              <a:t>Therefore, the difference is equal </a:t>
            </a:r>
            <a:r>
              <a:rPr lang="en-US" sz="2400" dirty="0" smtClean="0"/>
              <a:t>to</a:t>
            </a:r>
            <a:endParaRPr lang="pl-PL" sz="2400" dirty="0" smtClean="0"/>
          </a:p>
          <a:p>
            <a:endParaRPr lang="pl-PL" sz="2400" dirty="0"/>
          </a:p>
          <a:p>
            <a:r>
              <a:rPr lang="en-US" sz="2400" dirty="0"/>
              <a:t>By renumbering the terms of the series and taking into account the formula for the sum of a geometric series we get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331578"/>
              </p:ext>
            </p:extLst>
          </p:nvPr>
        </p:nvGraphicFramePr>
        <p:xfrm>
          <a:off x="1979712" y="2492896"/>
          <a:ext cx="1308426" cy="69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0" name="Równanie" r:id="rId3" imgW="812447" imgH="431613" progId="Equation.3">
                  <p:embed/>
                </p:oleObj>
              </mc:Choice>
              <mc:Fallback>
                <p:oleObj name="Równanie" r:id="rId3" imgW="812447" imgH="43161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92896"/>
                        <a:ext cx="1308426" cy="69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642749"/>
              </p:ext>
            </p:extLst>
          </p:nvPr>
        </p:nvGraphicFramePr>
        <p:xfrm>
          <a:off x="5652120" y="3140968"/>
          <a:ext cx="2358114" cy="69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1" name="Równanie" r:id="rId5" imgW="1524000" imgH="444500" progId="Equation.3">
                  <p:embed/>
                </p:oleObj>
              </mc:Choice>
              <mc:Fallback>
                <p:oleObj name="Równanie" r:id="rId5" imgW="15240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140968"/>
                        <a:ext cx="2358114" cy="69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i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491755"/>
              </p:ext>
            </p:extLst>
          </p:nvPr>
        </p:nvGraphicFramePr>
        <p:xfrm>
          <a:off x="2422525" y="5229225"/>
          <a:ext cx="325437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42" name="Równanie" r:id="rId7" imgW="1777680" imgH="457200" progId="Equation.3">
                  <p:embed/>
                </p:oleObj>
              </mc:Choice>
              <mc:Fallback>
                <p:oleObj name="Równanie" r:id="rId7" imgW="177768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5" y="5229225"/>
                        <a:ext cx="3254375" cy="836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6485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err="1" smtClean="0"/>
              <a:t>Examples</a:t>
            </a:r>
            <a:r>
              <a:rPr lang="pl-PL" sz="3200" b="1" dirty="0" smtClean="0"/>
              <a:t> 1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Consider </a:t>
            </a:r>
            <a:r>
              <a:rPr lang="en-US" sz="2400" dirty="0"/>
              <a:t>an atmosphere for which the </a:t>
            </a:r>
            <a:r>
              <a:rPr lang="pl-PL" sz="2400" dirty="0" smtClean="0"/>
              <a:t>o</a:t>
            </a:r>
            <a:r>
              <a:rPr lang="en-US" sz="2400" dirty="0" smtClean="0"/>
              <a:t>f </a:t>
            </a:r>
            <a:r>
              <a:rPr lang="en-US" sz="2400" dirty="0"/>
              <a:t>a single scattering </a:t>
            </a:r>
            <a:r>
              <a:rPr lang="pl-PL" sz="2400" dirty="0" smtClean="0"/>
              <a:t>albedo </a:t>
            </a:r>
            <a:r>
              <a:rPr lang="pl-PL" sz="2400" dirty="0" smtClean="0">
                <a:sym typeface="Symbol"/>
              </a:rPr>
              <a:t></a:t>
            </a:r>
            <a:r>
              <a:rPr lang="en-US" sz="2400" dirty="0" smtClean="0"/>
              <a:t> </a:t>
            </a:r>
            <a:r>
              <a:rPr lang="en-US" sz="2400" dirty="0"/>
              <a:t>is 0.5 and the optical </a:t>
            </a:r>
            <a:r>
              <a:rPr lang="pl-PL" sz="2400" dirty="0" err="1" smtClean="0"/>
              <a:t>depth</a:t>
            </a:r>
            <a:r>
              <a:rPr lang="pl-PL" sz="2400" dirty="0" smtClean="0"/>
              <a:t> </a:t>
            </a:r>
            <a:r>
              <a:rPr lang="pl-PL" sz="2400" dirty="0" smtClean="0">
                <a:sym typeface="Symbol"/>
              </a:rPr>
              <a:t>=0.1</a:t>
            </a:r>
            <a:r>
              <a:rPr lang="en-US" sz="2400" dirty="0" smtClean="0"/>
              <a:t>. </a:t>
            </a:r>
            <a:endParaRPr lang="pl-PL" sz="2400" dirty="0" smtClean="0"/>
          </a:p>
          <a:p>
            <a:r>
              <a:rPr lang="en-US" sz="2400" dirty="0" smtClean="0"/>
              <a:t>Suppose </a:t>
            </a:r>
            <a:r>
              <a:rPr lang="en-US" sz="2400" dirty="0"/>
              <a:t>that we require that the difference between the solution for the radiance to the k-</a:t>
            </a:r>
            <a:r>
              <a:rPr lang="en-US" sz="2400" dirty="0" err="1"/>
              <a:t>th</a:t>
            </a:r>
            <a:r>
              <a:rPr lang="en-US" sz="2400" dirty="0"/>
              <a:t> order of scattering and the solution considering all orders of scattering (the exact solution) does not exceed 1% of the value </a:t>
            </a:r>
            <a:r>
              <a:rPr lang="pl-PL" sz="2400" dirty="0" smtClean="0"/>
              <a:t>        </a:t>
            </a:r>
            <a:r>
              <a:rPr lang="en-US" sz="2400" dirty="0" smtClean="0"/>
              <a:t>(</a:t>
            </a:r>
            <a:r>
              <a:rPr lang="pl-PL" sz="2400" dirty="0" smtClean="0"/>
              <a:t>                 </a:t>
            </a:r>
            <a:r>
              <a:rPr lang="en-US" sz="2400" dirty="0" smtClean="0"/>
              <a:t> </a:t>
            </a:r>
            <a:r>
              <a:rPr lang="en-US" sz="2400" dirty="0"/>
              <a:t>). </a:t>
            </a:r>
            <a:endParaRPr lang="pl-PL" sz="2400" dirty="0" smtClean="0"/>
          </a:p>
          <a:p>
            <a:r>
              <a:rPr lang="en-US" sz="2400" dirty="0" smtClean="0"/>
              <a:t>Then</a:t>
            </a:r>
            <a:r>
              <a:rPr lang="en-US" sz="2400" dirty="0"/>
              <a:t>, after substituting this value, we obtain the inequality . </a:t>
            </a:r>
            <a:endParaRPr lang="pl-PL" sz="2400" dirty="0" smtClean="0"/>
          </a:p>
          <a:p>
            <a:endParaRPr lang="pl-PL" sz="2400" dirty="0" smtClean="0"/>
          </a:p>
          <a:p>
            <a:r>
              <a:rPr lang="en-US" sz="2400" dirty="0" smtClean="0"/>
              <a:t>It </a:t>
            </a:r>
            <a:r>
              <a:rPr lang="en-US" sz="2400" dirty="0"/>
              <a:t>implies that k=1. The use of the single scattering model in this case is fully justified.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978387"/>
              </p:ext>
            </p:extLst>
          </p:nvPr>
        </p:nvGraphicFramePr>
        <p:xfrm>
          <a:off x="6300192" y="3501008"/>
          <a:ext cx="251520" cy="424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60" name="Równanie" r:id="rId3" imgW="152268" imgH="253780" progId="Equation.3">
                  <p:embed/>
                </p:oleObj>
              </mc:Choice>
              <mc:Fallback>
                <p:oleObj name="Równanie" r:id="rId3" imgW="152268" imgH="2537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3501008"/>
                        <a:ext cx="251520" cy="4244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001707"/>
              </p:ext>
            </p:extLst>
          </p:nvPr>
        </p:nvGraphicFramePr>
        <p:xfrm>
          <a:off x="6732240" y="3501008"/>
          <a:ext cx="1213992" cy="404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61" name="Równanie" r:id="rId5" imgW="774364" imgH="253890" progId="Equation.3">
                  <p:embed/>
                </p:oleObj>
              </mc:Choice>
              <mc:Fallback>
                <p:oleObj name="Równanie" r:id="rId5" imgW="774364" imgH="25389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3501008"/>
                        <a:ext cx="1213992" cy="404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i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552217"/>
              </p:ext>
            </p:extLst>
          </p:nvPr>
        </p:nvGraphicFramePr>
        <p:xfrm>
          <a:off x="3343944" y="4293096"/>
          <a:ext cx="1259632" cy="583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62" name="Równanie" r:id="rId7" imgW="901309" imgH="418918" progId="Equation.3">
                  <p:embed/>
                </p:oleObj>
              </mc:Choice>
              <mc:Fallback>
                <p:oleObj name="Równanie" r:id="rId7" imgW="901309" imgH="418918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944" y="4293096"/>
                        <a:ext cx="1259632" cy="5834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43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err="1" smtClean="0"/>
              <a:t>Example</a:t>
            </a:r>
            <a:r>
              <a:rPr lang="pl-PL" sz="3200" b="1" dirty="0" smtClean="0"/>
              <a:t> 2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6"/>
          </a:xfrm>
        </p:spPr>
        <p:txBody>
          <a:bodyPr>
            <a:normAutofit/>
          </a:bodyPr>
          <a:lstStyle/>
          <a:p>
            <a:r>
              <a:rPr lang="en-US" sz="2400" dirty="0"/>
              <a:t>let us repeat the calculation </a:t>
            </a:r>
            <a:r>
              <a:rPr lang="pl-PL" sz="2400" dirty="0" smtClean="0"/>
              <a:t>as in </a:t>
            </a:r>
            <a:r>
              <a:rPr lang="pl-PL" sz="2400" dirty="0" err="1" smtClean="0"/>
              <a:t>example</a:t>
            </a:r>
            <a:r>
              <a:rPr lang="pl-PL" sz="2400" dirty="0" smtClean="0"/>
              <a:t> 1 but </a:t>
            </a:r>
            <a:r>
              <a:rPr lang="en-US" sz="2400" dirty="0" smtClean="0"/>
              <a:t>for </a:t>
            </a:r>
            <a:r>
              <a:rPr lang="en-US" sz="2400" dirty="0" smtClean="0">
                <a:sym typeface="Symbol"/>
              </a:rPr>
              <a:t></a:t>
            </a:r>
            <a:r>
              <a:rPr lang="pl-PL" sz="2400" dirty="0" smtClean="0">
                <a:sym typeface="Symbol"/>
              </a:rPr>
              <a:t>=1.0</a:t>
            </a:r>
            <a:endParaRPr lang="pl-PL" sz="2400" dirty="0" smtClean="0"/>
          </a:p>
          <a:p>
            <a:r>
              <a:rPr lang="en-US" sz="2400" dirty="0" smtClean="0"/>
              <a:t>Then </a:t>
            </a:r>
            <a:r>
              <a:rPr lang="en-US" sz="2400" dirty="0"/>
              <a:t>the inequality </a:t>
            </a:r>
            <a:endParaRPr lang="pl-PL" sz="2400" dirty="0" smtClean="0"/>
          </a:p>
          <a:p>
            <a:pPr marL="0" indent="0">
              <a:buNone/>
            </a:pPr>
            <a:r>
              <a:rPr lang="en-US" sz="2400" dirty="0" smtClean="0"/>
              <a:t>is </a:t>
            </a:r>
            <a:r>
              <a:rPr lang="en-US" sz="2400" dirty="0"/>
              <a:t>satisfied </a:t>
            </a:r>
            <a:r>
              <a:rPr lang="pl-PL" sz="2400" dirty="0" smtClean="0"/>
              <a:t>for k=2</a:t>
            </a:r>
            <a:endParaRPr lang="en-US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136728"/>
              </p:ext>
            </p:extLst>
          </p:nvPr>
        </p:nvGraphicFramePr>
        <p:xfrm>
          <a:off x="3419872" y="1988840"/>
          <a:ext cx="1259632" cy="637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4" name="Równanie" r:id="rId3" imgW="825500" imgH="419100" progId="Equation.3">
                  <p:embed/>
                </p:oleObj>
              </mc:Choice>
              <mc:Fallback>
                <p:oleObj name="Równanie" r:id="rId3" imgW="8255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988840"/>
                        <a:ext cx="1259632" cy="637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ytuł 1"/>
          <p:cNvSpPr txBox="1">
            <a:spLocks/>
          </p:cNvSpPr>
          <p:nvPr/>
        </p:nvSpPr>
        <p:spPr>
          <a:xfrm>
            <a:off x="611560" y="339997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 err="1" smtClean="0"/>
              <a:t>Example</a:t>
            </a:r>
            <a:r>
              <a:rPr lang="pl-PL" sz="3200" b="1" dirty="0" smtClean="0"/>
              <a:t> 3</a:t>
            </a:r>
            <a:endParaRPr lang="en-US" sz="3200" b="1" dirty="0"/>
          </a:p>
        </p:txBody>
      </p:sp>
      <p:sp>
        <p:nvSpPr>
          <p:cNvPr id="7" name="Prostokąt 6"/>
          <p:cNvSpPr/>
          <p:nvPr/>
        </p:nvSpPr>
        <p:spPr>
          <a:xfrm>
            <a:off x="457200" y="4437112"/>
            <a:ext cx="8229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let us repeat the calculation for </a:t>
            </a:r>
            <a:r>
              <a:rPr lang="en-US" sz="2400" dirty="0" smtClean="0">
                <a:sym typeface="Symbol"/>
              </a:rPr>
              <a:t></a:t>
            </a:r>
            <a:r>
              <a:rPr lang="pl-PL" sz="2400" dirty="0" smtClean="0">
                <a:sym typeface="Symbol"/>
              </a:rPr>
              <a:t>=0.5 and </a:t>
            </a:r>
            <a:r>
              <a:rPr lang="en-US" sz="2400" dirty="0" smtClean="0">
                <a:sym typeface="Symbol"/>
              </a:rPr>
              <a:t></a:t>
            </a:r>
            <a:r>
              <a:rPr lang="pl-PL" sz="2400" dirty="0" smtClean="0">
                <a:sym typeface="Symbol"/>
              </a:rPr>
              <a:t>&gt;&gt;1</a:t>
            </a:r>
            <a:r>
              <a:rPr lang="en-US" sz="2400" dirty="0" smtClean="0"/>
              <a:t>. </a:t>
            </a:r>
            <a:endParaRPr lang="pl-PL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In </a:t>
            </a:r>
            <a:r>
              <a:rPr lang="en-US" sz="2400" dirty="0"/>
              <a:t>this case we have the inequality </a:t>
            </a:r>
            <a:r>
              <a:rPr lang="pl-PL" sz="2400" dirty="0" smtClean="0"/>
              <a:t> </a:t>
            </a:r>
            <a:endParaRPr lang="pl-PL" sz="2400" dirty="0"/>
          </a:p>
          <a:p>
            <a:pPr marL="342900" indent="-342900">
              <a:buFont typeface="Arial" pitchFamily="34" charset="0"/>
              <a:buChar char="•"/>
            </a:pPr>
            <a:endParaRPr lang="pl-PL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nearest natural number k satisfying this inequality is k=7.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574680"/>
              </p:ext>
            </p:extLst>
          </p:nvPr>
        </p:nvGraphicFramePr>
        <p:xfrm>
          <a:off x="5292080" y="4903414"/>
          <a:ext cx="1259632" cy="637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5" name="Równanie" r:id="rId5" imgW="825500" imgH="419100" progId="Equation.3">
                  <p:embed/>
                </p:oleObj>
              </mc:Choice>
              <mc:Fallback>
                <p:oleObj name="Równanie" r:id="rId5" imgW="8255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4903414"/>
                        <a:ext cx="1259632" cy="637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4303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err="1" smtClean="0"/>
              <a:t>Final</a:t>
            </a:r>
            <a:r>
              <a:rPr lang="pl-PL" sz="3200" b="1" dirty="0" smtClean="0"/>
              <a:t> notes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These examples show the effect of single scattering albedo and optical </a:t>
            </a:r>
            <a:r>
              <a:rPr lang="pl-PL" sz="2400" dirty="0" err="1" smtClean="0"/>
              <a:t>depth</a:t>
            </a:r>
            <a:r>
              <a:rPr lang="en-US" sz="2400" dirty="0" smtClean="0"/>
              <a:t> </a:t>
            </a:r>
            <a:r>
              <a:rPr lang="en-US" sz="2400" dirty="0"/>
              <a:t>on the order of scattering to be used to solve the radiative transfer equation in the atmosphere. </a:t>
            </a:r>
            <a:endParaRPr lang="pl-PL" sz="2400" dirty="0" smtClean="0"/>
          </a:p>
          <a:p>
            <a:r>
              <a:rPr lang="pl-PL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typical value of the single scattering albedo in the visible </a:t>
            </a:r>
            <a:r>
              <a:rPr lang="pl-PL" sz="2400" dirty="0" err="1" smtClean="0"/>
              <a:t>range</a:t>
            </a:r>
            <a:r>
              <a:rPr lang="en-US" sz="2400" dirty="0" smtClean="0"/>
              <a:t> </a:t>
            </a:r>
            <a:r>
              <a:rPr lang="en-US" sz="2400" dirty="0"/>
              <a:t>is generally greater than 0.9, while in the far infrared it is less than 0.5. </a:t>
            </a:r>
            <a:endParaRPr lang="pl-PL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the case of an atmosphere devoid of clouds and aerosols, the typical optical </a:t>
            </a:r>
            <a:r>
              <a:rPr lang="pl-PL" sz="2400" dirty="0" err="1" smtClean="0"/>
              <a:t>depth</a:t>
            </a:r>
            <a:r>
              <a:rPr lang="en-US" sz="2400" dirty="0" smtClean="0"/>
              <a:t> </a:t>
            </a:r>
            <a:r>
              <a:rPr lang="en-US" sz="2400" dirty="0"/>
              <a:t>of the atmosphere are 0.1-0.2 for the visible region. </a:t>
            </a:r>
            <a:endParaRPr lang="pl-PL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optical </a:t>
            </a:r>
            <a:r>
              <a:rPr lang="pl-PL" sz="2400" dirty="0" err="1" smtClean="0"/>
              <a:t>depth</a:t>
            </a:r>
            <a:r>
              <a:rPr lang="en-US" sz="2400" dirty="0" smtClean="0"/>
              <a:t> </a:t>
            </a:r>
            <a:r>
              <a:rPr lang="en-US" sz="2400" dirty="0"/>
              <a:t>of aerosols usually vary from 0.1 to </a:t>
            </a:r>
            <a:r>
              <a:rPr lang="en-US" sz="2400" dirty="0" smtClean="0"/>
              <a:t>0.</a:t>
            </a:r>
            <a:r>
              <a:rPr lang="pl-PL" sz="2400" dirty="0" smtClean="0"/>
              <a:t>3</a:t>
            </a:r>
            <a:r>
              <a:rPr lang="en-US" sz="2400" dirty="0" smtClean="0"/>
              <a:t> </a:t>
            </a:r>
            <a:r>
              <a:rPr lang="en-US" sz="2400" dirty="0"/>
              <a:t>while the optical </a:t>
            </a:r>
            <a:r>
              <a:rPr lang="pl-PL" sz="2400" dirty="0" err="1" smtClean="0"/>
              <a:t>depth</a:t>
            </a:r>
            <a:r>
              <a:rPr lang="en-US" sz="2400" dirty="0" smtClean="0"/>
              <a:t> </a:t>
            </a:r>
            <a:r>
              <a:rPr lang="en-US" sz="2400" dirty="0"/>
              <a:t>of clouds are much larger and can reach 5-100. </a:t>
            </a:r>
          </a:p>
        </p:txBody>
      </p:sp>
    </p:spTree>
    <p:extLst>
      <p:ext uri="{BB962C8B-B14F-4D97-AF65-F5344CB8AC3E}">
        <p14:creationId xmlns:p14="http://schemas.microsoft.com/office/powerpoint/2010/main" val="2114590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err="1" smtClean="0"/>
              <a:t>Introduction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In considering the transfer of solar radiation in the atmosphere, we must take scattering processes into </a:t>
            </a:r>
            <a:r>
              <a:rPr lang="en-US" sz="2400" dirty="0" smtClean="0"/>
              <a:t>account.</a:t>
            </a:r>
            <a:endParaRPr lang="pl-PL" sz="2400" dirty="0" smtClean="0"/>
          </a:p>
          <a:p>
            <a:r>
              <a:rPr lang="en-US" sz="2400" dirty="0" smtClean="0"/>
              <a:t>Due </a:t>
            </a:r>
            <a:r>
              <a:rPr lang="en-US" sz="2400" dirty="0"/>
              <a:t>to the decoupling of the solar and terrestrial radiation spectra, we can neglect thermal radiation, which leads to the following shortwave radiation transfer equation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072654"/>
              </p:ext>
            </p:extLst>
          </p:nvPr>
        </p:nvGraphicFramePr>
        <p:xfrm>
          <a:off x="2483768" y="3573016"/>
          <a:ext cx="1755904" cy="69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7" name="Równanie" r:id="rId3" imgW="1040948" imgH="406224" progId="Equation.3">
                  <p:embed/>
                </p:oleObj>
              </mc:Choice>
              <mc:Fallback>
                <p:oleObj name="Równanie" r:id="rId3" imgW="1040948" imgH="406224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573016"/>
                        <a:ext cx="1755904" cy="69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247707"/>
              </p:ext>
            </p:extLst>
          </p:nvPr>
        </p:nvGraphicFramePr>
        <p:xfrm>
          <a:off x="437687" y="4509120"/>
          <a:ext cx="826862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8" name="Równanie" r:id="rId5" imgW="4076700" imgH="393700" progId="Equation.3">
                  <p:embed/>
                </p:oleObj>
              </mc:Choice>
              <mc:Fallback>
                <p:oleObj name="Równanie" r:id="rId5" imgW="4076700" imgH="3937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87" y="4509120"/>
                        <a:ext cx="8268626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Łącznik prosty ze strzałką 10"/>
          <p:cNvCxnSpPr/>
          <p:nvPr/>
        </p:nvCxnSpPr>
        <p:spPr>
          <a:xfrm flipH="1" flipV="1">
            <a:off x="2051720" y="5301208"/>
            <a:ext cx="21602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/>
        </p:nvSpPr>
        <p:spPr>
          <a:xfrm>
            <a:off x="683568" y="6309320"/>
            <a:ext cx="2455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/>
              <a:t>Single </a:t>
            </a:r>
            <a:r>
              <a:rPr lang="pl-PL" sz="2000" dirty="0" err="1" smtClean="0"/>
              <a:t>scattering</a:t>
            </a:r>
            <a:r>
              <a:rPr lang="pl-PL" sz="2000" dirty="0" smtClean="0"/>
              <a:t> term</a:t>
            </a:r>
            <a:endParaRPr lang="en-US" sz="2000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5148064" y="6304926"/>
            <a:ext cx="2774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err="1" smtClean="0"/>
              <a:t>Multiple</a:t>
            </a:r>
            <a:r>
              <a:rPr lang="pl-PL" sz="2000" dirty="0" smtClean="0"/>
              <a:t> </a:t>
            </a:r>
            <a:r>
              <a:rPr lang="pl-PL" sz="2000" dirty="0" err="1" smtClean="0"/>
              <a:t>scattering</a:t>
            </a:r>
            <a:r>
              <a:rPr lang="pl-PL" sz="2000" dirty="0" smtClean="0"/>
              <a:t> term</a:t>
            </a:r>
            <a:endParaRPr lang="en-US" sz="2000" dirty="0"/>
          </a:p>
        </p:txBody>
      </p:sp>
      <p:cxnSp>
        <p:nvCxnSpPr>
          <p:cNvPr id="14" name="Łącznik prosty ze strzałką 13"/>
          <p:cNvCxnSpPr/>
          <p:nvPr/>
        </p:nvCxnSpPr>
        <p:spPr>
          <a:xfrm flipH="1" flipV="1">
            <a:off x="6012160" y="5301208"/>
            <a:ext cx="21602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82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Single scattering approximation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308235"/>
            <a:ext cx="8229600" cy="5141168"/>
          </a:xfrm>
        </p:spPr>
        <p:txBody>
          <a:bodyPr>
            <a:normAutofit/>
          </a:bodyPr>
          <a:lstStyle/>
          <a:p>
            <a:r>
              <a:rPr lang="pl-PL" sz="2400" dirty="0" smtClean="0"/>
              <a:t>It </a:t>
            </a:r>
            <a:r>
              <a:rPr lang="pl-PL" sz="2400" dirty="0" err="1" smtClean="0"/>
              <a:t>is</a:t>
            </a:r>
            <a:r>
              <a:rPr lang="pl-PL" sz="2400" dirty="0" smtClean="0"/>
              <a:t> t</a:t>
            </a:r>
            <a:r>
              <a:rPr lang="en-US" sz="2400" dirty="0" smtClean="0"/>
              <a:t>he </a:t>
            </a:r>
            <a:r>
              <a:rPr lang="en-US" sz="2400" dirty="0"/>
              <a:t>simplest approximation </a:t>
            </a:r>
            <a:r>
              <a:rPr lang="pl-PL" sz="2400" dirty="0" smtClean="0"/>
              <a:t>of </a:t>
            </a:r>
            <a:r>
              <a:rPr lang="en-US" sz="2400" dirty="0" smtClean="0"/>
              <a:t>solar </a:t>
            </a:r>
            <a:r>
              <a:rPr lang="en-US" sz="2400" dirty="0"/>
              <a:t>transfer </a:t>
            </a:r>
            <a:r>
              <a:rPr lang="pl-PL" sz="2400" dirty="0" err="1" smtClean="0"/>
              <a:t>radiation</a:t>
            </a:r>
            <a:r>
              <a:rPr lang="pl-PL" sz="2400" dirty="0" smtClean="0"/>
              <a:t> in the </a:t>
            </a:r>
            <a:r>
              <a:rPr lang="pl-PL" sz="2400" dirty="0" err="1" smtClean="0"/>
              <a:t>atmosphere</a:t>
            </a:r>
            <a:r>
              <a:rPr lang="en-US" sz="2400" dirty="0" smtClean="0"/>
              <a:t> </a:t>
            </a:r>
            <a:endParaRPr lang="pl-PL" sz="2400" dirty="0" smtClean="0"/>
          </a:p>
          <a:p>
            <a:r>
              <a:rPr lang="en-US" sz="2400" dirty="0" smtClean="0"/>
              <a:t>Let </a:t>
            </a:r>
            <a:r>
              <a:rPr lang="en-US" sz="2400" dirty="0"/>
              <a:t>us skip for now the consideration of in which case such an approximation is satisfied and solve the transfer equation analytically. </a:t>
            </a:r>
            <a:endParaRPr lang="pl-PL" sz="2400" dirty="0" smtClean="0"/>
          </a:p>
          <a:p>
            <a:r>
              <a:rPr lang="en-US" sz="2400" dirty="0" smtClean="0"/>
              <a:t>As </a:t>
            </a:r>
            <a:r>
              <a:rPr lang="en-US" sz="2400" dirty="0"/>
              <a:t>in the case of </a:t>
            </a:r>
            <a:r>
              <a:rPr lang="en-US" sz="2400" dirty="0" err="1"/>
              <a:t>longwave</a:t>
            </a:r>
            <a:r>
              <a:rPr lang="en-US" sz="2400" dirty="0"/>
              <a:t> radiation, let us consider two cases (upward and downward propagating radiation</a:t>
            </a:r>
            <a:r>
              <a:rPr lang="en-US" sz="2400" dirty="0" smtClean="0"/>
              <a:t>)</a:t>
            </a:r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r>
              <a:rPr lang="en-US" sz="2400" dirty="0"/>
              <a:t>Multiplying the first equation by the integral factor </a:t>
            </a:r>
            <a:r>
              <a:rPr lang="pl-PL" sz="2400" dirty="0" smtClean="0"/>
              <a:t>            </a:t>
            </a:r>
            <a:r>
              <a:rPr lang="en-US" sz="2400" dirty="0" smtClean="0"/>
              <a:t>and </a:t>
            </a:r>
            <a:r>
              <a:rPr lang="en-US" sz="2400" dirty="0"/>
              <a:t>the second equation by the integral </a:t>
            </a:r>
            <a:r>
              <a:rPr lang="en-US" sz="2400" dirty="0" smtClean="0"/>
              <a:t>factor</a:t>
            </a:r>
            <a:r>
              <a:rPr lang="pl-PL" sz="2400" dirty="0" smtClean="0"/>
              <a:t>            </a:t>
            </a:r>
            <a:r>
              <a:rPr lang="en-US" sz="2400" dirty="0" smtClean="0"/>
              <a:t>, </a:t>
            </a:r>
            <a:r>
              <a:rPr lang="en-US" sz="2400" dirty="0"/>
              <a:t>we obtain</a:t>
            </a:r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966745"/>
              </p:ext>
            </p:extLst>
          </p:nvPr>
        </p:nvGraphicFramePr>
        <p:xfrm>
          <a:off x="755576" y="4221088"/>
          <a:ext cx="2779509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2" name="Równanie" r:id="rId3" imgW="1841500" imgH="431800" progId="Equation.3">
                  <p:embed/>
                </p:oleObj>
              </mc:Choice>
              <mc:Fallback>
                <p:oleObj name="Równanie" r:id="rId3" imgW="18415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221088"/>
                        <a:ext cx="2779509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688482"/>
              </p:ext>
            </p:extLst>
          </p:nvPr>
        </p:nvGraphicFramePr>
        <p:xfrm>
          <a:off x="4139952" y="4221088"/>
          <a:ext cx="295232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3" name="Równanie" r:id="rId5" imgW="1955800" imgH="431800" progId="Equation.3">
                  <p:embed/>
                </p:oleObj>
              </mc:Choice>
              <mc:Fallback>
                <p:oleObj name="Równanie" r:id="rId5" imgW="19558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221088"/>
                        <a:ext cx="2952328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991323"/>
              </p:ext>
            </p:extLst>
          </p:nvPr>
        </p:nvGraphicFramePr>
        <p:xfrm>
          <a:off x="1043608" y="6021288"/>
          <a:ext cx="3347864" cy="691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4" name="Równanie" r:id="rId7" imgW="2032000" imgH="419100" progId="Equation.3">
                  <p:embed/>
                </p:oleObj>
              </mc:Choice>
              <mc:Fallback>
                <p:oleObj name="Równanie" r:id="rId7" imgW="20320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6021288"/>
                        <a:ext cx="3347864" cy="6915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i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67691"/>
              </p:ext>
            </p:extLst>
          </p:nvPr>
        </p:nvGraphicFramePr>
        <p:xfrm>
          <a:off x="5004048" y="5949280"/>
          <a:ext cx="3133880" cy="707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5" name="Równanie" r:id="rId9" imgW="1854200" imgH="419100" progId="Equation.3">
                  <p:embed/>
                </p:oleObj>
              </mc:Choice>
              <mc:Fallback>
                <p:oleObj name="Równanie" r:id="rId9" imgW="1854200" imgH="419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5949280"/>
                        <a:ext cx="3133880" cy="7071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i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956082"/>
              </p:ext>
            </p:extLst>
          </p:nvPr>
        </p:nvGraphicFramePr>
        <p:xfrm>
          <a:off x="7063814" y="4984710"/>
          <a:ext cx="648072" cy="388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6" name="Równanie" r:id="rId11" imgW="330057" imgH="203112" progId="Equation.3">
                  <p:embed/>
                </p:oleObj>
              </mc:Choice>
              <mc:Fallback>
                <p:oleObj name="Równanie" r:id="rId11" imgW="330057" imgH="20311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3814" y="4984710"/>
                        <a:ext cx="648072" cy="3888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i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615411"/>
              </p:ext>
            </p:extLst>
          </p:nvPr>
        </p:nvGraphicFramePr>
        <p:xfrm>
          <a:off x="6057901" y="5348288"/>
          <a:ext cx="458316" cy="356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7" name="Równanie" r:id="rId13" imgW="253800" imgH="203040" progId="Equation.3">
                  <p:embed/>
                </p:oleObj>
              </mc:Choice>
              <mc:Fallback>
                <p:oleObj name="Równanie" r:id="rId13" imgW="253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1" y="5348288"/>
                        <a:ext cx="458316" cy="3567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0490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626469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Integrating the first equation from the ground surface level 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</a:t>
            </a:r>
            <a:r>
              <a:rPr lang="pl-PL" sz="2400" dirty="0" smtClean="0">
                <a:sym typeface="Symbol"/>
              </a:rPr>
              <a:t>=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</a:t>
            </a:r>
            <a:r>
              <a:rPr lang="pl-PL" sz="2400" baseline="-25000" dirty="0" smtClean="0">
                <a:sym typeface="Symbol"/>
              </a:rPr>
              <a:t>*</a:t>
            </a:r>
            <a:r>
              <a:rPr lang="en-US" sz="2400" dirty="0" smtClean="0"/>
              <a:t>) </a:t>
            </a:r>
            <a:r>
              <a:rPr lang="en-US" sz="2400" dirty="0"/>
              <a:t>to the final level defined by the optical </a:t>
            </a:r>
            <a:r>
              <a:rPr lang="pl-PL" sz="2400" dirty="0" err="1" smtClean="0"/>
              <a:t>depth</a:t>
            </a:r>
            <a:r>
              <a:rPr lang="en-US" sz="2400" dirty="0" smtClean="0"/>
              <a:t> </a:t>
            </a:r>
            <a:r>
              <a:rPr lang="en-US" sz="2400" dirty="0">
                <a:sym typeface="Symbol"/>
              </a:rPr>
              <a:t></a:t>
            </a:r>
            <a:r>
              <a:rPr lang="en-US" sz="2400" dirty="0" smtClean="0"/>
              <a:t> </a:t>
            </a:r>
            <a:r>
              <a:rPr lang="en-US" sz="2400" dirty="0"/>
              <a:t>and the second equation from the upper boundary of the atmosphere 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</a:t>
            </a:r>
            <a:r>
              <a:rPr lang="pl-PL" sz="2400" dirty="0" smtClean="0">
                <a:sym typeface="Symbol"/>
              </a:rPr>
              <a:t>=0</a:t>
            </a:r>
            <a:r>
              <a:rPr lang="en-US" sz="2400" dirty="0" smtClean="0"/>
              <a:t>) </a:t>
            </a:r>
            <a:r>
              <a:rPr lang="en-US" sz="2400" dirty="0"/>
              <a:t>to the same final level we </a:t>
            </a:r>
            <a:r>
              <a:rPr lang="en-US" sz="2400" dirty="0" smtClean="0"/>
              <a:t>have</a:t>
            </a:r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r>
              <a:rPr lang="pl-PL" sz="2400" dirty="0" err="1" smtClean="0"/>
              <a:t>Finally</a:t>
            </a:r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endParaRPr lang="pl-PL" sz="2400" dirty="0" smtClean="0"/>
          </a:p>
          <a:p>
            <a:endParaRPr lang="pl-PL" sz="2400" dirty="0"/>
          </a:p>
          <a:p>
            <a:r>
              <a:rPr lang="pl-PL" sz="2400" dirty="0"/>
              <a:t>for the </a:t>
            </a:r>
            <a:r>
              <a:rPr lang="pl-PL" sz="2400" dirty="0" err="1"/>
              <a:t>horizontal</a:t>
            </a:r>
            <a:r>
              <a:rPr lang="pl-PL" sz="2400" dirty="0"/>
              <a:t> </a:t>
            </a:r>
            <a:r>
              <a:rPr lang="pl-PL" sz="2400" dirty="0" err="1" smtClean="0"/>
              <a:t>case</a:t>
            </a:r>
            <a:r>
              <a:rPr lang="pl-PL" sz="2400" dirty="0" smtClean="0"/>
              <a:t> </a:t>
            </a:r>
            <a:r>
              <a:rPr lang="pl-PL" sz="2400" dirty="0" smtClean="0">
                <a:sym typeface="Symbol"/>
              </a:rPr>
              <a:t>=0</a:t>
            </a:r>
            <a:endParaRPr lang="en-US" sz="2400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152476"/>
              </p:ext>
            </p:extLst>
          </p:nvPr>
        </p:nvGraphicFramePr>
        <p:xfrm>
          <a:off x="1691680" y="1895475"/>
          <a:ext cx="5467069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5" name="Równanie" r:id="rId3" imgW="3136900" imgH="495300" progId="Equation.3">
                  <p:embed/>
                </p:oleObj>
              </mc:Choice>
              <mc:Fallback>
                <p:oleObj name="Równanie" r:id="rId3" imgW="3136900" imgH="495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895475"/>
                        <a:ext cx="5467069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761010"/>
              </p:ext>
            </p:extLst>
          </p:nvPr>
        </p:nvGraphicFramePr>
        <p:xfrm>
          <a:off x="1691680" y="2780928"/>
          <a:ext cx="435436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6" name="Równanie" r:id="rId5" imgW="2451100" imgH="482600" progId="Equation.3">
                  <p:embed/>
                </p:oleObj>
              </mc:Choice>
              <mc:Fallback>
                <p:oleObj name="Równanie" r:id="rId5" imgW="24511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780928"/>
                        <a:ext cx="4354368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895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i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730974"/>
              </p:ext>
            </p:extLst>
          </p:nvPr>
        </p:nvGraphicFramePr>
        <p:xfrm>
          <a:off x="827584" y="4221088"/>
          <a:ext cx="5256584" cy="824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7" name="Równanie" r:id="rId7" imgW="3098800" imgH="482600" progId="Equation.3">
                  <p:embed/>
                </p:oleObj>
              </mc:Choice>
              <mc:Fallback>
                <p:oleObj name="Równanie" r:id="rId7" imgW="30988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221088"/>
                        <a:ext cx="5256584" cy="8248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i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114674"/>
              </p:ext>
            </p:extLst>
          </p:nvPr>
        </p:nvGraphicFramePr>
        <p:xfrm>
          <a:off x="827584" y="5157192"/>
          <a:ext cx="5015146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8" name="Równanie" r:id="rId9" imgW="2819400" imgH="482600" progId="Equation.3">
                  <p:embed/>
                </p:oleObj>
              </mc:Choice>
              <mc:Fallback>
                <p:oleObj name="Równanie" r:id="rId9" imgW="2819400" imgH="482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157192"/>
                        <a:ext cx="5015146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i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562731"/>
              </p:ext>
            </p:extLst>
          </p:nvPr>
        </p:nvGraphicFramePr>
        <p:xfrm>
          <a:off x="4427984" y="6237312"/>
          <a:ext cx="1944216" cy="41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9" name="Równanie" r:id="rId11" imgW="1104900" imgH="241300" progId="Equation.3">
                  <p:embed/>
                </p:oleObj>
              </mc:Choice>
              <mc:Fallback>
                <p:oleObj name="Równanie" r:id="rId11" imgW="1104900" imgH="241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6237312"/>
                        <a:ext cx="1944216" cy="419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9005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The </a:t>
            </a:r>
            <a:r>
              <a:rPr lang="en-US" sz="2400" dirty="0" smtClean="0"/>
              <a:t>first </a:t>
            </a:r>
            <a:r>
              <a:rPr lang="pl-PL" sz="2400" dirty="0" smtClean="0"/>
              <a:t>term</a:t>
            </a:r>
            <a:r>
              <a:rPr lang="en-US" sz="2400" dirty="0" smtClean="0"/>
              <a:t> </a:t>
            </a:r>
            <a:r>
              <a:rPr lang="en-US" sz="2400" dirty="0"/>
              <a:t>in these </a:t>
            </a:r>
            <a:r>
              <a:rPr lang="en-US" sz="2400" dirty="0" smtClean="0"/>
              <a:t>equation </a:t>
            </a:r>
            <a:r>
              <a:rPr lang="pl-PL" sz="2400" dirty="0" err="1" smtClean="0"/>
              <a:t>is</a:t>
            </a:r>
            <a:r>
              <a:rPr lang="en-US" sz="2400" dirty="0" smtClean="0"/>
              <a:t> </a:t>
            </a:r>
            <a:r>
              <a:rPr lang="en-US" sz="2400" dirty="0"/>
              <a:t>related to direct radiation, which is attenuated according to Lambert-Beer's law, while the second </a:t>
            </a:r>
            <a:r>
              <a:rPr lang="pl-PL" sz="2400" dirty="0" smtClean="0"/>
              <a:t>term</a:t>
            </a:r>
            <a:r>
              <a:rPr lang="en-US" sz="2400" dirty="0" smtClean="0"/>
              <a:t> </a:t>
            </a:r>
            <a:r>
              <a:rPr lang="pl-PL" sz="2400" dirty="0" err="1" smtClean="0"/>
              <a:t>is</a:t>
            </a:r>
            <a:r>
              <a:rPr lang="en-US" sz="2400" dirty="0" smtClean="0"/>
              <a:t> </a:t>
            </a:r>
            <a:r>
              <a:rPr lang="en-US" sz="2400" dirty="0"/>
              <a:t>related to scattered radiation. </a:t>
            </a:r>
            <a:endParaRPr lang="pl-PL" sz="2400" dirty="0" smtClean="0"/>
          </a:p>
          <a:p>
            <a:r>
              <a:rPr lang="en-US" sz="2400" dirty="0" smtClean="0"/>
              <a:t>Taking </a:t>
            </a:r>
            <a:r>
              <a:rPr lang="en-US" sz="2400" dirty="0"/>
              <a:t>into account that the source function is limited only to the </a:t>
            </a:r>
            <a:r>
              <a:rPr lang="pl-PL" sz="2400" dirty="0" smtClean="0"/>
              <a:t>part </a:t>
            </a:r>
            <a:r>
              <a:rPr lang="en-US" sz="2400" dirty="0" smtClean="0"/>
              <a:t>associated </a:t>
            </a:r>
            <a:r>
              <a:rPr lang="en-US" sz="2400" dirty="0"/>
              <a:t>with single scattering </a:t>
            </a:r>
            <a:r>
              <a:rPr lang="pl-PL" sz="2400" dirty="0" smtClean="0"/>
              <a:t> (</a:t>
            </a:r>
            <a:r>
              <a:rPr lang="pl-PL" sz="2400" dirty="0" err="1" smtClean="0"/>
              <a:t>second</a:t>
            </a:r>
            <a:r>
              <a:rPr lang="pl-PL" sz="2400" dirty="0" smtClean="0"/>
              <a:t> </a:t>
            </a:r>
            <a:r>
              <a:rPr lang="pl-PL" sz="2400" dirty="0" err="1" smtClean="0"/>
              <a:t>terms</a:t>
            </a:r>
            <a:r>
              <a:rPr lang="pl-PL" sz="2400" dirty="0" smtClean="0"/>
              <a:t>)</a:t>
            </a:r>
            <a:r>
              <a:rPr lang="en-US" sz="2400" dirty="0" smtClean="0"/>
              <a:t> </a:t>
            </a:r>
            <a:r>
              <a:rPr lang="en-US" sz="2400" dirty="0"/>
              <a:t>the scattered radiation in the case of upward and downward radiation has the form</a:t>
            </a:r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605161"/>
              </p:ext>
            </p:extLst>
          </p:nvPr>
        </p:nvGraphicFramePr>
        <p:xfrm>
          <a:off x="1979712" y="116632"/>
          <a:ext cx="5257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2" name="Równanie" r:id="rId3" imgW="3098800" imgH="482600" progId="Equation.3">
                  <p:embed/>
                </p:oleObj>
              </mc:Choice>
              <mc:Fallback>
                <p:oleObj name="Równanie" r:id="rId3" imgW="3098800" imgH="482600" progId="Equation.3">
                  <p:embed/>
                  <p:pic>
                    <p:nvPicPr>
                      <p:cNvPr id="0" name="Obi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16632"/>
                        <a:ext cx="5257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319118"/>
              </p:ext>
            </p:extLst>
          </p:nvPr>
        </p:nvGraphicFramePr>
        <p:xfrm>
          <a:off x="1979712" y="1053257"/>
          <a:ext cx="50149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3" name="Równanie" r:id="rId5" imgW="2819400" imgH="482600" progId="Equation.3">
                  <p:embed/>
                </p:oleObj>
              </mc:Choice>
              <mc:Fallback>
                <p:oleObj name="Równanie" r:id="rId5" imgW="2819400" imgH="482600" progId="Equation.3">
                  <p:embed/>
                  <p:pic>
                    <p:nvPicPr>
                      <p:cNvPr id="0" name="Obi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053257"/>
                        <a:ext cx="5014912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849804"/>
              </p:ext>
            </p:extLst>
          </p:nvPr>
        </p:nvGraphicFramePr>
        <p:xfrm>
          <a:off x="474663" y="4868863"/>
          <a:ext cx="74739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4" name="Równanie" r:id="rId7" imgW="3619440" imgH="431640" progId="Equation.3">
                  <p:embed/>
                </p:oleObj>
              </mc:Choice>
              <mc:Fallback>
                <p:oleObj name="Równanie" r:id="rId7" imgW="361944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4868863"/>
                        <a:ext cx="7473950" cy="885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307328"/>
              </p:ext>
            </p:extLst>
          </p:nvPr>
        </p:nvGraphicFramePr>
        <p:xfrm>
          <a:off x="467544" y="5924153"/>
          <a:ext cx="6656144" cy="933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5" name="Równanie" r:id="rId9" imgW="3187700" imgH="444500" progId="Equation.3">
                  <p:embed/>
                </p:oleObj>
              </mc:Choice>
              <mc:Fallback>
                <p:oleObj name="Równanie" r:id="rId9" imgW="3187700" imgH="444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924153"/>
                        <a:ext cx="6656144" cy="9338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8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Single scattering </a:t>
            </a:r>
            <a:r>
              <a:rPr lang="en-US" sz="3200" b="1" dirty="0" smtClean="0"/>
              <a:t>approximation</a:t>
            </a:r>
            <a:r>
              <a:rPr lang="pl-PL" sz="3200" b="1" dirty="0" smtClean="0"/>
              <a:t> </a:t>
            </a:r>
            <a:r>
              <a:rPr lang="pl-PL" sz="3200" b="1" dirty="0" err="1" smtClean="0"/>
              <a:t>final</a:t>
            </a:r>
            <a:r>
              <a:rPr lang="pl-PL" sz="3200" b="1" dirty="0" smtClean="0"/>
              <a:t> </a:t>
            </a:r>
            <a:r>
              <a:rPr lang="pl-PL" sz="3200" b="1" dirty="0" err="1" smtClean="0"/>
              <a:t>solution</a:t>
            </a:r>
            <a:endParaRPr lang="en-US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1776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Taking into account the boundary conditions: at the </a:t>
            </a:r>
            <a:r>
              <a:rPr lang="pl-PL" sz="2400" dirty="0" smtClean="0"/>
              <a:t>top of </a:t>
            </a:r>
            <a:r>
              <a:rPr lang="en-US" sz="2400" dirty="0" smtClean="0"/>
              <a:t>the </a:t>
            </a:r>
            <a:r>
              <a:rPr lang="en-US" sz="2400" dirty="0"/>
              <a:t>atmosphere </a:t>
            </a:r>
            <a:endParaRPr lang="pl-PL" sz="2400" dirty="0" smtClean="0"/>
          </a:p>
          <a:p>
            <a:pPr marL="0" indent="0">
              <a:buNone/>
            </a:pPr>
            <a:r>
              <a:rPr lang="en-US" sz="2400" dirty="0" smtClean="0"/>
              <a:t>and </a:t>
            </a:r>
            <a:r>
              <a:rPr lang="en-US" sz="2400" dirty="0"/>
              <a:t>assuming that the </a:t>
            </a:r>
            <a:r>
              <a:rPr lang="pl-PL" sz="2400" dirty="0" smtClean="0"/>
              <a:t>E</a:t>
            </a:r>
            <a:r>
              <a:rPr lang="en-US" sz="2400" dirty="0" err="1" smtClean="0"/>
              <a:t>arth's</a:t>
            </a:r>
            <a:r>
              <a:rPr lang="en-US" sz="2400" dirty="0" smtClean="0"/>
              <a:t> </a:t>
            </a:r>
            <a:r>
              <a:rPr lang="en-US" sz="2400" dirty="0"/>
              <a:t>surface is perfectly absorbing we </a:t>
            </a:r>
            <a:r>
              <a:rPr lang="en-US" sz="2400" dirty="0" smtClean="0"/>
              <a:t>obtain</a:t>
            </a:r>
            <a:endParaRPr lang="pl-PL" sz="2400" dirty="0" smtClean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sz="2400" dirty="0"/>
          </a:p>
          <a:p>
            <a:r>
              <a:rPr lang="en-US" sz="2400" dirty="0"/>
              <a:t>In this case, we obtain a complete solution to the radiation transfer equation in the atmosphere. </a:t>
            </a:r>
            <a:endParaRPr lang="pl-PL" sz="2400" dirty="0" smtClean="0"/>
          </a:p>
          <a:p>
            <a:r>
              <a:rPr lang="en-US" sz="2400" dirty="0" smtClean="0"/>
              <a:t>If </a:t>
            </a:r>
            <a:r>
              <a:rPr lang="en-US" sz="2400" dirty="0"/>
              <a:t>the </a:t>
            </a:r>
            <a:r>
              <a:rPr lang="pl-PL" sz="2400" dirty="0" smtClean="0"/>
              <a:t>E</a:t>
            </a:r>
            <a:r>
              <a:rPr lang="en-US" sz="2400" dirty="0" err="1" smtClean="0"/>
              <a:t>arth's</a:t>
            </a:r>
            <a:r>
              <a:rPr lang="en-US" sz="2400" dirty="0" smtClean="0"/>
              <a:t> </a:t>
            </a:r>
            <a:r>
              <a:rPr lang="en-US" sz="2400" dirty="0"/>
              <a:t>surface reflects solar radiation we obtain a system of two equations with three unknowns. </a:t>
            </a:r>
            <a:endParaRPr lang="pl-PL" sz="2400" dirty="0" smtClean="0"/>
          </a:p>
          <a:p>
            <a:r>
              <a:rPr lang="en-US" sz="2400" dirty="0" smtClean="0"/>
              <a:t>An </a:t>
            </a:r>
            <a:r>
              <a:rPr lang="en-US" sz="2400" dirty="0"/>
              <a:t>additional equation is the relationship of the </a:t>
            </a:r>
            <a:r>
              <a:rPr lang="pl-PL" sz="2400" dirty="0" err="1" smtClean="0"/>
              <a:t>refectance</a:t>
            </a:r>
            <a:r>
              <a:rPr lang="en-US" sz="2400" dirty="0" smtClean="0"/>
              <a:t> </a:t>
            </a:r>
            <a:r>
              <a:rPr lang="en-US" sz="2400" dirty="0"/>
              <a:t>to the radiation going up and down just above the surface. </a:t>
            </a:r>
            <a:endParaRPr lang="pl-PL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484252"/>
              </p:ext>
            </p:extLst>
          </p:nvPr>
        </p:nvGraphicFramePr>
        <p:xfrm>
          <a:off x="2483768" y="1628800"/>
          <a:ext cx="3491880" cy="450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4" name="Równanie" r:id="rId3" imgW="2070100" imgH="266700" progId="Equation.3">
                  <p:embed/>
                </p:oleObj>
              </mc:Choice>
              <mc:Fallback>
                <p:oleObj name="Równanie" r:id="rId3" imgW="2070100" imgH="266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628800"/>
                        <a:ext cx="3491880" cy="4505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062170"/>
              </p:ext>
            </p:extLst>
          </p:nvPr>
        </p:nvGraphicFramePr>
        <p:xfrm>
          <a:off x="1475656" y="2492896"/>
          <a:ext cx="5112568" cy="818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5" name="Równanie" r:id="rId5" imgW="2679700" imgH="431800" progId="Equation.3">
                  <p:embed/>
                </p:oleObj>
              </mc:Choice>
              <mc:Fallback>
                <p:oleObj name="Równanie" r:id="rId5" imgW="26797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492896"/>
                        <a:ext cx="5112568" cy="8187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244361"/>
              </p:ext>
            </p:extLst>
          </p:nvPr>
        </p:nvGraphicFramePr>
        <p:xfrm>
          <a:off x="1475656" y="3454147"/>
          <a:ext cx="5891564" cy="50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6" name="Równanie" r:id="rId7" imgW="3124200" imgH="266700" progId="Equation.3">
                  <p:embed/>
                </p:oleObj>
              </mc:Choice>
              <mc:Fallback>
                <p:oleObj name="Równanie" r:id="rId7" imgW="3124200" imgH="266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454147"/>
                        <a:ext cx="5891564" cy="502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7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Properties of the single scattering approximation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correct </a:t>
            </a:r>
            <a:r>
              <a:rPr lang="en-US" sz="2400" dirty="0"/>
              <a:t>solution for any phase function  </a:t>
            </a:r>
            <a:endParaRPr lang="pl-PL" sz="2400" dirty="0" smtClean="0"/>
          </a:p>
          <a:p>
            <a:r>
              <a:rPr lang="en-US" sz="2400" dirty="0" smtClean="0"/>
              <a:t>can </a:t>
            </a:r>
            <a:r>
              <a:rPr lang="en-US" sz="2400" dirty="0"/>
              <a:t>be easily </a:t>
            </a:r>
            <a:r>
              <a:rPr lang="en-US" sz="2400" dirty="0" err="1"/>
              <a:t>generalised</a:t>
            </a:r>
            <a:r>
              <a:rPr lang="en-US" sz="2400" dirty="0"/>
              <a:t> by taking into account the </a:t>
            </a:r>
            <a:r>
              <a:rPr lang="en-US" sz="2400" dirty="0" err="1"/>
              <a:t>polarisation</a:t>
            </a:r>
            <a:r>
              <a:rPr lang="en-US" sz="2400" dirty="0"/>
              <a:t> of the </a:t>
            </a:r>
            <a:r>
              <a:rPr lang="en-US" sz="2400" dirty="0" smtClean="0"/>
              <a:t>radiation</a:t>
            </a:r>
            <a:endParaRPr lang="pl-PL" sz="2400" dirty="0" smtClean="0"/>
          </a:p>
          <a:p>
            <a:r>
              <a:rPr lang="en-US" sz="2400" dirty="0" smtClean="0"/>
              <a:t>can </a:t>
            </a:r>
            <a:r>
              <a:rPr lang="en-US" sz="2400" dirty="0"/>
              <a:t>be applied to any geometry in particular spherical </a:t>
            </a:r>
            <a:r>
              <a:rPr lang="en-US" sz="2400" dirty="0" smtClean="0"/>
              <a:t>geometry</a:t>
            </a:r>
            <a:endParaRPr lang="pl-PL" sz="2400" dirty="0" smtClean="0"/>
          </a:p>
          <a:p>
            <a:r>
              <a:rPr lang="en-US" sz="2400" dirty="0" smtClean="0"/>
              <a:t>it </a:t>
            </a:r>
            <a:r>
              <a:rPr lang="en-US" sz="2400" dirty="0"/>
              <a:t>is used as an initial solution to more complex methods, e.g. the iterative Lambda method.</a:t>
            </a:r>
          </a:p>
        </p:txBody>
      </p:sp>
    </p:spTree>
    <p:extLst>
      <p:ext uri="{BB962C8B-B14F-4D97-AF65-F5344CB8AC3E}">
        <p14:creationId xmlns:p14="http://schemas.microsoft.com/office/powerpoint/2010/main" val="3791204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Successive scattering method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343024"/>
            <a:ext cx="8568952" cy="5514975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A </a:t>
            </a:r>
            <a:r>
              <a:rPr lang="en-US" sz="2400" dirty="0"/>
              <a:t>logical extension of the single scattering approximation is the method of successive approximations associated with twofold, threefold, etc. scattering. </a:t>
            </a:r>
            <a:endParaRPr lang="pl-PL" sz="2400" dirty="0" smtClean="0"/>
          </a:p>
          <a:p>
            <a:r>
              <a:rPr lang="en-US" sz="2400" dirty="0" smtClean="0"/>
              <a:t>In this case, the total radiance is the sum of radiances from photons scattered once, twice, three times,...and is expressed by the formulae </a:t>
            </a:r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r>
              <a:rPr lang="pl-PL" sz="2400" dirty="0" smtClean="0"/>
              <a:t>w</a:t>
            </a:r>
            <a:r>
              <a:rPr lang="en-US" sz="2400" dirty="0" smtClean="0"/>
              <a:t>here </a:t>
            </a:r>
            <a:r>
              <a:rPr lang="en-US" sz="2400" dirty="0"/>
              <a:t>n is the number of photon </a:t>
            </a:r>
            <a:r>
              <a:rPr lang="en-US" sz="2400" dirty="0" err="1"/>
              <a:t>scatterers</a:t>
            </a:r>
            <a:r>
              <a:rPr lang="en-US" sz="2400" dirty="0"/>
              <a:t>. </a:t>
            </a:r>
            <a:endParaRPr lang="pl-PL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convergence of the above series to the true solution depends mainly on the </a:t>
            </a:r>
            <a:r>
              <a:rPr lang="pl-PL" sz="2400" dirty="0" smtClean="0"/>
              <a:t>single-</a:t>
            </a:r>
            <a:r>
              <a:rPr lang="pl-PL" sz="2400" dirty="0" err="1" smtClean="0"/>
              <a:t>scattering</a:t>
            </a:r>
            <a:r>
              <a:rPr lang="pl-PL" sz="2400" dirty="0" smtClean="0"/>
              <a:t> </a:t>
            </a:r>
            <a:r>
              <a:rPr lang="en-US" sz="2400" dirty="0" smtClean="0"/>
              <a:t>albedo </a:t>
            </a:r>
            <a:r>
              <a:rPr lang="en-US" sz="2400" dirty="0" smtClean="0">
                <a:sym typeface="Symbol"/>
              </a:rPr>
              <a:t></a:t>
            </a:r>
            <a:r>
              <a:rPr lang="en-US" sz="2400" dirty="0" smtClean="0"/>
              <a:t>. </a:t>
            </a:r>
            <a:endParaRPr lang="pl-PL" sz="2400" dirty="0" smtClean="0"/>
          </a:p>
          <a:p>
            <a:r>
              <a:rPr lang="en-US" sz="2400" dirty="0" smtClean="0"/>
              <a:t>For </a:t>
            </a:r>
            <a:r>
              <a:rPr lang="en-US" sz="2400" dirty="0"/>
              <a:t>values (no absorption) the series converges weakly. This method is effective for a medium with significant absorption, for which the scattered radiation flux is significantly attenuated by absorption processes. </a:t>
            </a:r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203723"/>
              </p:ext>
            </p:extLst>
          </p:nvPr>
        </p:nvGraphicFramePr>
        <p:xfrm>
          <a:off x="1115616" y="3429000"/>
          <a:ext cx="240506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9" name="Równanie" r:id="rId3" imgW="1587500" imgH="431800" progId="Equation.3">
                  <p:embed/>
                </p:oleObj>
              </mc:Choice>
              <mc:Fallback>
                <p:oleObj name="Równanie" r:id="rId3" imgW="15875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429000"/>
                        <a:ext cx="2405067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862648"/>
              </p:ext>
            </p:extLst>
          </p:nvPr>
        </p:nvGraphicFramePr>
        <p:xfrm>
          <a:off x="4067944" y="3429000"/>
          <a:ext cx="2160240" cy="58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0" name="Równanie" r:id="rId5" imgW="1587500" imgH="431800" progId="Equation.3">
                  <p:embed/>
                </p:oleObj>
              </mc:Choice>
              <mc:Fallback>
                <p:oleObj name="Równanie" r:id="rId5" imgW="15875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429000"/>
                        <a:ext cx="2160240" cy="5821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67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Black </a:t>
            </a:r>
            <a:r>
              <a:rPr lang="pl-PL" sz="3200" b="1" dirty="0" err="1" smtClean="0"/>
              <a:t>surface</a:t>
            </a:r>
            <a:r>
              <a:rPr lang="pl-PL" sz="3200" b="1" dirty="0" smtClean="0"/>
              <a:t> </a:t>
            </a:r>
            <a:r>
              <a:rPr lang="pl-PL" sz="3200" b="1" dirty="0" err="1" smtClean="0"/>
              <a:t>case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Let </a:t>
            </a:r>
            <a:r>
              <a:rPr lang="en-US" sz="2400" dirty="0" smtClean="0"/>
              <a:t>us assume for simplicity that there </a:t>
            </a:r>
            <a:r>
              <a:rPr lang="en-US" sz="2400" dirty="0" err="1" smtClean="0"/>
              <a:t>raddiation</a:t>
            </a:r>
            <a:r>
              <a:rPr lang="en-US" sz="2400" dirty="0" smtClean="0"/>
              <a:t> reflected by the ground surface</a:t>
            </a:r>
            <a:r>
              <a:rPr lang="en-US" sz="2400" dirty="0" smtClean="0"/>
              <a:t> is neglected. </a:t>
            </a:r>
            <a:endParaRPr lang="en-US" sz="2400" dirty="0" smtClean="0"/>
          </a:p>
          <a:p>
            <a:r>
              <a:rPr lang="en-US" sz="2400" dirty="0" smtClean="0"/>
              <a:t>In this case, the radiance of the diffuse radiation </a:t>
            </a:r>
            <a:r>
              <a:rPr lang="en-US" sz="2400" dirty="0"/>
              <a:t>as shown above has the </a:t>
            </a:r>
            <a:r>
              <a:rPr lang="en-US" sz="2400" dirty="0" smtClean="0"/>
              <a:t>form</a:t>
            </a:r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r>
              <a:rPr lang="en-US" sz="2400" dirty="0"/>
              <a:t>In the first approximation, let us determine the radiance field assuming that the source function contains only the single scattering term. </a:t>
            </a:r>
            <a:endParaRPr lang="pl-PL" sz="2400" dirty="0" smtClean="0"/>
          </a:p>
          <a:p>
            <a:r>
              <a:rPr lang="en-US" sz="2400" dirty="0" smtClean="0"/>
              <a:t>Then</a:t>
            </a:r>
            <a:r>
              <a:rPr lang="en-US" sz="2400" dirty="0"/>
              <a:t>, we use the new radiance field to calculate the next approximation. We thus obtain a recurrence that can be defined as follows</a:t>
            </a:r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411422"/>
              </p:ext>
            </p:extLst>
          </p:nvPr>
        </p:nvGraphicFramePr>
        <p:xfrm>
          <a:off x="2627784" y="2996952"/>
          <a:ext cx="424000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1" name="Równanie" r:id="rId3" imgW="2603500" imgH="482600" progId="Equation.3">
                  <p:embed/>
                </p:oleObj>
              </mc:Choice>
              <mc:Fallback>
                <p:oleObj name="Równanie" r:id="rId3" imgW="2603500" imgH="482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996952"/>
                        <a:ext cx="4240000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710896"/>
              </p:ext>
            </p:extLst>
          </p:nvPr>
        </p:nvGraphicFramePr>
        <p:xfrm>
          <a:off x="2595310" y="3789040"/>
          <a:ext cx="39533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2" name="Równanie" r:id="rId5" imgW="2667000" imgH="482600" progId="Equation.3">
                  <p:embed/>
                </p:oleObj>
              </mc:Choice>
              <mc:Fallback>
                <p:oleObj name="Równanie" r:id="rId5" imgW="26670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310" y="3789040"/>
                        <a:ext cx="3953380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9429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1174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3165</TotalTime>
  <Words>1156</Words>
  <Application>Microsoft Office PowerPoint</Application>
  <PresentationFormat>Pokaz na ekranie (4:3)</PresentationFormat>
  <Paragraphs>114</Paragraphs>
  <Slides>17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17</vt:i4>
      </vt:variant>
    </vt:vector>
  </HeadingPairs>
  <TitlesOfParts>
    <vt:vector size="20" baseType="lpstr">
      <vt:lpstr>Motyw pakietu Office</vt:lpstr>
      <vt:lpstr>Równanie</vt:lpstr>
      <vt:lpstr>Microsoft Equation 3.0</vt:lpstr>
      <vt:lpstr>Radiative processes  in the atmosphere</vt:lpstr>
      <vt:lpstr>Introduction</vt:lpstr>
      <vt:lpstr>Single scattering approximation</vt:lpstr>
      <vt:lpstr>Prezentacja programu PowerPoint</vt:lpstr>
      <vt:lpstr>Prezentacja programu PowerPoint</vt:lpstr>
      <vt:lpstr>Single scattering approximation final solution</vt:lpstr>
      <vt:lpstr>Properties of the single scattering approximation</vt:lpstr>
      <vt:lpstr>Successive scattering method</vt:lpstr>
      <vt:lpstr>Black surface case</vt:lpstr>
      <vt:lpstr>Recurrence</vt:lpstr>
      <vt:lpstr>Notes</vt:lpstr>
      <vt:lpstr>Validation of single-scattering approximation</vt:lpstr>
      <vt:lpstr>Prezentacja programu PowerPoint</vt:lpstr>
      <vt:lpstr>Final estimation</vt:lpstr>
      <vt:lpstr>Examples 1</vt:lpstr>
      <vt:lpstr>Example 2</vt:lpstr>
      <vt:lpstr>Final notes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Radiative processes in the atmosphere</dc:title>
  <dc:creator>win10Solar</dc:creator>
  <cp:lastModifiedBy>win10Solar</cp:lastModifiedBy>
  <cp:revision>298</cp:revision>
  <dcterms:created xsi:type="dcterms:W3CDTF">2024-02-06T09:22:18Z</dcterms:created>
  <dcterms:modified xsi:type="dcterms:W3CDTF">2024-04-16T22:32:34Z</dcterms:modified>
</cp:coreProperties>
</file>