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8" d="100"/>
          <a:sy n="78" d="100"/>
        </p:scale>
        <p:origin x="-92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5" Type="http://schemas.openxmlformats.org/officeDocument/2006/relationships/image" Target="../media/image35.wmf"/><Relationship Id="rId4"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55D943-8C68-4348-8656-EDA592C6D792}" type="datetimeFigureOut">
              <a:rPr lang="en-US" smtClean="0"/>
              <a:t>4/9/2024</a:t>
            </a:fld>
            <a:endParaRPr lang="en-US"/>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4F4AB7-3574-43A2-8E3E-7141470FDE82}" type="slidenum">
              <a:rPr lang="en-US" smtClean="0"/>
              <a:t>‹#›</a:t>
            </a:fld>
            <a:endParaRPr lang="en-US"/>
          </a:p>
        </p:txBody>
      </p:sp>
    </p:spTree>
    <p:extLst>
      <p:ext uri="{BB962C8B-B14F-4D97-AF65-F5344CB8AC3E}">
        <p14:creationId xmlns:p14="http://schemas.microsoft.com/office/powerpoint/2010/main" val="3853032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en-US"/>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4/9/2024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4200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4/9/2024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567920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4/9/2024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487083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10"/>
          </p:nvPr>
        </p:nvSpPr>
        <p:spPr/>
        <p:txBody>
          <a:bodyPr/>
          <a:lstStyle/>
          <a:p>
            <a:fld id="{FE39599E-9259-439A-9F46-1F90790B3D49}" type="datetimeFigureOut">
              <a:rPr lang="en-US" smtClean="0"/>
              <a:t>4/9/2024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258864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en-US"/>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E39599E-9259-439A-9F46-1F90790B3D49}" type="datetimeFigureOut">
              <a:rPr lang="en-US" smtClean="0"/>
              <a:t>4/9/2024</a:t>
            </a:fld>
            <a:endParaRPr lang="en-US"/>
          </a:p>
        </p:txBody>
      </p:sp>
      <p:sp>
        <p:nvSpPr>
          <p:cNvPr id="5" name="Symbol zastępczy stopki 4"/>
          <p:cNvSpPr>
            <a:spLocks noGrp="1"/>
          </p:cNvSpPr>
          <p:nvPr>
            <p:ph type="ftr" sz="quarter" idx="11"/>
          </p:nvPr>
        </p:nvSpPr>
        <p:spPr/>
        <p:txBody>
          <a:bodyPr/>
          <a:lstStyle/>
          <a:p>
            <a:endParaRPr lang="en-US"/>
          </a:p>
        </p:txBody>
      </p:sp>
      <p:sp>
        <p:nvSpPr>
          <p:cNvPr id="6" name="Symbol zastępczy numeru slajdu 5"/>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15774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4"/>
          <p:cNvSpPr>
            <a:spLocks noGrp="1"/>
          </p:cNvSpPr>
          <p:nvPr>
            <p:ph type="dt" sz="half" idx="10"/>
          </p:nvPr>
        </p:nvSpPr>
        <p:spPr/>
        <p:txBody>
          <a:bodyPr/>
          <a:lstStyle/>
          <a:p>
            <a:fld id="{FE39599E-9259-439A-9F46-1F90790B3D49}" type="datetimeFigureOut">
              <a:rPr lang="en-US" smtClean="0"/>
              <a:t>4/9/2024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0055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en-US"/>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6"/>
          <p:cNvSpPr>
            <a:spLocks noGrp="1"/>
          </p:cNvSpPr>
          <p:nvPr>
            <p:ph type="dt" sz="half" idx="10"/>
          </p:nvPr>
        </p:nvSpPr>
        <p:spPr/>
        <p:txBody>
          <a:bodyPr/>
          <a:lstStyle/>
          <a:p>
            <a:fld id="{FE39599E-9259-439A-9F46-1F90790B3D49}" type="datetimeFigureOut">
              <a:rPr lang="en-US" smtClean="0"/>
              <a:t>4/9/2024</a:t>
            </a:fld>
            <a:endParaRPr lang="en-US"/>
          </a:p>
        </p:txBody>
      </p:sp>
      <p:sp>
        <p:nvSpPr>
          <p:cNvPr id="8" name="Symbol zastępczy stopki 7"/>
          <p:cNvSpPr>
            <a:spLocks noGrp="1"/>
          </p:cNvSpPr>
          <p:nvPr>
            <p:ph type="ftr" sz="quarter" idx="11"/>
          </p:nvPr>
        </p:nvSpPr>
        <p:spPr/>
        <p:txBody>
          <a:bodyPr/>
          <a:lstStyle/>
          <a:p>
            <a:endParaRPr lang="en-US"/>
          </a:p>
        </p:txBody>
      </p:sp>
      <p:sp>
        <p:nvSpPr>
          <p:cNvPr id="9" name="Symbol zastępczy numeru slajdu 8"/>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2934272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daty 2"/>
          <p:cNvSpPr>
            <a:spLocks noGrp="1"/>
          </p:cNvSpPr>
          <p:nvPr>
            <p:ph type="dt" sz="half" idx="10"/>
          </p:nvPr>
        </p:nvSpPr>
        <p:spPr/>
        <p:txBody>
          <a:bodyPr/>
          <a:lstStyle/>
          <a:p>
            <a:fld id="{FE39599E-9259-439A-9F46-1F90790B3D49}" type="datetimeFigureOut">
              <a:rPr lang="en-US" smtClean="0"/>
              <a:t>4/9/2024</a:t>
            </a:fld>
            <a:endParaRPr lang="en-US"/>
          </a:p>
        </p:txBody>
      </p:sp>
      <p:sp>
        <p:nvSpPr>
          <p:cNvPr id="4" name="Symbol zastępczy stopki 3"/>
          <p:cNvSpPr>
            <a:spLocks noGrp="1"/>
          </p:cNvSpPr>
          <p:nvPr>
            <p:ph type="ftr" sz="quarter" idx="11"/>
          </p:nvPr>
        </p:nvSpPr>
        <p:spPr/>
        <p:txBody>
          <a:bodyPr/>
          <a:lstStyle/>
          <a:p>
            <a:endParaRPr lang="en-US"/>
          </a:p>
        </p:txBody>
      </p:sp>
      <p:sp>
        <p:nvSpPr>
          <p:cNvPr id="5" name="Symbol zastępczy numeru slajdu 4"/>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1007660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E39599E-9259-439A-9F46-1F90790B3D49}" type="datetimeFigureOut">
              <a:rPr lang="en-US" smtClean="0"/>
              <a:t>4/9/2024</a:t>
            </a:fld>
            <a:endParaRPr lang="en-US"/>
          </a:p>
        </p:txBody>
      </p:sp>
      <p:sp>
        <p:nvSpPr>
          <p:cNvPr id="3" name="Symbol zastępczy stopki 2"/>
          <p:cNvSpPr>
            <a:spLocks noGrp="1"/>
          </p:cNvSpPr>
          <p:nvPr>
            <p:ph type="ftr" sz="quarter" idx="11"/>
          </p:nvPr>
        </p:nvSpPr>
        <p:spPr/>
        <p:txBody>
          <a:bodyPr/>
          <a:lstStyle/>
          <a:p>
            <a:endParaRPr lang="en-US"/>
          </a:p>
        </p:txBody>
      </p:sp>
      <p:sp>
        <p:nvSpPr>
          <p:cNvPr id="4" name="Symbol zastępczy numeru slajdu 3"/>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83972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en-US"/>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4/9/2024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351052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en-US"/>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E39599E-9259-439A-9F46-1F90790B3D49}" type="datetimeFigureOut">
              <a:rPr lang="en-US" smtClean="0"/>
              <a:t>4/9/2024</a:t>
            </a:fld>
            <a:endParaRPr lang="en-US"/>
          </a:p>
        </p:txBody>
      </p:sp>
      <p:sp>
        <p:nvSpPr>
          <p:cNvPr id="6" name="Symbol zastępczy stopki 5"/>
          <p:cNvSpPr>
            <a:spLocks noGrp="1"/>
          </p:cNvSpPr>
          <p:nvPr>
            <p:ph type="ftr" sz="quarter" idx="11"/>
          </p:nvPr>
        </p:nvSpPr>
        <p:spPr/>
        <p:txBody>
          <a:bodyPr/>
          <a:lstStyle/>
          <a:p>
            <a:endParaRPr lang="en-US"/>
          </a:p>
        </p:txBody>
      </p:sp>
      <p:sp>
        <p:nvSpPr>
          <p:cNvPr id="7" name="Symbol zastępczy numeru slajdu 6"/>
          <p:cNvSpPr>
            <a:spLocks noGrp="1"/>
          </p:cNvSpPr>
          <p:nvPr>
            <p:ph type="sldNum" sz="quarter" idx="12"/>
          </p:nvPr>
        </p:nvSpPr>
        <p:spPr/>
        <p:txBody>
          <a:bodyPr/>
          <a:lstStyle/>
          <a:p>
            <a:fld id="{3B001214-3BBB-40B9-B054-850F4FE61BC1}" type="slidenum">
              <a:rPr lang="en-US" smtClean="0"/>
              <a:t>‹#›</a:t>
            </a:fld>
            <a:endParaRPr lang="en-US"/>
          </a:p>
        </p:txBody>
      </p:sp>
    </p:spTree>
    <p:extLst>
      <p:ext uri="{BB962C8B-B14F-4D97-AF65-F5344CB8AC3E}">
        <p14:creationId xmlns:p14="http://schemas.microsoft.com/office/powerpoint/2010/main" val="4170308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en-US"/>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9599E-9259-439A-9F46-1F90790B3D49}" type="datetimeFigureOut">
              <a:rPr lang="en-US" smtClean="0"/>
              <a:t>4/9/2024</a:t>
            </a:fld>
            <a:endParaRPr lang="en-US"/>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001214-3BBB-40B9-B054-850F4FE61BC1}" type="slidenum">
              <a:rPr lang="en-US" smtClean="0"/>
              <a:t>‹#›</a:t>
            </a:fld>
            <a:endParaRPr lang="en-US"/>
          </a:p>
        </p:txBody>
      </p:sp>
    </p:spTree>
    <p:extLst>
      <p:ext uri="{BB962C8B-B14F-4D97-AF65-F5344CB8AC3E}">
        <p14:creationId xmlns:p14="http://schemas.microsoft.com/office/powerpoint/2010/main" val="1618589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kmark@igf.fuw.edu.p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7.wmf"/><Relationship Id="rId5" Type="http://schemas.openxmlformats.org/officeDocument/2006/relationships/oleObject" Target="../embeddings/oleObject28.bin"/><Relationship Id="rId4" Type="http://schemas.openxmlformats.org/officeDocument/2006/relationships/image" Target="../media/image26.wmf"/></Relationships>
</file>

<file path=ppt/slides/_rels/slide11.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wmf"/><Relationship Id="rId5" Type="http://schemas.openxmlformats.org/officeDocument/2006/relationships/oleObject" Target="../embeddings/oleObject30.bin"/><Relationship Id="rId4" Type="http://schemas.openxmlformats.org/officeDocument/2006/relationships/image" Target="../media/image28.wmf"/></Relationships>
</file>

<file path=ppt/slides/_rels/slide12.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5.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wmf"/><Relationship Id="rId5" Type="http://schemas.openxmlformats.org/officeDocument/2006/relationships/oleObject" Target="../embeddings/oleObject3.bin"/><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4.wmf"/><Relationship Id="rId5" Type="http://schemas.openxmlformats.org/officeDocument/2006/relationships/oleObject" Target="../embeddings/oleObject5.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8.bin"/><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5.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11" Type="http://schemas.openxmlformats.org/officeDocument/2006/relationships/oleObject" Target="../embeddings/oleObject14.bin"/><Relationship Id="rId5" Type="http://schemas.openxmlformats.org/officeDocument/2006/relationships/oleObject" Target="../embeddings/oleObject11.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3.bin"/><Relationship Id="rId14" Type="http://schemas.openxmlformats.org/officeDocument/2006/relationships/image" Target="../media/image14.wmf"/></Relationships>
</file>

<file path=ppt/slides/_rels/slide7.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21.bin"/><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19.wmf"/><Relationship Id="rId2" Type="http://schemas.openxmlformats.org/officeDocument/2006/relationships/slideLayout" Target="../slideLayouts/slideLayout2.xml"/><Relationship Id="rId16" Type="http://schemas.openxmlformats.org/officeDocument/2006/relationships/image" Target="../media/image21.wmf"/><Relationship Id="rId1" Type="http://schemas.openxmlformats.org/officeDocument/2006/relationships/vmlDrawing" Target="../drawings/vmlDrawing6.vml"/><Relationship Id="rId6" Type="http://schemas.openxmlformats.org/officeDocument/2006/relationships/image" Target="../media/image16.wmf"/><Relationship Id="rId11" Type="http://schemas.openxmlformats.org/officeDocument/2006/relationships/oleObject" Target="../embeddings/oleObject20.bin"/><Relationship Id="rId5" Type="http://schemas.openxmlformats.org/officeDocument/2006/relationships/oleObject" Target="../embeddings/oleObject17.bin"/><Relationship Id="rId15" Type="http://schemas.openxmlformats.org/officeDocument/2006/relationships/oleObject" Target="../embeddings/oleObject22.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9.bin"/><Relationship Id="rId14" Type="http://schemas.openxmlformats.org/officeDocument/2006/relationships/image" Target="../media/image20.wmf"/></Relationships>
</file>

<file path=ppt/slides/_rels/slide8.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5" Type="http://schemas.openxmlformats.org/officeDocument/2006/relationships/oleObject" Target="../embeddings/oleObject24.bin"/><Relationship Id="rId4" Type="http://schemas.openxmlformats.org/officeDocument/2006/relationships/image" Target="../media/image22.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11560" y="1268760"/>
            <a:ext cx="7772400" cy="1470025"/>
          </a:xfrm>
        </p:spPr>
        <p:txBody>
          <a:bodyPr/>
          <a:lstStyle/>
          <a:p>
            <a:r>
              <a:rPr lang="en-US" b="1" dirty="0" smtClean="0"/>
              <a:t>Radiative processes </a:t>
            </a:r>
            <a:r>
              <a:rPr lang="pl-PL" b="1" dirty="0" smtClean="0"/>
              <a:t/>
            </a:r>
            <a:br>
              <a:rPr lang="pl-PL" b="1" dirty="0" smtClean="0"/>
            </a:br>
            <a:r>
              <a:rPr lang="en-US" b="1" dirty="0" smtClean="0"/>
              <a:t>in the atmosphere</a:t>
            </a:r>
            <a:endParaRPr lang="en-US" b="1" dirty="0"/>
          </a:p>
        </p:txBody>
      </p:sp>
      <p:sp>
        <p:nvSpPr>
          <p:cNvPr id="3" name="Podtytuł 2"/>
          <p:cNvSpPr>
            <a:spLocks noGrp="1"/>
          </p:cNvSpPr>
          <p:nvPr>
            <p:ph type="subTitle" idx="1"/>
          </p:nvPr>
        </p:nvSpPr>
        <p:spPr>
          <a:xfrm>
            <a:off x="899592" y="3861048"/>
            <a:ext cx="7232848" cy="1752600"/>
          </a:xfrm>
        </p:spPr>
        <p:txBody>
          <a:bodyPr>
            <a:normAutofit fontScale="92500"/>
          </a:bodyPr>
          <a:lstStyle/>
          <a:p>
            <a:r>
              <a:rPr lang="pl-PL" dirty="0" smtClean="0"/>
              <a:t>Krzysztof Markowicz</a:t>
            </a:r>
          </a:p>
          <a:p>
            <a:r>
              <a:rPr lang="en-US" dirty="0" smtClean="0"/>
              <a:t>Institute of Geophysics, University of Warsaw</a:t>
            </a:r>
          </a:p>
          <a:p>
            <a:r>
              <a:rPr lang="en-US" dirty="0" smtClean="0">
                <a:hlinkClick r:id="rId2"/>
              </a:rPr>
              <a:t>kmark@igf.fuw.edu.pl</a:t>
            </a:r>
            <a:r>
              <a:rPr lang="en-US" dirty="0" smtClean="0"/>
              <a:t> </a:t>
            </a:r>
            <a:endParaRPr lang="en-US" dirty="0"/>
          </a:p>
        </p:txBody>
      </p:sp>
    </p:spTree>
    <p:extLst>
      <p:ext uri="{BB962C8B-B14F-4D97-AF65-F5344CB8AC3E}">
        <p14:creationId xmlns:p14="http://schemas.microsoft.com/office/powerpoint/2010/main" val="27501850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Example</a:t>
            </a:r>
            <a:endParaRPr lang="en-US" sz="3200" b="1" dirty="0"/>
          </a:p>
        </p:txBody>
      </p:sp>
      <p:sp>
        <p:nvSpPr>
          <p:cNvPr id="3" name="Symbol zastępczy zawartości 2"/>
          <p:cNvSpPr>
            <a:spLocks noGrp="1"/>
          </p:cNvSpPr>
          <p:nvPr>
            <p:ph idx="1"/>
          </p:nvPr>
        </p:nvSpPr>
        <p:spPr>
          <a:xfrm>
            <a:off x="457200" y="1600200"/>
            <a:ext cx="8686800" cy="4525963"/>
          </a:xfrm>
        </p:spPr>
        <p:txBody>
          <a:bodyPr>
            <a:normAutofit/>
          </a:bodyPr>
          <a:lstStyle/>
          <a:p>
            <a:r>
              <a:rPr lang="en-US" sz="2400" dirty="0"/>
              <a:t>Horizontally propagating radiation. </a:t>
            </a:r>
            <a:endParaRPr lang="pl-PL" sz="2400" dirty="0" smtClean="0"/>
          </a:p>
          <a:p>
            <a:r>
              <a:rPr lang="en-US" sz="2400" dirty="0" smtClean="0"/>
              <a:t>In </a:t>
            </a:r>
            <a:r>
              <a:rPr lang="en-US" sz="2400" dirty="0"/>
              <a:t>a horizontally homogeneous atmosphere, the radiance </a:t>
            </a:r>
            <a:endParaRPr lang="pl-PL" sz="2400" dirty="0" smtClean="0"/>
          </a:p>
          <a:p>
            <a:pPr marL="0" indent="0">
              <a:buNone/>
            </a:pPr>
            <a:r>
              <a:rPr lang="en-US" sz="2400" dirty="0" smtClean="0"/>
              <a:t>at </a:t>
            </a:r>
            <a:r>
              <a:rPr lang="en-US" sz="2400" dirty="0"/>
              <a:t>the boundary is</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933254776"/>
              </p:ext>
            </p:extLst>
          </p:nvPr>
        </p:nvGraphicFramePr>
        <p:xfrm>
          <a:off x="2123728" y="2852936"/>
          <a:ext cx="3109187" cy="548680"/>
        </p:xfrm>
        <a:graphic>
          <a:graphicData uri="http://schemas.openxmlformats.org/presentationml/2006/ole">
            <mc:AlternateContent xmlns:mc="http://schemas.openxmlformats.org/markup-compatibility/2006">
              <mc:Choice xmlns:v="urn:schemas-microsoft-com:vml" Requires="v">
                <p:oleObj spid="_x0000_s76835" name="Równanie" r:id="rId3" imgW="1459866" imgH="253890" progId="Equation.3">
                  <p:embed/>
                </p:oleObj>
              </mc:Choice>
              <mc:Fallback>
                <p:oleObj name="Równanie" r:id="rId3" imgW="1459866" imgH="25389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2852936"/>
                        <a:ext cx="3109187" cy="548680"/>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047281852"/>
              </p:ext>
            </p:extLst>
          </p:nvPr>
        </p:nvGraphicFramePr>
        <p:xfrm>
          <a:off x="8028384" y="2132856"/>
          <a:ext cx="712834" cy="332656"/>
        </p:xfrm>
        <a:graphic>
          <a:graphicData uri="http://schemas.openxmlformats.org/presentationml/2006/ole">
            <mc:AlternateContent xmlns:mc="http://schemas.openxmlformats.org/markup-compatibility/2006">
              <mc:Choice xmlns:v="urn:schemas-microsoft-com:vml" Requires="v">
                <p:oleObj spid="_x0000_s76836" name="Równanie" r:id="rId5" imgW="431613" imgH="203112" progId="Equation.3">
                  <p:embed/>
                </p:oleObj>
              </mc:Choice>
              <mc:Fallback>
                <p:oleObj name="Równanie" r:id="rId5" imgW="431613" imgH="203112"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28384" y="2132856"/>
                        <a:ext cx="712834" cy="332656"/>
                      </a:xfrm>
                      <a:prstGeom prst="rect">
                        <a:avLst/>
                      </a:prstGeom>
                      <a:noFill/>
                    </p:spPr>
                  </p:pic>
                </p:oleObj>
              </mc:Fallback>
            </mc:AlternateContent>
          </a:graphicData>
        </a:graphic>
      </p:graphicFrame>
    </p:spTree>
    <p:extLst>
      <p:ext uri="{BB962C8B-B14F-4D97-AF65-F5344CB8AC3E}">
        <p14:creationId xmlns:p14="http://schemas.microsoft.com/office/powerpoint/2010/main" val="506952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G</a:t>
            </a:r>
            <a:r>
              <a:rPr lang="en-US" sz="3200" b="1" dirty="0" smtClean="0"/>
              <a:t>r</a:t>
            </a:r>
            <a:r>
              <a:rPr lang="pl-PL" sz="3200" b="1" dirty="0" smtClean="0"/>
              <a:t>a</a:t>
            </a:r>
            <a:r>
              <a:rPr lang="en-US" sz="3200" b="1" dirty="0" smtClean="0"/>
              <a:t>y </a:t>
            </a:r>
            <a:r>
              <a:rPr lang="en-US" sz="3200" b="1" dirty="0"/>
              <a:t>atmosphere approximation</a:t>
            </a:r>
          </a:p>
        </p:txBody>
      </p:sp>
      <p:sp>
        <p:nvSpPr>
          <p:cNvPr id="3" name="Symbol zastępczy zawartości 2"/>
          <p:cNvSpPr>
            <a:spLocks noGrp="1"/>
          </p:cNvSpPr>
          <p:nvPr>
            <p:ph idx="1"/>
          </p:nvPr>
        </p:nvSpPr>
        <p:spPr/>
        <p:txBody>
          <a:bodyPr>
            <a:normAutofit/>
          </a:bodyPr>
          <a:lstStyle/>
          <a:p>
            <a:r>
              <a:rPr lang="en-US" sz="2400" dirty="0" smtClean="0"/>
              <a:t>We </a:t>
            </a:r>
            <a:r>
              <a:rPr lang="en-US" sz="2400" dirty="0"/>
              <a:t>will denote by </a:t>
            </a:r>
            <a:r>
              <a:rPr lang="pl-PL" sz="2400" dirty="0" smtClean="0"/>
              <a:t>„</a:t>
            </a:r>
            <a:r>
              <a:rPr lang="en-US" sz="2400" dirty="0" smtClean="0"/>
              <a:t>I</a:t>
            </a:r>
            <a:r>
              <a:rPr lang="pl-PL" sz="2400" dirty="0" smtClean="0"/>
              <a:t>”</a:t>
            </a:r>
            <a:r>
              <a:rPr lang="en-US" sz="2400" dirty="0" smtClean="0"/>
              <a:t> </a:t>
            </a:r>
            <a:r>
              <a:rPr lang="en-US" sz="2400" dirty="0"/>
              <a:t>the frequency scaled (covering the range of </a:t>
            </a:r>
            <a:r>
              <a:rPr lang="en-US" sz="2400" dirty="0" err="1"/>
              <a:t>longwave</a:t>
            </a:r>
            <a:r>
              <a:rPr lang="en-US" sz="2400" dirty="0"/>
              <a:t> radiation) radiance </a:t>
            </a:r>
            <a:r>
              <a:rPr lang="en-US" sz="2400" dirty="0" smtClean="0"/>
              <a:t>) </a:t>
            </a:r>
            <a:endParaRPr lang="pl-PL" sz="2400" dirty="0" smtClean="0"/>
          </a:p>
          <a:p>
            <a:endParaRPr lang="pl-PL" sz="2400" dirty="0" smtClean="0"/>
          </a:p>
          <a:p>
            <a:r>
              <a:rPr lang="en-US" sz="2400" dirty="0" smtClean="0"/>
              <a:t>Since </a:t>
            </a:r>
            <a:r>
              <a:rPr lang="en-US" sz="2400" dirty="0"/>
              <a:t>the atmosphere does not receive </a:t>
            </a:r>
            <a:r>
              <a:rPr lang="en-US" sz="2400" dirty="0" err="1"/>
              <a:t>longwave</a:t>
            </a:r>
            <a:r>
              <a:rPr lang="en-US" sz="2400" dirty="0"/>
              <a:t> radiation from space, the boundary condition at the upper boundary is therefore of the form </a:t>
            </a:r>
            <a:endParaRPr lang="pl-PL" sz="2400" dirty="0"/>
          </a:p>
          <a:p>
            <a:endParaRPr lang="pl-PL" sz="2400" dirty="0" smtClean="0"/>
          </a:p>
          <a:p>
            <a:r>
              <a:rPr lang="en-US" sz="2400" dirty="0" smtClean="0"/>
              <a:t>Furthermore, we will assume that the Earth's surface at temperature </a:t>
            </a:r>
            <a:r>
              <a:rPr lang="en-US" sz="2400" dirty="0" err="1" smtClean="0"/>
              <a:t>T</a:t>
            </a:r>
            <a:r>
              <a:rPr lang="en-US" sz="2400" baseline="-25000" dirty="0" err="1" smtClean="0"/>
              <a:t>s</a:t>
            </a:r>
            <a:r>
              <a:rPr lang="en-US" sz="2400" dirty="0" smtClean="0"/>
              <a:t> emits radiation as a blackbody</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4054410865"/>
              </p:ext>
            </p:extLst>
          </p:nvPr>
        </p:nvGraphicFramePr>
        <p:xfrm>
          <a:off x="3131840" y="2276872"/>
          <a:ext cx="2558408" cy="836712"/>
        </p:xfrm>
        <a:graphic>
          <a:graphicData uri="http://schemas.openxmlformats.org/presentationml/2006/ole">
            <mc:AlternateContent xmlns:mc="http://schemas.openxmlformats.org/markup-compatibility/2006">
              <mc:Choice xmlns:v="urn:schemas-microsoft-com:vml" Requires="v">
                <p:oleObj spid="_x0000_s77870" name="Równanie" r:id="rId3" imgW="1511300" imgH="495300" progId="Equation.3">
                  <p:embed/>
                </p:oleObj>
              </mc:Choice>
              <mc:Fallback>
                <p:oleObj name="Równanie" r:id="rId3" imgW="1511300" imgH="495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1840" y="2276872"/>
                        <a:ext cx="2558408" cy="836712"/>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2975284503"/>
              </p:ext>
            </p:extLst>
          </p:nvPr>
        </p:nvGraphicFramePr>
        <p:xfrm>
          <a:off x="3788896" y="3789040"/>
          <a:ext cx="1566208" cy="476672"/>
        </p:xfrm>
        <a:graphic>
          <a:graphicData uri="http://schemas.openxmlformats.org/presentationml/2006/ole">
            <mc:AlternateContent xmlns:mc="http://schemas.openxmlformats.org/markup-compatibility/2006">
              <mc:Choice xmlns:v="urn:schemas-microsoft-com:vml" Requires="v">
                <p:oleObj spid="_x0000_s77871" name="Równanie" r:id="rId5" imgW="875920" imgH="266584" progId="Equation.3">
                  <p:embed/>
                </p:oleObj>
              </mc:Choice>
              <mc:Fallback>
                <p:oleObj name="Równanie" r:id="rId5" imgW="875920" imgH="266584"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88896" y="3789040"/>
                        <a:ext cx="1566208" cy="476672"/>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2724558047"/>
              </p:ext>
            </p:extLst>
          </p:nvPr>
        </p:nvGraphicFramePr>
        <p:xfrm>
          <a:off x="3651443" y="5445224"/>
          <a:ext cx="1841114" cy="648072"/>
        </p:xfrm>
        <a:graphic>
          <a:graphicData uri="http://schemas.openxmlformats.org/presentationml/2006/ole">
            <mc:AlternateContent xmlns:mc="http://schemas.openxmlformats.org/markup-compatibility/2006">
              <mc:Choice xmlns:v="urn:schemas-microsoft-com:vml" Requires="v">
                <p:oleObj spid="_x0000_s77872" name="Równanie" r:id="rId7" imgW="1193800" imgH="419100" progId="Equation.3">
                  <p:embed/>
                </p:oleObj>
              </mc:Choice>
              <mc:Fallback>
                <p:oleObj name="Równanie" r:id="rId7" imgW="1193800" imgH="4191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1443" y="5445224"/>
                        <a:ext cx="1841114" cy="648072"/>
                      </a:xfrm>
                      <a:prstGeom prst="rect">
                        <a:avLst/>
                      </a:prstGeom>
                      <a:noFill/>
                    </p:spPr>
                  </p:pic>
                </p:oleObj>
              </mc:Fallback>
            </mc:AlternateContent>
          </a:graphicData>
        </a:graphic>
      </p:graphicFrame>
    </p:spTree>
    <p:extLst>
      <p:ext uri="{BB962C8B-B14F-4D97-AF65-F5344CB8AC3E}">
        <p14:creationId xmlns:p14="http://schemas.microsoft.com/office/powerpoint/2010/main" val="1828695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11560" y="260829"/>
            <a:ext cx="8229600" cy="6480539"/>
          </a:xfrm>
        </p:spPr>
        <p:txBody>
          <a:bodyPr>
            <a:normAutofit/>
          </a:bodyPr>
          <a:lstStyle/>
          <a:p>
            <a:r>
              <a:rPr lang="en-US" sz="2400" dirty="0"/>
              <a:t>Using the previous solutions </a:t>
            </a:r>
            <a:r>
              <a:rPr lang="pl-PL" sz="2400" dirty="0" smtClean="0"/>
              <a:t>for </a:t>
            </a:r>
            <a:r>
              <a:rPr lang="pl-PL" sz="2400" dirty="0" err="1" smtClean="0"/>
              <a:t>radiance</a:t>
            </a:r>
            <a:r>
              <a:rPr lang="pl-PL" sz="2400" dirty="0" smtClean="0"/>
              <a:t> </a:t>
            </a:r>
            <a:r>
              <a:rPr lang="en-US" sz="2400" dirty="0" smtClean="0"/>
              <a:t>we obtain</a:t>
            </a:r>
            <a:endParaRPr lang="pl-PL" sz="2400" dirty="0" smtClean="0"/>
          </a:p>
          <a:p>
            <a:endParaRPr lang="pl-PL" sz="2400" dirty="0"/>
          </a:p>
          <a:p>
            <a:endParaRPr lang="pl-PL" sz="2400" dirty="0" smtClean="0"/>
          </a:p>
          <a:p>
            <a:endParaRPr lang="pl-PL" sz="2400" dirty="0"/>
          </a:p>
          <a:p>
            <a:endParaRPr lang="pl-PL" sz="2400" dirty="0" smtClean="0"/>
          </a:p>
          <a:p>
            <a:endParaRPr lang="pl-PL" sz="2400" dirty="0"/>
          </a:p>
          <a:p>
            <a:r>
              <a:rPr lang="en-US" sz="2400" dirty="0"/>
              <a:t>The downward and upward radiation fluxes, respectively, are of the </a:t>
            </a:r>
            <a:r>
              <a:rPr lang="en-US" sz="2400" dirty="0" smtClean="0"/>
              <a:t>form</a:t>
            </a:r>
            <a:endParaRPr lang="pl-PL" sz="2400" dirty="0" smtClean="0"/>
          </a:p>
          <a:p>
            <a:endParaRPr lang="pl-PL" sz="2400" dirty="0"/>
          </a:p>
          <a:p>
            <a:endParaRPr lang="pl-PL" sz="2400" dirty="0" smtClean="0"/>
          </a:p>
          <a:p>
            <a:endParaRPr lang="pl-PL" sz="2400" dirty="0"/>
          </a:p>
          <a:p>
            <a:endParaRPr lang="pl-PL" sz="2400" dirty="0" smtClean="0"/>
          </a:p>
          <a:p>
            <a:r>
              <a:rPr lang="en-US" sz="2400" dirty="0"/>
              <a:t>where </a:t>
            </a:r>
            <a:r>
              <a:rPr lang="en-US" sz="2400" dirty="0" smtClean="0"/>
              <a:t>E</a:t>
            </a:r>
            <a:r>
              <a:rPr lang="pl-PL" sz="2400" baseline="-25000" dirty="0" smtClean="0"/>
              <a:t>n</a:t>
            </a:r>
            <a:r>
              <a:rPr lang="en-US" sz="2400" dirty="0" smtClean="0"/>
              <a:t>(x</a:t>
            </a:r>
            <a:r>
              <a:rPr lang="en-US" sz="2400" dirty="0"/>
              <a:t>) is a function defined for n&gt;0 and </a:t>
            </a:r>
            <a:r>
              <a:rPr lang="pl-PL" sz="2400" dirty="0" smtClean="0"/>
              <a:t>x&gt;=0 </a:t>
            </a:r>
            <a:r>
              <a:rPr lang="en-US" sz="2400" dirty="0" smtClean="0"/>
              <a:t>of </a:t>
            </a:r>
            <a:r>
              <a:rPr lang="en-US" sz="2400" dirty="0"/>
              <a:t>the form</a:t>
            </a:r>
          </a:p>
        </p:txBody>
      </p:sp>
      <p:graphicFrame>
        <p:nvGraphicFramePr>
          <p:cNvPr id="5" name="Obiekt 4"/>
          <p:cNvGraphicFramePr>
            <a:graphicFrameLocks noChangeAspect="1"/>
          </p:cNvGraphicFramePr>
          <p:nvPr>
            <p:extLst>
              <p:ext uri="{D42A27DB-BD31-4B8C-83A1-F6EECF244321}">
                <p14:modId xmlns:p14="http://schemas.microsoft.com/office/powerpoint/2010/main" val="3035509294"/>
              </p:ext>
            </p:extLst>
          </p:nvPr>
        </p:nvGraphicFramePr>
        <p:xfrm>
          <a:off x="2051720" y="942975"/>
          <a:ext cx="3605471" cy="817240"/>
        </p:xfrm>
        <a:graphic>
          <a:graphicData uri="http://schemas.openxmlformats.org/presentationml/2006/ole">
            <mc:AlternateContent xmlns:mc="http://schemas.openxmlformats.org/markup-compatibility/2006">
              <mc:Choice xmlns:v="urn:schemas-microsoft-com:vml" Requires="v">
                <p:oleObj spid="_x0000_s78916" name="Równanie" r:id="rId3" imgW="2146300" imgH="482600" progId="Equation.3">
                  <p:embed/>
                </p:oleObj>
              </mc:Choice>
              <mc:Fallback>
                <p:oleObj name="Równanie" r:id="rId3" imgW="2146300" imgH="482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720" y="942975"/>
                        <a:ext cx="3605471" cy="817240"/>
                      </a:xfrm>
                      <a:prstGeom prst="rect">
                        <a:avLst/>
                      </a:prstGeom>
                      <a:noFill/>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2446151275"/>
              </p:ext>
            </p:extLst>
          </p:nvPr>
        </p:nvGraphicFramePr>
        <p:xfrm>
          <a:off x="2043411" y="1844824"/>
          <a:ext cx="5057177" cy="792088"/>
        </p:xfrm>
        <a:graphic>
          <a:graphicData uri="http://schemas.openxmlformats.org/presentationml/2006/ole">
            <mc:AlternateContent xmlns:mc="http://schemas.openxmlformats.org/markup-compatibility/2006">
              <mc:Choice xmlns:v="urn:schemas-microsoft-com:vml" Requires="v">
                <p:oleObj spid="_x0000_s78917" name="Równanie" r:id="rId5" imgW="3162300" imgH="495300" progId="Equation.3">
                  <p:embed/>
                </p:oleObj>
              </mc:Choice>
              <mc:Fallback>
                <p:oleObj name="Równanie" r:id="rId5" imgW="3162300" imgH="495300"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3411" y="1844824"/>
                        <a:ext cx="5057177" cy="792088"/>
                      </a:xfrm>
                      <a:prstGeom prst="rect">
                        <a:avLst/>
                      </a:prstGeom>
                      <a:noFill/>
                    </p:spPr>
                  </p:pic>
                </p:oleObj>
              </mc:Fallback>
            </mc:AlternateContent>
          </a:graphicData>
        </a:graphic>
      </p:graphicFrame>
      <p:sp>
        <p:nvSpPr>
          <p:cNvPr id="7"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4"/>
          <p:cNvSpPr>
            <a:spLocks noChangeArrowheads="1"/>
          </p:cNvSpPr>
          <p:nvPr/>
        </p:nvSpPr>
        <p:spPr bwMode="auto">
          <a:xfrm>
            <a:off x="0" y="9429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 name="Obiekt 9"/>
          <p:cNvGraphicFramePr>
            <a:graphicFrameLocks noChangeAspect="1"/>
          </p:cNvGraphicFramePr>
          <p:nvPr>
            <p:extLst>
              <p:ext uri="{D42A27DB-BD31-4B8C-83A1-F6EECF244321}">
                <p14:modId xmlns:p14="http://schemas.microsoft.com/office/powerpoint/2010/main" val="559340314"/>
              </p:ext>
            </p:extLst>
          </p:nvPr>
        </p:nvGraphicFramePr>
        <p:xfrm>
          <a:off x="899592" y="3933056"/>
          <a:ext cx="3384376" cy="802805"/>
        </p:xfrm>
        <a:graphic>
          <a:graphicData uri="http://schemas.openxmlformats.org/presentationml/2006/ole">
            <mc:AlternateContent xmlns:mc="http://schemas.openxmlformats.org/markup-compatibility/2006">
              <mc:Choice xmlns:v="urn:schemas-microsoft-com:vml" Requires="v">
                <p:oleObj spid="_x0000_s78918" name="Równanie" r:id="rId7" imgW="2044700" imgH="482600" progId="Equation.3">
                  <p:embed/>
                </p:oleObj>
              </mc:Choice>
              <mc:Fallback>
                <p:oleObj name="Równanie" r:id="rId7" imgW="2044700" imgH="4826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3933056"/>
                        <a:ext cx="3384376" cy="802805"/>
                      </a:xfrm>
                      <a:prstGeom prst="rect">
                        <a:avLst/>
                      </a:prstGeom>
                      <a:noFill/>
                    </p:spPr>
                  </p:pic>
                </p:oleObj>
              </mc:Fallback>
            </mc:AlternateContent>
          </a:graphicData>
        </a:graphic>
      </p:graphicFrame>
      <p:sp>
        <p:nvSpPr>
          <p:cNvPr id="1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Obiekt 11"/>
          <p:cNvGraphicFramePr>
            <a:graphicFrameLocks noChangeAspect="1"/>
          </p:cNvGraphicFramePr>
          <p:nvPr>
            <p:extLst>
              <p:ext uri="{D42A27DB-BD31-4B8C-83A1-F6EECF244321}">
                <p14:modId xmlns:p14="http://schemas.microsoft.com/office/powerpoint/2010/main" val="3979460918"/>
              </p:ext>
            </p:extLst>
          </p:nvPr>
        </p:nvGraphicFramePr>
        <p:xfrm>
          <a:off x="971600" y="4653136"/>
          <a:ext cx="4824536" cy="786445"/>
        </p:xfrm>
        <a:graphic>
          <a:graphicData uri="http://schemas.openxmlformats.org/presentationml/2006/ole">
            <mc:AlternateContent xmlns:mc="http://schemas.openxmlformats.org/markup-compatibility/2006">
              <mc:Choice xmlns:v="urn:schemas-microsoft-com:vml" Requires="v">
                <p:oleObj spid="_x0000_s78919" name="Równanie" r:id="rId9" imgW="3035300" imgH="495300" progId="Equation.3">
                  <p:embed/>
                </p:oleObj>
              </mc:Choice>
              <mc:Fallback>
                <p:oleObj name="Równanie" r:id="rId9" imgW="3035300" imgH="495300"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71600" y="4653136"/>
                        <a:ext cx="4824536" cy="786445"/>
                      </a:xfrm>
                      <a:prstGeom prst="rect">
                        <a:avLst/>
                      </a:prstGeom>
                      <a:noFill/>
                    </p:spPr>
                  </p:pic>
                </p:oleObj>
              </mc:Fallback>
            </mc:AlternateContent>
          </a:graphicData>
        </a:graphic>
      </p:graphicFrame>
      <p:sp>
        <p:nvSpPr>
          <p:cNvPr id="1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4" name="Obiekt 13"/>
          <p:cNvGraphicFramePr>
            <a:graphicFrameLocks noChangeAspect="1"/>
          </p:cNvGraphicFramePr>
          <p:nvPr>
            <p:extLst>
              <p:ext uri="{D42A27DB-BD31-4B8C-83A1-F6EECF244321}">
                <p14:modId xmlns:p14="http://schemas.microsoft.com/office/powerpoint/2010/main" val="3496556437"/>
              </p:ext>
            </p:extLst>
          </p:nvPr>
        </p:nvGraphicFramePr>
        <p:xfrm>
          <a:off x="971600" y="5949280"/>
          <a:ext cx="3133787" cy="764704"/>
        </p:xfrm>
        <a:graphic>
          <a:graphicData uri="http://schemas.openxmlformats.org/presentationml/2006/ole">
            <mc:AlternateContent xmlns:mc="http://schemas.openxmlformats.org/markup-compatibility/2006">
              <mc:Choice xmlns:v="urn:schemas-microsoft-com:vml" Requires="v">
                <p:oleObj spid="_x0000_s78920" name="Równanie" r:id="rId11" imgW="1993900" imgH="482600" progId="Equation.3">
                  <p:embed/>
                </p:oleObj>
              </mc:Choice>
              <mc:Fallback>
                <p:oleObj name="Równanie" r:id="rId11" imgW="1993900" imgH="48260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71600" y="5949280"/>
                        <a:ext cx="3133787" cy="764704"/>
                      </a:xfrm>
                      <a:prstGeom prst="rect">
                        <a:avLst/>
                      </a:prstGeom>
                      <a:noFill/>
                    </p:spPr>
                  </p:pic>
                </p:oleObj>
              </mc:Fallback>
            </mc:AlternateContent>
          </a:graphicData>
        </a:graphic>
      </p:graphicFrame>
    </p:spTree>
    <p:extLst>
      <p:ext uri="{BB962C8B-B14F-4D97-AF65-F5344CB8AC3E}">
        <p14:creationId xmlns:p14="http://schemas.microsoft.com/office/powerpoint/2010/main" val="2738985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smtClean="0"/>
              <a:t>Model of IR </a:t>
            </a:r>
            <a:r>
              <a:rPr lang="pl-PL" sz="3200" b="1" dirty="0" err="1" smtClean="0"/>
              <a:t>radiation</a:t>
            </a:r>
            <a:r>
              <a:rPr lang="pl-PL" sz="3200" b="1" dirty="0" smtClean="0"/>
              <a:t> </a:t>
            </a:r>
            <a:endParaRPr lang="en-US" sz="3200" b="1" dirty="0"/>
          </a:p>
        </p:txBody>
      </p:sp>
      <p:sp>
        <p:nvSpPr>
          <p:cNvPr id="3" name="Symbol zastępczy zawartości 2"/>
          <p:cNvSpPr>
            <a:spLocks noGrp="1"/>
          </p:cNvSpPr>
          <p:nvPr>
            <p:ph idx="1"/>
          </p:nvPr>
        </p:nvSpPr>
        <p:spPr/>
        <p:txBody>
          <a:bodyPr/>
          <a:lstStyle/>
          <a:p>
            <a:endParaRPr lang="en-US"/>
          </a:p>
        </p:txBody>
      </p:sp>
    </p:spTree>
    <p:extLst>
      <p:ext uri="{BB962C8B-B14F-4D97-AF65-F5344CB8AC3E}">
        <p14:creationId xmlns:p14="http://schemas.microsoft.com/office/powerpoint/2010/main" val="2053567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Introduction</a:t>
            </a:r>
            <a:endParaRPr lang="en-US" sz="3200" b="1" dirty="0"/>
          </a:p>
        </p:txBody>
      </p:sp>
      <p:sp>
        <p:nvSpPr>
          <p:cNvPr id="3" name="Symbol zastępczy zawartości 2"/>
          <p:cNvSpPr>
            <a:spLocks noGrp="1"/>
          </p:cNvSpPr>
          <p:nvPr>
            <p:ph idx="1"/>
          </p:nvPr>
        </p:nvSpPr>
        <p:spPr>
          <a:xfrm>
            <a:off x="395536" y="1412776"/>
            <a:ext cx="8229600" cy="4525963"/>
          </a:xfrm>
        </p:spPr>
        <p:txBody>
          <a:bodyPr>
            <a:normAutofit fontScale="92500"/>
          </a:bodyPr>
          <a:lstStyle/>
          <a:p>
            <a:r>
              <a:rPr lang="en-US" sz="2400" dirty="0"/>
              <a:t>We will now deal with methods for solving the radiative transfer equation in the atmosphere derived in the previous lecture. </a:t>
            </a:r>
            <a:endParaRPr lang="pl-PL" sz="2400" dirty="0" smtClean="0"/>
          </a:p>
          <a:p>
            <a:r>
              <a:rPr lang="en-US" sz="2400" dirty="0" smtClean="0"/>
              <a:t>Due </a:t>
            </a:r>
            <a:r>
              <a:rPr lang="en-US" sz="2400" dirty="0"/>
              <a:t>to the fact that the solar radiation spectrum is almost decoupled from the terrestrial radiation spectrum, it becomes reasonable to consider these cases separately. </a:t>
            </a:r>
            <a:endParaRPr lang="pl-PL" sz="2400" dirty="0" smtClean="0"/>
          </a:p>
          <a:p>
            <a:r>
              <a:rPr lang="en-US" sz="2400" dirty="0"/>
              <a:t>Let us consider terrestrial </a:t>
            </a:r>
            <a:r>
              <a:rPr lang="pl-PL" sz="2400" dirty="0" smtClean="0"/>
              <a:t>(</a:t>
            </a:r>
            <a:r>
              <a:rPr lang="pl-PL" sz="2400" dirty="0" err="1" smtClean="0"/>
              <a:t>longwave</a:t>
            </a:r>
            <a:r>
              <a:rPr lang="pl-PL" sz="2400" dirty="0" smtClean="0"/>
              <a:t>) </a:t>
            </a:r>
            <a:r>
              <a:rPr lang="en-US" sz="2400" dirty="0" smtClean="0"/>
              <a:t>radiation </a:t>
            </a:r>
            <a:r>
              <a:rPr lang="en-US" sz="2400" dirty="0"/>
              <a:t>to begin with and assume that scattering processes in this case can be neglected. </a:t>
            </a:r>
            <a:endParaRPr lang="pl-PL" sz="2400" dirty="0" smtClean="0"/>
          </a:p>
          <a:p>
            <a:r>
              <a:rPr lang="pl-PL" sz="2400" dirty="0" smtClean="0"/>
              <a:t>H</a:t>
            </a:r>
            <a:r>
              <a:rPr lang="en-US" sz="2400" dirty="0" err="1" smtClean="0"/>
              <a:t>owever</a:t>
            </a:r>
            <a:r>
              <a:rPr lang="en-US" sz="2400" dirty="0"/>
              <a:t>, this assumption may not be fulfilled, as large particles that do not absorb radiation completely (e.g. sand particles) can effectively scatter radiation in the atmospheric window. </a:t>
            </a:r>
            <a:endParaRPr lang="pl-PL" sz="2400" dirty="0" smtClean="0"/>
          </a:p>
          <a:p>
            <a:r>
              <a:rPr lang="pl-PL" sz="2400" dirty="0"/>
              <a:t>D</a:t>
            </a:r>
            <a:r>
              <a:rPr lang="en-US" sz="2400" dirty="0" err="1" smtClean="0"/>
              <a:t>isregarding</a:t>
            </a:r>
            <a:r>
              <a:rPr lang="en-US" sz="2400" dirty="0" smtClean="0"/>
              <a:t> </a:t>
            </a:r>
            <a:r>
              <a:rPr lang="en-US" sz="2400" dirty="0"/>
              <a:t>this situation, the </a:t>
            </a:r>
            <a:r>
              <a:rPr lang="en-US" sz="2400" dirty="0" err="1" smtClean="0"/>
              <a:t>longwave</a:t>
            </a:r>
            <a:r>
              <a:rPr lang="en-US" sz="2400" dirty="0" smtClean="0"/>
              <a:t> </a:t>
            </a:r>
            <a:r>
              <a:rPr lang="pl-PL" sz="2400" dirty="0" smtClean="0"/>
              <a:t>(LW </a:t>
            </a:r>
            <a:r>
              <a:rPr lang="pl-PL" sz="2400" dirty="0" err="1" smtClean="0"/>
              <a:t>or</a:t>
            </a:r>
            <a:r>
              <a:rPr lang="pl-PL" sz="2400" dirty="0" smtClean="0"/>
              <a:t> IR) </a:t>
            </a:r>
            <a:r>
              <a:rPr lang="en-US" sz="2400" dirty="0" smtClean="0"/>
              <a:t>radiation </a:t>
            </a:r>
            <a:r>
              <a:rPr lang="en-US" sz="2400" dirty="0"/>
              <a:t>transfer equation is of the form</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2374118721"/>
              </p:ext>
            </p:extLst>
          </p:nvPr>
        </p:nvGraphicFramePr>
        <p:xfrm>
          <a:off x="3707904" y="5733256"/>
          <a:ext cx="2013651" cy="692696"/>
        </p:xfrm>
        <a:graphic>
          <a:graphicData uri="http://schemas.openxmlformats.org/presentationml/2006/ole">
            <mc:AlternateContent xmlns:mc="http://schemas.openxmlformats.org/markup-compatibility/2006">
              <mc:Choice xmlns:v="urn:schemas-microsoft-com:vml" Requires="v">
                <p:oleObj spid="_x0000_s68640" name="Równanie" r:id="rId3" imgW="1193282" imgH="406224" progId="Equation.3">
                  <p:embed/>
                </p:oleObj>
              </mc:Choice>
              <mc:Fallback>
                <p:oleObj name="Równanie" r:id="rId3" imgW="1193282" imgH="406224"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7904" y="5733256"/>
                        <a:ext cx="2013651" cy="692696"/>
                      </a:xfrm>
                      <a:prstGeom prst="rect">
                        <a:avLst/>
                      </a:prstGeom>
                      <a:noFill/>
                    </p:spPr>
                  </p:pic>
                </p:oleObj>
              </mc:Fallback>
            </mc:AlternateContent>
          </a:graphicData>
        </a:graphic>
      </p:graphicFrame>
    </p:spTree>
    <p:extLst>
      <p:ext uri="{BB962C8B-B14F-4D97-AF65-F5344CB8AC3E}">
        <p14:creationId xmlns:p14="http://schemas.microsoft.com/office/powerpoint/2010/main" val="2851827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Schwarzschild equation</a:t>
            </a:r>
            <a:endParaRPr lang="en-US" sz="3200" b="1" dirty="0"/>
          </a:p>
        </p:txBody>
      </p:sp>
      <p:sp>
        <p:nvSpPr>
          <p:cNvPr id="3" name="Symbol zastępczy zawartości 2"/>
          <p:cNvSpPr>
            <a:spLocks noGrp="1"/>
          </p:cNvSpPr>
          <p:nvPr>
            <p:ph idx="1"/>
          </p:nvPr>
        </p:nvSpPr>
        <p:spPr>
          <a:xfrm>
            <a:off x="457200" y="2276872"/>
            <a:ext cx="8229600" cy="4464496"/>
          </a:xfrm>
        </p:spPr>
        <p:txBody>
          <a:bodyPr>
            <a:noAutofit/>
          </a:bodyPr>
          <a:lstStyle/>
          <a:p>
            <a:r>
              <a:rPr lang="en-US" sz="2200" dirty="0"/>
              <a:t>where </a:t>
            </a:r>
            <a:r>
              <a:rPr lang="en-US" sz="2200" dirty="0" smtClean="0"/>
              <a:t>k</a:t>
            </a:r>
            <a:r>
              <a:rPr lang="en-US" sz="2200" baseline="-25000" dirty="0" smtClean="0">
                <a:sym typeface="Symbol"/>
              </a:rPr>
              <a:t></a:t>
            </a:r>
            <a:r>
              <a:rPr lang="en-US" sz="2200" dirty="0" smtClean="0"/>
              <a:t> </a:t>
            </a:r>
            <a:r>
              <a:rPr lang="en-US" sz="2200" dirty="0"/>
              <a:t>is the mass absorption coefficient [</a:t>
            </a:r>
            <a:r>
              <a:rPr lang="en-US" sz="2200" dirty="0" smtClean="0"/>
              <a:t>m</a:t>
            </a:r>
            <a:r>
              <a:rPr lang="pl-PL" sz="2200" baseline="30000" dirty="0" smtClean="0"/>
              <a:t>2</a:t>
            </a:r>
            <a:r>
              <a:rPr lang="pl-PL" sz="2200" dirty="0" smtClean="0"/>
              <a:t>/</a:t>
            </a:r>
            <a:r>
              <a:rPr lang="en-US" sz="2200" dirty="0" smtClean="0"/>
              <a:t>kg]. </a:t>
            </a:r>
            <a:endParaRPr lang="pl-PL" sz="2200" dirty="0" smtClean="0"/>
          </a:p>
          <a:p>
            <a:r>
              <a:rPr lang="en-US" sz="2200" dirty="0" smtClean="0"/>
              <a:t>The </a:t>
            </a:r>
            <a:r>
              <a:rPr lang="en-US" sz="2200" dirty="0"/>
              <a:t>source function in this situation depends only on the temperature (for monochromatic radiation), so the problem is local in contrast to the general radiation transfer equation where scattering makes the problem mathematically not local. </a:t>
            </a:r>
            <a:endParaRPr lang="pl-PL" sz="2200" dirty="0" smtClean="0"/>
          </a:p>
          <a:p>
            <a:r>
              <a:rPr lang="en-US" sz="2200" dirty="0" smtClean="0"/>
              <a:t>Optical </a:t>
            </a:r>
            <a:r>
              <a:rPr lang="pl-PL" sz="2200" dirty="0" err="1" smtClean="0"/>
              <a:t>depth</a:t>
            </a:r>
            <a:r>
              <a:rPr lang="en-US" sz="2200" dirty="0" smtClean="0"/>
              <a:t> </a:t>
            </a:r>
            <a:r>
              <a:rPr lang="en-US" sz="2200" dirty="0"/>
              <a:t>is measured rectilinearly (neglecting refraction in the atmosphere) along the direction that determines radiation propagation. </a:t>
            </a:r>
            <a:endParaRPr lang="pl-PL" sz="2200" dirty="0" smtClean="0"/>
          </a:p>
          <a:p>
            <a:r>
              <a:rPr lang="en-US" sz="2200" dirty="0" smtClean="0"/>
              <a:t>The </a:t>
            </a:r>
            <a:r>
              <a:rPr lang="en-US" sz="2200" dirty="0"/>
              <a:t>solution to the Schwarzschild equation consists of two parts: the incident radiation attenuated by absorption of the medium along the path from point </a:t>
            </a:r>
            <a:r>
              <a:rPr lang="en-US" sz="2200" dirty="0" smtClean="0"/>
              <a:t>P</a:t>
            </a:r>
            <a:r>
              <a:rPr lang="pl-PL" sz="2200" baseline="-25000" dirty="0" smtClean="0"/>
              <a:t>1</a:t>
            </a:r>
            <a:r>
              <a:rPr lang="en-US" sz="2200" dirty="0" smtClean="0"/>
              <a:t> </a:t>
            </a:r>
            <a:r>
              <a:rPr lang="en-US" sz="2200" dirty="0"/>
              <a:t>to </a:t>
            </a:r>
            <a:r>
              <a:rPr lang="en-US" sz="2200" dirty="0" smtClean="0"/>
              <a:t>P</a:t>
            </a:r>
            <a:r>
              <a:rPr lang="pl-PL" sz="2200" baseline="-25000" dirty="0" smtClean="0"/>
              <a:t>2</a:t>
            </a:r>
            <a:r>
              <a:rPr lang="en-US" sz="2200" dirty="0" smtClean="0"/>
              <a:t>, </a:t>
            </a:r>
            <a:r>
              <a:rPr lang="en-US" sz="2200" dirty="0"/>
              <a:t>and the emitted radiation between </a:t>
            </a:r>
            <a:r>
              <a:rPr lang="en-US" sz="2200" dirty="0" smtClean="0"/>
              <a:t>P</a:t>
            </a:r>
            <a:r>
              <a:rPr lang="pl-PL" sz="2200" baseline="-25000" dirty="0" smtClean="0"/>
              <a:t>1</a:t>
            </a:r>
            <a:r>
              <a:rPr lang="en-US" sz="2200" dirty="0" smtClean="0"/>
              <a:t> </a:t>
            </a:r>
            <a:r>
              <a:rPr lang="en-US" sz="2200" dirty="0"/>
              <a:t>and </a:t>
            </a:r>
            <a:r>
              <a:rPr lang="en-US" sz="2200" dirty="0" smtClean="0"/>
              <a:t>P</a:t>
            </a:r>
            <a:r>
              <a:rPr lang="pl-PL" sz="2200" baseline="-25000" dirty="0" smtClean="0"/>
              <a:t>2</a:t>
            </a:r>
            <a:r>
              <a:rPr lang="en-US" sz="2200" dirty="0" smtClean="0"/>
              <a:t> </a:t>
            </a:r>
            <a:r>
              <a:rPr lang="en-US" sz="2200" dirty="0"/>
              <a:t>and then attenuated further along the path</a:t>
            </a:r>
            <a:r>
              <a:rPr lang="en-US" sz="2200" dirty="0" smtClean="0"/>
              <a:t>.</a:t>
            </a:r>
            <a:endParaRPr lang="en-US" sz="2200" dirty="0"/>
          </a:p>
        </p:txBody>
      </p:sp>
      <p:graphicFrame>
        <p:nvGraphicFramePr>
          <p:cNvPr id="4" name="Obiekt 3"/>
          <p:cNvGraphicFramePr>
            <a:graphicFrameLocks noChangeAspect="1"/>
          </p:cNvGraphicFramePr>
          <p:nvPr>
            <p:extLst>
              <p:ext uri="{D42A27DB-BD31-4B8C-83A1-F6EECF244321}">
                <p14:modId xmlns:p14="http://schemas.microsoft.com/office/powerpoint/2010/main" val="2022201550"/>
              </p:ext>
            </p:extLst>
          </p:nvPr>
        </p:nvGraphicFramePr>
        <p:xfrm>
          <a:off x="2411760" y="1340768"/>
          <a:ext cx="2012950" cy="693737"/>
        </p:xfrm>
        <a:graphic>
          <a:graphicData uri="http://schemas.openxmlformats.org/presentationml/2006/ole">
            <mc:AlternateContent xmlns:mc="http://schemas.openxmlformats.org/markup-compatibility/2006">
              <mc:Choice xmlns:v="urn:schemas-microsoft-com:vml" Requires="v">
                <p:oleObj spid="_x0000_s69693" name="Równanie" r:id="rId3" imgW="1193282" imgH="406224" progId="Equation.3">
                  <p:embed/>
                </p:oleObj>
              </mc:Choice>
              <mc:Fallback>
                <p:oleObj name="Równanie" r:id="rId3" imgW="1193282" imgH="406224" progId="Equation.3">
                  <p:embed/>
                  <p:pic>
                    <p:nvPicPr>
                      <p:cNvPr id="0" name="Obiek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760" y="1340768"/>
                        <a:ext cx="2012950" cy="6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Obiekt 5"/>
          <p:cNvGraphicFramePr>
            <a:graphicFrameLocks noChangeAspect="1"/>
          </p:cNvGraphicFramePr>
          <p:nvPr>
            <p:extLst>
              <p:ext uri="{D42A27DB-BD31-4B8C-83A1-F6EECF244321}">
                <p14:modId xmlns:p14="http://schemas.microsoft.com/office/powerpoint/2010/main" val="117806998"/>
              </p:ext>
            </p:extLst>
          </p:nvPr>
        </p:nvGraphicFramePr>
        <p:xfrm>
          <a:off x="5724128" y="1556792"/>
          <a:ext cx="1281436" cy="404664"/>
        </p:xfrm>
        <a:graphic>
          <a:graphicData uri="http://schemas.openxmlformats.org/presentationml/2006/ole">
            <mc:AlternateContent xmlns:mc="http://schemas.openxmlformats.org/markup-compatibility/2006">
              <mc:Choice xmlns:v="urn:schemas-microsoft-com:vml" Requires="v">
                <p:oleObj spid="_x0000_s69694" name="Równanie" r:id="rId5" imgW="723586" imgH="228501" progId="Equation.3">
                  <p:embed/>
                </p:oleObj>
              </mc:Choice>
              <mc:Fallback>
                <p:oleObj name="Równanie" r:id="rId5" imgW="723586" imgH="228501"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24128" y="1556792"/>
                        <a:ext cx="1281436" cy="404664"/>
                      </a:xfrm>
                      <a:prstGeom prst="rect">
                        <a:avLst/>
                      </a:prstGeom>
                      <a:noFill/>
                    </p:spPr>
                  </p:pic>
                </p:oleObj>
              </mc:Fallback>
            </mc:AlternateContent>
          </a:graphicData>
        </a:graphic>
      </p:graphicFrame>
    </p:spTree>
    <p:extLst>
      <p:ext uri="{BB962C8B-B14F-4D97-AF65-F5344CB8AC3E}">
        <p14:creationId xmlns:p14="http://schemas.microsoft.com/office/powerpoint/2010/main" val="2659733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Solving Schwarzschild equation</a:t>
            </a:r>
            <a:endParaRPr lang="en-US" sz="3200" dirty="0"/>
          </a:p>
        </p:txBody>
      </p:sp>
      <p:sp>
        <p:nvSpPr>
          <p:cNvPr id="3" name="Symbol zastępczy zawartości 2"/>
          <p:cNvSpPr>
            <a:spLocks noGrp="1"/>
          </p:cNvSpPr>
          <p:nvPr>
            <p:ph idx="1"/>
          </p:nvPr>
        </p:nvSpPr>
        <p:spPr/>
        <p:txBody>
          <a:bodyPr>
            <a:normAutofit/>
          </a:bodyPr>
          <a:lstStyle/>
          <a:p>
            <a:r>
              <a:rPr lang="en-US" sz="2400" dirty="0"/>
              <a:t>Using the integral factor for the Schwarzschild </a:t>
            </a:r>
            <a:r>
              <a:rPr lang="en-US" sz="2400" dirty="0" smtClean="0"/>
              <a:t>equation</a:t>
            </a:r>
            <a:r>
              <a:rPr lang="pl-PL" sz="2400" dirty="0" smtClean="0"/>
              <a:t> e</a:t>
            </a:r>
            <a:r>
              <a:rPr lang="pl-PL" sz="2400" baseline="30000" dirty="0" smtClean="0">
                <a:sym typeface="Symbol"/>
              </a:rPr>
              <a:t></a:t>
            </a:r>
            <a:r>
              <a:rPr lang="en-US" sz="2400" dirty="0" smtClean="0"/>
              <a:t>, </a:t>
            </a:r>
            <a:r>
              <a:rPr lang="en-US" sz="2400" dirty="0"/>
              <a:t>we can write it in the form </a:t>
            </a:r>
            <a:r>
              <a:rPr lang="en-US" sz="2400" dirty="0" smtClean="0"/>
              <a:t>of</a:t>
            </a:r>
            <a:endParaRPr lang="pl-PL" sz="2400" dirty="0" smtClean="0"/>
          </a:p>
          <a:p>
            <a:endParaRPr lang="pl-PL" sz="2400" dirty="0"/>
          </a:p>
          <a:p>
            <a:endParaRPr lang="pl-PL" sz="2400" dirty="0" smtClean="0"/>
          </a:p>
          <a:p>
            <a:r>
              <a:rPr lang="en-US" sz="2400" dirty="0"/>
              <a:t>The optical </a:t>
            </a:r>
            <a:r>
              <a:rPr lang="pl-PL" sz="2400" dirty="0" err="1" smtClean="0"/>
              <a:t>depth</a:t>
            </a:r>
            <a:r>
              <a:rPr lang="en-US" sz="2400" dirty="0" smtClean="0"/>
              <a:t> </a:t>
            </a:r>
            <a:r>
              <a:rPr lang="en-US" sz="2400" dirty="0"/>
              <a:t>from point </a:t>
            </a:r>
            <a:r>
              <a:rPr lang="en-US" sz="2400" dirty="0" smtClean="0"/>
              <a:t>P</a:t>
            </a:r>
            <a:r>
              <a:rPr lang="pl-PL" sz="2400" baseline="-25000" dirty="0" smtClean="0"/>
              <a:t>1</a:t>
            </a:r>
            <a:r>
              <a:rPr lang="en-US" sz="2400" dirty="0" smtClean="0"/>
              <a:t> </a:t>
            </a:r>
            <a:r>
              <a:rPr lang="en-US" sz="2400" dirty="0"/>
              <a:t>to the intermediate point P is given by the </a:t>
            </a:r>
            <a:r>
              <a:rPr lang="en-US" sz="2400" dirty="0" smtClean="0"/>
              <a:t>formula</a:t>
            </a:r>
            <a:endParaRPr lang="pl-PL" sz="2400" dirty="0" smtClean="0"/>
          </a:p>
          <a:p>
            <a:endParaRPr lang="pl-PL" sz="2400" dirty="0"/>
          </a:p>
          <a:p>
            <a:endParaRPr lang="pl-PL" sz="2400" dirty="0" smtClean="0"/>
          </a:p>
          <a:p>
            <a:r>
              <a:rPr lang="en-US" sz="2400" dirty="0"/>
              <a:t>Integrating the transfer equation from point P</a:t>
            </a:r>
            <a:r>
              <a:rPr lang="pl-PL" sz="2400" baseline="-25000" dirty="0"/>
              <a:t>1 </a:t>
            </a:r>
            <a:r>
              <a:rPr lang="en-US" sz="2400" dirty="0" smtClean="0"/>
              <a:t> </a:t>
            </a:r>
            <a:r>
              <a:rPr lang="en-US" sz="2400" dirty="0"/>
              <a:t>to </a:t>
            </a:r>
            <a:r>
              <a:rPr lang="en-US" sz="2400" dirty="0" smtClean="0"/>
              <a:t>P</a:t>
            </a:r>
            <a:r>
              <a:rPr lang="pl-PL" sz="2400" baseline="-25000" dirty="0" smtClean="0"/>
              <a:t>2 </a:t>
            </a:r>
            <a:r>
              <a:rPr lang="en-US" sz="2400" dirty="0" smtClean="0"/>
              <a:t> </a:t>
            </a:r>
            <a:r>
              <a:rPr lang="en-US" sz="2400" dirty="0"/>
              <a:t>leads to</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251477309"/>
              </p:ext>
            </p:extLst>
          </p:nvPr>
        </p:nvGraphicFramePr>
        <p:xfrm>
          <a:off x="2745519" y="2420888"/>
          <a:ext cx="3652962" cy="836712"/>
        </p:xfrm>
        <a:graphic>
          <a:graphicData uri="http://schemas.openxmlformats.org/presentationml/2006/ole">
            <mc:AlternateContent xmlns:mc="http://schemas.openxmlformats.org/markup-compatibility/2006">
              <mc:Choice xmlns:v="urn:schemas-microsoft-com:vml" Requires="v">
                <p:oleObj spid="_x0000_s70744" name="Równanie" r:id="rId3" imgW="1701800" imgH="393700" progId="Equation.3">
                  <p:embed/>
                </p:oleObj>
              </mc:Choice>
              <mc:Fallback>
                <p:oleObj name="Równanie" r:id="rId3" imgW="17018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5519" y="2420888"/>
                        <a:ext cx="3652962" cy="836712"/>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1049529400"/>
              </p:ext>
            </p:extLst>
          </p:nvPr>
        </p:nvGraphicFramePr>
        <p:xfrm>
          <a:off x="2195736" y="4005064"/>
          <a:ext cx="5068544" cy="836712"/>
        </p:xfrm>
        <a:graphic>
          <a:graphicData uri="http://schemas.openxmlformats.org/presentationml/2006/ole">
            <mc:AlternateContent xmlns:mc="http://schemas.openxmlformats.org/markup-compatibility/2006">
              <mc:Choice xmlns:v="urn:schemas-microsoft-com:vml" Requires="v">
                <p:oleObj spid="_x0000_s70745" name="Równanie" r:id="rId5" imgW="2997200" imgH="495300" progId="Equation.3">
                  <p:embed/>
                </p:oleObj>
              </mc:Choice>
              <mc:Fallback>
                <p:oleObj name="Równanie" r:id="rId5" imgW="2997200" imgH="495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5736" y="4005064"/>
                        <a:ext cx="5068544" cy="836712"/>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2074582208"/>
              </p:ext>
            </p:extLst>
          </p:nvPr>
        </p:nvGraphicFramePr>
        <p:xfrm>
          <a:off x="2483768" y="5589240"/>
          <a:ext cx="2815858" cy="836712"/>
        </p:xfrm>
        <a:graphic>
          <a:graphicData uri="http://schemas.openxmlformats.org/presentationml/2006/ole">
            <mc:AlternateContent xmlns:mc="http://schemas.openxmlformats.org/markup-compatibility/2006">
              <mc:Choice xmlns:v="urn:schemas-microsoft-com:vml" Requires="v">
                <p:oleObj spid="_x0000_s70746" name="Równanie" r:id="rId7" imgW="1663700" imgH="495300" progId="Equation.3">
                  <p:embed/>
                </p:oleObj>
              </mc:Choice>
              <mc:Fallback>
                <p:oleObj name="Równanie" r:id="rId7" imgW="1663700" imgH="4953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3768" y="5589240"/>
                        <a:ext cx="2815858" cy="836712"/>
                      </a:xfrm>
                      <a:prstGeom prst="rect">
                        <a:avLst/>
                      </a:prstGeom>
                      <a:noFill/>
                    </p:spPr>
                  </p:pic>
                </p:oleObj>
              </mc:Fallback>
            </mc:AlternateContent>
          </a:graphicData>
        </a:graphic>
      </p:graphicFrame>
    </p:spTree>
    <p:extLst>
      <p:ext uri="{BB962C8B-B14F-4D97-AF65-F5344CB8AC3E}">
        <p14:creationId xmlns:p14="http://schemas.microsoft.com/office/powerpoint/2010/main" val="2495581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548680"/>
            <a:ext cx="8229600" cy="4525963"/>
          </a:xfrm>
        </p:spPr>
        <p:txBody>
          <a:bodyPr>
            <a:normAutofit/>
          </a:bodyPr>
          <a:lstStyle/>
          <a:p>
            <a:r>
              <a:rPr lang="en-US" sz="2400" dirty="0"/>
              <a:t>Solving this equation for point </a:t>
            </a:r>
            <a:r>
              <a:rPr lang="en-US" sz="2400" dirty="0" smtClean="0"/>
              <a:t>P</a:t>
            </a:r>
            <a:r>
              <a:rPr lang="pl-PL" sz="2400" baseline="-25000" dirty="0" smtClean="0"/>
              <a:t>2</a:t>
            </a:r>
            <a:r>
              <a:rPr lang="en-US" sz="2400" dirty="0" smtClean="0"/>
              <a:t> </a:t>
            </a:r>
            <a:r>
              <a:rPr lang="en-US" sz="2400" dirty="0"/>
              <a:t>we </a:t>
            </a:r>
            <a:r>
              <a:rPr lang="en-US" sz="2400" dirty="0" smtClean="0"/>
              <a:t>have</a:t>
            </a:r>
            <a:endParaRPr lang="pl-PL" sz="2400" dirty="0" smtClean="0"/>
          </a:p>
          <a:p>
            <a:endParaRPr lang="pl-PL" sz="2400" dirty="0"/>
          </a:p>
          <a:p>
            <a:endParaRPr lang="pl-PL" sz="2400" dirty="0" smtClean="0"/>
          </a:p>
          <a:p>
            <a:endParaRPr lang="pl-PL" sz="2400" dirty="0"/>
          </a:p>
          <a:p>
            <a:endParaRPr lang="pl-PL" sz="2400" dirty="0" smtClean="0"/>
          </a:p>
          <a:p>
            <a:endParaRPr lang="pl-PL" sz="2400" dirty="0"/>
          </a:p>
          <a:p>
            <a:endParaRPr lang="pl-PL" sz="2400" dirty="0" smtClean="0"/>
          </a:p>
          <a:p>
            <a:endParaRPr lang="pl-PL" sz="2400" dirty="0"/>
          </a:p>
          <a:p>
            <a:r>
              <a:rPr lang="en-US" sz="2400" dirty="0"/>
              <a:t>where </a:t>
            </a:r>
            <a:r>
              <a:rPr lang="en-US" sz="2400" dirty="0" smtClean="0"/>
              <a:t>T</a:t>
            </a:r>
            <a:r>
              <a:rPr lang="pl-PL" sz="2400" baseline="-25000" dirty="0" smtClean="0"/>
              <a:t>r</a:t>
            </a:r>
            <a:r>
              <a:rPr lang="en-US" sz="2400" dirty="0" smtClean="0"/>
              <a:t> </a:t>
            </a:r>
            <a:r>
              <a:rPr lang="en-US" sz="2400" dirty="0"/>
              <a:t>in the last equation stands for transmission.</a:t>
            </a:r>
          </a:p>
        </p:txBody>
      </p:sp>
      <p:graphicFrame>
        <p:nvGraphicFramePr>
          <p:cNvPr id="4" name="Obiekt 3"/>
          <p:cNvGraphicFramePr>
            <a:graphicFrameLocks noChangeAspect="1"/>
          </p:cNvGraphicFramePr>
          <p:nvPr>
            <p:extLst>
              <p:ext uri="{D42A27DB-BD31-4B8C-83A1-F6EECF244321}">
                <p14:modId xmlns:p14="http://schemas.microsoft.com/office/powerpoint/2010/main" val="2256490159"/>
              </p:ext>
            </p:extLst>
          </p:nvPr>
        </p:nvGraphicFramePr>
        <p:xfrm>
          <a:off x="1043608" y="1274532"/>
          <a:ext cx="6624735" cy="859068"/>
        </p:xfrm>
        <a:graphic>
          <a:graphicData uri="http://schemas.openxmlformats.org/presentationml/2006/ole">
            <mc:AlternateContent xmlns:mc="http://schemas.openxmlformats.org/markup-compatibility/2006">
              <mc:Choice xmlns:v="urn:schemas-microsoft-com:vml" Requires="v">
                <p:oleObj spid="_x0000_s71766" name="Równanie" r:id="rId3" imgW="3822700" imgH="495300" progId="Equation.3">
                  <p:embed/>
                </p:oleObj>
              </mc:Choice>
              <mc:Fallback>
                <p:oleObj name="Równanie" r:id="rId3" imgW="3822700" imgH="4953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1274532"/>
                        <a:ext cx="6624735" cy="859068"/>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1073776206"/>
              </p:ext>
            </p:extLst>
          </p:nvPr>
        </p:nvGraphicFramePr>
        <p:xfrm>
          <a:off x="1619672" y="2133600"/>
          <a:ext cx="5403149" cy="867172"/>
        </p:xfrm>
        <a:graphic>
          <a:graphicData uri="http://schemas.openxmlformats.org/presentationml/2006/ole">
            <mc:AlternateContent xmlns:mc="http://schemas.openxmlformats.org/markup-compatibility/2006">
              <mc:Choice xmlns:v="urn:schemas-microsoft-com:vml" Requires="v">
                <p:oleObj spid="_x0000_s71767" name="Równanie" r:id="rId5" imgW="3086100" imgH="495300" progId="Equation.3">
                  <p:embed/>
                </p:oleObj>
              </mc:Choice>
              <mc:Fallback>
                <p:oleObj name="Równanie" r:id="rId5" imgW="3086100" imgH="4953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672" y="2133600"/>
                        <a:ext cx="5403149" cy="867172"/>
                      </a:xfrm>
                      <a:prstGeom prst="rect">
                        <a:avLst/>
                      </a:prstGeom>
                      <a:noFill/>
                    </p:spPr>
                  </p:pic>
                </p:oleObj>
              </mc:Fallback>
            </mc:AlternateContent>
          </a:graphicData>
        </a:graphic>
      </p:graphicFrame>
      <p:graphicFrame>
        <p:nvGraphicFramePr>
          <p:cNvPr id="6" name="Obiekt 5"/>
          <p:cNvGraphicFramePr>
            <a:graphicFrameLocks noChangeAspect="1"/>
          </p:cNvGraphicFramePr>
          <p:nvPr>
            <p:extLst>
              <p:ext uri="{D42A27DB-BD31-4B8C-83A1-F6EECF244321}">
                <p14:modId xmlns:p14="http://schemas.microsoft.com/office/powerpoint/2010/main" val="748400976"/>
              </p:ext>
            </p:extLst>
          </p:nvPr>
        </p:nvGraphicFramePr>
        <p:xfrm>
          <a:off x="1691680" y="3212976"/>
          <a:ext cx="3893840" cy="778768"/>
        </p:xfrm>
        <a:graphic>
          <a:graphicData uri="http://schemas.openxmlformats.org/presentationml/2006/ole">
            <mc:AlternateContent xmlns:mc="http://schemas.openxmlformats.org/markup-compatibility/2006">
              <mc:Choice xmlns:v="urn:schemas-microsoft-com:vml" Requires="v">
                <p:oleObj spid="_x0000_s71768" name="Równanie" r:id="rId7" imgW="2476500" imgH="495300" progId="Equation.3">
                  <p:embed/>
                </p:oleObj>
              </mc:Choice>
              <mc:Fallback>
                <p:oleObj name="Równanie" r:id="rId7" imgW="2476500" imgH="495300" progId="Equation.3">
                  <p:embed/>
                  <p:pic>
                    <p:nvPicPr>
                      <p:cNvPr id="0" name="Object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91680" y="3212976"/>
                        <a:ext cx="3893840" cy="778768"/>
                      </a:xfrm>
                      <a:prstGeom prst="rect">
                        <a:avLst/>
                      </a:prstGeom>
                      <a:noFill/>
                    </p:spPr>
                  </p:pic>
                </p:oleObj>
              </mc:Fallback>
            </mc:AlternateContent>
          </a:graphicData>
        </a:graphic>
      </p:graphicFrame>
      <p:sp>
        <p:nvSpPr>
          <p:cNvPr id="7" name="Rectangle 4"/>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5"/>
          <p:cNvSpPr>
            <a:spLocks noChangeArrowheads="1"/>
          </p:cNvSpPr>
          <p:nvPr/>
        </p:nvSpPr>
        <p:spPr bwMode="auto">
          <a:xfrm>
            <a:off x="0" y="9525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6"/>
          <p:cNvSpPr>
            <a:spLocks noChangeArrowheads="1"/>
          </p:cNvSpPr>
          <p:nvPr/>
        </p:nvSpPr>
        <p:spPr bwMode="auto">
          <a:xfrm>
            <a:off x="0" y="19050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10" name="Rectangle 7"/>
          <p:cNvSpPr>
            <a:spLocks noChangeArrowheads="1"/>
          </p:cNvSpPr>
          <p:nvPr/>
        </p:nvSpPr>
        <p:spPr bwMode="auto">
          <a:xfrm>
            <a:off x="0"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pl-P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20836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b="1" dirty="0" err="1" smtClean="0"/>
              <a:t>Example</a:t>
            </a:r>
            <a:endParaRPr lang="en-US" sz="3200" b="1" dirty="0"/>
          </a:p>
        </p:txBody>
      </p:sp>
      <p:sp>
        <p:nvSpPr>
          <p:cNvPr id="3" name="Symbol zastępczy zawartości 2"/>
          <p:cNvSpPr>
            <a:spLocks noGrp="1"/>
          </p:cNvSpPr>
          <p:nvPr>
            <p:ph idx="1"/>
          </p:nvPr>
        </p:nvSpPr>
        <p:spPr>
          <a:xfrm>
            <a:off x="457200" y="1600200"/>
            <a:ext cx="8229600" cy="5069160"/>
          </a:xfrm>
        </p:spPr>
        <p:txBody>
          <a:bodyPr>
            <a:normAutofit/>
          </a:bodyPr>
          <a:lstStyle/>
          <a:p>
            <a:r>
              <a:rPr lang="en-US" sz="2400" dirty="0"/>
              <a:t>Consider an isothermal atmosphere with a constant value of the mass absorption coefficient </a:t>
            </a:r>
            <a:r>
              <a:rPr lang="en-US" sz="2400" dirty="0" smtClean="0"/>
              <a:t>k</a:t>
            </a:r>
            <a:r>
              <a:rPr lang="en-US" sz="2400" baseline="-25000" dirty="0" smtClean="0">
                <a:sym typeface="Symbol"/>
              </a:rPr>
              <a:t></a:t>
            </a:r>
            <a:r>
              <a:rPr lang="en-US" sz="2400" dirty="0" smtClean="0"/>
              <a:t>.</a:t>
            </a:r>
            <a:endParaRPr lang="pl-PL" sz="2400" dirty="0" smtClean="0"/>
          </a:p>
          <a:p>
            <a:r>
              <a:rPr lang="en-US" sz="2400" dirty="0" smtClean="0"/>
              <a:t>If </a:t>
            </a:r>
            <a:r>
              <a:rPr lang="en-US" sz="2400" dirty="0"/>
              <a:t>we redefine the optical </a:t>
            </a:r>
            <a:r>
              <a:rPr lang="pl-PL" sz="2400" dirty="0" err="1" smtClean="0"/>
              <a:t>deph</a:t>
            </a:r>
            <a:r>
              <a:rPr lang="en-US" sz="2400" dirty="0" smtClean="0"/>
              <a:t>t </a:t>
            </a:r>
            <a:r>
              <a:rPr lang="en-US" sz="2400" dirty="0"/>
              <a:t>such that </a:t>
            </a:r>
            <a:r>
              <a:rPr lang="pl-PL" sz="2400" dirty="0" smtClean="0"/>
              <a:t>                </a:t>
            </a:r>
            <a:r>
              <a:rPr lang="en-US" sz="2400" dirty="0" smtClean="0"/>
              <a:t>, then</a:t>
            </a:r>
            <a:endParaRPr lang="pl-PL" sz="2400" dirty="0" smtClean="0"/>
          </a:p>
          <a:p>
            <a:endParaRPr lang="pl-PL" sz="2400" dirty="0"/>
          </a:p>
          <a:p>
            <a:endParaRPr lang="pl-PL" sz="2400" dirty="0" smtClean="0"/>
          </a:p>
          <a:p>
            <a:endParaRPr lang="pl-PL" sz="2400" dirty="0"/>
          </a:p>
          <a:p>
            <a:r>
              <a:rPr lang="en-US" sz="2400" dirty="0"/>
              <a:t>If the medium is optically thin ( </a:t>
            </a:r>
            <a:r>
              <a:rPr lang="pl-PL" sz="2400" dirty="0" smtClean="0"/>
              <a:t>               </a:t>
            </a:r>
            <a:r>
              <a:rPr lang="en-US" sz="2400" dirty="0" smtClean="0"/>
              <a:t>), </a:t>
            </a:r>
            <a:r>
              <a:rPr lang="en-US" sz="2400" dirty="0"/>
              <a:t>then the second factor is proportional to </a:t>
            </a:r>
            <a:r>
              <a:rPr lang="pl-PL" sz="2400" dirty="0" smtClean="0"/>
              <a:t>            </a:t>
            </a:r>
            <a:r>
              <a:rPr lang="en-US" sz="2400" dirty="0" smtClean="0"/>
              <a:t>and </a:t>
            </a:r>
            <a:r>
              <a:rPr lang="en-US" sz="2400" dirty="0"/>
              <a:t>the radiation at point </a:t>
            </a:r>
            <a:r>
              <a:rPr lang="en-US" sz="2400" dirty="0" smtClean="0"/>
              <a:t>P</a:t>
            </a:r>
            <a:r>
              <a:rPr lang="pl-PL" sz="2400" baseline="-25000" dirty="0" smtClean="0"/>
              <a:t>2</a:t>
            </a:r>
            <a:r>
              <a:rPr lang="en-US" sz="2400" dirty="0" smtClean="0"/>
              <a:t> </a:t>
            </a:r>
            <a:r>
              <a:rPr lang="en-US" sz="2400" dirty="0"/>
              <a:t>is dominated by the initial radiation. </a:t>
            </a:r>
            <a:endParaRPr lang="pl-PL" sz="2400" dirty="0" smtClean="0"/>
          </a:p>
          <a:p>
            <a:r>
              <a:rPr lang="en-US" sz="2400" dirty="0" smtClean="0"/>
              <a:t>For </a:t>
            </a:r>
            <a:r>
              <a:rPr lang="en-US" sz="2400" dirty="0"/>
              <a:t>optically thick media ( </a:t>
            </a:r>
            <a:r>
              <a:rPr lang="pl-PL" sz="2400" dirty="0" smtClean="0"/>
              <a:t>              </a:t>
            </a:r>
            <a:r>
              <a:rPr lang="en-US" sz="2400" dirty="0" smtClean="0"/>
              <a:t>), </a:t>
            </a:r>
            <a:r>
              <a:rPr lang="en-US" sz="2400" dirty="0"/>
              <a:t>the radiance at the end point is</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4084533217"/>
              </p:ext>
            </p:extLst>
          </p:nvPr>
        </p:nvGraphicFramePr>
        <p:xfrm>
          <a:off x="6012160" y="2420888"/>
          <a:ext cx="1043608" cy="430001"/>
        </p:xfrm>
        <a:graphic>
          <a:graphicData uri="http://schemas.openxmlformats.org/presentationml/2006/ole">
            <mc:AlternateContent xmlns:mc="http://schemas.openxmlformats.org/markup-compatibility/2006">
              <mc:Choice xmlns:v="urn:schemas-microsoft-com:vml" Requires="v">
                <p:oleObj spid="_x0000_s72862" name="Równanie" r:id="rId3" imgW="583693" imgH="215713" progId="Equation.3">
                  <p:embed/>
                </p:oleObj>
              </mc:Choice>
              <mc:Fallback>
                <p:oleObj name="Równanie" r:id="rId3" imgW="583693" imgH="215713"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2160" y="2420888"/>
                        <a:ext cx="1043608" cy="430001"/>
                      </a:xfrm>
                      <a:prstGeom prst="rect">
                        <a:avLst/>
                      </a:prstGeom>
                      <a:noFill/>
                    </p:spPr>
                  </p:pic>
                </p:oleObj>
              </mc:Fallback>
            </mc:AlternateContent>
          </a:graphicData>
        </a:graphic>
      </p:graphicFrame>
      <p:sp>
        <p:nvSpPr>
          <p:cNvPr id="6"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4064178203"/>
              </p:ext>
            </p:extLst>
          </p:nvPr>
        </p:nvGraphicFramePr>
        <p:xfrm>
          <a:off x="1907704" y="2924944"/>
          <a:ext cx="5083843" cy="1124744"/>
        </p:xfrm>
        <a:graphic>
          <a:graphicData uri="http://schemas.openxmlformats.org/presentationml/2006/ole">
            <mc:AlternateContent xmlns:mc="http://schemas.openxmlformats.org/markup-compatibility/2006">
              <mc:Choice xmlns:v="urn:schemas-microsoft-com:vml" Requires="v">
                <p:oleObj spid="_x0000_s72863" name="Równanie" r:id="rId5" imgW="3225800" imgH="711200" progId="Equation.3">
                  <p:embed/>
                </p:oleObj>
              </mc:Choice>
              <mc:Fallback>
                <p:oleObj name="Równanie" r:id="rId5" imgW="3225800" imgH="7112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7704" y="2924944"/>
                        <a:ext cx="5083843" cy="1124744"/>
                      </a:xfrm>
                      <a:prstGeom prst="rect">
                        <a:avLst/>
                      </a:prstGeom>
                      <a:noFill/>
                    </p:spPr>
                  </p:pic>
                </p:oleObj>
              </mc:Fallback>
            </mc:AlternateContent>
          </a:graphicData>
        </a:graphic>
      </p:graphicFrame>
      <p:sp>
        <p:nvSpPr>
          <p:cNvPr id="8" name="Rectangle 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3286258287"/>
              </p:ext>
            </p:extLst>
          </p:nvPr>
        </p:nvGraphicFramePr>
        <p:xfrm>
          <a:off x="4788024" y="4221088"/>
          <a:ext cx="997968" cy="332656"/>
        </p:xfrm>
        <a:graphic>
          <a:graphicData uri="http://schemas.openxmlformats.org/presentationml/2006/ole">
            <mc:AlternateContent xmlns:mc="http://schemas.openxmlformats.org/markup-compatibility/2006">
              <mc:Choice xmlns:v="urn:schemas-microsoft-com:vml" Requires="v">
                <p:oleObj spid="_x0000_s72864" name="Równanie" r:id="rId7" imgW="660113" imgH="215806" progId="Equation.3">
                  <p:embed/>
                </p:oleObj>
              </mc:Choice>
              <mc:Fallback>
                <p:oleObj name="Równanie" r:id="rId7" imgW="660113" imgH="215806"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88024" y="4221088"/>
                        <a:ext cx="997968" cy="332656"/>
                      </a:xfrm>
                      <a:prstGeom prst="rect">
                        <a:avLst/>
                      </a:prstGeom>
                      <a:noFill/>
                    </p:spPr>
                  </p:pic>
                </p:oleObj>
              </mc:Fallback>
            </mc:AlternateContent>
          </a:graphicData>
        </a:graphic>
      </p:graphicFrame>
      <p:graphicFrame>
        <p:nvGraphicFramePr>
          <p:cNvPr id="10" name="Obiekt 9"/>
          <p:cNvGraphicFramePr>
            <a:graphicFrameLocks noChangeAspect="1"/>
          </p:cNvGraphicFramePr>
          <p:nvPr>
            <p:extLst>
              <p:ext uri="{D42A27DB-BD31-4B8C-83A1-F6EECF244321}">
                <p14:modId xmlns:p14="http://schemas.microsoft.com/office/powerpoint/2010/main" val="3032232506"/>
              </p:ext>
            </p:extLst>
          </p:nvPr>
        </p:nvGraphicFramePr>
        <p:xfrm>
          <a:off x="4091781" y="5402244"/>
          <a:ext cx="960437" cy="333375"/>
        </p:xfrm>
        <a:graphic>
          <a:graphicData uri="http://schemas.openxmlformats.org/presentationml/2006/ole">
            <mc:AlternateContent xmlns:mc="http://schemas.openxmlformats.org/markup-compatibility/2006">
              <mc:Choice xmlns:v="urn:schemas-microsoft-com:vml" Requires="v">
                <p:oleObj spid="_x0000_s72865" name="Równanie" r:id="rId9" imgW="634680" imgH="215640" progId="Equation.3">
                  <p:embed/>
                </p:oleObj>
              </mc:Choice>
              <mc:Fallback>
                <p:oleObj name="Równanie" r:id="rId9" imgW="634680" imgH="215640" progId="Equation.3">
                  <p:embed/>
                  <p:pic>
                    <p:nvPicPr>
                      <p:cNvPr id="0" name="Obiekt 8"/>
                      <p:cNvPicPr>
                        <a:picLocks noChangeAspect="1" noChangeArrowheads="1"/>
                      </p:cNvPicPr>
                      <p:nvPr/>
                    </p:nvPicPr>
                    <p:blipFill>
                      <a:blip r:embed="rId10"/>
                      <a:srcRect/>
                      <a:stretch>
                        <a:fillRect/>
                      </a:stretch>
                    </p:blipFill>
                    <p:spPr bwMode="auto">
                      <a:xfrm>
                        <a:off x="4091781" y="5402244"/>
                        <a:ext cx="96043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Rectangle 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2" name="Obiekt 11"/>
          <p:cNvGraphicFramePr>
            <a:graphicFrameLocks noChangeAspect="1"/>
          </p:cNvGraphicFramePr>
          <p:nvPr>
            <p:extLst>
              <p:ext uri="{D42A27DB-BD31-4B8C-83A1-F6EECF244321}">
                <p14:modId xmlns:p14="http://schemas.microsoft.com/office/powerpoint/2010/main" val="80531091"/>
              </p:ext>
            </p:extLst>
          </p:nvPr>
        </p:nvGraphicFramePr>
        <p:xfrm>
          <a:off x="3995936" y="4581128"/>
          <a:ext cx="755576" cy="354658"/>
        </p:xfrm>
        <a:graphic>
          <a:graphicData uri="http://schemas.openxmlformats.org/presentationml/2006/ole">
            <mc:AlternateContent xmlns:mc="http://schemas.openxmlformats.org/markup-compatibility/2006">
              <mc:Choice xmlns:v="urn:schemas-microsoft-com:vml" Requires="v">
                <p:oleObj spid="_x0000_s72866" name="Równanie" r:id="rId11" imgW="469696" imgH="215806" progId="Equation.3">
                  <p:embed/>
                </p:oleObj>
              </mc:Choice>
              <mc:Fallback>
                <p:oleObj name="Równanie" r:id="rId11" imgW="469696" imgH="215806" progId="Equation.3">
                  <p:embed/>
                  <p:pic>
                    <p:nvPicPr>
                      <p:cNvPr id="0" name="Object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95936" y="4581128"/>
                        <a:ext cx="755576" cy="354658"/>
                      </a:xfrm>
                      <a:prstGeom prst="rect">
                        <a:avLst/>
                      </a:prstGeom>
                      <a:noFill/>
                    </p:spPr>
                  </p:pic>
                </p:oleObj>
              </mc:Fallback>
            </mc:AlternateContent>
          </a:graphicData>
        </a:graphic>
      </p:graphicFrame>
      <p:sp>
        <p:nvSpPr>
          <p:cNvPr id="14" name="Rectangle 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5" name="Obiekt 14"/>
          <p:cNvGraphicFramePr>
            <a:graphicFrameLocks noChangeAspect="1"/>
          </p:cNvGraphicFramePr>
          <p:nvPr>
            <p:extLst>
              <p:ext uri="{D42A27DB-BD31-4B8C-83A1-F6EECF244321}">
                <p14:modId xmlns:p14="http://schemas.microsoft.com/office/powerpoint/2010/main" val="2737714146"/>
              </p:ext>
            </p:extLst>
          </p:nvPr>
        </p:nvGraphicFramePr>
        <p:xfrm>
          <a:off x="1879239" y="5776798"/>
          <a:ext cx="1440160" cy="363830"/>
        </p:xfrm>
        <a:graphic>
          <a:graphicData uri="http://schemas.openxmlformats.org/presentationml/2006/ole">
            <mc:AlternateContent xmlns:mc="http://schemas.openxmlformats.org/markup-compatibility/2006">
              <mc:Choice xmlns:v="urn:schemas-microsoft-com:vml" Requires="v">
                <p:oleObj spid="_x0000_s72867" name="Równanie" r:id="rId13" imgW="901309" imgH="228501" progId="Equation.3">
                  <p:embed/>
                </p:oleObj>
              </mc:Choice>
              <mc:Fallback>
                <p:oleObj name="Równanie" r:id="rId13" imgW="901309" imgH="228501" progId="Equation.3">
                  <p:embed/>
                  <p:pic>
                    <p:nvPicPr>
                      <p:cNvPr id="0" name="Object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79239" y="5776798"/>
                        <a:ext cx="1440160" cy="363830"/>
                      </a:xfrm>
                      <a:prstGeom prst="rect">
                        <a:avLst/>
                      </a:prstGeom>
                      <a:noFill/>
                    </p:spPr>
                  </p:pic>
                </p:oleObj>
              </mc:Fallback>
            </mc:AlternateContent>
          </a:graphicData>
        </a:graphic>
      </p:graphicFrame>
    </p:spTree>
    <p:extLst>
      <p:ext uri="{BB962C8B-B14F-4D97-AF65-F5344CB8AC3E}">
        <p14:creationId xmlns:p14="http://schemas.microsoft.com/office/powerpoint/2010/main" val="2818161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en-US" sz="3200" b="1" dirty="0" smtClean="0"/>
              <a:t>Generalization </a:t>
            </a:r>
            <a:r>
              <a:rPr lang="en-US" sz="3200" b="1" dirty="0"/>
              <a:t>of the </a:t>
            </a:r>
            <a:r>
              <a:rPr lang="pl-PL" sz="3200" b="1" dirty="0" smtClean="0"/>
              <a:t>IR </a:t>
            </a:r>
            <a:r>
              <a:rPr lang="pl-PL" sz="3200" b="1" dirty="0" err="1" smtClean="0"/>
              <a:t>radiation</a:t>
            </a:r>
            <a:r>
              <a:rPr lang="pl-PL" sz="3200" b="1" dirty="0" smtClean="0"/>
              <a:t> transfer</a:t>
            </a:r>
            <a:endParaRPr lang="en-US" sz="3200" b="1" dirty="0"/>
          </a:p>
        </p:txBody>
      </p:sp>
      <p:sp>
        <p:nvSpPr>
          <p:cNvPr id="3" name="Symbol zastępczy zawartości 2"/>
          <p:cNvSpPr>
            <a:spLocks noGrp="1"/>
          </p:cNvSpPr>
          <p:nvPr>
            <p:ph idx="1"/>
          </p:nvPr>
        </p:nvSpPr>
        <p:spPr>
          <a:xfrm>
            <a:off x="457200" y="1600200"/>
            <a:ext cx="8229600" cy="4997152"/>
          </a:xfrm>
        </p:spPr>
        <p:txBody>
          <a:bodyPr>
            <a:normAutofit/>
          </a:bodyPr>
          <a:lstStyle/>
          <a:p>
            <a:r>
              <a:rPr lang="en-US" sz="2400" dirty="0"/>
              <a:t>Let us consider the general situation where we allow radiation to propagate </a:t>
            </a:r>
            <a:r>
              <a:rPr lang="pl-PL" sz="2400" dirty="0" err="1" smtClean="0"/>
              <a:t>at</a:t>
            </a:r>
            <a:r>
              <a:rPr lang="pl-PL" sz="2400" dirty="0" smtClean="0"/>
              <a:t> </a:t>
            </a:r>
            <a:r>
              <a:rPr lang="pl-PL" sz="2400" dirty="0" err="1" smtClean="0"/>
              <a:t>any</a:t>
            </a:r>
            <a:r>
              <a:rPr lang="pl-PL" sz="2400" dirty="0" smtClean="0"/>
              <a:t> </a:t>
            </a:r>
            <a:r>
              <a:rPr lang="pl-PL" sz="2400" dirty="0" err="1" smtClean="0"/>
              <a:t>direction</a:t>
            </a:r>
            <a:r>
              <a:rPr lang="pl-PL" sz="2400" dirty="0" smtClean="0"/>
              <a:t> </a:t>
            </a:r>
            <a:r>
              <a:rPr lang="en-US" sz="2400" dirty="0" smtClean="0"/>
              <a:t> </a:t>
            </a:r>
            <a:r>
              <a:rPr lang="en-US" sz="2400" dirty="0"/>
              <a:t>(slab geometry). </a:t>
            </a:r>
            <a:endParaRPr lang="pl-PL" sz="2400" dirty="0" smtClean="0"/>
          </a:p>
          <a:p>
            <a:r>
              <a:rPr lang="en-US" sz="2400" dirty="0" smtClean="0"/>
              <a:t>In </a:t>
            </a:r>
            <a:r>
              <a:rPr lang="en-US" sz="2400" dirty="0"/>
              <a:t>this case, </a:t>
            </a:r>
            <a:r>
              <a:rPr lang="pl-PL" sz="2400" dirty="0" smtClean="0"/>
              <a:t>part of </a:t>
            </a:r>
            <a:r>
              <a:rPr lang="pl-PL" sz="2400" dirty="0" err="1" smtClean="0"/>
              <a:t>photons</a:t>
            </a:r>
            <a:r>
              <a:rPr lang="pl-PL" sz="2400" dirty="0" smtClean="0"/>
              <a:t> </a:t>
            </a:r>
            <a:r>
              <a:rPr lang="pl-PL" sz="2400" dirty="0" err="1" smtClean="0"/>
              <a:t>are</a:t>
            </a:r>
            <a:r>
              <a:rPr lang="en-US" sz="2400" dirty="0" smtClean="0"/>
              <a:t> </a:t>
            </a:r>
            <a:r>
              <a:rPr lang="en-US" sz="2400" dirty="0"/>
              <a:t>defined </a:t>
            </a:r>
            <a:r>
              <a:rPr lang="en-US" sz="2400" dirty="0" smtClean="0"/>
              <a:t>mean </a:t>
            </a:r>
            <a:r>
              <a:rPr lang="en-US" sz="2400" dirty="0"/>
              <a:t>downward and </a:t>
            </a:r>
            <a:r>
              <a:rPr lang="pl-PL" sz="2400" dirty="0" smtClean="0"/>
              <a:t>part to </a:t>
            </a:r>
            <a:r>
              <a:rPr lang="en-US" sz="2400" dirty="0" smtClean="0"/>
              <a:t>upward </a:t>
            </a:r>
            <a:r>
              <a:rPr lang="en-US" sz="2400" dirty="0"/>
              <a:t>radiation </a:t>
            </a:r>
            <a:endParaRPr lang="pl-PL" sz="2400" dirty="0" smtClean="0"/>
          </a:p>
          <a:p>
            <a:endParaRPr lang="pl-PL" sz="2400" dirty="0"/>
          </a:p>
          <a:p>
            <a:endParaRPr lang="pl-PL" sz="2400" dirty="0" smtClean="0"/>
          </a:p>
          <a:p>
            <a:endParaRPr lang="pl-PL" sz="2400" dirty="0"/>
          </a:p>
          <a:p>
            <a:r>
              <a:rPr lang="en-US" sz="2400" dirty="0"/>
              <a:t>These definitions correspond to </a:t>
            </a:r>
            <a:r>
              <a:rPr lang="pl-PL" sz="2400" dirty="0" smtClean="0"/>
              <a:t>                       </a:t>
            </a:r>
            <a:r>
              <a:rPr lang="en-US" sz="2400" dirty="0" smtClean="0"/>
              <a:t>and </a:t>
            </a:r>
            <a:r>
              <a:rPr lang="pl-PL" sz="2400" dirty="0" smtClean="0"/>
              <a:t>                 </a:t>
            </a:r>
            <a:r>
              <a:rPr lang="en-US" sz="2400" dirty="0" smtClean="0"/>
              <a:t>where </a:t>
            </a:r>
            <a:r>
              <a:rPr lang="pl-PL" sz="2400" dirty="0" smtClean="0"/>
              <a:t>              </a:t>
            </a:r>
            <a:r>
              <a:rPr lang="en-US" sz="2400" dirty="0" smtClean="0"/>
              <a:t>. </a:t>
            </a:r>
            <a:endParaRPr lang="pl-PL" sz="2400" dirty="0" smtClean="0"/>
          </a:p>
          <a:p>
            <a:r>
              <a:rPr lang="en-US" sz="2400" dirty="0" smtClean="0"/>
              <a:t>The </a:t>
            </a:r>
            <a:r>
              <a:rPr lang="en-US" sz="2400" dirty="0"/>
              <a:t>transfer </a:t>
            </a:r>
            <a:r>
              <a:rPr lang="en-US" sz="2400" dirty="0" smtClean="0"/>
              <a:t>equation</a:t>
            </a:r>
            <a:r>
              <a:rPr lang="pl-PL" sz="2400" dirty="0" smtClean="0"/>
              <a:t>s</a:t>
            </a:r>
            <a:r>
              <a:rPr lang="en-US" sz="2400" dirty="0" smtClean="0"/>
              <a:t> can </a:t>
            </a:r>
            <a:r>
              <a:rPr lang="en-US" sz="2400" dirty="0"/>
              <a:t>now be written as two equations</a:t>
            </a:r>
          </a:p>
        </p:txBody>
      </p:sp>
      <p:graphicFrame>
        <p:nvGraphicFramePr>
          <p:cNvPr id="4" name="Obiekt 3"/>
          <p:cNvGraphicFramePr>
            <a:graphicFrameLocks noChangeAspect="1"/>
          </p:cNvGraphicFramePr>
          <p:nvPr>
            <p:extLst>
              <p:ext uri="{D42A27DB-BD31-4B8C-83A1-F6EECF244321}">
                <p14:modId xmlns:p14="http://schemas.microsoft.com/office/powerpoint/2010/main" val="3701137828"/>
              </p:ext>
            </p:extLst>
          </p:nvPr>
        </p:nvGraphicFramePr>
        <p:xfrm>
          <a:off x="2411760" y="3284984"/>
          <a:ext cx="3328458" cy="485775"/>
        </p:xfrm>
        <a:graphic>
          <a:graphicData uri="http://schemas.openxmlformats.org/presentationml/2006/ole">
            <mc:AlternateContent xmlns:mc="http://schemas.openxmlformats.org/markup-compatibility/2006">
              <mc:Choice xmlns:v="urn:schemas-microsoft-com:vml" Requires="v">
                <p:oleObj spid="_x0000_s73883" name="Równanie" r:id="rId3" imgW="1765300" imgH="254000" progId="Equation.3">
                  <p:embed/>
                </p:oleObj>
              </mc:Choice>
              <mc:Fallback>
                <p:oleObj name="Równanie" r:id="rId3" imgW="1765300" imgH="2540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1760" y="3284984"/>
                        <a:ext cx="3328458" cy="485775"/>
                      </a:xfrm>
                      <a:prstGeom prst="rect">
                        <a:avLst/>
                      </a:prstGeom>
                      <a:noFill/>
                    </p:spPr>
                  </p:pic>
                </p:oleObj>
              </mc:Fallback>
            </mc:AlternateContent>
          </a:graphicData>
        </a:graphic>
      </p:graphicFrame>
      <p:graphicFrame>
        <p:nvGraphicFramePr>
          <p:cNvPr id="5" name="Obiekt 4"/>
          <p:cNvGraphicFramePr>
            <a:graphicFrameLocks noChangeAspect="1"/>
          </p:cNvGraphicFramePr>
          <p:nvPr>
            <p:extLst>
              <p:ext uri="{D42A27DB-BD31-4B8C-83A1-F6EECF244321}">
                <p14:modId xmlns:p14="http://schemas.microsoft.com/office/powerpoint/2010/main" val="1825069224"/>
              </p:ext>
            </p:extLst>
          </p:nvPr>
        </p:nvGraphicFramePr>
        <p:xfrm>
          <a:off x="2411759" y="3789040"/>
          <a:ext cx="3384377" cy="493936"/>
        </p:xfrm>
        <a:graphic>
          <a:graphicData uri="http://schemas.openxmlformats.org/presentationml/2006/ole">
            <mc:AlternateContent xmlns:mc="http://schemas.openxmlformats.org/markup-compatibility/2006">
              <mc:Choice xmlns:v="urn:schemas-microsoft-com:vml" Requires="v">
                <p:oleObj spid="_x0000_s73884" name="Równanie" r:id="rId5" imgW="1765300" imgH="254000" progId="Equation.3">
                  <p:embed/>
                </p:oleObj>
              </mc:Choice>
              <mc:Fallback>
                <p:oleObj name="Równanie" r:id="rId5" imgW="1765300" imgH="254000"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1759" y="3789040"/>
                        <a:ext cx="3384377" cy="493936"/>
                      </a:xfrm>
                      <a:prstGeom prst="rect">
                        <a:avLst/>
                      </a:prstGeom>
                      <a:noFill/>
                    </p:spPr>
                  </p:pic>
                </p:oleObj>
              </mc:Fallback>
            </mc:AlternateContent>
          </a:graphicData>
        </a:graphic>
      </p:graphicFrame>
      <p:sp>
        <p:nvSpPr>
          <p:cNvPr id="6"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4"/>
          <p:cNvSpPr>
            <a:spLocks noChangeArrowheads="1"/>
          </p:cNvSpPr>
          <p:nvPr/>
        </p:nvSpPr>
        <p:spPr bwMode="auto">
          <a:xfrm>
            <a:off x="0" y="7143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1412293302"/>
              </p:ext>
            </p:extLst>
          </p:nvPr>
        </p:nvGraphicFramePr>
        <p:xfrm>
          <a:off x="4860032" y="4581128"/>
          <a:ext cx="1619671" cy="353721"/>
        </p:xfrm>
        <a:graphic>
          <a:graphicData uri="http://schemas.openxmlformats.org/presentationml/2006/ole">
            <mc:AlternateContent xmlns:mc="http://schemas.openxmlformats.org/markup-compatibility/2006">
              <mc:Choice xmlns:v="urn:schemas-microsoft-com:vml" Requires="v">
                <p:oleObj spid="_x0000_s73885" name="Równanie" r:id="rId7" imgW="825142" imgH="177723" progId="Equation.3">
                  <p:embed/>
                </p:oleObj>
              </mc:Choice>
              <mc:Fallback>
                <p:oleObj name="Równanie" r:id="rId7" imgW="825142" imgH="177723"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60032" y="4581128"/>
                        <a:ext cx="1619671" cy="353721"/>
                      </a:xfrm>
                      <a:prstGeom prst="rect">
                        <a:avLst/>
                      </a:prstGeom>
                      <a:noFill/>
                    </p:spPr>
                  </p:pic>
                </p:oleObj>
              </mc:Fallback>
            </mc:AlternateContent>
          </a:graphicData>
        </a:graphic>
      </p:graphicFrame>
      <p:sp>
        <p:nvSpPr>
          <p:cNvPr id="10"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Obiekt 10"/>
          <p:cNvGraphicFramePr>
            <a:graphicFrameLocks noChangeAspect="1"/>
          </p:cNvGraphicFramePr>
          <p:nvPr>
            <p:extLst>
              <p:ext uri="{D42A27DB-BD31-4B8C-83A1-F6EECF244321}">
                <p14:modId xmlns:p14="http://schemas.microsoft.com/office/powerpoint/2010/main" val="2055618147"/>
              </p:ext>
            </p:extLst>
          </p:nvPr>
        </p:nvGraphicFramePr>
        <p:xfrm>
          <a:off x="7005758" y="4538148"/>
          <a:ext cx="1691679" cy="369447"/>
        </p:xfrm>
        <a:graphic>
          <a:graphicData uri="http://schemas.openxmlformats.org/presentationml/2006/ole">
            <mc:AlternateContent xmlns:mc="http://schemas.openxmlformats.org/markup-compatibility/2006">
              <mc:Choice xmlns:v="urn:schemas-microsoft-com:vml" Requires="v">
                <p:oleObj spid="_x0000_s73886" name="Równanie" r:id="rId9" imgW="825142" imgH="177723" progId="Equation.3">
                  <p:embed/>
                </p:oleObj>
              </mc:Choice>
              <mc:Fallback>
                <p:oleObj name="Równanie" r:id="rId9" imgW="825142" imgH="177723"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05758" y="4538148"/>
                        <a:ext cx="1691679" cy="369447"/>
                      </a:xfrm>
                      <a:prstGeom prst="rect">
                        <a:avLst/>
                      </a:prstGeom>
                      <a:noFill/>
                    </p:spPr>
                  </p:pic>
                </p:oleObj>
              </mc:Fallback>
            </mc:AlternateContent>
          </a:graphicData>
        </a:graphic>
      </p:graphicFrame>
      <p:sp>
        <p:nvSpPr>
          <p:cNvPr id="12"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Obiekt 12"/>
          <p:cNvGraphicFramePr>
            <a:graphicFrameLocks noChangeAspect="1"/>
          </p:cNvGraphicFramePr>
          <p:nvPr>
            <p:extLst>
              <p:ext uri="{D42A27DB-BD31-4B8C-83A1-F6EECF244321}">
                <p14:modId xmlns:p14="http://schemas.microsoft.com/office/powerpoint/2010/main" val="2866876922"/>
              </p:ext>
            </p:extLst>
          </p:nvPr>
        </p:nvGraphicFramePr>
        <p:xfrm>
          <a:off x="1691680" y="4941168"/>
          <a:ext cx="899593" cy="393572"/>
        </p:xfrm>
        <a:graphic>
          <a:graphicData uri="http://schemas.openxmlformats.org/presentationml/2006/ole">
            <mc:AlternateContent xmlns:mc="http://schemas.openxmlformats.org/markup-compatibility/2006">
              <mc:Choice xmlns:v="urn:schemas-microsoft-com:vml" Requires="v">
                <p:oleObj spid="_x0000_s73887" name="Równanie" r:id="rId11" imgW="457002" imgH="203112" progId="Equation.3">
                  <p:embed/>
                </p:oleObj>
              </mc:Choice>
              <mc:Fallback>
                <p:oleObj name="Równanie" r:id="rId11" imgW="457002" imgH="203112"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91680" y="4941168"/>
                        <a:ext cx="899593" cy="393572"/>
                      </a:xfrm>
                      <a:prstGeom prst="rect">
                        <a:avLst/>
                      </a:prstGeom>
                      <a:noFill/>
                    </p:spPr>
                  </p:pic>
                </p:oleObj>
              </mc:Fallback>
            </mc:AlternateContent>
          </a:graphicData>
        </a:graphic>
      </p:graphicFrame>
      <p:sp>
        <p:nvSpPr>
          <p:cNvPr id="14"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5" name="Obiekt 14"/>
          <p:cNvGraphicFramePr>
            <a:graphicFrameLocks noChangeAspect="1"/>
          </p:cNvGraphicFramePr>
          <p:nvPr>
            <p:extLst>
              <p:ext uri="{D42A27DB-BD31-4B8C-83A1-F6EECF244321}">
                <p14:modId xmlns:p14="http://schemas.microsoft.com/office/powerpoint/2010/main" val="2865791562"/>
              </p:ext>
            </p:extLst>
          </p:nvPr>
        </p:nvGraphicFramePr>
        <p:xfrm>
          <a:off x="395536" y="6093296"/>
          <a:ext cx="3202095" cy="664029"/>
        </p:xfrm>
        <a:graphic>
          <a:graphicData uri="http://schemas.openxmlformats.org/presentationml/2006/ole">
            <mc:AlternateContent xmlns:mc="http://schemas.openxmlformats.org/markup-compatibility/2006">
              <mc:Choice xmlns:v="urn:schemas-microsoft-com:vml" Requires="v">
                <p:oleObj spid="_x0000_s73888" name="Równanie" r:id="rId13" imgW="2070100" imgH="431800" progId="Equation.3">
                  <p:embed/>
                </p:oleObj>
              </mc:Choice>
              <mc:Fallback>
                <p:oleObj name="Równanie" r:id="rId13" imgW="2070100" imgH="4318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5536" y="6093296"/>
                        <a:ext cx="3202095" cy="664029"/>
                      </a:xfrm>
                      <a:prstGeom prst="rect">
                        <a:avLst/>
                      </a:prstGeom>
                      <a:noFill/>
                    </p:spPr>
                  </p:pic>
                </p:oleObj>
              </mc:Fallback>
            </mc:AlternateContent>
          </a:graphicData>
        </a:graphic>
      </p:graphicFrame>
      <p:sp>
        <p:nvSpPr>
          <p:cNvPr id="16"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 name="Obiekt 16"/>
          <p:cNvGraphicFramePr>
            <a:graphicFrameLocks noChangeAspect="1"/>
          </p:cNvGraphicFramePr>
          <p:nvPr>
            <p:extLst>
              <p:ext uri="{D42A27DB-BD31-4B8C-83A1-F6EECF244321}">
                <p14:modId xmlns:p14="http://schemas.microsoft.com/office/powerpoint/2010/main" val="1299424625"/>
              </p:ext>
            </p:extLst>
          </p:nvPr>
        </p:nvGraphicFramePr>
        <p:xfrm>
          <a:off x="4355975" y="6093296"/>
          <a:ext cx="3280547" cy="644649"/>
        </p:xfrm>
        <a:graphic>
          <a:graphicData uri="http://schemas.openxmlformats.org/presentationml/2006/ole">
            <mc:AlternateContent xmlns:mc="http://schemas.openxmlformats.org/markup-compatibility/2006">
              <mc:Choice xmlns:v="urn:schemas-microsoft-com:vml" Requires="v">
                <p:oleObj spid="_x0000_s73889" name="Równanie" r:id="rId15" imgW="2184400" imgH="431800" progId="Equation.3">
                  <p:embed/>
                </p:oleObj>
              </mc:Choice>
              <mc:Fallback>
                <p:oleObj name="Równanie" r:id="rId15" imgW="2184400" imgH="431800" progId="Equation.3">
                  <p:embed/>
                  <p:pic>
                    <p:nvPicPr>
                      <p:cNvPr id="0" name="Object 1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55975" y="6093296"/>
                        <a:ext cx="3280547" cy="644649"/>
                      </a:xfrm>
                      <a:prstGeom prst="rect">
                        <a:avLst/>
                      </a:prstGeom>
                      <a:noFill/>
                    </p:spPr>
                  </p:pic>
                </p:oleObj>
              </mc:Fallback>
            </mc:AlternateContent>
          </a:graphicData>
        </a:graphic>
      </p:graphicFrame>
    </p:spTree>
    <p:extLst>
      <p:ext uri="{BB962C8B-B14F-4D97-AF65-F5344CB8AC3E}">
        <p14:creationId xmlns:p14="http://schemas.microsoft.com/office/powerpoint/2010/main" val="176711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23528" y="404664"/>
            <a:ext cx="8229600" cy="4968552"/>
          </a:xfrm>
        </p:spPr>
        <p:txBody>
          <a:bodyPr>
            <a:normAutofit/>
          </a:bodyPr>
          <a:lstStyle/>
          <a:p>
            <a:r>
              <a:rPr lang="en-US" sz="2400" dirty="0"/>
              <a:t>The independent variable in this case is the optical </a:t>
            </a:r>
            <a:r>
              <a:rPr lang="pl-PL" sz="2400" dirty="0" err="1" smtClean="0"/>
              <a:t>depth</a:t>
            </a:r>
            <a:r>
              <a:rPr lang="en-US" sz="2400" dirty="0" smtClean="0"/>
              <a:t> </a:t>
            </a:r>
            <a:r>
              <a:rPr lang="en-US" sz="2400" dirty="0"/>
              <a:t>associated with absorption. </a:t>
            </a:r>
            <a:endParaRPr lang="pl-PL" sz="2400" dirty="0" smtClean="0"/>
          </a:p>
          <a:p>
            <a:r>
              <a:rPr lang="en-US" sz="2400" dirty="0" smtClean="0"/>
              <a:t>It </a:t>
            </a:r>
            <a:r>
              <a:rPr lang="en-US" sz="2400" dirty="0"/>
              <a:t>is measured in the direction from the upper boundary of the atmosphere downwards. </a:t>
            </a:r>
            <a:endParaRPr lang="pl-PL" sz="2400" dirty="0" smtClean="0"/>
          </a:p>
          <a:p>
            <a:r>
              <a:rPr lang="en-US" sz="2400" dirty="0" smtClean="0"/>
              <a:t>We </a:t>
            </a:r>
            <a:r>
              <a:rPr lang="en-US" sz="2400" dirty="0"/>
              <a:t>assume that at the upper boundary of the </a:t>
            </a:r>
            <a:r>
              <a:rPr lang="en-US" sz="2400" dirty="0" smtClean="0"/>
              <a:t>atmosphere</a:t>
            </a:r>
            <a:r>
              <a:rPr lang="pl-PL" sz="2400" dirty="0" smtClean="0"/>
              <a:t> </a:t>
            </a:r>
            <a:r>
              <a:rPr lang="pl-PL" sz="2400" dirty="0" smtClean="0">
                <a:sym typeface="Symbol"/>
              </a:rPr>
              <a:t>=0</a:t>
            </a:r>
            <a:r>
              <a:rPr lang="en-US" sz="2400" dirty="0" smtClean="0"/>
              <a:t> </a:t>
            </a:r>
            <a:r>
              <a:rPr lang="en-US" sz="2400" dirty="0"/>
              <a:t>while at the </a:t>
            </a:r>
            <a:r>
              <a:rPr lang="pl-PL" sz="2400" dirty="0" err="1" smtClean="0"/>
              <a:t>Earth’s</a:t>
            </a:r>
            <a:r>
              <a:rPr lang="pl-PL" sz="2400" dirty="0" smtClean="0"/>
              <a:t> </a:t>
            </a:r>
            <a:r>
              <a:rPr lang="en-US" sz="2400" dirty="0" smtClean="0"/>
              <a:t>surface </a:t>
            </a:r>
            <a:r>
              <a:rPr lang="pl-PL" sz="2400" dirty="0" err="1" smtClean="0"/>
              <a:t>is</a:t>
            </a:r>
            <a:r>
              <a:rPr lang="en-US" sz="2400" dirty="0" smtClean="0"/>
              <a:t> </a:t>
            </a:r>
            <a:r>
              <a:rPr lang="pl-PL" sz="2400" dirty="0">
                <a:sym typeface="Symbol"/>
              </a:rPr>
              <a:t></a:t>
            </a:r>
            <a:r>
              <a:rPr lang="pl-PL" sz="2400" dirty="0" smtClean="0">
                <a:sym typeface="Symbol"/>
              </a:rPr>
              <a:t>=</a:t>
            </a:r>
            <a:r>
              <a:rPr lang="pl-PL" sz="2400" dirty="0">
                <a:sym typeface="Symbol"/>
              </a:rPr>
              <a:t> </a:t>
            </a:r>
            <a:r>
              <a:rPr lang="pl-PL" sz="2400" dirty="0" smtClean="0">
                <a:sym typeface="Symbol"/>
              </a:rPr>
              <a:t></a:t>
            </a:r>
            <a:r>
              <a:rPr lang="pl-PL" sz="2400" baseline="-25000" dirty="0" smtClean="0">
                <a:sym typeface="Symbol"/>
              </a:rPr>
              <a:t>*</a:t>
            </a:r>
            <a:r>
              <a:rPr lang="en-US" sz="2400" dirty="0" smtClean="0"/>
              <a:t>. </a:t>
            </a:r>
            <a:endParaRPr lang="pl-PL" sz="2400" dirty="0" smtClean="0"/>
          </a:p>
          <a:p>
            <a:r>
              <a:rPr lang="en-US" sz="2400" dirty="0" smtClean="0"/>
              <a:t>As </a:t>
            </a:r>
            <a:r>
              <a:rPr lang="en-US" sz="2400" dirty="0"/>
              <a:t>in previous considerations, we use an integrating factor, but now in the form </a:t>
            </a:r>
            <a:r>
              <a:rPr lang="pl-PL" sz="2400" dirty="0" smtClean="0"/>
              <a:t>       </a:t>
            </a:r>
            <a:r>
              <a:rPr lang="en-US" sz="2400" dirty="0" smtClean="0"/>
              <a:t>.</a:t>
            </a:r>
            <a:r>
              <a:rPr lang="pl-PL" sz="2400" dirty="0" smtClean="0"/>
              <a:t> </a:t>
            </a:r>
            <a:r>
              <a:rPr lang="en-US" sz="2400" dirty="0" smtClean="0"/>
              <a:t>Integrating </a:t>
            </a:r>
            <a:r>
              <a:rPr lang="en-US" sz="2400" dirty="0"/>
              <a:t>both sides of the second equation, we have </a:t>
            </a:r>
            <a:endParaRPr lang="pl-PL" sz="2400" dirty="0" smtClean="0"/>
          </a:p>
          <a:p>
            <a:endParaRPr lang="pl-PL" sz="2400" dirty="0"/>
          </a:p>
          <a:p>
            <a:endParaRPr lang="pl-PL" sz="2400" dirty="0" smtClean="0"/>
          </a:p>
          <a:p>
            <a:r>
              <a:rPr lang="pl-PL" sz="2400" dirty="0" err="1" smtClean="0"/>
              <a:t>After</a:t>
            </a:r>
            <a:r>
              <a:rPr lang="pl-PL" sz="2400" dirty="0" smtClean="0"/>
              <a:t> </a:t>
            </a:r>
            <a:r>
              <a:rPr lang="pl-PL" sz="2400" dirty="0" err="1" smtClean="0"/>
              <a:t>solving</a:t>
            </a:r>
            <a:endParaRPr lang="en-US" sz="2400"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185150821"/>
              </p:ext>
            </p:extLst>
          </p:nvPr>
        </p:nvGraphicFramePr>
        <p:xfrm>
          <a:off x="837689" y="3933056"/>
          <a:ext cx="7468621" cy="980728"/>
        </p:xfrm>
        <a:graphic>
          <a:graphicData uri="http://schemas.openxmlformats.org/presentationml/2006/ole">
            <mc:AlternateContent xmlns:mc="http://schemas.openxmlformats.org/markup-compatibility/2006">
              <mc:Choice xmlns:v="urn:schemas-microsoft-com:vml" Requires="v">
                <p:oleObj spid="_x0000_s74810" name="Równanie" r:id="rId3" imgW="3771900" imgH="495300" progId="Equation.3">
                  <p:embed/>
                </p:oleObj>
              </mc:Choice>
              <mc:Fallback>
                <p:oleObj name="Równanie" r:id="rId3" imgW="3771900" imgH="495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7689" y="3933056"/>
                        <a:ext cx="7468621" cy="980728"/>
                      </a:xfrm>
                      <a:prstGeom prst="rect">
                        <a:avLst/>
                      </a:prstGeom>
                      <a:noFill/>
                    </p:spPr>
                  </p:pic>
                </p:oleObj>
              </mc:Fallback>
            </mc:AlternateContent>
          </a:graphicData>
        </a:graphic>
      </p:graphicFrame>
      <p:sp>
        <p:nvSpPr>
          <p:cNvPr id="6"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Obiekt 6"/>
          <p:cNvGraphicFramePr>
            <a:graphicFrameLocks noChangeAspect="1"/>
          </p:cNvGraphicFramePr>
          <p:nvPr>
            <p:extLst>
              <p:ext uri="{D42A27DB-BD31-4B8C-83A1-F6EECF244321}">
                <p14:modId xmlns:p14="http://schemas.microsoft.com/office/powerpoint/2010/main" val="876210083"/>
              </p:ext>
            </p:extLst>
          </p:nvPr>
        </p:nvGraphicFramePr>
        <p:xfrm>
          <a:off x="3275856" y="3212976"/>
          <a:ext cx="558822" cy="404664"/>
        </p:xfrm>
        <a:graphic>
          <a:graphicData uri="http://schemas.openxmlformats.org/presentationml/2006/ole">
            <mc:AlternateContent xmlns:mc="http://schemas.openxmlformats.org/markup-compatibility/2006">
              <mc:Choice xmlns:v="urn:schemas-microsoft-com:vml" Requires="v">
                <p:oleObj spid="_x0000_s74811" name="Równanie" r:id="rId5" imgW="279279" imgH="203112" progId="Equation.3">
                  <p:embed/>
                </p:oleObj>
              </mc:Choice>
              <mc:Fallback>
                <p:oleObj name="Równanie" r:id="rId5" imgW="279279" imgH="203112"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5856" y="3212976"/>
                        <a:ext cx="558822" cy="404664"/>
                      </a:xfrm>
                      <a:prstGeom prst="rect">
                        <a:avLst/>
                      </a:prstGeom>
                      <a:noFill/>
                    </p:spPr>
                  </p:pic>
                </p:oleObj>
              </mc:Fallback>
            </mc:AlternateContent>
          </a:graphicData>
        </a:graphic>
      </p:graphicFrame>
      <p:sp>
        <p:nvSpPr>
          <p:cNvPr id="8"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Obiekt 8"/>
          <p:cNvGraphicFramePr>
            <a:graphicFrameLocks noChangeAspect="1"/>
          </p:cNvGraphicFramePr>
          <p:nvPr>
            <p:extLst>
              <p:ext uri="{D42A27DB-BD31-4B8C-83A1-F6EECF244321}">
                <p14:modId xmlns:p14="http://schemas.microsoft.com/office/powerpoint/2010/main" val="568714546"/>
              </p:ext>
            </p:extLst>
          </p:nvPr>
        </p:nvGraphicFramePr>
        <p:xfrm>
          <a:off x="683568" y="5445224"/>
          <a:ext cx="5688632" cy="857417"/>
        </p:xfrm>
        <a:graphic>
          <a:graphicData uri="http://schemas.openxmlformats.org/presentationml/2006/ole">
            <mc:AlternateContent xmlns:mc="http://schemas.openxmlformats.org/markup-compatibility/2006">
              <mc:Choice xmlns:v="urn:schemas-microsoft-com:vml" Requires="v">
                <p:oleObj spid="_x0000_s74812" name="Równanie" r:id="rId7" imgW="3289300" imgH="495300" progId="Equation.3">
                  <p:embed/>
                </p:oleObj>
              </mc:Choice>
              <mc:Fallback>
                <p:oleObj name="Równanie" r:id="rId7" imgW="3289300" imgH="4953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3568" y="5445224"/>
                        <a:ext cx="5688632" cy="857417"/>
                      </a:xfrm>
                      <a:prstGeom prst="rect">
                        <a:avLst/>
                      </a:prstGeom>
                      <a:noFill/>
                    </p:spPr>
                  </p:pic>
                </p:oleObj>
              </mc:Fallback>
            </mc:AlternateContent>
          </a:graphicData>
        </a:graphic>
      </p:graphicFrame>
    </p:spTree>
    <p:extLst>
      <p:ext uri="{BB962C8B-B14F-4D97-AF65-F5344CB8AC3E}">
        <p14:creationId xmlns:p14="http://schemas.microsoft.com/office/powerpoint/2010/main" val="2942564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en-US"/>
          </a:p>
        </p:txBody>
      </p:sp>
      <p:sp>
        <p:nvSpPr>
          <p:cNvPr id="3" name="Symbol zastępczy zawartości 2"/>
          <p:cNvSpPr>
            <a:spLocks noGrp="1"/>
          </p:cNvSpPr>
          <p:nvPr>
            <p:ph idx="1"/>
          </p:nvPr>
        </p:nvSpPr>
        <p:spPr/>
        <p:txBody>
          <a:bodyPr>
            <a:normAutofit/>
          </a:bodyPr>
          <a:lstStyle/>
          <a:p>
            <a:r>
              <a:rPr lang="en-US" sz="2400" dirty="0"/>
              <a:t>Similarly, for upward radiation it can be shown that the radiance at a height where the optical </a:t>
            </a:r>
            <a:r>
              <a:rPr lang="pl-PL" sz="2400" dirty="0" err="1" smtClean="0"/>
              <a:t>depth</a:t>
            </a:r>
            <a:r>
              <a:rPr lang="en-US" sz="2400" dirty="0" smtClean="0"/>
              <a:t> </a:t>
            </a:r>
            <a:r>
              <a:rPr lang="en-US" sz="2400" dirty="0"/>
              <a:t>is </a:t>
            </a:r>
            <a:r>
              <a:rPr lang="en-US" sz="2400" dirty="0" smtClean="0">
                <a:sym typeface="Symbol"/>
              </a:rPr>
              <a:t></a:t>
            </a:r>
            <a:r>
              <a:rPr lang="en-US" sz="2400" dirty="0" smtClean="0"/>
              <a:t> </a:t>
            </a:r>
            <a:r>
              <a:rPr lang="en-US" sz="2400" dirty="0"/>
              <a:t>is expressed by the formula</a:t>
            </a: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iekt 4"/>
          <p:cNvGraphicFramePr>
            <a:graphicFrameLocks noChangeAspect="1"/>
          </p:cNvGraphicFramePr>
          <p:nvPr>
            <p:extLst>
              <p:ext uri="{D42A27DB-BD31-4B8C-83A1-F6EECF244321}">
                <p14:modId xmlns:p14="http://schemas.microsoft.com/office/powerpoint/2010/main" val="581782045"/>
              </p:ext>
            </p:extLst>
          </p:nvPr>
        </p:nvGraphicFramePr>
        <p:xfrm>
          <a:off x="899592" y="2996952"/>
          <a:ext cx="6318152" cy="980728"/>
        </p:xfrm>
        <a:graphic>
          <a:graphicData uri="http://schemas.openxmlformats.org/presentationml/2006/ole">
            <mc:AlternateContent xmlns:mc="http://schemas.openxmlformats.org/markup-compatibility/2006">
              <mc:Choice xmlns:v="urn:schemas-microsoft-com:vml" Requires="v">
                <p:oleObj spid="_x0000_s75795" name="Równanie" r:id="rId3" imgW="3187700" imgH="495300" progId="Equation.3">
                  <p:embed/>
                </p:oleObj>
              </mc:Choice>
              <mc:Fallback>
                <p:oleObj name="Równanie" r:id="rId3" imgW="3187700" imgH="495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996952"/>
                        <a:ext cx="6318152" cy="980728"/>
                      </a:xfrm>
                      <a:prstGeom prst="rect">
                        <a:avLst/>
                      </a:prstGeom>
                      <a:noFill/>
                    </p:spPr>
                  </p:pic>
                </p:oleObj>
              </mc:Fallback>
            </mc:AlternateContent>
          </a:graphicData>
        </a:graphic>
      </p:graphicFrame>
    </p:spTree>
    <p:extLst>
      <p:ext uri="{BB962C8B-B14F-4D97-AF65-F5344CB8AC3E}">
        <p14:creationId xmlns:p14="http://schemas.microsoft.com/office/powerpoint/2010/main" val="2680938431"/>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3453</TotalTime>
  <Words>695</Words>
  <Application>Microsoft Office PowerPoint</Application>
  <PresentationFormat>Pokaz na ekranie (4:3)</PresentationFormat>
  <Paragraphs>80</Paragraphs>
  <Slides>13</Slides>
  <Notes>0</Notes>
  <HiddenSlides>0</HiddenSlides>
  <MMClips>0</MMClips>
  <ScaleCrop>false</ScaleCrop>
  <HeadingPairs>
    <vt:vector size="6" baseType="variant">
      <vt:variant>
        <vt:lpstr>Motyw</vt:lpstr>
      </vt:variant>
      <vt:variant>
        <vt:i4>1</vt:i4>
      </vt:variant>
      <vt:variant>
        <vt:lpstr>Osadzone serwery OLE</vt:lpstr>
      </vt:variant>
      <vt:variant>
        <vt:i4>1</vt:i4>
      </vt:variant>
      <vt:variant>
        <vt:lpstr>Tytuły slajdów</vt:lpstr>
      </vt:variant>
      <vt:variant>
        <vt:i4>13</vt:i4>
      </vt:variant>
    </vt:vector>
  </HeadingPairs>
  <TitlesOfParts>
    <vt:vector size="15" baseType="lpstr">
      <vt:lpstr>Motyw pakietu Office</vt:lpstr>
      <vt:lpstr>Równanie</vt:lpstr>
      <vt:lpstr>Radiative processes  in the atmosphere</vt:lpstr>
      <vt:lpstr>Introduction</vt:lpstr>
      <vt:lpstr>Schwarzschild equation</vt:lpstr>
      <vt:lpstr>Solving Schwarzschild equation</vt:lpstr>
      <vt:lpstr>Prezentacja programu PowerPoint</vt:lpstr>
      <vt:lpstr>Example</vt:lpstr>
      <vt:lpstr>Generalization of the IR radiation transfer</vt:lpstr>
      <vt:lpstr>Prezentacja programu PowerPoint</vt:lpstr>
      <vt:lpstr>Prezentacja programu PowerPoint</vt:lpstr>
      <vt:lpstr>Example</vt:lpstr>
      <vt:lpstr>Gray atmosphere approximation</vt:lpstr>
      <vt:lpstr>Prezentacja programu PowerPoint</vt:lpstr>
      <vt:lpstr>Model of IR radiation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Radiative processes in the atmosphere</dc:title>
  <dc:creator>win10Solar</dc:creator>
  <cp:lastModifiedBy>win10Solar</cp:lastModifiedBy>
  <cp:revision>279</cp:revision>
  <dcterms:created xsi:type="dcterms:W3CDTF">2024-02-06T09:22:18Z</dcterms:created>
  <dcterms:modified xsi:type="dcterms:W3CDTF">2024-04-09T20:44:58Z</dcterms:modified>
</cp:coreProperties>
</file>