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284" y="-2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37.wmf"/><Relationship Id="rId1" Type="http://schemas.openxmlformats.org/officeDocument/2006/relationships/image" Target="../media/image36.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47.wmf"/><Relationship Id="rId1" Type="http://schemas.openxmlformats.org/officeDocument/2006/relationships/image" Target="../media/image53.wmf"/><Relationship Id="rId5" Type="http://schemas.openxmlformats.org/officeDocument/2006/relationships/image" Target="../media/image56.wmf"/><Relationship Id="rId4" Type="http://schemas.openxmlformats.org/officeDocument/2006/relationships/image" Target="../media/image55.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61.wmf"/><Relationship Id="rId1" Type="http://schemas.openxmlformats.org/officeDocument/2006/relationships/image" Target="../media/image60.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63.wmf"/><Relationship Id="rId1" Type="http://schemas.openxmlformats.org/officeDocument/2006/relationships/image" Target="../media/image6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5" Type="http://schemas.openxmlformats.org/officeDocument/2006/relationships/image" Target="../media/image19.wmf"/><Relationship Id="rId4"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55D943-8C68-4348-8656-EDA592C6D792}" type="datetimeFigureOut">
              <a:rPr lang="en-US" smtClean="0"/>
              <a:t>4/2/2024</a:t>
            </a:fld>
            <a:endParaRPr lang="en-US"/>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4F4AB7-3574-43A2-8E3E-7141470FDE82}" type="slidenum">
              <a:rPr lang="en-US" smtClean="0"/>
              <a:t>‹#›</a:t>
            </a:fld>
            <a:endParaRPr lang="en-US"/>
          </a:p>
        </p:txBody>
      </p:sp>
    </p:spTree>
    <p:extLst>
      <p:ext uri="{BB962C8B-B14F-4D97-AF65-F5344CB8AC3E}">
        <p14:creationId xmlns:p14="http://schemas.microsoft.com/office/powerpoint/2010/main" val="3853032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US"/>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4200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567920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487083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25886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US"/>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E39599E-9259-439A-9F46-1F90790B3D49}" type="datetimeFigureOut">
              <a:rPr lang="en-US" smtClean="0"/>
              <a:t>4/2/2024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157744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4"/>
          <p:cNvSpPr>
            <a:spLocks noGrp="1"/>
          </p:cNvSpPr>
          <p:nvPr>
            <p:ph type="dt" sz="half" idx="10"/>
          </p:nvPr>
        </p:nvSpPr>
        <p:spPr/>
        <p:txBody>
          <a:bodyPr/>
          <a:lstStyle/>
          <a:p>
            <a:fld id="{FE39599E-9259-439A-9F46-1F90790B3D49}" type="datetimeFigureOut">
              <a:rPr lang="en-US" smtClean="0"/>
              <a:t>4/2/2024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0055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US"/>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6"/>
          <p:cNvSpPr>
            <a:spLocks noGrp="1"/>
          </p:cNvSpPr>
          <p:nvPr>
            <p:ph type="dt" sz="half" idx="10"/>
          </p:nvPr>
        </p:nvSpPr>
        <p:spPr/>
        <p:txBody>
          <a:bodyPr/>
          <a:lstStyle/>
          <a:p>
            <a:fld id="{FE39599E-9259-439A-9F46-1F90790B3D49}" type="datetimeFigureOut">
              <a:rPr lang="en-US" smtClean="0"/>
              <a:t>4/2/2024</a:t>
            </a:fld>
            <a:endParaRPr lang="en-US"/>
          </a:p>
        </p:txBody>
      </p:sp>
      <p:sp>
        <p:nvSpPr>
          <p:cNvPr id="8" name="Symbol zastępczy stopki 7"/>
          <p:cNvSpPr>
            <a:spLocks noGrp="1"/>
          </p:cNvSpPr>
          <p:nvPr>
            <p:ph type="ftr" sz="quarter" idx="11"/>
          </p:nvPr>
        </p:nvSpPr>
        <p:spPr/>
        <p:txBody>
          <a:bodyPr/>
          <a:lstStyle/>
          <a:p>
            <a:endParaRPr lang="en-US"/>
          </a:p>
        </p:txBody>
      </p:sp>
      <p:sp>
        <p:nvSpPr>
          <p:cNvPr id="9" name="Symbol zastępczy numeru slajdu 8"/>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934272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daty 2"/>
          <p:cNvSpPr>
            <a:spLocks noGrp="1"/>
          </p:cNvSpPr>
          <p:nvPr>
            <p:ph type="dt" sz="half" idx="10"/>
          </p:nvPr>
        </p:nvSpPr>
        <p:spPr/>
        <p:txBody>
          <a:bodyPr/>
          <a:lstStyle/>
          <a:p>
            <a:fld id="{FE39599E-9259-439A-9F46-1F90790B3D49}" type="datetimeFigureOut">
              <a:rPr lang="en-US" smtClean="0"/>
              <a:t>4/2/2024</a:t>
            </a:fld>
            <a:endParaRPr lang="en-US"/>
          </a:p>
        </p:txBody>
      </p:sp>
      <p:sp>
        <p:nvSpPr>
          <p:cNvPr id="4" name="Symbol zastępczy stopki 3"/>
          <p:cNvSpPr>
            <a:spLocks noGrp="1"/>
          </p:cNvSpPr>
          <p:nvPr>
            <p:ph type="ftr" sz="quarter" idx="11"/>
          </p:nvPr>
        </p:nvSpPr>
        <p:spPr/>
        <p:txBody>
          <a:bodyPr/>
          <a:lstStyle/>
          <a:p>
            <a:endParaRPr lang="en-US"/>
          </a:p>
        </p:txBody>
      </p:sp>
      <p:sp>
        <p:nvSpPr>
          <p:cNvPr id="5" name="Symbol zastępczy numeru slajdu 4"/>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007660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E39599E-9259-439A-9F46-1F90790B3D49}" type="datetimeFigureOut">
              <a:rPr lang="en-US" smtClean="0"/>
              <a:t>4/2/2024</a:t>
            </a:fld>
            <a:endParaRPr lang="en-US"/>
          </a:p>
        </p:txBody>
      </p:sp>
      <p:sp>
        <p:nvSpPr>
          <p:cNvPr id="3" name="Symbol zastępczy stopki 2"/>
          <p:cNvSpPr>
            <a:spLocks noGrp="1"/>
          </p:cNvSpPr>
          <p:nvPr>
            <p:ph type="ftr" sz="quarter" idx="11"/>
          </p:nvPr>
        </p:nvSpPr>
        <p:spPr/>
        <p:txBody>
          <a:bodyPr/>
          <a:lstStyle/>
          <a:p>
            <a:endParaRPr lang="en-US"/>
          </a:p>
        </p:txBody>
      </p:sp>
      <p:sp>
        <p:nvSpPr>
          <p:cNvPr id="4" name="Symbol zastępczy numeru slajdu 3"/>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83972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US"/>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4/2/2024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51052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US"/>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4/2/2024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7030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en-US"/>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9599E-9259-439A-9F46-1F90790B3D49}" type="datetimeFigureOut">
              <a:rPr lang="en-US" smtClean="0"/>
              <a:t>4/2/2024</a:t>
            </a:fld>
            <a:endParaRPr lang="en-US"/>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01214-3BBB-40B9-B054-850F4FE61BC1}" type="slidenum">
              <a:rPr lang="en-US" smtClean="0"/>
              <a:t>‹#›</a:t>
            </a:fld>
            <a:endParaRPr lang="en-US"/>
          </a:p>
        </p:txBody>
      </p:sp>
    </p:spTree>
    <p:extLst>
      <p:ext uri="{BB962C8B-B14F-4D97-AF65-F5344CB8AC3E}">
        <p14:creationId xmlns:p14="http://schemas.microsoft.com/office/powerpoint/2010/main" val="1618589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mark@igf.fuw.edu.p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4.wmf"/><Relationship Id="rId5" Type="http://schemas.openxmlformats.org/officeDocument/2006/relationships/oleObject" Target="../embeddings/oleObject23.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5.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8.wmf"/><Relationship Id="rId5" Type="http://schemas.openxmlformats.org/officeDocument/2006/relationships/oleObject" Target="../embeddings/oleObject27.bin"/><Relationship Id="rId4" Type="http://schemas.openxmlformats.org/officeDocument/2006/relationships/image" Target="../media/image27.wmf"/></Relationships>
</file>

<file path=ppt/slides/_rels/slide1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1.wmf"/><Relationship Id="rId5" Type="http://schemas.openxmlformats.org/officeDocument/2006/relationships/oleObject" Target="../embeddings/oleObject29.bin"/><Relationship Id="rId4" Type="http://schemas.openxmlformats.org/officeDocument/2006/relationships/image" Target="../media/image3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3.wmf"/><Relationship Id="rId5" Type="http://schemas.openxmlformats.org/officeDocument/2006/relationships/oleObject" Target="../embeddings/oleObject31.bin"/><Relationship Id="rId4" Type="http://schemas.openxmlformats.org/officeDocument/2006/relationships/image" Target="../media/image32.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2.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4.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35.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7.wmf"/><Relationship Id="rId5" Type="http://schemas.openxmlformats.org/officeDocument/2006/relationships/oleObject" Target="../embeddings/oleObject36.bin"/><Relationship Id="rId4" Type="http://schemas.openxmlformats.org/officeDocument/2006/relationships/image" Target="../media/image3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9.wmf"/><Relationship Id="rId5" Type="http://schemas.openxmlformats.org/officeDocument/2006/relationships/oleObject" Target="../embeddings/oleObject39.bin"/><Relationship Id="rId4" Type="http://schemas.openxmlformats.org/officeDocument/2006/relationships/image" Target="../media/image38.wmf"/></Relationships>
</file>

<file path=ppt/slides/_rels/slide21.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5.bin"/><Relationship Id="rId3" Type="http://schemas.openxmlformats.org/officeDocument/2006/relationships/oleObject" Target="../embeddings/oleObject40.bin"/><Relationship Id="rId7" Type="http://schemas.openxmlformats.org/officeDocument/2006/relationships/oleObject" Target="../embeddings/oleObject42.bin"/><Relationship Id="rId12" Type="http://schemas.openxmlformats.org/officeDocument/2006/relationships/image" Target="../media/image44.wmf"/><Relationship Id="rId2" Type="http://schemas.openxmlformats.org/officeDocument/2006/relationships/slideLayout" Target="../slideLayouts/slideLayout2.xml"/><Relationship Id="rId16" Type="http://schemas.openxmlformats.org/officeDocument/2006/relationships/image" Target="../media/image46.wmf"/><Relationship Id="rId1" Type="http://schemas.openxmlformats.org/officeDocument/2006/relationships/vmlDrawing" Target="../drawings/vmlDrawing17.vml"/><Relationship Id="rId6" Type="http://schemas.openxmlformats.org/officeDocument/2006/relationships/image" Target="../media/image41.wmf"/><Relationship Id="rId11" Type="http://schemas.openxmlformats.org/officeDocument/2006/relationships/oleObject" Target="../embeddings/oleObject44.bin"/><Relationship Id="rId5" Type="http://schemas.openxmlformats.org/officeDocument/2006/relationships/oleObject" Target="../embeddings/oleObject41.bin"/><Relationship Id="rId15" Type="http://schemas.openxmlformats.org/officeDocument/2006/relationships/oleObject" Target="../embeddings/oleObject46.bin"/><Relationship Id="rId10" Type="http://schemas.openxmlformats.org/officeDocument/2006/relationships/image" Target="../media/image43.wmf"/><Relationship Id="rId4" Type="http://schemas.openxmlformats.org/officeDocument/2006/relationships/image" Target="../media/image40.wmf"/><Relationship Id="rId9" Type="http://schemas.openxmlformats.org/officeDocument/2006/relationships/oleObject" Target="../embeddings/oleObject43.bin"/><Relationship Id="rId14" Type="http://schemas.openxmlformats.org/officeDocument/2006/relationships/image" Target="../media/image45.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49.bin"/><Relationship Id="rId3" Type="http://schemas.openxmlformats.org/officeDocument/2006/relationships/image" Target="../media/image50.png"/><Relationship Id="rId7" Type="http://schemas.openxmlformats.org/officeDocument/2006/relationships/image" Target="../media/image48.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48.bin"/><Relationship Id="rId5" Type="http://schemas.openxmlformats.org/officeDocument/2006/relationships/image" Target="../media/image47.wmf"/><Relationship Id="rId4" Type="http://schemas.openxmlformats.org/officeDocument/2006/relationships/oleObject" Target="../embeddings/oleObject47.bin"/><Relationship Id="rId9" Type="http://schemas.openxmlformats.org/officeDocument/2006/relationships/image" Target="../media/image49.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52.wmf"/><Relationship Id="rId5" Type="http://schemas.openxmlformats.org/officeDocument/2006/relationships/oleObject" Target="../embeddings/oleObject51.bin"/><Relationship Id="rId4" Type="http://schemas.openxmlformats.org/officeDocument/2006/relationships/image" Target="../media/image51.wmf"/></Relationships>
</file>

<file path=ppt/slides/_rels/slide24.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47.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5.wmf"/><Relationship Id="rId4" Type="http://schemas.openxmlformats.org/officeDocument/2006/relationships/image" Target="../media/image53.wmf"/><Relationship Id="rId9" Type="http://schemas.openxmlformats.org/officeDocument/2006/relationships/oleObject" Target="../embeddings/oleObject55.bin"/></Relationships>
</file>

<file path=ppt/slides/_rels/slide25.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7.bin"/><Relationship Id="rId7"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58.wmf"/><Relationship Id="rId5" Type="http://schemas.openxmlformats.org/officeDocument/2006/relationships/oleObject" Target="../embeddings/oleObject58.bin"/><Relationship Id="rId4" Type="http://schemas.openxmlformats.org/officeDocument/2006/relationships/image" Target="../media/image57.wmf"/><Relationship Id="rId9" Type="http://schemas.openxmlformats.org/officeDocument/2006/relationships/oleObject" Target="../embeddings/oleObject60.bin"/></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61.wmf"/><Relationship Id="rId5" Type="http://schemas.openxmlformats.org/officeDocument/2006/relationships/oleObject" Target="../embeddings/oleObject62.bin"/><Relationship Id="rId4" Type="http://schemas.openxmlformats.org/officeDocument/2006/relationships/image" Target="../media/image60.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63.wmf"/><Relationship Id="rId5" Type="http://schemas.openxmlformats.org/officeDocument/2006/relationships/oleObject" Target="../embeddings/oleObject64.bin"/><Relationship Id="rId4" Type="http://schemas.openxmlformats.org/officeDocument/2006/relationships/image" Target="../media/image62.wm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_rels/slide8.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s>
</file>

<file path=ppt/slides/_rels/slide9.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1.wmf"/><Relationship Id="rId5" Type="http://schemas.openxmlformats.org/officeDocument/2006/relationships/oleObject" Target="../embeddings/oleObject20.bin"/><Relationship Id="rId4"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11560" y="1268760"/>
            <a:ext cx="7772400" cy="1470025"/>
          </a:xfrm>
        </p:spPr>
        <p:txBody>
          <a:bodyPr/>
          <a:lstStyle/>
          <a:p>
            <a:r>
              <a:rPr lang="en-US" b="1" dirty="0" smtClean="0"/>
              <a:t>Radiative processes </a:t>
            </a:r>
            <a:r>
              <a:rPr lang="pl-PL" b="1" dirty="0" smtClean="0"/>
              <a:t/>
            </a:r>
            <a:br>
              <a:rPr lang="pl-PL" b="1" dirty="0" smtClean="0"/>
            </a:br>
            <a:r>
              <a:rPr lang="en-US" b="1" dirty="0" smtClean="0"/>
              <a:t>in the atmosphere</a:t>
            </a:r>
            <a:endParaRPr lang="en-US" b="1" dirty="0"/>
          </a:p>
        </p:txBody>
      </p:sp>
      <p:sp>
        <p:nvSpPr>
          <p:cNvPr id="3" name="Podtytuł 2"/>
          <p:cNvSpPr>
            <a:spLocks noGrp="1"/>
          </p:cNvSpPr>
          <p:nvPr>
            <p:ph type="subTitle" idx="1"/>
          </p:nvPr>
        </p:nvSpPr>
        <p:spPr>
          <a:xfrm>
            <a:off x="899592" y="3861048"/>
            <a:ext cx="7232848" cy="1752600"/>
          </a:xfrm>
        </p:spPr>
        <p:txBody>
          <a:bodyPr>
            <a:normAutofit fontScale="92500"/>
          </a:bodyPr>
          <a:lstStyle/>
          <a:p>
            <a:r>
              <a:rPr lang="pl-PL" dirty="0" smtClean="0"/>
              <a:t>Krzysztof Markowicz</a:t>
            </a:r>
          </a:p>
          <a:p>
            <a:r>
              <a:rPr lang="en-US" dirty="0" smtClean="0"/>
              <a:t>Institute of Geophysics, University of Warsaw</a:t>
            </a:r>
          </a:p>
          <a:p>
            <a:r>
              <a:rPr lang="en-US" dirty="0" smtClean="0">
                <a:hlinkClick r:id="rId2"/>
              </a:rPr>
              <a:t>kmark@igf.fuw.edu.pl</a:t>
            </a:r>
            <a:r>
              <a:rPr lang="en-US" dirty="0" smtClean="0"/>
              <a:t> </a:t>
            </a:r>
            <a:endParaRPr lang="en-US" dirty="0"/>
          </a:p>
        </p:txBody>
      </p:sp>
    </p:spTree>
    <p:extLst>
      <p:ext uri="{BB962C8B-B14F-4D97-AF65-F5344CB8AC3E}">
        <p14:creationId xmlns:p14="http://schemas.microsoft.com/office/powerpoint/2010/main" val="2750185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The general </a:t>
            </a:r>
            <a:r>
              <a:rPr lang="pl-PL" sz="3200" b="1" dirty="0" smtClean="0"/>
              <a:t>form of </a:t>
            </a:r>
            <a:r>
              <a:rPr lang="en-US" sz="3200" b="1" dirty="0" err="1" smtClean="0"/>
              <a:t>radiati</a:t>
            </a:r>
            <a:r>
              <a:rPr lang="pl-PL" sz="3200" b="1" dirty="0" err="1" smtClean="0"/>
              <a:t>ve</a:t>
            </a:r>
            <a:r>
              <a:rPr lang="en-US" sz="3200" b="1" dirty="0" smtClean="0"/>
              <a:t> </a:t>
            </a:r>
            <a:r>
              <a:rPr lang="en-US" sz="3200" b="1" dirty="0"/>
              <a:t>transfer </a:t>
            </a:r>
            <a:r>
              <a:rPr lang="en-US" sz="3200" b="1" dirty="0" smtClean="0"/>
              <a:t>equation</a:t>
            </a:r>
            <a:endParaRPr lang="en-US" sz="3200" b="1" dirty="0"/>
          </a:p>
        </p:txBody>
      </p:sp>
      <p:sp>
        <p:nvSpPr>
          <p:cNvPr id="3" name="Symbol zastępczy zawartości 2"/>
          <p:cNvSpPr>
            <a:spLocks noGrp="1"/>
          </p:cNvSpPr>
          <p:nvPr>
            <p:ph idx="1"/>
          </p:nvPr>
        </p:nvSpPr>
        <p:spPr>
          <a:xfrm>
            <a:off x="457200" y="2492896"/>
            <a:ext cx="8229600" cy="3633267"/>
          </a:xfrm>
        </p:spPr>
        <p:txBody>
          <a:bodyPr>
            <a:normAutofit/>
          </a:bodyPr>
          <a:lstStyle/>
          <a:p>
            <a:r>
              <a:rPr lang="en-US" sz="2400" dirty="0" smtClean="0"/>
              <a:t>Source function</a:t>
            </a:r>
          </a:p>
          <a:p>
            <a:endParaRPr lang="en-US" sz="2400" dirty="0" smtClean="0"/>
          </a:p>
          <a:p>
            <a:r>
              <a:rPr lang="en-US" sz="2400" dirty="0" smtClean="0"/>
              <a:t>The scattering phase function depends on 4 angles (two related to incident radiation and two to scattered radiation) . </a:t>
            </a:r>
          </a:p>
          <a:p>
            <a:endParaRPr lang="pl-PL" sz="2400" dirty="0" smtClean="0"/>
          </a:p>
          <a:p>
            <a:r>
              <a:rPr lang="en-US" sz="2400" dirty="0" smtClean="0"/>
              <a:t>However, it can be written depending on the scattering angle </a:t>
            </a:r>
            <a:r>
              <a:rPr lang="pl-PL" sz="2400" dirty="0">
                <a:sym typeface="Symbol"/>
              </a:rPr>
              <a:t></a:t>
            </a:r>
            <a:r>
              <a:rPr lang="en-US" sz="2400" dirty="0" smtClean="0"/>
              <a:t>, (see previous lecture). </a:t>
            </a:r>
          </a:p>
          <a:p>
            <a:r>
              <a:rPr lang="en-US" sz="2400" dirty="0" smtClean="0"/>
              <a:t>It follows from spherical geometry that</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881406447"/>
              </p:ext>
            </p:extLst>
          </p:nvPr>
        </p:nvGraphicFramePr>
        <p:xfrm>
          <a:off x="3362701" y="1412776"/>
          <a:ext cx="2418598" cy="764704"/>
        </p:xfrm>
        <a:graphic>
          <a:graphicData uri="http://schemas.openxmlformats.org/presentationml/2006/ole">
            <mc:AlternateContent xmlns:mc="http://schemas.openxmlformats.org/markup-compatibility/2006">
              <mc:Choice xmlns:v="urn:schemas-microsoft-com:vml" Requires="v">
                <p:oleObj spid="_x0000_s51392" name="Równanie" r:id="rId3" imgW="1294838" imgH="406224" progId="Equation.3">
                  <p:embed/>
                </p:oleObj>
              </mc:Choice>
              <mc:Fallback>
                <p:oleObj name="Równanie" r:id="rId3" imgW="1294838" imgH="406224"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2701" y="1412776"/>
                        <a:ext cx="2418598" cy="764704"/>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4274266109"/>
              </p:ext>
            </p:extLst>
          </p:nvPr>
        </p:nvGraphicFramePr>
        <p:xfrm>
          <a:off x="3203848" y="2348880"/>
          <a:ext cx="4655932" cy="792088"/>
        </p:xfrm>
        <a:graphic>
          <a:graphicData uri="http://schemas.openxmlformats.org/presentationml/2006/ole">
            <mc:AlternateContent xmlns:mc="http://schemas.openxmlformats.org/markup-compatibility/2006">
              <mc:Choice xmlns:v="urn:schemas-microsoft-com:vml" Requires="v">
                <p:oleObj spid="_x0000_s51393" name="Równanie" r:id="rId5" imgW="2298700" imgH="393700" progId="Equation.3">
                  <p:embed/>
                </p:oleObj>
              </mc:Choice>
              <mc:Fallback>
                <p:oleObj name="Równanie" r:id="rId5" imgW="22987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3848" y="2348880"/>
                        <a:ext cx="4655932" cy="792088"/>
                      </a:xfrm>
                      <a:prstGeom prst="rect">
                        <a:avLst/>
                      </a:prstGeom>
                      <a:noFill/>
                    </p:spPr>
                  </p:pic>
                </p:oleObj>
              </mc:Fallback>
            </mc:AlternateContent>
          </a:graphicData>
        </a:graphic>
      </p:graphicFrame>
      <p:sp>
        <p:nvSpPr>
          <p:cNvPr id="8"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64900846"/>
              </p:ext>
            </p:extLst>
          </p:nvPr>
        </p:nvGraphicFramePr>
        <p:xfrm>
          <a:off x="2771800" y="4077072"/>
          <a:ext cx="2963849" cy="504056"/>
        </p:xfrm>
        <a:graphic>
          <a:graphicData uri="http://schemas.openxmlformats.org/presentationml/2006/ole">
            <mc:AlternateContent xmlns:mc="http://schemas.openxmlformats.org/markup-compatibility/2006">
              <mc:Choice xmlns:v="urn:schemas-microsoft-com:vml" Requires="v">
                <p:oleObj spid="_x0000_s51394" name="Równanie" r:id="rId7" imgW="1397000" imgH="241300" progId="Equation.3">
                  <p:embed/>
                </p:oleObj>
              </mc:Choice>
              <mc:Fallback>
                <p:oleObj name="Równanie" r:id="rId7" imgW="1397000" imgH="241300"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71800" y="4077072"/>
                        <a:ext cx="2963849" cy="504056"/>
                      </a:xfrm>
                      <a:prstGeom prst="rect">
                        <a:avLst/>
                      </a:prstGeom>
                      <a:noFill/>
                    </p:spPr>
                  </p:pic>
                </p:oleObj>
              </mc:Fallback>
            </mc:AlternateContent>
          </a:graphicData>
        </a:graphic>
      </p:graphicFrame>
      <p:sp>
        <p:nvSpPr>
          <p:cNvPr id="10"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iekt 10"/>
          <p:cNvGraphicFramePr>
            <a:graphicFrameLocks noChangeAspect="1"/>
          </p:cNvGraphicFramePr>
          <p:nvPr>
            <p:extLst>
              <p:ext uri="{D42A27DB-BD31-4B8C-83A1-F6EECF244321}">
                <p14:modId xmlns:p14="http://schemas.microsoft.com/office/powerpoint/2010/main" val="862241626"/>
              </p:ext>
            </p:extLst>
          </p:nvPr>
        </p:nvGraphicFramePr>
        <p:xfrm>
          <a:off x="1619672" y="5877272"/>
          <a:ext cx="5688631" cy="445751"/>
        </p:xfrm>
        <a:graphic>
          <a:graphicData uri="http://schemas.openxmlformats.org/presentationml/2006/ole">
            <mc:AlternateContent xmlns:mc="http://schemas.openxmlformats.org/markup-compatibility/2006">
              <mc:Choice xmlns:v="urn:schemas-microsoft-com:vml" Requires="v">
                <p:oleObj spid="_x0000_s51395" name="Równanie" r:id="rId9" imgW="2552700" imgH="203200" progId="Equation.3">
                  <p:embed/>
                </p:oleObj>
              </mc:Choice>
              <mc:Fallback>
                <p:oleObj name="Równanie" r:id="rId9" imgW="2552700" imgH="203200" progId="Equation.3">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19672" y="5877272"/>
                        <a:ext cx="5688631" cy="445751"/>
                      </a:xfrm>
                      <a:prstGeom prst="rect">
                        <a:avLst/>
                      </a:prstGeom>
                      <a:noFill/>
                    </p:spPr>
                  </p:pic>
                </p:oleObj>
              </mc:Fallback>
            </mc:AlternateContent>
          </a:graphicData>
        </a:graphic>
      </p:graphicFrame>
    </p:spTree>
    <p:extLst>
      <p:ext uri="{BB962C8B-B14F-4D97-AF65-F5344CB8AC3E}">
        <p14:creationId xmlns:p14="http://schemas.microsoft.com/office/powerpoint/2010/main" val="2086792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The general </a:t>
            </a:r>
            <a:r>
              <a:rPr lang="pl-PL" sz="3200" b="1" dirty="0"/>
              <a:t>form of </a:t>
            </a:r>
            <a:r>
              <a:rPr lang="en-US" sz="3200" b="1" dirty="0" err="1"/>
              <a:t>radiati</a:t>
            </a:r>
            <a:r>
              <a:rPr lang="pl-PL" sz="3200" b="1" dirty="0" err="1"/>
              <a:t>ve</a:t>
            </a:r>
            <a:r>
              <a:rPr lang="en-US" sz="3200" b="1" dirty="0"/>
              <a:t> transfer equation</a:t>
            </a:r>
            <a:endParaRPr lang="en-US" sz="3200" dirty="0"/>
          </a:p>
        </p:txBody>
      </p:sp>
      <p:sp>
        <p:nvSpPr>
          <p:cNvPr id="3" name="Symbol zastępczy zawartości 2"/>
          <p:cNvSpPr>
            <a:spLocks noGrp="1"/>
          </p:cNvSpPr>
          <p:nvPr>
            <p:ph idx="1"/>
          </p:nvPr>
        </p:nvSpPr>
        <p:spPr>
          <a:xfrm>
            <a:off x="323528" y="2708920"/>
            <a:ext cx="8517632" cy="3805883"/>
          </a:xfrm>
        </p:spPr>
        <p:txBody>
          <a:bodyPr>
            <a:normAutofit/>
          </a:bodyPr>
          <a:lstStyle/>
          <a:p>
            <a:r>
              <a:rPr lang="en-US" sz="2400" dirty="0"/>
              <a:t>The above equation is an </a:t>
            </a:r>
            <a:r>
              <a:rPr lang="en-US" sz="2400" dirty="0" err="1" smtClean="0"/>
              <a:t>integr</a:t>
            </a:r>
            <a:r>
              <a:rPr lang="pl-PL" sz="2400" dirty="0" smtClean="0"/>
              <a:t>al </a:t>
            </a:r>
            <a:r>
              <a:rPr lang="en-US" sz="2400" dirty="0" smtClean="0"/>
              <a:t>differential </a:t>
            </a:r>
            <a:r>
              <a:rPr lang="en-US" sz="2400" dirty="0"/>
              <a:t>equation for the radiance in the direction </a:t>
            </a:r>
            <a:r>
              <a:rPr lang="en-US" sz="2400" dirty="0" smtClean="0"/>
              <a:t> </a:t>
            </a:r>
            <a:endParaRPr lang="pl-PL" sz="2400" dirty="0" smtClean="0"/>
          </a:p>
          <a:p>
            <a:r>
              <a:rPr lang="en-US" sz="2400" dirty="0" smtClean="0"/>
              <a:t>It </a:t>
            </a:r>
            <a:r>
              <a:rPr lang="en-US" sz="2400" dirty="0"/>
              <a:t>depends on 7 independent variables: 3 related to position, two to the direction of radiation propagation, and time and wavelength. </a:t>
            </a:r>
            <a:endParaRPr lang="pl-PL" sz="2400" dirty="0" smtClean="0"/>
          </a:p>
          <a:p>
            <a:r>
              <a:rPr lang="en-US" sz="2400" dirty="0" smtClean="0"/>
              <a:t>Time </a:t>
            </a:r>
            <a:r>
              <a:rPr lang="en-US" sz="2400" dirty="0"/>
              <a:t>does not appear </a:t>
            </a:r>
            <a:r>
              <a:rPr lang="en-US" sz="2400" dirty="0" smtClean="0"/>
              <a:t>explicitly </a:t>
            </a:r>
            <a:r>
              <a:rPr lang="en-US" sz="2400" dirty="0"/>
              <a:t>in the radiation transfer equation, as it is a stationary equation. </a:t>
            </a:r>
            <a:endParaRPr lang="pl-PL" sz="2400" dirty="0" smtClean="0"/>
          </a:p>
          <a:p>
            <a:r>
              <a:rPr lang="en-US" sz="2400" dirty="0" smtClean="0"/>
              <a:t>We </a:t>
            </a:r>
            <a:r>
              <a:rPr lang="en-US" sz="2400" dirty="0"/>
              <a:t>assume that the radiation propagates at infinite speed and the stationary state is established instantaneously.</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185865401"/>
              </p:ext>
            </p:extLst>
          </p:nvPr>
        </p:nvGraphicFramePr>
        <p:xfrm>
          <a:off x="611560" y="1628800"/>
          <a:ext cx="7704856" cy="847337"/>
        </p:xfrm>
        <a:graphic>
          <a:graphicData uri="http://schemas.openxmlformats.org/presentationml/2006/ole">
            <mc:AlternateContent xmlns:mc="http://schemas.openxmlformats.org/markup-compatibility/2006">
              <mc:Choice xmlns:v="urn:schemas-microsoft-com:vml" Requires="v">
                <p:oleObj spid="_x0000_s52315" name="Równanie" r:id="rId3" imgW="3721100" imgH="406400" progId="Equation.3">
                  <p:embed/>
                </p:oleObj>
              </mc:Choice>
              <mc:Fallback>
                <p:oleObj name="Równanie" r:id="rId3" imgW="3721100" imgH="4064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560" y="1628800"/>
                        <a:ext cx="7704856" cy="847337"/>
                      </a:xfrm>
                      <a:prstGeom prst="rect">
                        <a:avLst/>
                      </a:prstGeom>
                      <a:noFill/>
                    </p:spPr>
                  </p:pic>
                </p:oleObj>
              </mc:Fallback>
            </mc:AlternateContent>
          </a:graphicData>
        </a:graphic>
      </p:graphicFrame>
      <p:sp>
        <p:nvSpPr>
          <p:cNvPr id="6"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4016177942"/>
              </p:ext>
            </p:extLst>
          </p:nvPr>
        </p:nvGraphicFramePr>
        <p:xfrm>
          <a:off x="3816424" y="3140968"/>
          <a:ext cx="755576" cy="419764"/>
        </p:xfrm>
        <a:graphic>
          <a:graphicData uri="http://schemas.openxmlformats.org/presentationml/2006/ole">
            <mc:AlternateContent xmlns:mc="http://schemas.openxmlformats.org/markup-compatibility/2006">
              <mc:Choice xmlns:v="urn:schemas-microsoft-com:vml" Requires="v">
                <p:oleObj spid="_x0000_s52316" name="Równanie" r:id="rId5" imgW="431613" imgH="241195" progId="Equation.3">
                  <p:embed/>
                </p:oleObj>
              </mc:Choice>
              <mc:Fallback>
                <p:oleObj name="Równanie" r:id="rId5" imgW="431613" imgH="241195"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6424" y="3140968"/>
                        <a:ext cx="755576" cy="419764"/>
                      </a:xfrm>
                      <a:prstGeom prst="rect">
                        <a:avLst/>
                      </a:prstGeom>
                      <a:noFill/>
                    </p:spPr>
                  </p:pic>
                </p:oleObj>
              </mc:Fallback>
            </mc:AlternateContent>
          </a:graphicData>
        </a:graphic>
      </p:graphicFrame>
    </p:spTree>
    <p:extLst>
      <p:ext uri="{BB962C8B-B14F-4D97-AF65-F5344CB8AC3E}">
        <p14:creationId xmlns:p14="http://schemas.microsoft.com/office/powerpoint/2010/main" val="2829081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Plane</a:t>
            </a:r>
            <a:r>
              <a:rPr lang="en-US" sz="3200" dirty="0" smtClean="0"/>
              <a:t>-</a:t>
            </a:r>
            <a:r>
              <a:rPr lang="en-US" sz="3200" b="1" dirty="0" smtClean="0"/>
              <a:t>parallel</a:t>
            </a:r>
            <a:r>
              <a:rPr lang="en-US" sz="3200" dirty="0" smtClean="0"/>
              <a:t> </a:t>
            </a:r>
            <a:r>
              <a:rPr lang="en-US" sz="3200" b="1" dirty="0" smtClean="0"/>
              <a:t>approximation</a:t>
            </a:r>
            <a:endParaRPr lang="en-US" sz="3200" b="1" dirty="0"/>
          </a:p>
        </p:txBody>
      </p:sp>
      <p:sp>
        <p:nvSpPr>
          <p:cNvPr id="3" name="Symbol zastępczy zawartości 2"/>
          <p:cNvSpPr>
            <a:spLocks noGrp="1"/>
          </p:cNvSpPr>
          <p:nvPr>
            <p:ph idx="1"/>
          </p:nvPr>
        </p:nvSpPr>
        <p:spPr>
          <a:xfrm>
            <a:off x="457200" y="1600201"/>
            <a:ext cx="8229600" cy="2476872"/>
          </a:xfrm>
        </p:spPr>
        <p:txBody>
          <a:bodyPr>
            <a:normAutofit/>
          </a:bodyPr>
          <a:lstStyle/>
          <a:p>
            <a:r>
              <a:rPr lang="en-US" sz="2400" dirty="0"/>
              <a:t>In atmospheric physics, the vertical coordinate is often singled out because in this direction the gradients of physical quantities are much larger than in the horizontal plane. </a:t>
            </a:r>
            <a:endParaRPr lang="pl-PL" sz="2400" dirty="0" smtClean="0"/>
          </a:p>
          <a:p>
            <a:r>
              <a:rPr lang="en-US" sz="2400" dirty="0" smtClean="0"/>
              <a:t>In </a:t>
            </a:r>
            <a:r>
              <a:rPr lang="en-US" sz="2400" dirty="0"/>
              <a:t>many cases, when solving the radiative transfer equation in the atmosphere, the horizontal variation can be neglected (we assume horizontal homogeneity). </a:t>
            </a:r>
            <a:endParaRPr lang="pl-PL" sz="2400" dirty="0" smtClean="0"/>
          </a:p>
        </p:txBody>
      </p:sp>
      <p:pic>
        <p:nvPicPr>
          <p:cNvPr id="532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4797152"/>
            <a:ext cx="2771775"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rostokąt 3"/>
          <p:cNvSpPr/>
          <p:nvPr/>
        </p:nvSpPr>
        <p:spPr>
          <a:xfrm>
            <a:off x="467544" y="4293096"/>
            <a:ext cx="5616624" cy="2308324"/>
          </a:xfrm>
          <a:prstGeom prst="rect">
            <a:avLst/>
          </a:prstGeom>
        </p:spPr>
        <p:txBody>
          <a:bodyPr wrap="square">
            <a:spAutoFit/>
          </a:bodyPr>
          <a:lstStyle/>
          <a:p>
            <a:pPr marL="342900" indent="-342900">
              <a:buFont typeface="Arial" pitchFamily="34" charset="0"/>
              <a:buChar char="•"/>
            </a:pPr>
            <a:r>
              <a:rPr lang="en-US" sz="2400" dirty="0"/>
              <a:t>This approximation is called a plane-parallel atmosphere, in which pressure, temperature and other quantities depend only on the vertical coordinate z. The geometric path ds is then expressed by the formula </a:t>
            </a:r>
            <a:r>
              <a:rPr lang="en-US" sz="2400" dirty="0" smtClean="0"/>
              <a:t>ds=</a:t>
            </a:r>
            <a:r>
              <a:rPr lang="en-US" sz="2400" dirty="0" err="1" smtClean="0"/>
              <a:t>dz</a:t>
            </a:r>
            <a:r>
              <a:rPr lang="en-US" sz="2400" dirty="0" smtClean="0"/>
              <a:t>/</a:t>
            </a:r>
            <a:r>
              <a:rPr lang="en-US" sz="2400" dirty="0" err="1" smtClean="0"/>
              <a:t>cos</a:t>
            </a:r>
            <a:r>
              <a:rPr lang="en-US" sz="2400" dirty="0" smtClean="0">
                <a:sym typeface="Symbol"/>
              </a:rPr>
              <a:t></a:t>
            </a:r>
            <a:r>
              <a:rPr lang="en-US" sz="2400" dirty="0" smtClean="0"/>
              <a:t>.</a:t>
            </a:r>
            <a:endParaRPr lang="en-US" sz="2400" dirty="0"/>
          </a:p>
        </p:txBody>
      </p:sp>
    </p:spTree>
    <p:extLst>
      <p:ext uri="{BB962C8B-B14F-4D97-AF65-F5344CB8AC3E}">
        <p14:creationId xmlns:p14="http://schemas.microsoft.com/office/powerpoint/2010/main" val="1989246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US"/>
          </a:p>
        </p:txBody>
      </p:sp>
      <p:sp>
        <p:nvSpPr>
          <p:cNvPr id="3" name="Symbol zastępczy zawartości 2"/>
          <p:cNvSpPr>
            <a:spLocks noGrp="1"/>
          </p:cNvSpPr>
          <p:nvPr>
            <p:ph idx="1"/>
          </p:nvPr>
        </p:nvSpPr>
        <p:spPr>
          <a:xfrm>
            <a:off x="323528" y="3356992"/>
            <a:ext cx="8229600" cy="2481139"/>
          </a:xfrm>
        </p:spPr>
        <p:txBody>
          <a:bodyPr>
            <a:normAutofit/>
          </a:bodyPr>
          <a:lstStyle/>
          <a:p>
            <a:pPr marL="0" indent="0">
              <a:buNone/>
            </a:pPr>
            <a:r>
              <a:rPr lang="pl-PL" sz="2400" dirty="0" err="1" smtClean="0"/>
              <a:t>where</a:t>
            </a:r>
            <a:r>
              <a:rPr lang="pl-PL" sz="2400" dirty="0" smtClean="0"/>
              <a:t> </a:t>
            </a:r>
          </a:p>
          <a:p>
            <a:r>
              <a:rPr lang="en-US" sz="2400" dirty="0" smtClean="0"/>
              <a:t>The </a:t>
            </a:r>
            <a:r>
              <a:rPr lang="en-US" sz="2400" dirty="0"/>
              <a:t>quantity m=1</a:t>
            </a:r>
            <a:r>
              <a:rPr lang="en-US" sz="2400" dirty="0" smtClean="0"/>
              <a:t>/</a:t>
            </a:r>
            <a:r>
              <a:rPr lang="en-US" sz="2400" dirty="0" smtClean="0">
                <a:sym typeface="Symbol"/>
              </a:rPr>
              <a:t></a:t>
            </a:r>
            <a:r>
              <a:rPr lang="en-US" sz="2400" dirty="0" smtClean="0"/>
              <a:t> </a:t>
            </a:r>
            <a:r>
              <a:rPr lang="en-US" sz="2400" dirty="0"/>
              <a:t>is called the optical mass </a:t>
            </a:r>
            <a:r>
              <a:rPr lang="pl-PL" sz="2400" dirty="0" err="1" smtClean="0"/>
              <a:t>factor</a:t>
            </a:r>
            <a:r>
              <a:rPr lang="pl-PL" sz="2400" dirty="0" smtClean="0"/>
              <a:t> </a:t>
            </a:r>
            <a:r>
              <a:rPr lang="en-US" sz="2400" dirty="0" smtClean="0"/>
              <a:t>of </a:t>
            </a:r>
            <a:r>
              <a:rPr lang="en-US" sz="2400" dirty="0"/>
              <a:t>the atmosphere, which is equal to the mass of a column of atmosphere inclined at an angle of </a:t>
            </a:r>
            <a:r>
              <a:rPr lang="en-US" sz="2400" dirty="0" smtClean="0">
                <a:sym typeface="Symbol"/>
              </a:rPr>
              <a:t></a:t>
            </a:r>
            <a:r>
              <a:rPr lang="en-US" sz="2400" dirty="0" smtClean="0"/>
              <a:t> </a:t>
            </a:r>
            <a:r>
              <a:rPr lang="en-US" sz="2400" dirty="0"/>
              <a:t>to the mass of a vertical column of atmosphere</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025819376"/>
              </p:ext>
            </p:extLst>
          </p:nvPr>
        </p:nvGraphicFramePr>
        <p:xfrm>
          <a:off x="323528" y="1772816"/>
          <a:ext cx="8028384" cy="856627"/>
        </p:xfrm>
        <a:graphic>
          <a:graphicData uri="http://schemas.openxmlformats.org/presentationml/2006/ole">
            <mc:AlternateContent xmlns:mc="http://schemas.openxmlformats.org/markup-compatibility/2006">
              <mc:Choice xmlns:v="urn:schemas-microsoft-com:vml" Requires="v">
                <p:oleObj spid="_x0000_s54354" name="Równanie" r:id="rId3" imgW="3835400" imgH="406400" progId="Equation.3">
                  <p:embed/>
                </p:oleObj>
              </mc:Choice>
              <mc:Fallback>
                <p:oleObj name="Równanie" r:id="rId3" imgW="3835400" imgH="4064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1772816"/>
                        <a:ext cx="8028384" cy="856627"/>
                      </a:xfrm>
                      <a:prstGeom prst="rect">
                        <a:avLst/>
                      </a:prstGeom>
                      <a:noFill/>
                    </p:spPr>
                  </p:pic>
                </p:oleObj>
              </mc:Fallback>
            </mc:AlternateContent>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1405070298"/>
              </p:ext>
            </p:extLst>
          </p:nvPr>
        </p:nvGraphicFramePr>
        <p:xfrm>
          <a:off x="1835696" y="3356992"/>
          <a:ext cx="1222375" cy="428625"/>
        </p:xfrm>
        <a:graphic>
          <a:graphicData uri="http://schemas.openxmlformats.org/presentationml/2006/ole">
            <mc:AlternateContent xmlns:mc="http://schemas.openxmlformats.org/markup-compatibility/2006">
              <mc:Choice xmlns:v="urn:schemas-microsoft-com:vml" Requires="v">
                <p:oleObj spid="_x0000_s54355" name="Równanie" r:id="rId5" imgW="583920" imgH="203040" progId="Equation.3">
                  <p:embed/>
                </p:oleObj>
              </mc:Choice>
              <mc:Fallback>
                <p:oleObj name="Równanie" r:id="rId5" imgW="583920" imgH="203040" progId="Equation.3">
                  <p:embed/>
                  <p:pic>
                    <p:nvPicPr>
                      <p:cNvPr id="0" name=""/>
                      <p:cNvPicPr>
                        <a:picLocks noChangeAspect="1" noChangeArrowheads="1"/>
                      </p:cNvPicPr>
                      <p:nvPr/>
                    </p:nvPicPr>
                    <p:blipFill>
                      <a:blip r:embed="rId6"/>
                      <a:srcRect/>
                      <a:stretch>
                        <a:fillRect/>
                      </a:stretch>
                    </p:blipFill>
                    <p:spPr bwMode="auto">
                      <a:xfrm>
                        <a:off x="1835696" y="3356992"/>
                        <a:ext cx="1222375" cy="428625"/>
                      </a:xfrm>
                      <a:prstGeom prst="rect">
                        <a:avLst/>
                      </a:prstGeom>
                      <a:noFill/>
                    </p:spPr>
                  </p:pic>
                </p:oleObj>
              </mc:Fallback>
            </mc:AlternateContent>
          </a:graphicData>
        </a:graphic>
      </p:graphicFrame>
    </p:spTree>
    <p:extLst>
      <p:ext uri="{BB962C8B-B14F-4D97-AF65-F5344CB8AC3E}">
        <p14:creationId xmlns:p14="http://schemas.microsoft.com/office/powerpoint/2010/main" val="2184385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7856"/>
            <a:ext cx="8229600" cy="778098"/>
          </a:xfrm>
        </p:spPr>
        <p:txBody>
          <a:bodyPr/>
          <a:lstStyle/>
          <a:p>
            <a:r>
              <a:rPr lang="en-US" sz="3200" b="1" dirty="0"/>
              <a:t>Chapman function </a:t>
            </a:r>
          </a:p>
        </p:txBody>
      </p:sp>
      <p:sp>
        <p:nvSpPr>
          <p:cNvPr id="3" name="Symbol zastępczy zawartości 2"/>
          <p:cNvSpPr>
            <a:spLocks noGrp="1"/>
          </p:cNvSpPr>
          <p:nvPr>
            <p:ph idx="1"/>
          </p:nvPr>
        </p:nvSpPr>
        <p:spPr>
          <a:xfrm>
            <a:off x="179512" y="908720"/>
            <a:ext cx="8712968" cy="5073427"/>
          </a:xfrm>
        </p:spPr>
        <p:txBody>
          <a:bodyPr>
            <a:noAutofit/>
          </a:bodyPr>
          <a:lstStyle/>
          <a:p>
            <a:r>
              <a:rPr lang="en-US" sz="2300" dirty="0"/>
              <a:t>In the case of a flat-parallel atmosphere, we reduce the number of independent variables to 5, as only one Cartesian coordinate </a:t>
            </a:r>
            <a:r>
              <a:rPr lang="pl-PL" sz="2300" dirty="0" smtClean="0"/>
              <a:t>„</a:t>
            </a:r>
            <a:r>
              <a:rPr lang="en-US" sz="2300" dirty="0" smtClean="0"/>
              <a:t>z</a:t>
            </a:r>
            <a:r>
              <a:rPr lang="pl-PL" sz="2300" dirty="0" smtClean="0"/>
              <a:t>”</a:t>
            </a:r>
            <a:r>
              <a:rPr lang="en-US" sz="2300" dirty="0" smtClean="0"/>
              <a:t> </a:t>
            </a:r>
            <a:r>
              <a:rPr lang="en-US" sz="2300" dirty="0"/>
              <a:t>remains. </a:t>
            </a:r>
            <a:endParaRPr lang="pl-PL" sz="2300" dirty="0" smtClean="0"/>
          </a:p>
          <a:p>
            <a:r>
              <a:rPr lang="en-US" sz="2300" dirty="0" smtClean="0"/>
              <a:t>Even </a:t>
            </a:r>
            <a:r>
              <a:rPr lang="en-US" sz="2300" dirty="0"/>
              <a:t>if the atmosphere is horizontally homogeneous, the curvature of the Earth becomes apparent for large zenith angles </a:t>
            </a:r>
            <a:r>
              <a:rPr lang="en-US" sz="2300" dirty="0" smtClean="0"/>
              <a:t>(</a:t>
            </a:r>
            <a:r>
              <a:rPr lang="en-US" sz="2300" dirty="0" smtClean="0">
                <a:sym typeface="Symbol"/>
              </a:rPr>
              <a:t></a:t>
            </a:r>
            <a:r>
              <a:rPr lang="pl-PL" sz="2300" dirty="0" smtClean="0">
                <a:sym typeface="Symbol"/>
              </a:rPr>
              <a:t>&gt;60</a:t>
            </a:r>
            <a:r>
              <a:rPr lang="en-US" sz="2300" dirty="0" smtClean="0"/>
              <a:t> </a:t>
            </a:r>
            <a:r>
              <a:rPr lang="en-US" sz="2300" dirty="0"/>
              <a:t>). </a:t>
            </a:r>
            <a:endParaRPr lang="pl-PL" sz="2300" dirty="0" smtClean="0"/>
          </a:p>
          <a:p>
            <a:r>
              <a:rPr lang="en-US" sz="2300" dirty="0" smtClean="0"/>
              <a:t>In </a:t>
            </a:r>
            <a:r>
              <a:rPr lang="en-US" sz="2300" dirty="0"/>
              <a:t>the case of a flat-parallel atmosphere, the geometrical path of radiation just at the horizon becomes infinite, while in reality the path is obviously finite. Let us note that in Poland, during the shortest days in December, the sun's noon top does not exceed </a:t>
            </a:r>
            <a:r>
              <a:rPr lang="en-US" sz="2300" dirty="0" smtClean="0"/>
              <a:t>15</a:t>
            </a:r>
            <a:r>
              <a:rPr lang="pl-PL" sz="2300" baseline="30000" dirty="0"/>
              <a:t>o</a:t>
            </a:r>
            <a:r>
              <a:rPr lang="pl-PL" sz="2300" dirty="0" smtClean="0"/>
              <a:t> </a:t>
            </a:r>
            <a:r>
              <a:rPr lang="en-US" sz="2300" dirty="0" smtClean="0"/>
              <a:t>, </a:t>
            </a:r>
            <a:r>
              <a:rPr lang="en-US" sz="2300" dirty="0"/>
              <a:t>so this approximation cannot be used. </a:t>
            </a:r>
            <a:endParaRPr lang="pl-PL" sz="2300" dirty="0" smtClean="0"/>
          </a:p>
          <a:p>
            <a:r>
              <a:rPr lang="en-US" sz="2300" dirty="0" smtClean="0"/>
              <a:t>Therefore</a:t>
            </a:r>
            <a:r>
              <a:rPr lang="en-US" sz="2300" dirty="0"/>
              <a:t>, the Chapman </a:t>
            </a:r>
            <a:r>
              <a:rPr lang="en-US" sz="2300" dirty="0" smtClean="0"/>
              <a:t>function</a:t>
            </a:r>
            <a:r>
              <a:rPr lang="pl-PL" sz="2300" dirty="0" smtClean="0"/>
              <a:t>                    </a:t>
            </a:r>
            <a:r>
              <a:rPr lang="en-US" sz="2300" dirty="0" smtClean="0"/>
              <a:t> </a:t>
            </a:r>
            <a:r>
              <a:rPr lang="en-US" sz="2300" dirty="0"/>
              <a:t>is </a:t>
            </a:r>
            <a:r>
              <a:rPr lang="en-US" sz="2300" dirty="0" smtClean="0"/>
              <a:t>introduced, </a:t>
            </a:r>
            <a:r>
              <a:rPr lang="en-US" sz="2300" dirty="0"/>
              <a:t>which is equal to the </a:t>
            </a:r>
            <a:r>
              <a:rPr lang="pl-PL" sz="2300" dirty="0" smtClean="0"/>
              <a:t>o</a:t>
            </a:r>
            <a:r>
              <a:rPr lang="en-US" sz="2300" dirty="0" err="1" smtClean="0"/>
              <a:t>ptical</a:t>
            </a:r>
            <a:r>
              <a:rPr lang="en-US" sz="2300" dirty="0" smtClean="0"/>
              <a:t> </a:t>
            </a:r>
            <a:r>
              <a:rPr lang="en-US" sz="2300" dirty="0"/>
              <a:t>mass of the atmosphere (air mass factor) and depends on the radius of the Earth R and the cosine of the zenith angle </a:t>
            </a:r>
            <a:r>
              <a:rPr lang="en-US" sz="2300" dirty="0" smtClean="0">
                <a:sym typeface="Symbol"/>
              </a:rPr>
              <a:t></a:t>
            </a:r>
            <a:r>
              <a:rPr lang="en-US" sz="2300" dirty="0" smtClean="0"/>
              <a:t> </a:t>
            </a:r>
            <a:r>
              <a:rPr lang="en-US" sz="2300" dirty="0"/>
              <a:t>and for an isothermal atmosphere with temperature T has the form:</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348802414"/>
              </p:ext>
            </p:extLst>
          </p:nvPr>
        </p:nvGraphicFramePr>
        <p:xfrm>
          <a:off x="2627784" y="6093296"/>
          <a:ext cx="5997678" cy="764704"/>
        </p:xfrm>
        <a:graphic>
          <a:graphicData uri="http://schemas.openxmlformats.org/presentationml/2006/ole">
            <mc:AlternateContent xmlns:mc="http://schemas.openxmlformats.org/markup-compatibility/2006">
              <mc:Choice xmlns:v="urn:schemas-microsoft-com:vml" Requires="v">
                <p:oleObj spid="_x0000_s55377" name="Równanie" r:id="rId3" imgW="3810000" imgH="482600" progId="Equation.3">
                  <p:embed/>
                </p:oleObj>
              </mc:Choice>
              <mc:Fallback>
                <p:oleObj name="Równanie" r:id="rId3" imgW="38100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6093296"/>
                        <a:ext cx="5997678" cy="764704"/>
                      </a:xfrm>
                      <a:prstGeom prst="rect">
                        <a:avLst/>
                      </a:prstGeom>
                      <a:noFill/>
                    </p:spPr>
                  </p:pic>
                </p:oleObj>
              </mc:Fallback>
            </mc:AlternateContent>
          </a:graphicData>
        </a:graphic>
      </p:graphicFrame>
      <p:sp>
        <p:nvSpPr>
          <p:cNvPr id="6"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839359667"/>
              </p:ext>
            </p:extLst>
          </p:nvPr>
        </p:nvGraphicFramePr>
        <p:xfrm>
          <a:off x="4788024" y="4725144"/>
          <a:ext cx="966286" cy="332656"/>
        </p:xfrm>
        <a:graphic>
          <a:graphicData uri="http://schemas.openxmlformats.org/presentationml/2006/ole">
            <mc:AlternateContent xmlns:mc="http://schemas.openxmlformats.org/markup-compatibility/2006">
              <mc:Choice xmlns:v="urn:schemas-microsoft-com:vml" Requires="v">
                <p:oleObj spid="_x0000_s55378" name="Równanie" r:id="rId5" imgW="583947" imgH="203112" progId="Equation.3">
                  <p:embed/>
                </p:oleObj>
              </mc:Choice>
              <mc:Fallback>
                <p:oleObj name="Równanie" r:id="rId5" imgW="583947" imgH="203112"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8024" y="4725144"/>
                        <a:ext cx="966286" cy="332656"/>
                      </a:xfrm>
                      <a:prstGeom prst="rect">
                        <a:avLst/>
                      </a:prstGeom>
                      <a:noFill/>
                    </p:spPr>
                  </p:pic>
                </p:oleObj>
              </mc:Fallback>
            </mc:AlternateContent>
          </a:graphicData>
        </a:graphic>
      </p:graphicFrame>
    </p:spTree>
    <p:extLst>
      <p:ext uri="{BB962C8B-B14F-4D97-AF65-F5344CB8AC3E}">
        <p14:creationId xmlns:p14="http://schemas.microsoft.com/office/powerpoint/2010/main" val="1447661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Chapman function </a:t>
            </a:r>
            <a:endParaRPr lang="en-US" sz="3200" dirty="0"/>
          </a:p>
        </p:txBody>
      </p:sp>
      <p:sp>
        <p:nvSpPr>
          <p:cNvPr id="3" name="Symbol zastępczy zawartości 2"/>
          <p:cNvSpPr>
            <a:spLocks noGrp="1"/>
          </p:cNvSpPr>
          <p:nvPr>
            <p:ph idx="1"/>
          </p:nvPr>
        </p:nvSpPr>
        <p:spPr>
          <a:xfrm>
            <a:off x="395536" y="2348880"/>
            <a:ext cx="8445624" cy="4104456"/>
          </a:xfrm>
        </p:spPr>
        <p:txBody>
          <a:bodyPr>
            <a:noAutofit/>
          </a:bodyPr>
          <a:lstStyle/>
          <a:p>
            <a:r>
              <a:rPr lang="pl-PL" sz="2400" dirty="0" smtClean="0"/>
              <a:t>w</a:t>
            </a:r>
            <a:r>
              <a:rPr lang="en-US" sz="2400" dirty="0" err="1" smtClean="0"/>
              <a:t>hereas</a:t>
            </a:r>
            <a:r>
              <a:rPr lang="en-US" sz="2400" dirty="0" smtClean="0"/>
              <a:t> </a:t>
            </a:r>
            <a:r>
              <a:rPr lang="en-US" sz="2400" dirty="0"/>
              <a:t>M is the molar mass of the air, g the gravitational acceleration, R the universal gas constant and </a:t>
            </a:r>
            <a:r>
              <a:rPr lang="en-US" sz="2400" dirty="0" smtClean="0"/>
              <a:t>R</a:t>
            </a:r>
            <a:r>
              <a:rPr lang="pl-PL" sz="2400" baseline="-25000" dirty="0" smtClean="0"/>
              <a:t>o</a:t>
            </a:r>
            <a:r>
              <a:rPr lang="en-US" sz="2400" dirty="0" smtClean="0"/>
              <a:t> </a:t>
            </a:r>
            <a:r>
              <a:rPr lang="en-US" sz="2400" dirty="0"/>
              <a:t>is the radius of the Earth. </a:t>
            </a:r>
            <a:endParaRPr lang="pl-PL" sz="2400" dirty="0" smtClean="0"/>
          </a:p>
          <a:p>
            <a:r>
              <a:rPr lang="en-US" sz="2400" dirty="0" smtClean="0"/>
              <a:t>For </a:t>
            </a:r>
            <a:r>
              <a:rPr lang="en-US" sz="2400" dirty="0"/>
              <a:t>a zenith angle of </a:t>
            </a:r>
            <a:r>
              <a:rPr lang="en-US" sz="2400" dirty="0" smtClean="0"/>
              <a:t>90</a:t>
            </a:r>
            <a:r>
              <a:rPr lang="pl-PL" sz="2400" baseline="30000" dirty="0" smtClean="0"/>
              <a:t>o</a:t>
            </a:r>
            <a:r>
              <a:rPr lang="en-US" sz="2400" dirty="0" smtClean="0"/>
              <a:t> </a:t>
            </a:r>
            <a:r>
              <a:rPr lang="en-US" sz="2400" dirty="0"/>
              <a:t>(the Sun is at the horizon), the Chapman function is about 37. This means that as much radiation passes through the atmosphere as if it were at the zenith. </a:t>
            </a:r>
            <a:endParaRPr lang="pl-PL" sz="2400" dirty="0" smtClean="0"/>
          </a:p>
          <a:p>
            <a:r>
              <a:rPr lang="en-US" sz="2400" dirty="0" smtClean="0"/>
              <a:t>The </a:t>
            </a:r>
            <a:r>
              <a:rPr lang="en-US" sz="2400" dirty="0"/>
              <a:t>above formula does not take into account atmospheric refraction, which for a zenith angle of </a:t>
            </a:r>
            <a:r>
              <a:rPr lang="en-US" sz="2400" dirty="0" smtClean="0"/>
              <a:t>90</a:t>
            </a:r>
            <a:r>
              <a:rPr lang="pl-PL" sz="2400" baseline="30000" dirty="0" smtClean="0"/>
              <a:t>o</a:t>
            </a:r>
            <a:r>
              <a:rPr lang="en-US" sz="2400" dirty="0" smtClean="0"/>
              <a:t> </a:t>
            </a:r>
            <a:r>
              <a:rPr lang="en-US" sz="2400" dirty="0"/>
              <a:t>is maximum and is about </a:t>
            </a:r>
            <a:r>
              <a:rPr lang="en-US" sz="2400" dirty="0" smtClean="0"/>
              <a:t>0.5</a:t>
            </a:r>
            <a:r>
              <a:rPr lang="pl-PL" sz="2400" baseline="30000" dirty="0" smtClean="0"/>
              <a:t>o</a:t>
            </a:r>
            <a:r>
              <a:rPr lang="en-US" sz="2400" dirty="0" smtClean="0"/>
              <a:t>.</a:t>
            </a:r>
            <a:endParaRPr lang="en-US" sz="2400" dirty="0"/>
          </a:p>
        </p:txBody>
      </p:sp>
      <p:graphicFrame>
        <p:nvGraphicFramePr>
          <p:cNvPr id="4" name="Obiekt 3"/>
          <p:cNvGraphicFramePr>
            <a:graphicFrameLocks noChangeAspect="1"/>
          </p:cNvGraphicFramePr>
          <p:nvPr>
            <p:extLst>
              <p:ext uri="{D42A27DB-BD31-4B8C-83A1-F6EECF244321}">
                <p14:modId xmlns:p14="http://schemas.microsoft.com/office/powerpoint/2010/main" val="3220022246"/>
              </p:ext>
            </p:extLst>
          </p:nvPr>
        </p:nvGraphicFramePr>
        <p:xfrm>
          <a:off x="1403648" y="1340768"/>
          <a:ext cx="5997575" cy="763588"/>
        </p:xfrm>
        <a:graphic>
          <a:graphicData uri="http://schemas.openxmlformats.org/presentationml/2006/ole">
            <mc:AlternateContent xmlns:mc="http://schemas.openxmlformats.org/markup-compatibility/2006">
              <mc:Choice xmlns:v="urn:schemas-microsoft-com:vml" Requires="v">
                <p:oleObj spid="_x0000_s56358" name="Równanie" r:id="rId3" imgW="3810000" imgH="482600" progId="Equation.3">
                  <p:embed/>
                </p:oleObj>
              </mc:Choice>
              <mc:Fallback>
                <p:oleObj name="Równanie" r:id="rId3" imgW="3810000" imgH="482600" progId="Equation.3">
                  <p:embed/>
                  <p:pic>
                    <p:nvPicPr>
                      <p:cNvPr id="0" name="Obiek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648" y="1340768"/>
                        <a:ext cx="5997575"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78212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Boundary conditions at TOA </a:t>
            </a:r>
            <a:r>
              <a:rPr lang="pl-PL" sz="3200" b="1" dirty="0" smtClean="0"/>
              <a:t/>
            </a:r>
            <a:br>
              <a:rPr lang="pl-PL" sz="3200" b="1" dirty="0" smtClean="0"/>
            </a:br>
            <a:r>
              <a:rPr lang="en-US" sz="3200" b="1" dirty="0" smtClean="0"/>
              <a:t>(</a:t>
            </a:r>
            <a:r>
              <a:rPr lang="en-US" sz="3200" b="1" dirty="0" smtClean="0"/>
              <a:t>top of the atmosphere)</a:t>
            </a:r>
            <a:endParaRPr lang="en-US" sz="3200" b="1" dirty="0"/>
          </a:p>
        </p:txBody>
      </p:sp>
      <p:sp>
        <p:nvSpPr>
          <p:cNvPr id="3" name="Symbol zastępczy zawartości 2"/>
          <p:cNvSpPr>
            <a:spLocks noGrp="1"/>
          </p:cNvSpPr>
          <p:nvPr>
            <p:ph idx="1"/>
          </p:nvPr>
        </p:nvSpPr>
        <p:spPr>
          <a:xfrm>
            <a:off x="457200" y="1600200"/>
            <a:ext cx="8229600" cy="5069160"/>
          </a:xfrm>
        </p:spPr>
        <p:txBody>
          <a:bodyPr>
            <a:normAutofit lnSpcReduction="10000"/>
          </a:bodyPr>
          <a:lstStyle/>
          <a:p>
            <a:r>
              <a:rPr lang="en-US" sz="2400" dirty="0"/>
              <a:t>The radiative transfer equation requires the boundary conditions to be specified, which in the case of the atmosphere must be at the upper boundary of the atmosphere and at the earth's surface. </a:t>
            </a:r>
            <a:endParaRPr lang="pl-PL" sz="2400" dirty="0" smtClean="0"/>
          </a:p>
          <a:p>
            <a:r>
              <a:rPr lang="en-US" sz="2400" dirty="0" smtClean="0"/>
              <a:t>In </a:t>
            </a:r>
            <a:r>
              <a:rPr lang="en-US" sz="2400" dirty="0"/>
              <a:t>the first case, we assume that there are no other sources of radiation apart from the sun and that solar radiation does not affect </a:t>
            </a:r>
            <a:r>
              <a:rPr lang="en-US" sz="2400" dirty="0" err="1"/>
              <a:t>longwave</a:t>
            </a:r>
            <a:r>
              <a:rPr lang="en-US" sz="2400" dirty="0"/>
              <a:t> </a:t>
            </a:r>
            <a:r>
              <a:rPr lang="pl-PL" sz="2400" dirty="0" smtClean="0"/>
              <a:t>(</a:t>
            </a:r>
            <a:r>
              <a:rPr lang="pl-PL" sz="2400" dirty="0" smtClean="0">
                <a:sym typeface="Symbol"/>
              </a:rPr>
              <a:t>&gt;4m</a:t>
            </a:r>
            <a:r>
              <a:rPr lang="pl-PL" sz="2400" dirty="0" smtClean="0"/>
              <a:t>) </a:t>
            </a:r>
            <a:r>
              <a:rPr lang="en-US" sz="2400" dirty="0" smtClean="0"/>
              <a:t>radiation</a:t>
            </a:r>
            <a:r>
              <a:rPr lang="en-US" sz="2400" dirty="0"/>
              <a:t>. </a:t>
            </a:r>
            <a:endParaRPr lang="pl-PL" sz="2400" dirty="0" smtClean="0"/>
          </a:p>
          <a:p>
            <a:r>
              <a:rPr lang="en-US" sz="2400" dirty="0" smtClean="0"/>
              <a:t>Thus</a:t>
            </a:r>
            <a:r>
              <a:rPr lang="en-US" sz="2400" dirty="0"/>
              <a:t>, the boundary condition at the upper boundary of the atmosphere is of the form (the so-called top-down radiation radiance</a:t>
            </a:r>
            <a:r>
              <a:rPr lang="en-US" sz="2400" dirty="0" smtClean="0"/>
              <a:t>)</a:t>
            </a:r>
            <a:endParaRPr lang="pl-PL" sz="2400" dirty="0" smtClean="0"/>
          </a:p>
          <a:p>
            <a:endParaRPr lang="pl-PL" sz="2400" dirty="0"/>
          </a:p>
          <a:p>
            <a:r>
              <a:rPr lang="en-US" sz="2400" dirty="0"/>
              <a:t>where </a:t>
            </a:r>
            <a:r>
              <a:rPr lang="en-US" sz="2400" dirty="0" smtClean="0"/>
              <a:t>F</a:t>
            </a:r>
            <a:r>
              <a:rPr lang="pl-PL" sz="2400" baseline="-25000" dirty="0" smtClean="0"/>
              <a:t>o</a:t>
            </a:r>
            <a:r>
              <a:rPr lang="pl-PL" sz="2400" baseline="-25000" dirty="0" smtClean="0">
                <a:sym typeface="Symbol"/>
              </a:rPr>
              <a:t></a:t>
            </a:r>
            <a:r>
              <a:rPr lang="en-US" sz="2400" dirty="0" smtClean="0"/>
              <a:t> </a:t>
            </a:r>
            <a:r>
              <a:rPr lang="en-US" sz="2400" dirty="0"/>
              <a:t>is the solar spectral constant and </a:t>
            </a:r>
            <a:r>
              <a:rPr lang="en-US" sz="2400" dirty="0" smtClean="0">
                <a:sym typeface="Symbol"/>
              </a:rPr>
              <a:t></a:t>
            </a:r>
            <a:r>
              <a:rPr lang="en-US" sz="2400" dirty="0" smtClean="0"/>
              <a:t>() </a:t>
            </a:r>
            <a:r>
              <a:rPr lang="en-US" sz="2400" dirty="0"/>
              <a:t>is the Dirac delta, since we assume that the angular width of the sun is neglected</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692298587"/>
              </p:ext>
            </p:extLst>
          </p:nvPr>
        </p:nvGraphicFramePr>
        <p:xfrm>
          <a:off x="2339752" y="4941168"/>
          <a:ext cx="3728256" cy="476672"/>
        </p:xfrm>
        <a:graphic>
          <a:graphicData uri="http://schemas.openxmlformats.org/presentationml/2006/ole">
            <mc:AlternateContent xmlns:mc="http://schemas.openxmlformats.org/markup-compatibility/2006">
              <mc:Choice xmlns:v="urn:schemas-microsoft-com:vml" Requires="v">
                <p:oleObj spid="_x0000_s57381" name="Równanie" r:id="rId3" imgW="2082800" imgH="266700" progId="Equation.3">
                  <p:embed/>
                </p:oleObj>
              </mc:Choice>
              <mc:Fallback>
                <p:oleObj name="Równanie" r:id="rId3" imgW="2082800" imgH="266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4941168"/>
                        <a:ext cx="3728256" cy="476672"/>
                      </a:xfrm>
                      <a:prstGeom prst="rect">
                        <a:avLst/>
                      </a:prstGeom>
                      <a:noFill/>
                    </p:spPr>
                  </p:pic>
                </p:oleObj>
              </mc:Fallback>
            </mc:AlternateContent>
          </a:graphicData>
        </a:graphic>
      </p:graphicFrame>
    </p:spTree>
    <p:extLst>
      <p:ext uri="{BB962C8B-B14F-4D97-AF65-F5344CB8AC3E}">
        <p14:creationId xmlns:p14="http://schemas.microsoft.com/office/powerpoint/2010/main" val="615499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Boundary conditions at </a:t>
            </a:r>
            <a:r>
              <a:rPr lang="pl-PL" sz="3200" b="1" dirty="0" smtClean="0"/>
              <a:t>the </a:t>
            </a:r>
            <a:r>
              <a:rPr lang="pl-PL" sz="3200" b="1" dirty="0" err="1" smtClean="0"/>
              <a:t>surface</a:t>
            </a:r>
            <a:endParaRPr lang="en-US" sz="3200" b="1" dirty="0"/>
          </a:p>
        </p:txBody>
      </p:sp>
      <p:sp>
        <p:nvSpPr>
          <p:cNvPr id="3" name="Symbol zastępczy zawartości 2"/>
          <p:cNvSpPr>
            <a:spLocks noGrp="1"/>
          </p:cNvSpPr>
          <p:nvPr>
            <p:ph idx="1"/>
          </p:nvPr>
        </p:nvSpPr>
        <p:spPr>
          <a:xfrm>
            <a:off x="457200" y="1600200"/>
            <a:ext cx="8229600" cy="5069160"/>
          </a:xfrm>
        </p:spPr>
        <p:txBody>
          <a:bodyPr>
            <a:normAutofit/>
          </a:bodyPr>
          <a:lstStyle/>
          <a:p>
            <a:r>
              <a:rPr lang="en-US" sz="2400" dirty="0"/>
              <a:t>The second boundary condition (at the surface) cannot be written in the same way as at the upper boundary of the atmosphere because the bottom-up radiation depends on the radiation incident on the earth's surface. </a:t>
            </a:r>
            <a:endParaRPr lang="pl-PL" sz="2400" dirty="0" smtClean="0"/>
          </a:p>
          <a:p>
            <a:r>
              <a:rPr lang="en-US" sz="2400" dirty="0" smtClean="0"/>
              <a:t>The </a:t>
            </a:r>
            <a:r>
              <a:rPr lang="en-US" sz="2400" dirty="0"/>
              <a:t>boundary condition at the surface thus boils down to a condition linking the radiation going up just above the surface and the radiation going down. </a:t>
            </a:r>
            <a:endParaRPr lang="pl-PL" sz="2400" dirty="0" smtClean="0"/>
          </a:p>
          <a:p>
            <a:r>
              <a:rPr lang="en-US" sz="2400" dirty="0" smtClean="0"/>
              <a:t>We </a:t>
            </a:r>
            <a:r>
              <a:rPr lang="en-US" sz="2400" dirty="0"/>
              <a:t>thus define the term albedo A</a:t>
            </a:r>
            <a:r>
              <a:rPr lang="en-US" sz="2400" dirty="0" smtClean="0"/>
              <a:t>,</a:t>
            </a:r>
            <a:r>
              <a:rPr lang="pl-PL" sz="2400" dirty="0" smtClean="0"/>
              <a:t> </a:t>
            </a:r>
            <a:r>
              <a:rPr lang="en-US" sz="2400" dirty="0" smtClean="0"/>
              <a:t>by </a:t>
            </a:r>
            <a:r>
              <a:rPr lang="en-US" sz="2400" dirty="0"/>
              <a:t>which we shall understand the ratio of the intensity of the radiation reflected from the surface to the intensity of the radiation incident on the surface</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1034065702"/>
              </p:ext>
            </p:extLst>
          </p:nvPr>
        </p:nvGraphicFramePr>
        <p:xfrm>
          <a:off x="2843808" y="5877272"/>
          <a:ext cx="895378" cy="830260"/>
        </p:xfrm>
        <a:graphic>
          <a:graphicData uri="http://schemas.openxmlformats.org/presentationml/2006/ole">
            <mc:AlternateContent xmlns:mc="http://schemas.openxmlformats.org/markup-compatibility/2006">
              <mc:Choice xmlns:v="urn:schemas-microsoft-com:vml" Requires="v">
                <p:oleObj spid="_x0000_s58405" name="Równanie" r:id="rId3" imgW="520474" imgH="482391" progId="Equation.3">
                  <p:embed/>
                </p:oleObj>
              </mc:Choice>
              <mc:Fallback>
                <p:oleObj name="Równanie" r:id="rId3" imgW="520474" imgH="482391"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8" y="5877272"/>
                        <a:ext cx="895378" cy="830260"/>
                      </a:xfrm>
                      <a:prstGeom prst="rect">
                        <a:avLst/>
                      </a:prstGeom>
                      <a:noFill/>
                    </p:spPr>
                  </p:pic>
                </p:oleObj>
              </mc:Fallback>
            </mc:AlternateContent>
          </a:graphicData>
        </a:graphic>
      </p:graphicFrame>
    </p:spTree>
    <p:extLst>
      <p:ext uri="{BB962C8B-B14F-4D97-AF65-F5344CB8AC3E}">
        <p14:creationId xmlns:p14="http://schemas.microsoft.com/office/powerpoint/2010/main" val="2637333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Boundary conditions at </a:t>
            </a:r>
            <a:r>
              <a:rPr lang="pl-PL" sz="3200" b="1" dirty="0"/>
              <a:t>the </a:t>
            </a:r>
            <a:r>
              <a:rPr lang="pl-PL" sz="3200" b="1" dirty="0" err="1"/>
              <a:t>surface</a:t>
            </a:r>
            <a:endParaRPr lang="en-US" sz="3200" dirty="0"/>
          </a:p>
        </p:txBody>
      </p:sp>
      <p:sp>
        <p:nvSpPr>
          <p:cNvPr id="3" name="Symbol zastępczy zawartości 2"/>
          <p:cNvSpPr>
            <a:spLocks noGrp="1"/>
          </p:cNvSpPr>
          <p:nvPr>
            <p:ph idx="1"/>
          </p:nvPr>
        </p:nvSpPr>
        <p:spPr>
          <a:xfrm>
            <a:off x="457200" y="1600200"/>
            <a:ext cx="8229600" cy="5257800"/>
          </a:xfrm>
        </p:spPr>
        <p:txBody>
          <a:bodyPr>
            <a:normAutofit fontScale="70000" lnSpcReduction="20000"/>
          </a:bodyPr>
          <a:lstStyle/>
          <a:p>
            <a:r>
              <a:rPr lang="en-US" dirty="0"/>
              <a:t>However, </a:t>
            </a:r>
            <a:r>
              <a:rPr lang="pl-PL" dirty="0" smtClean="0"/>
              <a:t>the albedo</a:t>
            </a:r>
            <a:r>
              <a:rPr lang="en-US" dirty="0" smtClean="0"/>
              <a:t> </a:t>
            </a:r>
            <a:r>
              <a:rPr lang="en-US" dirty="0"/>
              <a:t>definition applies only to the radiance and not to the radiance, which appears in the radiation transfer </a:t>
            </a:r>
            <a:r>
              <a:rPr lang="en-US" dirty="0" smtClean="0"/>
              <a:t>equation.</a:t>
            </a:r>
            <a:endParaRPr lang="pl-PL" dirty="0" smtClean="0"/>
          </a:p>
          <a:p>
            <a:r>
              <a:rPr lang="en-US" dirty="0" smtClean="0"/>
              <a:t>Furthermore</a:t>
            </a:r>
            <a:r>
              <a:rPr lang="en-US" dirty="0"/>
              <a:t>, most surface types show a strong dependence of albedo on the angle of incidence of the radiation. </a:t>
            </a:r>
            <a:endParaRPr lang="pl-PL" dirty="0" smtClean="0"/>
          </a:p>
          <a:p>
            <a:r>
              <a:rPr lang="en-US" dirty="0" smtClean="0"/>
              <a:t>The </a:t>
            </a:r>
            <a:r>
              <a:rPr lang="en-US" dirty="0"/>
              <a:t>distribution of the radiation (radiance ) of the sky depends on many factors, so the albedo thus defined is also a function of the incident radiation. </a:t>
            </a:r>
            <a:endParaRPr lang="pl-PL" dirty="0" smtClean="0"/>
          </a:p>
          <a:p>
            <a:r>
              <a:rPr lang="en-US" dirty="0" smtClean="0"/>
              <a:t>In </a:t>
            </a:r>
            <a:r>
              <a:rPr lang="en-US" dirty="0"/>
              <a:t>addition, therefore, the so-called bi-directional reflectance distribution function (BRDF-Bidirectional Reflectance Distribution Function) is introduced, which depends on four angles: two related to the incident radiation and two to the direction of observation of the reflected radiation. </a:t>
            </a:r>
            <a:endParaRPr lang="pl-PL" dirty="0" smtClean="0"/>
          </a:p>
          <a:p>
            <a:r>
              <a:rPr lang="en-US" dirty="0" smtClean="0"/>
              <a:t>The </a:t>
            </a:r>
            <a:r>
              <a:rPr lang="en-US" dirty="0"/>
              <a:t>BRDF is defined in such a way that its value already depends only on the properties of the surface itself. The bidirectional reflectance is the ratio of the radiation reflected from the ground surface to the energy incident on it</a:t>
            </a:r>
          </a:p>
        </p:txBody>
      </p:sp>
    </p:spTree>
    <p:extLst>
      <p:ext uri="{BB962C8B-B14F-4D97-AF65-F5344CB8AC3E}">
        <p14:creationId xmlns:p14="http://schemas.microsoft.com/office/powerpoint/2010/main" val="3378405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3200" b="1" dirty="0" smtClean="0"/>
              <a:t>BRDF</a:t>
            </a:r>
            <a:endParaRPr lang="en-US" sz="3200" b="1" dirty="0"/>
          </a:p>
        </p:txBody>
      </p:sp>
      <p:sp>
        <p:nvSpPr>
          <p:cNvPr id="3" name="Symbol zastępczy zawartości 2"/>
          <p:cNvSpPr>
            <a:spLocks noGrp="1"/>
          </p:cNvSpPr>
          <p:nvPr>
            <p:ph idx="1"/>
          </p:nvPr>
        </p:nvSpPr>
        <p:spPr>
          <a:xfrm>
            <a:off x="457200" y="1600200"/>
            <a:ext cx="8229600" cy="5069160"/>
          </a:xfrm>
        </p:spPr>
        <p:txBody>
          <a:bodyPr>
            <a:normAutofit fontScale="92500" lnSpcReduction="20000"/>
          </a:bodyPr>
          <a:lstStyle/>
          <a:p>
            <a:endParaRPr lang="pl-PL" dirty="0" smtClean="0"/>
          </a:p>
          <a:p>
            <a:endParaRPr lang="pl-PL" dirty="0"/>
          </a:p>
          <a:p>
            <a:r>
              <a:rPr lang="pl-PL" sz="2800" dirty="0" smtClean="0"/>
              <a:t>w</a:t>
            </a:r>
            <a:r>
              <a:rPr lang="en-US" sz="2800" dirty="0" smtClean="0"/>
              <a:t>here</a:t>
            </a:r>
            <a:r>
              <a:rPr lang="pl-PL" sz="2800" dirty="0" smtClean="0"/>
              <a:t>  </a:t>
            </a:r>
            <a:r>
              <a:rPr lang="en-US" sz="2800" dirty="0" smtClean="0"/>
              <a:t> </a:t>
            </a:r>
            <a:r>
              <a:rPr lang="pl-PL" sz="2800" dirty="0" smtClean="0"/>
              <a:t>          </a:t>
            </a:r>
            <a:r>
              <a:rPr lang="en-US" sz="2800" dirty="0" smtClean="0"/>
              <a:t>is </a:t>
            </a:r>
            <a:r>
              <a:rPr lang="en-US" sz="2800" dirty="0"/>
              <a:t>the radiance of the radiation reflected from the earth's surface at a solid angle around the </a:t>
            </a:r>
            <a:r>
              <a:rPr lang="en-US" sz="2800" dirty="0" smtClean="0"/>
              <a:t>direction</a:t>
            </a:r>
            <a:r>
              <a:rPr lang="pl-PL" sz="2800" dirty="0" smtClean="0"/>
              <a:t>   </a:t>
            </a:r>
            <a:r>
              <a:rPr lang="en-US" sz="2800" dirty="0" smtClean="0"/>
              <a:t> </a:t>
            </a:r>
            <a:r>
              <a:rPr lang="en-US" sz="2800" dirty="0" smtClean="0"/>
              <a:t>.</a:t>
            </a:r>
            <a:endParaRPr lang="pl-PL" sz="2800" dirty="0" smtClean="0"/>
          </a:p>
          <a:p>
            <a:r>
              <a:rPr lang="en-US" sz="2800" dirty="0" smtClean="0"/>
              <a:t>Typical </a:t>
            </a:r>
            <a:r>
              <a:rPr lang="en-US" sz="2800" dirty="0"/>
              <a:t>surfaces fall between two extreme types: fully diffuse and specular. </a:t>
            </a:r>
            <a:endParaRPr lang="pl-PL" sz="2800" dirty="0" smtClean="0"/>
          </a:p>
          <a:p>
            <a:r>
              <a:rPr lang="en-US" sz="2800" dirty="0" smtClean="0"/>
              <a:t>A </a:t>
            </a:r>
            <a:r>
              <a:rPr lang="en-US" sz="2800" dirty="0"/>
              <a:t>case of the first is e.g. snow, sand. </a:t>
            </a:r>
            <a:endParaRPr lang="pl-PL" sz="2800" dirty="0" smtClean="0"/>
          </a:p>
          <a:p>
            <a:r>
              <a:rPr lang="en-US" sz="2800" dirty="0" smtClean="0"/>
              <a:t>The </a:t>
            </a:r>
            <a:r>
              <a:rPr lang="en-US" sz="2800" dirty="0"/>
              <a:t>second is a mirror, but also an approximately flat ocean surface. </a:t>
            </a:r>
            <a:endParaRPr lang="pl-PL" sz="2800" dirty="0" smtClean="0"/>
          </a:p>
          <a:p>
            <a:r>
              <a:rPr lang="en-US" sz="2800" dirty="0" smtClean="0"/>
              <a:t>If </a:t>
            </a:r>
            <a:r>
              <a:rPr lang="en-US" sz="2800" dirty="0"/>
              <a:t>the radiance of the radiation reflected from a totally diffuse surface is independent of the angle of observation then we speak of a Lambert-type surface. </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068390774"/>
              </p:ext>
            </p:extLst>
          </p:nvPr>
        </p:nvGraphicFramePr>
        <p:xfrm>
          <a:off x="3075284" y="1268760"/>
          <a:ext cx="2993431" cy="908720"/>
        </p:xfrm>
        <a:graphic>
          <a:graphicData uri="http://schemas.openxmlformats.org/presentationml/2006/ole">
            <mc:AlternateContent xmlns:mc="http://schemas.openxmlformats.org/markup-compatibility/2006">
              <mc:Choice xmlns:v="urn:schemas-microsoft-com:vml" Requires="v">
                <p:oleObj spid="_x0000_s59469" name="Równanie" r:id="rId3" imgW="1600200" imgH="482600" progId="Equation.3">
                  <p:embed/>
                </p:oleObj>
              </mc:Choice>
              <mc:Fallback>
                <p:oleObj name="Równanie" r:id="rId3" imgW="16002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5284" y="1268760"/>
                        <a:ext cx="2993431" cy="908720"/>
                      </a:xfrm>
                      <a:prstGeom prst="rect">
                        <a:avLst/>
                      </a:prstGeom>
                      <a:noFill/>
                    </p:spPr>
                  </p:pic>
                </p:oleObj>
              </mc:Fallback>
            </mc:AlternateContent>
          </a:graphicData>
        </a:graphic>
      </p:graphicFrame>
      <p:sp>
        <p:nvSpPr>
          <p:cNvPr id="6"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479982886"/>
              </p:ext>
            </p:extLst>
          </p:nvPr>
        </p:nvGraphicFramePr>
        <p:xfrm>
          <a:off x="1907704" y="2420888"/>
          <a:ext cx="829762" cy="476672"/>
        </p:xfrm>
        <a:graphic>
          <a:graphicData uri="http://schemas.openxmlformats.org/presentationml/2006/ole">
            <mc:AlternateContent xmlns:mc="http://schemas.openxmlformats.org/markup-compatibility/2006">
              <mc:Choice xmlns:v="urn:schemas-microsoft-com:vml" Requires="v">
                <p:oleObj spid="_x0000_s59470" name="Równanie" r:id="rId5" imgW="444114" imgH="253780" progId="Equation.3">
                  <p:embed/>
                </p:oleObj>
              </mc:Choice>
              <mc:Fallback>
                <p:oleObj name="Równanie" r:id="rId5" imgW="444114" imgH="25378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7704" y="2420888"/>
                        <a:ext cx="829762" cy="476672"/>
                      </a:xfrm>
                      <a:prstGeom prst="rect">
                        <a:avLst/>
                      </a:prstGeom>
                      <a:noFill/>
                    </p:spPr>
                  </p:pic>
                </p:oleObj>
              </mc:Fallback>
            </mc:AlternateContent>
          </a:graphicData>
        </a:graphic>
      </p:graphicFrame>
      <p:sp>
        <p:nvSpPr>
          <p:cNvPr id="8" name="Rectangle 5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3088580976"/>
              </p:ext>
            </p:extLst>
          </p:nvPr>
        </p:nvGraphicFramePr>
        <p:xfrm>
          <a:off x="2123728" y="3140968"/>
          <a:ext cx="323528" cy="332656"/>
        </p:xfrm>
        <a:graphic>
          <a:graphicData uri="http://schemas.openxmlformats.org/presentationml/2006/ole">
            <mc:AlternateContent xmlns:mc="http://schemas.openxmlformats.org/markup-compatibility/2006">
              <mc:Choice xmlns:v="urn:schemas-microsoft-com:vml" Requires="v">
                <p:oleObj spid="_x0000_s59471" name="Równanie" r:id="rId7" imgW="126890" imgH="241091" progId="Equation.3">
                  <p:embed/>
                </p:oleObj>
              </mc:Choice>
              <mc:Fallback>
                <p:oleObj name="Równanie" r:id="rId7" imgW="126890" imgH="241091" progId="Equation.3">
                  <p:embed/>
                  <p:pic>
                    <p:nvPicPr>
                      <p:cNvPr id="0" name="Object 5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3728" y="3140968"/>
                        <a:ext cx="323528" cy="332656"/>
                      </a:xfrm>
                      <a:prstGeom prst="rect">
                        <a:avLst/>
                      </a:prstGeom>
                      <a:noFill/>
                    </p:spPr>
                  </p:pic>
                </p:oleObj>
              </mc:Fallback>
            </mc:AlternateContent>
          </a:graphicData>
        </a:graphic>
      </p:graphicFrame>
    </p:spTree>
    <p:extLst>
      <p:ext uri="{BB962C8B-B14F-4D97-AF65-F5344CB8AC3E}">
        <p14:creationId xmlns:p14="http://schemas.microsoft.com/office/powerpoint/2010/main" val="2178662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Introduction</a:t>
            </a:r>
            <a:endParaRPr lang="en-US" sz="3200" b="1" dirty="0"/>
          </a:p>
        </p:txBody>
      </p:sp>
      <p:sp>
        <p:nvSpPr>
          <p:cNvPr id="3" name="Symbol zastępczy zawartości 2"/>
          <p:cNvSpPr>
            <a:spLocks noGrp="1"/>
          </p:cNvSpPr>
          <p:nvPr>
            <p:ph idx="1"/>
          </p:nvPr>
        </p:nvSpPr>
        <p:spPr/>
        <p:txBody>
          <a:bodyPr>
            <a:normAutofit lnSpcReduction="10000"/>
          </a:bodyPr>
          <a:lstStyle/>
          <a:p>
            <a:r>
              <a:rPr lang="en-US" sz="2400" dirty="0"/>
              <a:t>This paragraph will provide an introduction to the radiative transfer equation. </a:t>
            </a:r>
            <a:endParaRPr lang="pl-PL" sz="2400" dirty="0" smtClean="0"/>
          </a:p>
          <a:p>
            <a:r>
              <a:rPr lang="en-US" sz="2400" dirty="0" smtClean="0"/>
              <a:t>Although </a:t>
            </a:r>
            <a:r>
              <a:rPr lang="en-US" sz="2400" dirty="0"/>
              <a:t>the case of the atmosphere will be considered, the transfer equation is universal and valid in other media such as water (ocean optics). </a:t>
            </a:r>
            <a:endParaRPr lang="pl-PL" sz="2400" dirty="0" smtClean="0"/>
          </a:p>
          <a:p>
            <a:r>
              <a:rPr lang="en-US" sz="2400" dirty="0" smtClean="0"/>
              <a:t>In </a:t>
            </a:r>
            <a:r>
              <a:rPr lang="en-US" sz="2400" dirty="0"/>
              <a:t>the previous paragraphs, we discussed absorption, scattering and emission processes, which were described for single molecules or atoms. </a:t>
            </a:r>
            <a:endParaRPr lang="pl-PL" sz="2400" dirty="0" smtClean="0"/>
          </a:p>
          <a:p>
            <a:r>
              <a:rPr lang="en-US" sz="2400" dirty="0" smtClean="0"/>
              <a:t>We </a:t>
            </a:r>
            <a:r>
              <a:rPr lang="en-US" sz="2400" dirty="0"/>
              <a:t>will now consider how to describe radiation passing through a layer of air containing a large number of particles. </a:t>
            </a:r>
            <a:endParaRPr lang="pl-PL" sz="2400" dirty="0" smtClean="0"/>
          </a:p>
          <a:p>
            <a:r>
              <a:rPr lang="pl-PL" sz="2400" dirty="0"/>
              <a:t>W</a:t>
            </a:r>
            <a:r>
              <a:rPr lang="en-US" sz="2400" dirty="0" smtClean="0"/>
              <a:t>e </a:t>
            </a:r>
            <a:r>
              <a:rPr lang="en-US" sz="2400" dirty="0"/>
              <a:t>will assume that they are randomly distributed in space (described by a Poisson distribution).</a:t>
            </a:r>
          </a:p>
        </p:txBody>
      </p:sp>
    </p:spTree>
    <p:extLst>
      <p:ext uri="{BB962C8B-B14F-4D97-AF65-F5344CB8AC3E}">
        <p14:creationId xmlns:p14="http://schemas.microsoft.com/office/powerpoint/2010/main" val="2851827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Diffuse (lambert) surface</a:t>
            </a:r>
            <a:endParaRPr lang="en-US" sz="3200" b="1" dirty="0"/>
          </a:p>
        </p:txBody>
      </p:sp>
      <p:sp>
        <p:nvSpPr>
          <p:cNvPr id="3" name="Symbol zastępczy zawartości 2"/>
          <p:cNvSpPr>
            <a:spLocks noGrp="1"/>
          </p:cNvSpPr>
          <p:nvPr>
            <p:ph idx="1"/>
          </p:nvPr>
        </p:nvSpPr>
        <p:spPr/>
        <p:txBody>
          <a:bodyPr>
            <a:normAutofit/>
          </a:bodyPr>
          <a:lstStyle/>
          <a:p>
            <a:r>
              <a:rPr lang="en-US" sz="2400" dirty="0"/>
              <a:t>The BRDF for this surface is independent of the direction of the incident and reflected radiation. Then the bidirectional reflectance is</a:t>
            </a:r>
          </a:p>
          <a:p>
            <a:r>
              <a:rPr lang="pl-PL" sz="2400" dirty="0" smtClean="0"/>
              <a:t>w</a:t>
            </a:r>
            <a:r>
              <a:rPr lang="en-US" sz="2400" dirty="0" smtClean="0"/>
              <a:t>here</a:t>
            </a:r>
            <a:r>
              <a:rPr lang="pl-PL" sz="2400" dirty="0" smtClean="0"/>
              <a:t>  </a:t>
            </a:r>
            <a:r>
              <a:rPr lang="pl-PL" sz="2400" dirty="0" smtClean="0">
                <a:sym typeface="Symbol"/>
              </a:rPr>
              <a:t></a:t>
            </a:r>
            <a:r>
              <a:rPr lang="pl-PL" sz="2400" baseline="-25000" dirty="0">
                <a:sym typeface="Symbol"/>
              </a:rPr>
              <a:t>L</a:t>
            </a:r>
            <a:r>
              <a:rPr lang="pl-PL" sz="2400" dirty="0" smtClean="0"/>
              <a:t>   </a:t>
            </a:r>
            <a:r>
              <a:rPr lang="en-US" sz="2400" dirty="0" smtClean="0"/>
              <a:t>is </a:t>
            </a:r>
            <a:r>
              <a:rPr lang="en-US" sz="2400" dirty="0"/>
              <a:t>the wavelength-dependent </a:t>
            </a:r>
            <a:r>
              <a:rPr lang="en-US" sz="2400" dirty="0" err="1"/>
              <a:t>Lambertian</a:t>
            </a:r>
            <a:r>
              <a:rPr lang="en-US" sz="2400" dirty="0"/>
              <a:t> reflectance. </a:t>
            </a:r>
            <a:endParaRPr lang="pl-PL" sz="2400" dirty="0" smtClean="0"/>
          </a:p>
          <a:p>
            <a:r>
              <a:rPr lang="en-US" sz="2400" dirty="0" smtClean="0"/>
              <a:t>From </a:t>
            </a:r>
            <a:r>
              <a:rPr lang="en-US" sz="2400" dirty="0"/>
              <a:t>the definition of the BRDF, the radiance of the reflected radiation is for this </a:t>
            </a:r>
            <a:r>
              <a:rPr lang="en-US" sz="2400" dirty="0" smtClean="0"/>
              <a:t>surface</a:t>
            </a:r>
            <a:endParaRPr lang="pl-PL" sz="2400" dirty="0" smtClean="0"/>
          </a:p>
          <a:p>
            <a:endParaRPr lang="pl-PL" sz="2400" dirty="0"/>
          </a:p>
          <a:p>
            <a:r>
              <a:rPr lang="en-US" sz="2400" dirty="0"/>
              <a:t>Thus, for an ideal </a:t>
            </a:r>
            <a:r>
              <a:rPr lang="en-US" sz="2400" dirty="0" err="1"/>
              <a:t>Lambertian</a:t>
            </a:r>
            <a:r>
              <a:rPr lang="en-US" sz="2400" dirty="0"/>
              <a:t> surface, the reflection from the surface is proportional to the incident radiation flux and does not depend on the direction of observation.</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581926835"/>
              </p:ext>
            </p:extLst>
          </p:nvPr>
        </p:nvGraphicFramePr>
        <p:xfrm>
          <a:off x="2627784" y="2348880"/>
          <a:ext cx="1582551" cy="476672"/>
        </p:xfrm>
        <a:graphic>
          <a:graphicData uri="http://schemas.openxmlformats.org/presentationml/2006/ole">
            <mc:AlternateContent xmlns:mc="http://schemas.openxmlformats.org/markup-compatibility/2006">
              <mc:Choice xmlns:v="urn:schemas-microsoft-com:vml" Requires="v">
                <p:oleObj spid="_x0000_s60483" name="Równanie" r:id="rId3" imgW="787400" imgH="241300" progId="Equation.3">
                  <p:embed/>
                </p:oleObj>
              </mc:Choice>
              <mc:Fallback>
                <p:oleObj name="Równanie" r:id="rId3" imgW="7874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2348880"/>
                        <a:ext cx="1582551" cy="476672"/>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907912244"/>
              </p:ext>
            </p:extLst>
          </p:nvPr>
        </p:nvGraphicFramePr>
        <p:xfrm>
          <a:off x="2411760" y="4365104"/>
          <a:ext cx="3358081" cy="620688"/>
        </p:xfrm>
        <a:graphic>
          <a:graphicData uri="http://schemas.openxmlformats.org/presentationml/2006/ole">
            <mc:AlternateContent xmlns:mc="http://schemas.openxmlformats.org/markup-compatibility/2006">
              <mc:Choice xmlns:v="urn:schemas-microsoft-com:vml" Requires="v">
                <p:oleObj spid="_x0000_s60484" name="Równanie" r:id="rId5" imgW="2006600" imgH="368300" progId="Equation.3">
                  <p:embed/>
                </p:oleObj>
              </mc:Choice>
              <mc:Fallback>
                <p:oleObj name="Równanie" r:id="rId5" imgW="2006600" imgH="368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1760" y="4365104"/>
                        <a:ext cx="3358081" cy="620688"/>
                      </a:xfrm>
                      <a:prstGeom prst="rect">
                        <a:avLst/>
                      </a:prstGeom>
                      <a:noFill/>
                    </p:spPr>
                  </p:pic>
                </p:oleObj>
              </mc:Fallback>
            </mc:AlternateContent>
          </a:graphicData>
        </a:graphic>
      </p:graphicFrame>
    </p:spTree>
    <p:extLst>
      <p:ext uri="{BB962C8B-B14F-4D97-AF65-F5344CB8AC3E}">
        <p14:creationId xmlns:p14="http://schemas.microsoft.com/office/powerpoint/2010/main" val="503608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Examples</a:t>
            </a:r>
            <a:endParaRPr lang="en-US" sz="3200" b="1" dirty="0"/>
          </a:p>
        </p:txBody>
      </p:sp>
      <p:sp>
        <p:nvSpPr>
          <p:cNvPr id="3" name="Symbol zastępczy zawartości 2"/>
          <p:cNvSpPr>
            <a:spLocks noGrp="1"/>
          </p:cNvSpPr>
          <p:nvPr>
            <p:ph idx="1"/>
          </p:nvPr>
        </p:nvSpPr>
        <p:spPr>
          <a:xfrm>
            <a:off x="251520" y="1340768"/>
            <a:ext cx="8229600" cy="5256584"/>
          </a:xfrm>
        </p:spPr>
        <p:txBody>
          <a:bodyPr>
            <a:normAutofit fontScale="92500" lnSpcReduction="10000"/>
          </a:bodyPr>
          <a:lstStyle/>
          <a:p>
            <a:pPr marL="457200" indent="-457200">
              <a:buAutoNum type="arabicPeriod"/>
            </a:pPr>
            <a:r>
              <a:rPr lang="en-US" sz="2400" dirty="0" smtClean="0"/>
              <a:t>Suppose </a:t>
            </a:r>
            <a:r>
              <a:rPr lang="en-US" sz="2400" dirty="0"/>
              <a:t>solar radiation falls on Lambert's surface from a direction with </a:t>
            </a:r>
            <a:r>
              <a:rPr lang="en-US" sz="2400" dirty="0" smtClean="0"/>
              <a:t>radiance</a:t>
            </a:r>
            <a:endParaRPr lang="pl-PL" sz="2400" dirty="0" smtClean="0"/>
          </a:p>
          <a:p>
            <a:pPr marL="457200" indent="-457200">
              <a:buAutoNum type="arabicPeriod"/>
            </a:pPr>
            <a:endParaRPr lang="pl-PL" sz="2400" dirty="0"/>
          </a:p>
          <a:p>
            <a:pPr marL="0" indent="0">
              <a:buNone/>
            </a:pPr>
            <a:r>
              <a:rPr lang="en-US" sz="2400" dirty="0"/>
              <a:t>The </a:t>
            </a:r>
            <a:r>
              <a:rPr lang="en-US" sz="2400" dirty="0" err="1" smtClean="0"/>
              <a:t>radia</a:t>
            </a:r>
            <a:r>
              <a:rPr lang="pl-PL" sz="2400" dirty="0" err="1" smtClean="0"/>
              <a:t>tion</a:t>
            </a:r>
            <a:r>
              <a:rPr lang="pl-PL" sz="2400" dirty="0" smtClean="0"/>
              <a:t> </a:t>
            </a:r>
            <a:r>
              <a:rPr lang="en-US" sz="2400" dirty="0" smtClean="0"/>
              <a:t>flux </a:t>
            </a:r>
            <a:r>
              <a:rPr lang="en-US" sz="2400" dirty="0"/>
              <a:t>is therefore </a:t>
            </a:r>
            <a:endParaRPr lang="pl-PL" sz="2400" dirty="0" smtClean="0"/>
          </a:p>
          <a:p>
            <a:pPr marL="0" indent="0">
              <a:buNone/>
            </a:pPr>
            <a:r>
              <a:rPr lang="en-US" sz="2400" dirty="0" smtClean="0"/>
              <a:t>The </a:t>
            </a:r>
            <a:r>
              <a:rPr lang="en-US" sz="2400" dirty="0"/>
              <a:t>radiance of the reflected radiation in the direction is </a:t>
            </a:r>
            <a:endParaRPr lang="pl-PL" sz="2400" dirty="0" smtClean="0"/>
          </a:p>
          <a:p>
            <a:pPr marL="0" indent="0">
              <a:buNone/>
            </a:pPr>
            <a:endParaRPr lang="pl-PL" sz="2400" dirty="0" smtClean="0"/>
          </a:p>
          <a:p>
            <a:pPr marL="457200" indent="-457200">
              <a:buAutoNum type="arabicPeriod" startAt="2"/>
            </a:pPr>
            <a:r>
              <a:rPr lang="en-US" sz="2400" dirty="0" smtClean="0"/>
              <a:t>For </a:t>
            </a:r>
            <a:r>
              <a:rPr lang="en-US" sz="2400" dirty="0"/>
              <a:t>a </a:t>
            </a:r>
            <a:r>
              <a:rPr lang="en-US" sz="2400" dirty="0" err="1"/>
              <a:t>specularly</a:t>
            </a:r>
            <a:r>
              <a:rPr lang="en-US" sz="2400" dirty="0"/>
              <a:t> reflected surface, the radiance of the reflected radiation is proportional to the radiance of the incident radiation and limited to the direction </a:t>
            </a:r>
            <a:endParaRPr lang="pl-PL" sz="2400" dirty="0"/>
          </a:p>
          <a:p>
            <a:pPr marL="0" indent="0">
              <a:buNone/>
            </a:pPr>
            <a:endParaRPr lang="pl-PL" sz="2400" dirty="0" smtClean="0"/>
          </a:p>
          <a:p>
            <a:pPr marL="0" indent="0">
              <a:buNone/>
            </a:pPr>
            <a:r>
              <a:rPr lang="en-US" sz="2400" dirty="0" smtClean="0"/>
              <a:t>The </a:t>
            </a:r>
            <a:r>
              <a:rPr lang="en-US" sz="2400" dirty="0"/>
              <a:t>zenithal and azimuthal angles of the reflected radiation </a:t>
            </a:r>
            <a:r>
              <a:rPr lang="en-US" sz="2400" dirty="0" smtClean="0"/>
              <a:t>are</a:t>
            </a:r>
            <a:r>
              <a:rPr lang="pl-PL" sz="2400" dirty="0" smtClean="0"/>
              <a:t> </a:t>
            </a:r>
            <a:r>
              <a:rPr lang="pl-PL" sz="2400" dirty="0" smtClean="0">
                <a:sym typeface="Symbol"/>
              </a:rPr>
              <a:t></a:t>
            </a:r>
            <a:r>
              <a:rPr lang="pl-PL" sz="2400" dirty="0">
                <a:sym typeface="Symbol"/>
              </a:rPr>
              <a:t>= </a:t>
            </a:r>
            <a:r>
              <a:rPr lang="pl-PL" sz="2400" dirty="0" smtClean="0">
                <a:sym typeface="Symbol"/>
              </a:rPr>
              <a:t>’</a:t>
            </a:r>
            <a:r>
              <a:rPr lang="en-US" sz="2400" dirty="0" smtClean="0"/>
              <a:t>, </a:t>
            </a:r>
            <a:r>
              <a:rPr lang="en-US" sz="2400" dirty="0"/>
              <a:t>therefore, </a:t>
            </a:r>
            <a:r>
              <a:rPr lang="en-US" sz="2400" dirty="0" smtClean="0"/>
              <a:t>and</a:t>
            </a:r>
            <a:endParaRPr lang="pl-PL" sz="2400" dirty="0" smtClean="0"/>
          </a:p>
          <a:p>
            <a:pPr marL="0" indent="0">
              <a:buNone/>
            </a:pPr>
            <a:r>
              <a:rPr lang="en-US" sz="2400" dirty="0"/>
              <a:t>The proportionality constant is a spectral function of reflection </a:t>
            </a:r>
            <a:endParaRPr lang="pl-PL" sz="2400" dirty="0" smtClean="0"/>
          </a:p>
          <a:p>
            <a:pPr marL="0" indent="0">
              <a:buNone/>
            </a:pPr>
            <a:r>
              <a:rPr lang="en-US" sz="2400" dirty="0" smtClean="0"/>
              <a:t>which </a:t>
            </a:r>
            <a:r>
              <a:rPr lang="en-US" sz="2400" dirty="0"/>
              <a:t>depends on the angle of </a:t>
            </a:r>
            <a:r>
              <a:rPr lang="en-US" sz="2400" dirty="0" smtClean="0"/>
              <a:t>reflection</a:t>
            </a:r>
            <a:r>
              <a:rPr lang="pl-PL" sz="2400" dirty="0" smtClean="0"/>
              <a:t> </a:t>
            </a:r>
            <a:r>
              <a:rPr lang="en-US" sz="2400" dirty="0" smtClean="0"/>
              <a:t> </a:t>
            </a:r>
            <a:r>
              <a:rPr lang="pl-PL" sz="2400" dirty="0" smtClean="0"/>
              <a:t>            </a:t>
            </a:r>
            <a:r>
              <a:rPr lang="en-US" sz="2400" dirty="0" smtClean="0"/>
              <a:t>and </a:t>
            </a:r>
            <a:r>
              <a:rPr lang="en-US" sz="2400" dirty="0"/>
              <a:t>the frequency (wavelength).</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872083116"/>
              </p:ext>
            </p:extLst>
          </p:nvPr>
        </p:nvGraphicFramePr>
        <p:xfrm>
          <a:off x="2483768" y="1700808"/>
          <a:ext cx="4546206" cy="548680"/>
        </p:xfrm>
        <a:graphic>
          <a:graphicData uri="http://schemas.openxmlformats.org/presentationml/2006/ole">
            <mc:AlternateContent xmlns:mc="http://schemas.openxmlformats.org/markup-compatibility/2006">
              <mc:Choice xmlns:v="urn:schemas-microsoft-com:vml" Requires="v">
                <p:oleObj spid="_x0000_s61662" name="Równanie" r:id="rId3" imgW="2209800" imgH="266700" progId="Equation.3">
                  <p:embed/>
                </p:oleObj>
              </mc:Choice>
              <mc:Fallback>
                <p:oleObj name="Równanie" r:id="rId3" imgW="2209800" imgH="266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1700808"/>
                        <a:ext cx="4546206" cy="548680"/>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912319269"/>
              </p:ext>
            </p:extLst>
          </p:nvPr>
        </p:nvGraphicFramePr>
        <p:xfrm>
          <a:off x="3839061" y="2348880"/>
          <a:ext cx="1465877" cy="432048"/>
        </p:xfrm>
        <a:graphic>
          <a:graphicData uri="http://schemas.openxmlformats.org/presentationml/2006/ole">
            <mc:AlternateContent xmlns:mc="http://schemas.openxmlformats.org/markup-compatibility/2006">
              <mc:Choice xmlns:v="urn:schemas-microsoft-com:vml" Requires="v">
                <p:oleObj spid="_x0000_s61663" name="Równanie" r:id="rId5" imgW="901309" imgH="266584" progId="Equation.3">
                  <p:embed/>
                </p:oleObj>
              </mc:Choice>
              <mc:Fallback>
                <p:oleObj name="Równanie" r:id="rId5" imgW="901309" imgH="266584"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39061" y="2348880"/>
                        <a:ext cx="1465877" cy="432048"/>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2411307729"/>
              </p:ext>
            </p:extLst>
          </p:nvPr>
        </p:nvGraphicFramePr>
        <p:xfrm>
          <a:off x="6948264" y="2708920"/>
          <a:ext cx="1691680" cy="452231"/>
        </p:xfrm>
        <a:graphic>
          <a:graphicData uri="http://schemas.openxmlformats.org/presentationml/2006/ole">
            <mc:AlternateContent xmlns:mc="http://schemas.openxmlformats.org/markup-compatibility/2006">
              <mc:Choice xmlns:v="urn:schemas-microsoft-com:vml" Requires="v">
                <p:oleObj spid="_x0000_s61664" name="Równanie" r:id="rId7" imgW="965200" imgH="254000" progId="Equation.3">
                  <p:embed/>
                </p:oleObj>
              </mc:Choice>
              <mc:Fallback>
                <p:oleObj name="Równanie" r:id="rId7" imgW="965200" imgH="2540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48264" y="2708920"/>
                        <a:ext cx="1691680" cy="452231"/>
                      </a:xfrm>
                      <a:prstGeom prst="rect">
                        <a:avLst/>
                      </a:prstGeom>
                      <a:noFill/>
                    </p:spPr>
                  </p:pic>
                </p:oleObj>
              </mc:Fallback>
            </mc:AlternateContent>
          </a:graphicData>
        </a:graphic>
      </p:graphicFrame>
      <p:sp>
        <p:nvSpPr>
          <p:cNvPr id="10"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iekt 10"/>
          <p:cNvGraphicFramePr>
            <a:graphicFrameLocks noChangeAspect="1"/>
          </p:cNvGraphicFramePr>
          <p:nvPr>
            <p:extLst>
              <p:ext uri="{D42A27DB-BD31-4B8C-83A1-F6EECF244321}">
                <p14:modId xmlns:p14="http://schemas.microsoft.com/office/powerpoint/2010/main" val="2931329091"/>
              </p:ext>
            </p:extLst>
          </p:nvPr>
        </p:nvGraphicFramePr>
        <p:xfrm>
          <a:off x="3995936" y="4077072"/>
          <a:ext cx="755576" cy="419764"/>
        </p:xfrm>
        <a:graphic>
          <a:graphicData uri="http://schemas.openxmlformats.org/presentationml/2006/ole">
            <mc:AlternateContent xmlns:mc="http://schemas.openxmlformats.org/markup-compatibility/2006">
              <mc:Choice xmlns:v="urn:schemas-microsoft-com:vml" Requires="v">
                <p:oleObj spid="_x0000_s61665" name="Równanie" r:id="rId9" imgW="431613" imgH="241195" progId="Equation.3">
                  <p:embed/>
                </p:oleObj>
              </mc:Choice>
              <mc:Fallback>
                <p:oleObj name="Równanie" r:id="rId9" imgW="431613" imgH="241195" progId="Equation.3">
                  <p:embed/>
                  <p:pic>
                    <p:nvPicPr>
                      <p:cNvPr id="0"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95936" y="4077072"/>
                        <a:ext cx="755576" cy="419764"/>
                      </a:xfrm>
                      <a:prstGeom prst="rect">
                        <a:avLst/>
                      </a:prstGeom>
                      <a:noFill/>
                    </p:spPr>
                  </p:pic>
                </p:oleObj>
              </mc:Fallback>
            </mc:AlternateContent>
          </a:graphicData>
        </a:graphic>
      </p:graphicFrame>
      <p:sp>
        <p:nvSpPr>
          <p:cNvPr id="12"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iekt 12"/>
          <p:cNvGraphicFramePr>
            <a:graphicFrameLocks noChangeAspect="1"/>
          </p:cNvGraphicFramePr>
          <p:nvPr>
            <p:extLst>
              <p:ext uri="{D42A27DB-BD31-4B8C-83A1-F6EECF244321}">
                <p14:modId xmlns:p14="http://schemas.microsoft.com/office/powerpoint/2010/main" val="3318458066"/>
              </p:ext>
            </p:extLst>
          </p:nvPr>
        </p:nvGraphicFramePr>
        <p:xfrm>
          <a:off x="2123728" y="5157192"/>
          <a:ext cx="1136913" cy="404664"/>
        </p:xfrm>
        <a:graphic>
          <a:graphicData uri="http://schemas.openxmlformats.org/presentationml/2006/ole">
            <mc:AlternateContent xmlns:mc="http://schemas.openxmlformats.org/markup-compatibility/2006">
              <mc:Choice xmlns:v="urn:schemas-microsoft-com:vml" Requires="v">
                <p:oleObj spid="_x0000_s61666" name="Równanie" r:id="rId11" imgW="558558" imgH="203112" progId="Equation.3">
                  <p:embed/>
                </p:oleObj>
              </mc:Choice>
              <mc:Fallback>
                <p:oleObj name="Równanie" r:id="rId11" imgW="558558" imgH="203112" progId="Equation.3">
                  <p:embed/>
                  <p:pic>
                    <p:nvPicPr>
                      <p:cNvPr id="0"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23728" y="5157192"/>
                        <a:ext cx="1136913" cy="404664"/>
                      </a:xfrm>
                      <a:prstGeom prst="rect">
                        <a:avLst/>
                      </a:prstGeom>
                      <a:noFill/>
                    </p:spPr>
                  </p:pic>
                </p:oleObj>
              </mc:Fallback>
            </mc:AlternateContent>
          </a:graphicData>
        </a:graphic>
      </p:graphicFrame>
      <p:sp>
        <p:nvSpPr>
          <p:cNvPr id="14"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5" name="Obiekt 14"/>
          <p:cNvGraphicFramePr>
            <a:graphicFrameLocks noChangeAspect="1"/>
          </p:cNvGraphicFramePr>
          <p:nvPr>
            <p:extLst>
              <p:ext uri="{D42A27DB-BD31-4B8C-83A1-F6EECF244321}">
                <p14:modId xmlns:p14="http://schemas.microsoft.com/office/powerpoint/2010/main" val="1435649238"/>
              </p:ext>
            </p:extLst>
          </p:nvPr>
        </p:nvGraphicFramePr>
        <p:xfrm>
          <a:off x="7452320" y="5445224"/>
          <a:ext cx="893633" cy="404664"/>
        </p:xfrm>
        <a:graphic>
          <a:graphicData uri="http://schemas.openxmlformats.org/presentationml/2006/ole">
            <mc:AlternateContent xmlns:mc="http://schemas.openxmlformats.org/markup-compatibility/2006">
              <mc:Choice xmlns:v="urn:schemas-microsoft-com:vml" Requires="v">
                <p:oleObj spid="_x0000_s61667" name="Równanie" r:id="rId13" imgW="508000" imgH="228600" progId="Equation.3">
                  <p:embed/>
                </p:oleObj>
              </mc:Choice>
              <mc:Fallback>
                <p:oleObj name="Równanie" r:id="rId13" imgW="508000" imgH="228600" progId="Equation.3">
                  <p:embed/>
                  <p:pic>
                    <p:nvPicPr>
                      <p:cNvPr id="0" name="Object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452320" y="5445224"/>
                        <a:ext cx="893633" cy="404664"/>
                      </a:xfrm>
                      <a:prstGeom prst="rect">
                        <a:avLst/>
                      </a:prstGeom>
                      <a:noFill/>
                    </p:spPr>
                  </p:pic>
                </p:oleObj>
              </mc:Fallback>
            </mc:AlternateContent>
          </a:graphicData>
        </a:graphic>
      </p:graphicFrame>
      <p:sp>
        <p:nvSpPr>
          <p:cNvPr id="16"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7" name="Obiekt 16"/>
          <p:cNvGraphicFramePr>
            <a:graphicFrameLocks noChangeAspect="1"/>
          </p:cNvGraphicFramePr>
          <p:nvPr>
            <p:extLst>
              <p:ext uri="{D42A27DB-BD31-4B8C-83A1-F6EECF244321}">
                <p14:modId xmlns:p14="http://schemas.microsoft.com/office/powerpoint/2010/main" val="2936523683"/>
              </p:ext>
            </p:extLst>
          </p:nvPr>
        </p:nvGraphicFramePr>
        <p:xfrm>
          <a:off x="5076056" y="5877272"/>
          <a:ext cx="700328" cy="332656"/>
        </p:xfrm>
        <a:graphic>
          <a:graphicData uri="http://schemas.openxmlformats.org/presentationml/2006/ole">
            <mc:AlternateContent xmlns:mc="http://schemas.openxmlformats.org/markup-compatibility/2006">
              <mc:Choice xmlns:v="urn:schemas-microsoft-com:vml" Requires="v">
                <p:oleObj spid="_x0000_s61668" name="Równanie" r:id="rId15" imgW="380670" imgH="177646" progId="Equation.3">
                  <p:embed/>
                </p:oleObj>
              </mc:Choice>
              <mc:Fallback>
                <p:oleObj name="Równanie" r:id="rId15" imgW="380670" imgH="177646" progId="Equation.3">
                  <p:embed/>
                  <p:pic>
                    <p:nvPicPr>
                      <p:cNvPr id="0" name="Object 2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76056" y="5877272"/>
                        <a:ext cx="700328" cy="332656"/>
                      </a:xfrm>
                      <a:prstGeom prst="rect">
                        <a:avLst/>
                      </a:prstGeom>
                      <a:noFill/>
                    </p:spPr>
                  </p:pic>
                </p:oleObj>
              </mc:Fallback>
            </mc:AlternateContent>
          </a:graphicData>
        </a:graphic>
      </p:graphicFrame>
    </p:spTree>
    <p:extLst>
      <p:ext uri="{BB962C8B-B14F-4D97-AF65-F5344CB8AC3E}">
        <p14:creationId xmlns:p14="http://schemas.microsoft.com/office/powerpoint/2010/main" val="3628930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Mirror surface</a:t>
            </a:r>
          </a:p>
        </p:txBody>
      </p:sp>
      <p:sp>
        <p:nvSpPr>
          <p:cNvPr id="3" name="Symbol zastępczy zawartości 2"/>
          <p:cNvSpPr>
            <a:spLocks noGrp="1"/>
          </p:cNvSpPr>
          <p:nvPr>
            <p:ph idx="1"/>
          </p:nvPr>
        </p:nvSpPr>
        <p:spPr>
          <a:xfrm>
            <a:off x="457200" y="1600200"/>
            <a:ext cx="4618856" cy="4525963"/>
          </a:xfrm>
        </p:spPr>
        <p:txBody>
          <a:bodyPr>
            <a:normAutofit/>
          </a:bodyPr>
          <a:lstStyle/>
          <a:p>
            <a:r>
              <a:rPr lang="en-US" sz="2400" dirty="0"/>
              <a:t>For solar radiation from a direction, the radiance of the reflected </a:t>
            </a:r>
            <a:r>
              <a:rPr lang="en-US" sz="2400" dirty="0" err="1" smtClean="0"/>
              <a:t>radia</a:t>
            </a:r>
            <a:r>
              <a:rPr lang="pl-PL" sz="2400" dirty="0" err="1" smtClean="0"/>
              <a:t>nce</a:t>
            </a:r>
            <a:r>
              <a:rPr lang="en-US" sz="2400" dirty="0" smtClean="0"/>
              <a:t> </a:t>
            </a:r>
            <a:r>
              <a:rPr lang="en-US" sz="2400" dirty="0"/>
              <a:t>has the form and the corresponding flux</a:t>
            </a:r>
          </a:p>
        </p:txBody>
      </p:sp>
      <p:pic>
        <p:nvPicPr>
          <p:cNvPr id="624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104" y="1700808"/>
            <a:ext cx="3267075" cy="3790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452824370"/>
              </p:ext>
            </p:extLst>
          </p:nvPr>
        </p:nvGraphicFramePr>
        <p:xfrm>
          <a:off x="4086200" y="1671734"/>
          <a:ext cx="971600" cy="380191"/>
        </p:xfrm>
        <a:graphic>
          <a:graphicData uri="http://schemas.openxmlformats.org/presentationml/2006/ole">
            <mc:AlternateContent xmlns:mc="http://schemas.openxmlformats.org/markup-compatibility/2006">
              <mc:Choice xmlns:v="urn:schemas-microsoft-com:vml" Requires="v">
                <p:oleObj spid="_x0000_s62551" name="Równanie" r:id="rId4" imgW="660113" imgH="253890" progId="Equation.3">
                  <p:embed/>
                </p:oleObj>
              </mc:Choice>
              <mc:Fallback>
                <p:oleObj name="Równanie" r:id="rId4" imgW="660113" imgH="25389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86200" y="1671734"/>
                        <a:ext cx="971600" cy="380191"/>
                      </a:xfrm>
                      <a:prstGeom prst="rect">
                        <a:avLst/>
                      </a:prstGeom>
                      <a:noFill/>
                    </p:spPr>
                  </p:pic>
                </p:oleObj>
              </mc:Fallback>
            </mc:AlternateContent>
          </a:graphicData>
        </a:graphic>
      </p:graphicFrame>
      <p:sp>
        <p:nvSpPr>
          <p:cNvPr id="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696145452"/>
              </p:ext>
            </p:extLst>
          </p:nvPr>
        </p:nvGraphicFramePr>
        <p:xfrm>
          <a:off x="107504" y="3717032"/>
          <a:ext cx="4993906" cy="481555"/>
        </p:xfrm>
        <a:graphic>
          <a:graphicData uri="http://schemas.openxmlformats.org/presentationml/2006/ole">
            <mc:AlternateContent xmlns:mc="http://schemas.openxmlformats.org/markup-compatibility/2006">
              <mc:Choice xmlns:v="urn:schemas-microsoft-com:vml" Requires="v">
                <p:oleObj spid="_x0000_s62552" name="Równanie" r:id="rId6" imgW="2667000" imgH="254000" progId="Equation.3">
                  <p:embed/>
                </p:oleObj>
              </mc:Choice>
              <mc:Fallback>
                <p:oleObj name="Równanie" r:id="rId6" imgW="2667000" imgH="2540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504" y="3717032"/>
                        <a:ext cx="4993906" cy="481555"/>
                      </a:xfrm>
                      <a:prstGeom prst="rect">
                        <a:avLst/>
                      </a:prstGeom>
                      <a:noFill/>
                    </p:spPr>
                  </p:pic>
                </p:oleObj>
              </mc:Fallback>
            </mc:AlternateContent>
          </a:graphicData>
        </a:graphic>
      </p:graphicFrame>
      <p:sp>
        <p:nvSpPr>
          <p:cNvPr id="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976711272"/>
              </p:ext>
            </p:extLst>
          </p:nvPr>
        </p:nvGraphicFramePr>
        <p:xfrm>
          <a:off x="107503" y="5491758"/>
          <a:ext cx="8952067" cy="871289"/>
        </p:xfrm>
        <a:graphic>
          <a:graphicData uri="http://schemas.openxmlformats.org/presentationml/2006/ole">
            <mc:AlternateContent xmlns:mc="http://schemas.openxmlformats.org/markup-compatibility/2006">
              <mc:Choice xmlns:v="urn:schemas-microsoft-com:vml" Requires="v">
                <p:oleObj spid="_x0000_s62553" name="Równanie" r:id="rId8" imgW="4991100" imgH="482600" progId="Equation.3">
                  <p:embed/>
                </p:oleObj>
              </mc:Choice>
              <mc:Fallback>
                <p:oleObj name="Równanie" r:id="rId8" imgW="4991100" imgH="482600"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7503" y="5491758"/>
                        <a:ext cx="8952067" cy="871289"/>
                      </a:xfrm>
                      <a:prstGeom prst="rect">
                        <a:avLst/>
                      </a:prstGeom>
                      <a:noFill/>
                    </p:spPr>
                  </p:pic>
                </p:oleObj>
              </mc:Fallback>
            </mc:AlternateContent>
          </a:graphicData>
        </a:graphic>
      </p:graphicFrame>
    </p:spTree>
    <p:extLst>
      <p:ext uri="{BB962C8B-B14F-4D97-AF65-F5344CB8AC3E}">
        <p14:creationId xmlns:p14="http://schemas.microsoft.com/office/powerpoint/2010/main" val="5005069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260648"/>
            <a:ext cx="8229600" cy="6264696"/>
          </a:xfrm>
        </p:spPr>
        <p:txBody>
          <a:bodyPr>
            <a:normAutofit/>
          </a:bodyPr>
          <a:lstStyle/>
          <a:p>
            <a:r>
              <a:rPr lang="en-US" sz="2400" dirty="0"/>
              <a:t>In general, reflection from a surface is the sum of specular and diffuse </a:t>
            </a:r>
            <a:r>
              <a:rPr lang="en-US" sz="2400" dirty="0" smtClean="0"/>
              <a:t>reflection</a:t>
            </a:r>
            <a:endParaRPr lang="pl-PL" sz="2400" dirty="0" smtClean="0"/>
          </a:p>
          <a:p>
            <a:endParaRPr lang="pl-PL" sz="2400" dirty="0"/>
          </a:p>
          <a:p>
            <a:r>
              <a:rPr lang="pl-PL" sz="2400" dirty="0" smtClean="0"/>
              <a:t>The </a:t>
            </a:r>
            <a:r>
              <a:rPr lang="pl-PL" sz="2400" dirty="0" err="1" smtClean="0"/>
              <a:t>reflected</a:t>
            </a:r>
            <a:r>
              <a:rPr lang="pl-PL" sz="2400" dirty="0" smtClean="0"/>
              <a:t> r</a:t>
            </a:r>
            <a:r>
              <a:rPr lang="en-US" sz="2400" dirty="0" err="1" smtClean="0"/>
              <a:t>adiance</a:t>
            </a:r>
            <a:r>
              <a:rPr lang="en-US" sz="2400" dirty="0" smtClean="0"/>
              <a:t> is</a:t>
            </a:r>
            <a:endParaRPr lang="pl-PL" sz="2400" dirty="0" smtClean="0"/>
          </a:p>
          <a:p>
            <a:endParaRPr lang="pl-PL" sz="2400" dirty="0"/>
          </a:p>
          <a:p>
            <a:endParaRPr lang="pl-PL" sz="2400" dirty="0" smtClean="0"/>
          </a:p>
          <a:p>
            <a:r>
              <a:rPr lang="en-US" sz="2400" dirty="0"/>
              <a:t>The specular reflection is determined from the Fresnel equations based on the optical constants. </a:t>
            </a:r>
            <a:endParaRPr lang="pl-PL" sz="2400" dirty="0" smtClean="0"/>
          </a:p>
          <a:p>
            <a:r>
              <a:rPr lang="en-US" sz="2400" dirty="0" smtClean="0"/>
              <a:t>This </a:t>
            </a:r>
            <a:r>
              <a:rPr lang="en-US" sz="2400" dirty="0"/>
              <a:t>applies only to the surface of water, as only in this case is the specular reflection dominant. </a:t>
            </a:r>
            <a:endParaRPr lang="pl-PL" sz="2400" dirty="0" smtClean="0"/>
          </a:p>
          <a:p>
            <a:r>
              <a:rPr lang="en-US" sz="2400" dirty="0" smtClean="0"/>
              <a:t>In </a:t>
            </a:r>
            <a:r>
              <a:rPr lang="en-US" sz="2400" dirty="0"/>
              <a:t>the case of </a:t>
            </a:r>
            <a:r>
              <a:rPr lang="pl-PL" sz="2400" dirty="0" err="1" smtClean="0"/>
              <a:t>flat</a:t>
            </a:r>
            <a:r>
              <a:rPr lang="pl-PL" sz="2400" dirty="0" smtClean="0"/>
              <a:t> </a:t>
            </a:r>
            <a:r>
              <a:rPr lang="en-US" sz="2400" dirty="0" smtClean="0"/>
              <a:t>water</a:t>
            </a:r>
            <a:r>
              <a:rPr lang="en-US" sz="2400" dirty="0"/>
              <a:t>, the albedo strongly depends on the zenith angle of the sun and for small zenith angles it is approximately constant at around 0.02. </a:t>
            </a:r>
            <a:endParaRPr lang="pl-PL" sz="2400" dirty="0" smtClean="0"/>
          </a:p>
          <a:p>
            <a:r>
              <a:rPr lang="en-US" sz="2400" dirty="0" smtClean="0"/>
              <a:t>Above </a:t>
            </a:r>
            <a:r>
              <a:rPr lang="en-US" sz="2400" dirty="0"/>
              <a:t>an angle of </a:t>
            </a:r>
            <a:r>
              <a:rPr lang="en-US" sz="2400" dirty="0" smtClean="0"/>
              <a:t>40</a:t>
            </a:r>
            <a:r>
              <a:rPr lang="pl-PL" sz="2400" baseline="30000" dirty="0" smtClean="0"/>
              <a:t>o</a:t>
            </a:r>
            <a:r>
              <a:rPr lang="pl-PL" sz="2400" dirty="0" smtClean="0"/>
              <a:t> </a:t>
            </a:r>
            <a:r>
              <a:rPr lang="en-US" sz="2400" dirty="0" smtClean="0"/>
              <a:t>, </a:t>
            </a:r>
            <a:r>
              <a:rPr lang="en-US" sz="2400" dirty="0"/>
              <a:t>the albedo starts to increase rapidly and for a zenith angle of </a:t>
            </a:r>
            <a:r>
              <a:rPr lang="en-US" sz="2400" dirty="0" smtClean="0"/>
              <a:t>70</a:t>
            </a:r>
            <a:r>
              <a:rPr lang="pl-PL" sz="2400" baseline="30000" dirty="0" smtClean="0"/>
              <a:t> o </a:t>
            </a:r>
            <a:r>
              <a:rPr lang="en-US" sz="2400" dirty="0" smtClean="0"/>
              <a:t> </a:t>
            </a:r>
            <a:r>
              <a:rPr lang="en-US" sz="2400" dirty="0"/>
              <a:t>is already 0.2.</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652206829"/>
              </p:ext>
            </p:extLst>
          </p:nvPr>
        </p:nvGraphicFramePr>
        <p:xfrm>
          <a:off x="3779912" y="764704"/>
          <a:ext cx="3319049" cy="476672"/>
        </p:xfrm>
        <a:graphic>
          <a:graphicData uri="http://schemas.openxmlformats.org/presentationml/2006/ole">
            <mc:AlternateContent xmlns:mc="http://schemas.openxmlformats.org/markup-compatibility/2006">
              <mc:Choice xmlns:v="urn:schemas-microsoft-com:vml" Requires="v">
                <p:oleObj spid="_x0000_s63543" name="Równanie" r:id="rId3" imgW="1790700" imgH="254000" progId="Equation.3">
                  <p:embed/>
                </p:oleObj>
              </mc:Choice>
              <mc:Fallback>
                <p:oleObj name="Równanie" r:id="rId3" imgW="1790700" imgH="254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9912" y="764704"/>
                        <a:ext cx="3319049" cy="476672"/>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61555593"/>
              </p:ext>
            </p:extLst>
          </p:nvPr>
        </p:nvGraphicFramePr>
        <p:xfrm>
          <a:off x="1187624" y="2060848"/>
          <a:ext cx="6336704" cy="671553"/>
        </p:xfrm>
        <a:graphic>
          <a:graphicData uri="http://schemas.openxmlformats.org/presentationml/2006/ole">
            <mc:AlternateContent xmlns:mc="http://schemas.openxmlformats.org/markup-compatibility/2006">
              <mc:Choice xmlns:v="urn:schemas-microsoft-com:vml" Requires="v">
                <p:oleObj spid="_x0000_s63544" name="Równanie" r:id="rId5" imgW="3505200" imgH="368300" progId="Equation.3">
                  <p:embed/>
                </p:oleObj>
              </mc:Choice>
              <mc:Fallback>
                <p:oleObj name="Równanie" r:id="rId5" imgW="3505200" imgH="368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87624" y="2060848"/>
                        <a:ext cx="6336704" cy="671553"/>
                      </a:xfrm>
                      <a:prstGeom prst="rect">
                        <a:avLst/>
                      </a:prstGeom>
                      <a:noFill/>
                    </p:spPr>
                  </p:pic>
                </p:oleObj>
              </mc:Fallback>
            </mc:AlternateContent>
          </a:graphicData>
        </a:graphic>
      </p:graphicFrame>
    </p:spTree>
    <p:extLst>
      <p:ext uri="{BB962C8B-B14F-4D97-AF65-F5344CB8AC3E}">
        <p14:creationId xmlns:p14="http://schemas.microsoft.com/office/powerpoint/2010/main" val="18303425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smtClean="0"/>
              <a:t>Albedo </a:t>
            </a:r>
            <a:endParaRPr lang="en-US" sz="3200" b="1" dirty="0"/>
          </a:p>
        </p:txBody>
      </p:sp>
      <p:sp>
        <p:nvSpPr>
          <p:cNvPr id="3" name="Symbol zastępczy zawartości 2"/>
          <p:cNvSpPr>
            <a:spLocks noGrp="1"/>
          </p:cNvSpPr>
          <p:nvPr>
            <p:ph idx="1"/>
          </p:nvPr>
        </p:nvSpPr>
        <p:spPr>
          <a:xfrm>
            <a:off x="457200" y="1412776"/>
            <a:ext cx="8229600" cy="5184576"/>
          </a:xfrm>
        </p:spPr>
        <p:txBody>
          <a:bodyPr>
            <a:normAutofit/>
          </a:bodyPr>
          <a:lstStyle/>
          <a:p>
            <a:r>
              <a:rPr lang="en-US" sz="2400" dirty="0"/>
              <a:t>Consider solar radiation incident on the earth's surface from the direction of </a:t>
            </a:r>
            <a:endParaRPr lang="pl-PL" sz="2400" dirty="0" smtClean="0"/>
          </a:p>
          <a:p>
            <a:r>
              <a:rPr lang="en-US" sz="2400" dirty="0" smtClean="0"/>
              <a:t>The </a:t>
            </a:r>
            <a:r>
              <a:rPr lang="en-US" sz="2400" dirty="0"/>
              <a:t>reflected by the surface radiance </a:t>
            </a:r>
            <a:r>
              <a:rPr lang="en-US" sz="2400" dirty="0" smtClean="0"/>
              <a:t>is</a:t>
            </a:r>
            <a:endParaRPr lang="pl-PL" sz="2400" dirty="0" smtClean="0"/>
          </a:p>
          <a:p>
            <a:endParaRPr lang="pl-PL" sz="2400" dirty="0"/>
          </a:p>
          <a:p>
            <a:endParaRPr lang="pl-PL" sz="2400" dirty="0" smtClean="0"/>
          </a:p>
          <a:p>
            <a:r>
              <a:rPr lang="en-US" sz="2400" dirty="0"/>
              <a:t>The diffuse radiation flux from the ground surface is expressed by the </a:t>
            </a:r>
            <a:r>
              <a:rPr lang="en-US" sz="2400" dirty="0" smtClean="0"/>
              <a:t>formula</a:t>
            </a:r>
            <a:endParaRPr lang="pl-PL" sz="2400" dirty="0" smtClean="0"/>
          </a:p>
          <a:p>
            <a:endParaRPr lang="pl-PL" sz="2400" dirty="0"/>
          </a:p>
          <a:p>
            <a:pPr marL="0" indent="0">
              <a:buNone/>
            </a:pPr>
            <a:r>
              <a:rPr lang="pl-PL" sz="2400" dirty="0" smtClean="0"/>
              <a:t>and albedo</a:t>
            </a:r>
          </a:p>
          <a:p>
            <a:endParaRPr lang="pl-PL" sz="2400" dirty="0" smtClean="0"/>
          </a:p>
          <a:p>
            <a:r>
              <a:rPr lang="pl-PL" sz="2400" dirty="0" err="1" smtClean="0"/>
              <a:t>where</a:t>
            </a:r>
            <a:r>
              <a:rPr lang="pl-PL" sz="2400" dirty="0" smtClean="0"/>
              <a:t> </a:t>
            </a:r>
            <a:r>
              <a:rPr lang="en-US" sz="2400" dirty="0" smtClean="0"/>
              <a:t>2</a:t>
            </a:r>
            <a:r>
              <a:rPr lang="en-US" sz="2400" dirty="0" smtClean="0">
                <a:sym typeface="Symbol"/>
              </a:rPr>
              <a:t></a:t>
            </a:r>
            <a:r>
              <a:rPr lang="en-US" sz="2400" dirty="0" smtClean="0"/>
              <a:t> </a:t>
            </a:r>
            <a:r>
              <a:rPr lang="en-US" sz="2400" dirty="0"/>
              <a:t>in the expression stands for integration after the </a:t>
            </a:r>
            <a:r>
              <a:rPr lang="en-US" sz="2400" dirty="0" err="1" smtClean="0"/>
              <a:t>semisphere</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740479042"/>
              </p:ext>
            </p:extLst>
          </p:nvPr>
        </p:nvGraphicFramePr>
        <p:xfrm>
          <a:off x="309255" y="2636912"/>
          <a:ext cx="8525489" cy="692696"/>
        </p:xfrm>
        <a:graphic>
          <a:graphicData uri="http://schemas.openxmlformats.org/presentationml/2006/ole">
            <mc:AlternateContent xmlns:mc="http://schemas.openxmlformats.org/markup-compatibility/2006">
              <mc:Choice xmlns:v="urn:schemas-microsoft-com:vml" Requires="v">
                <p:oleObj spid="_x0000_s64640" name="Równanie" r:id="rId3" imgW="4572000" imgH="368300" progId="Equation.3">
                  <p:embed/>
                </p:oleObj>
              </mc:Choice>
              <mc:Fallback>
                <p:oleObj name="Równanie" r:id="rId3" imgW="4572000" imgH="368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255" y="2636912"/>
                        <a:ext cx="8525489" cy="692696"/>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50493245"/>
              </p:ext>
            </p:extLst>
          </p:nvPr>
        </p:nvGraphicFramePr>
        <p:xfrm>
          <a:off x="2915816" y="1844824"/>
          <a:ext cx="1034141" cy="404664"/>
        </p:xfrm>
        <a:graphic>
          <a:graphicData uri="http://schemas.openxmlformats.org/presentationml/2006/ole">
            <mc:AlternateContent xmlns:mc="http://schemas.openxmlformats.org/markup-compatibility/2006">
              <mc:Choice xmlns:v="urn:schemas-microsoft-com:vml" Requires="v">
                <p:oleObj spid="_x0000_s64641" name="Równanie" r:id="rId5" imgW="660113" imgH="253890" progId="Equation.3">
                  <p:embed/>
                </p:oleObj>
              </mc:Choice>
              <mc:Fallback>
                <p:oleObj name="Równanie" r:id="rId5" imgW="660113" imgH="25389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5816" y="1844824"/>
                        <a:ext cx="1034141" cy="404664"/>
                      </a:xfrm>
                      <a:prstGeom prst="rect">
                        <a:avLst/>
                      </a:prstGeom>
                      <a:noFill/>
                    </p:spPr>
                  </p:pic>
                </p:oleObj>
              </mc:Fallback>
            </mc:AlternateContent>
          </a:graphicData>
        </a:graphic>
      </p:graphicFrame>
      <p:sp>
        <p:nvSpPr>
          <p:cNvPr id="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2270895340"/>
              </p:ext>
            </p:extLst>
          </p:nvPr>
        </p:nvGraphicFramePr>
        <p:xfrm>
          <a:off x="2699792" y="4365104"/>
          <a:ext cx="5236060" cy="620688"/>
        </p:xfrm>
        <a:graphic>
          <a:graphicData uri="http://schemas.openxmlformats.org/presentationml/2006/ole">
            <mc:AlternateContent xmlns:mc="http://schemas.openxmlformats.org/markup-compatibility/2006">
              <mc:Choice xmlns:v="urn:schemas-microsoft-com:vml" Requires="v">
                <p:oleObj spid="_x0000_s64642" name="Równanie" r:id="rId7" imgW="3136900" imgH="368300" progId="Equation.3">
                  <p:embed/>
                </p:oleObj>
              </mc:Choice>
              <mc:Fallback>
                <p:oleObj name="Równanie" r:id="rId7" imgW="3136900" imgH="3683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9792" y="4365104"/>
                        <a:ext cx="5236060" cy="620688"/>
                      </a:xfrm>
                      <a:prstGeom prst="rect">
                        <a:avLst/>
                      </a:prstGeom>
                      <a:noFill/>
                    </p:spPr>
                  </p:pic>
                </p:oleObj>
              </mc:Fallback>
            </mc:AlternateContent>
          </a:graphicData>
        </a:graphic>
      </p:graphicFrame>
      <p:sp>
        <p:nvSpPr>
          <p:cNvPr id="1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iekt 10"/>
          <p:cNvGraphicFramePr>
            <a:graphicFrameLocks noChangeAspect="1"/>
          </p:cNvGraphicFramePr>
          <p:nvPr>
            <p:extLst>
              <p:ext uri="{D42A27DB-BD31-4B8C-83A1-F6EECF244321}">
                <p14:modId xmlns:p14="http://schemas.microsoft.com/office/powerpoint/2010/main" val="2430532124"/>
              </p:ext>
            </p:extLst>
          </p:nvPr>
        </p:nvGraphicFramePr>
        <p:xfrm>
          <a:off x="2126227" y="4725144"/>
          <a:ext cx="4891545" cy="836712"/>
        </p:xfrm>
        <a:graphic>
          <a:graphicData uri="http://schemas.openxmlformats.org/presentationml/2006/ole">
            <mc:AlternateContent xmlns:mc="http://schemas.openxmlformats.org/markup-compatibility/2006">
              <mc:Choice xmlns:v="urn:schemas-microsoft-com:vml" Requires="v">
                <p:oleObj spid="_x0000_s64643" name="Równanie" r:id="rId9" imgW="2895600" imgH="495300" progId="Equation.3">
                  <p:embed/>
                </p:oleObj>
              </mc:Choice>
              <mc:Fallback>
                <p:oleObj name="Równanie" r:id="rId9" imgW="2895600" imgH="495300" progId="Equation.3">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6227" y="4725144"/>
                        <a:ext cx="4891545" cy="836712"/>
                      </a:xfrm>
                      <a:prstGeom prst="rect">
                        <a:avLst/>
                      </a:prstGeom>
                      <a:noFill/>
                    </p:spPr>
                  </p:pic>
                </p:oleObj>
              </mc:Fallback>
            </mc:AlternateContent>
          </a:graphicData>
        </a:graphic>
      </p:graphicFrame>
      <p:sp>
        <p:nvSpPr>
          <p:cNvPr id="1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iekt 12"/>
          <p:cNvGraphicFramePr>
            <a:graphicFrameLocks noChangeAspect="1"/>
          </p:cNvGraphicFramePr>
          <p:nvPr>
            <p:extLst>
              <p:ext uri="{D42A27DB-BD31-4B8C-83A1-F6EECF244321}">
                <p14:modId xmlns:p14="http://schemas.microsoft.com/office/powerpoint/2010/main" val="3332259342"/>
              </p:ext>
            </p:extLst>
          </p:nvPr>
        </p:nvGraphicFramePr>
        <p:xfrm>
          <a:off x="2411760" y="6021288"/>
          <a:ext cx="1076926" cy="476672"/>
        </p:xfrm>
        <a:graphic>
          <a:graphicData uri="http://schemas.openxmlformats.org/presentationml/2006/ole">
            <mc:AlternateContent xmlns:mc="http://schemas.openxmlformats.org/markup-compatibility/2006">
              <mc:Choice xmlns:v="urn:schemas-microsoft-com:vml" Requires="v">
                <p:oleObj spid="_x0000_s64644" name="Równanie" r:id="rId11" imgW="583947" imgH="253890" progId="Equation.3">
                  <p:embed/>
                </p:oleObj>
              </mc:Choice>
              <mc:Fallback>
                <p:oleObj name="Równanie" r:id="rId11" imgW="583947" imgH="253890" progId="Equation.3">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11760" y="6021288"/>
                        <a:ext cx="1076926" cy="476672"/>
                      </a:xfrm>
                      <a:prstGeom prst="rect">
                        <a:avLst/>
                      </a:prstGeom>
                      <a:noFill/>
                    </p:spPr>
                  </p:pic>
                </p:oleObj>
              </mc:Fallback>
            </mc:AlternateContent>
          </a:graphicData>
        </a:graphic>
      </p:graphicFrame>
    </p:spTree>
    <p:extLst>
      <p:ext uri="{BB962C8B-B14F-4D97-AF65-F5344CB8AC3E}">
        <p14:creationId xmlns:p14="http://schemas.microsoft.com/office/powerpoint/2010/main" val="40285290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778098"/>
          </a:xfrm>
        </p:spPr>
        <p:txBody>
          <a:bodyPr>
            <a:normAutofit/>
          </a:bodyPr>
          <a:lstStyle/>
          <a:p>
            <a:r>
              <a:rPr lang="pl-PL" sz="3200" b="1" dirty="0" err="1" smtClean="0"/>
              <a:t>Spherical</a:t>
            </a:r>
            <a:r>
              <a:rPr lang="pl-PL" sz="3200" b="1" dirty="0" smtClean="0"/>
              <a:t> albedo</a:t>
            </a:r>
            <a:endParaRPr lang="en-US" sz="3200" b="1" dirty="0"/>
          </a:p>
        </p:txBody>
      </p:sp>
      <p:sp>
        <p:nvSpPr>
          <p:cNvPr id="3" name="Symbol zastępczy zawartości 2"/>
          <p:cNvSpPr>
            <a:spLocks noGrp="1"/>
          </p:cNvSpPr>
          <p:nvPr>
            <p:ph idx="1"/>
          </p:nvPr>
        </p:nvSpPr>
        <p:spPr>
          <a:xfrm>
            <a:off x="323528" y="1340768"/>
            <a:ext cx="8229600" cy="5256584"/>
          </a:xfrm>
        </p:spPr>
        <p:txBody>
          <a:bodyPr>
            <a:normAutofit/>
          </a:bodyPr>
          <a:lstStyle/>
          <a:p>
            <a:r>
              <a:rPr lang="en-US" sz="2400" dirty="0" smtClean="0"/>
              <a:t>It </a:t>
            </a:r>
            <a:r>
              <a:rPr lang="en-US" sz="2400" dirty="0"/>
              <a:t>is convenient when discussing the energy balance of the whole Earth. </a:t>
            </a:r>
            <a:endParaRPr lang="pl-PL" sz="2400" dirty="0" smtClean="0"/>
          </a:p>
          <a:p>
            <a:r>
              <a:rPr lang="en-US" sz="2400" dirty="0" smtClean="0"/>
              <a:t>To </a:t>
            </a:r>
            <a:r>
              <a:rPr lang="en-US" sz="2400" dirty="0"/>
              <a:t>simplify the situation, we will assume that the optical properties of the planet are homogeneous over the entire sphere. </a:t>
            </a:r>
            <a:endParaRPr lang="pl-PL" sz="2400" dirty="0" smtClean="0"/>
          </a:p>
          <a:p>
            <a:r>
              <a:rPr lang="en-US" sz="2400" dirty="0" smtClean="0"/>
              <a:t>Let </a:t>
            </a:r>
            <a:r>
              <a:rPr lang="en-US" sz="2400" dirty="0"/>
              <a:t>us consider the contribution from a ring on the Earth for which the zenith angle of the Sun is </a:t>
            </a:r>
            <a:r>
              <a:rPr lang="en-US" sz="2400" dirty="0" smtClean="0">
                <a:sym typeface="Symbol"/>
              </a:rPr>
              <a:t></a:t>
            </a:r>
            <a:r>
              <a:rPr lang="pl-PL" sz="2400" baseline="-25000" dirty="0" smtClean="0">
                <a:sym typeface="Symbol"/>
              </a:rPr>
              <a:t>o</a:t>
            </a:r>
            <a:r>
              <a:rPr lang="en-US" sz="2400" dirty="0" smtClean="0"/>
              <a:t>. </a:t>
            </a:r>
            <a:endParaRPr lang="pl-PL" sz="2400" dirty="0" smtClean="0"/>
          </a:p>
          <a:p>
            <a:r>
              <a:rPr lang="en-US" sz="2400" dirty="0" smtClean="0"/>
              <a:t>If </a:t>
            </a:r>
            <a:r>
              <a:rPr lang="en-US" sz="2400" dirty="0"/>
              <a:t>we denote by R the radius of the Earth, the magnitude is the radius of the ring on the </a:t>
            </a:r>
            <a:r>
              <a:rPr lang="en-US" sz="2400" dirty="0" smtClean="0"/>
              <a:t>sphere</a:t>
            </a:r>
            <a:r>
              <a:rPr lang="pl-PL" sz="2400" dirty="0" smtClean="0"/>
              <a:t>        </a:t>
            </a:r>
            <a:r>
              <a:rPr lang="en-US" sz="2400" dirty="0" smtClean="0"/>
              <a:t> </a:t>
            </a:r>
            <a:r>
              <a:rPr lang="pl-PL" sz="2400" dirty="0" smtClean="0"/>
              <a:t>       </a:t>
            </a:r>
            <a:r>
              <a:rPr lang="en-US" sz="2400" dirty="0" smtClean="0"/>
              <a:t>and </a:t>
            </a:r>
            <a:r>
              <a:rPr lang="en-US" sz="2400" dirty="0"/>
              <a:t>its surface area is </a:t>
            </a:r>
            <a:r>
              <a:rPr lang="en-US" sz="2400" dirty="0" smtClean="0"/>
              <a:t> </a:t>
            </a:r>
            <a:endParaRPr lang="pl-PL" sz="2400" dirty="0" smtClean="0"/>
          </a:p>
          <a:p>
            <a:endParaRPr lang="pl-PL" sz="2400" dirty="0" smtClean="0"/>
          </a:p>
          <a:p>
            <a:r>
              <a:rPr lang="en-US" sz="2400" dirty="0" smtClean="0"/>
              <a:t>The </a:t>
            </a:r>
            <a:r>
              <a:rPr lang="en-US" sz="2400" dirty="0"/>
              <a:t>solar radiant energy incident </a:t>
            </a:r>
            <a:r>
              <a:rPr lang="pl-PL" sz="2400" dirty="0" smtClean="0"/>
              <a:t>    </a:t>
            </a:r>
            <a:r>
              <a:rPr lang="en-US" sz="2400" dirty="0" smtClean="0"/>
              <a:t>on </a:t>
            </a:r>
            <a:r>
              <a:rPr lang="en-US" sz="2400" dirty="0"/>
              <a:t>this ring is equal to the product </a:t>
            </a:r>
            <a:r>
              <a:rPr lang="pl-PL" sz="2400" dirty="0" smtClean="0"/>
              <a:t>     </a:t>
            </a:r>
            <a:r>
              <a:rPr lang="en-US" sz="2400" dirty="0" smtClean="0"/>
              <a:t>and </a:t>
            </a:r>
            <a:r>
              <a:rPr lang="en-US" sz="2400" dirty="0"/>
              <a:t>the area of the </a:t>
            </a:r>
            <a:r>
              <a:rPr lang="en-US" sz="2400" dirty="0" smtClean="0"/>
              <a:t>ring</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725978718"/>
              </p:ext>
            </p:extLst>
          </p:nvPr>
        </p:nvGraphicFramePr>
        <p:xfrm>
          <a:off x="4788024" y="4509120"/>
          <a:ext cx="893633" cy="404664"/>
        </p:xfrm>
        <a:graphic>
          <a:graphicData uri="http://schemas.openxmlformats.org/presentationml/2006/ole">
            <mc:AlternateContent xmlns:mc="http://schemas.openxmlformats.org/markup-compatibility/2006">
              <mc:Choice xmlns:v="urn:schemas-microsoft-com:vml" Requires="v">
                <p:oleObj spid="_x0000_s65635" name="Równanie" r:id="rId3" imgW="508000" imgH="228600" progId="Equation.3">
                  <p:embed/>
                </p:oleObj>
              </mc:Choice>
              <mc:Fallback>
                <p:oleObj name="Równanie" r:id="rId3" imgW="5080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8024" y="4509120"/>
                        <a:ext cx="893633" cy="404664"/>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1420165045"/>
              </p:ext>
            </p:extLst>
          </p:nvPr>
        </p:nvGraphicFramePr>
        <p:xfrm>
          <a:off x="755576" y="5013176"/>
          <a:ext cx="1979712" cy="404664"/>
        </p:xfrm>
        <a:graphic>
          <a:graphicData uri="http://schemas.openxmlformats.org/presentationml/2006/ole">
            <mc:AlternateContent xmlns:mc="http://schemas.openxmlformats.org/markup-compatibility/2006">
              <mc:Choice xmlns:v="urn:schemas-microsoft-com:vml" Requires="v">
                <p:oleObj spid="_x0000_s65636" name="Równanie" r:id="rId5" imgW="1358310" imgH="241195" progId="Equation.3">
                  <p:embed/>
                </p:oleObj>
              </mc:Choice>
              <mc:Fallback>
                <p:oleObj name="Równanie" r:id="rId5" imgW="1358310" imgH="241195"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5013176"/>
                        <a:ext cx="1979712" cy="404664"/>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55252961"/>
              </p:ext>
            </p:extLst>
          </p:nvPr>
        </p:nvGraphicFramePr>
        <p:xfrm>
          <a:off x="4860032" y="5373216"/>
          <a:ext cx="360040" cy="432048"/>
        </p:xfrm>
        <a:graphic>
          <a:graphicData uri="http://schemas.openxmlformats.org/presentationml/2006/ole">
            <mc:AlternateContent xmlns:mc="http://schemas.openxmlformats.org/markup-compatibility/2006">
              <mc:Choice xmlns:v="urn:schemas-microsoft-com:vml" Requires="v">
                <p:oleObj spid="_x0000_s65637" name="Równanie" r:id="rId7" imgW="177646" imgH="241091" progId="Equation.3">
                  <p:embed/>
                </p:oleObj>
              </mc:Choice>
              <mc:Fallback>
                <p:oleObj name="Równanie" r:id="rId7" imgW="177646" imgH="241091"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60032" y="5373216"/>
                        <a:ext cx="360040" cy="432048"/>
                      </a:xfrm>
                      <a:prstGeom prst="rect">
                        <a:avLst/>
                      </a:prstGeom>
                      <a:noFill/>
                    </p:spPr>
                  </p:pic>
                </p:oleObj>
              </mc:Fallback>
            </mc:AlternateContent>
          </a:graphicData>
        </a:graphic>
      </p:graphicFrame>
      <p:sp>
        <p:nvSpPr>
          <p:cNvPr id="10"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2" name="Obiekt 11"/>
          <p:cNvGraphicFramePr>
            <a:graphicFrameLocks noChangeAspect="1"/>
          </p:cNvGraphicFramePr>
          <p:nvPr>
            <p:extLst>
              <p:ext uri="{D42A27DB-BD31-4B8C-83A1-F6EECF244321}">
                <p14:modId xmlns:p14="http://schemas.microsoft.com/office/powerpoint/2010/main" val="964134291"/>
              </p:ext>
            </p:extLst>
          </p:nvPr>
        </p:nvGraphicFramePr>
        <p:xfrm>
          <a:off x="1763688" y="5733256"/>
          <a:ext cx="360362" cy="431800"/>
        </p:xfrm>
        <a:graphic>
          <a:graphicData uri="http://schemas.openxmlformats.org/presentationml/2006/ole">
            <mc:AlternateContent xmlns:mc="http://schemas.openxmlformats.org/markup-compatibility/2006">
              <mc:Choice xmlns:v="urn:schemas-microsoft-com:vml" Requires="v">
                <p:oleObj spid="_x0000_s65638" name="Równanie" r:id="rId9" imgW="177646" imgH="241091" progId="Equation.3">
                  <p:embed/>
                </p:oleObj>
              </mc:Choice>
              <mc:Fallback>
                <p:oleObj name="Równanie" r:id="rId9" imgW="177646" imgH="241091" progId="Equation.3">
                  <p:embed/>
                  <p:pic>
                    <p:nvPicPr>
                      <p:cNvPr id="0" name="Obiek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63688" y="5733256"/>
                        <a:ext cx="360362"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5425656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Spherical</a:t>
            </a:r>
            <a:r>
              <a:rPr lang="pl-PL" sz="3200" b="1" dirty="0" smtClean="0"/>
              <a:t> albedo</a:t>
            </a:r>
            <a:endParaRPr lang="en-US" sz="3200" b="1" dirty="0"/>
          </a:p>
        </p:txBody>
      </p:sp>
      <p:sp>
        <p:nvSpPr>
          <p:cNvPr id="3" name="Symbol zastępczy zawartości 2"/>
          <p:cNvSpPr>
            <a:spLocks noGrp="1"/>
          </p:cNvSpPr>
          <p:nvPr>
            <p:ph idx="1"/>
          </p:nvPr>
        </p:nvSpPr>
        <p:spPr/>
        <p:txBody>
          <a:bodyPr>
            <a:normAutofit/>
          </a:bodyPr>
          <a:lstStyle/>
          <a:p>
            <a:r>
              <a:rPr lang="en-US" sz="2400" dirty="0"/>
              <a:t>The energy reflected by the ring is </a:t>
            </a:r>
            <a:r>
              <a:rPr lang="en-US" sz="2400" dirty="0" smtClean="0"/>
              <a:t>therefore </a:t>
            </a:r>
            <a:endParaRPr lang="pl-PL" sz="2400" dirty="0"/>
          </a:p>
          <a:p>
            <a:endParaRPr lang="pl-PL" sz="2400" dirty="0" smtClean="0"/>
          </a:p>
          <a:p>
            <a:r>
              <a:rPr lang="en-US" sz="2400" dirty="0" smtClean="0"/>
              <a:t>Integrating </a:t>
            </a:r>
            <a:r>
              <a:rPr lang="en-US" sz="2400" dirty="0"/>
              <a:t>over the entire disk gives the total energy reflected from the earth's surface. </a:t>
            </a:r>
            <a:endParaRPr lang="pl-PL" sz="2400" dirty="0" smtClean="0"/>
          </a:p>
          <a:p>
            <a:r>
              <a:rPr lang="en-US" sz="2400" dirty="0" smtClean="0"/>
              <a:t>The </a:t>
            </a:r>
            <a:r>
              <a:rPr lang="en-US" sz="2400" dirty="0"/>
              <a:t>spherical albedo is defined as the ratio of the reflected energy integrated over the disk to the incident energy.</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533941616"/>
              </p:ext>
            </p:extLst>
          </p:nvPr>
        </p:nvGraphicFramePr>
        <p:xfrm>
          <a:off x="1907704" y="1988840"/>
          <a:ext cx="3760412" cy="476672"/>
        </p:xfrm>
        <a:graphic>
          <a:graphicData uri="http://schemas.openxmlformats.org/presentationml/2006/ole">
            <mc:AlternateContent xmlns:mc="http://schemas.openxmlformats.org/markup-compatibility/2006">
              <mc:Choice xmlns:v="urn:schemas-microsoft-com:vml" Requires="v">
                <p:oleObj spid="_x0000_s66609" name="Równanie" r:id="rId3" imgW="2032000" imgH="254000" progId="Equation.3">
                  <p:embed/>
                </p:oleObj>
              </mc:Choice>
              <mc:Fallback>
                <p:oleObj name="Równanie" r:id="rId3" imgW="2032000" imgH="254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1988840"/>
                        <a:ext cx="3760412" cy="476672"/>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509583273"/>
              </p:ext>
            </p:extLst>
          </p:nvPr>
        </p:nvGraphicFramePr>
        <p:xfrm>
          <a:off x="1475656" y="4077072"/>
          <a:ext cx="5158826" cy="1124744"/>
        </p:xfrm>
        <a:graphic>
          <a:graphicData uri="http://schemas.openxmlformats.org/presentationml/2006/ole">
            <mc:AlternateContent xmlns:mc="http://schemas.openxmlformats.org/markup-compatibility/2006">
              <mc:Choice xmlns:v="urn:schemas-microsoft-com:vml" Requires="v">
                <p:oleObj spid="_x0000_s66610" name="Równanie" r:id="rId5" imgW="3276600" imgH="711200" progId="Equation.3">
                  <p:embed/>
                </p:oleObj>
              </mc:Choice>
              <mc:Fallback>
                <p:oleObj name="Równanie" r:id="rId5" imgW="3276600" imgH="711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5656" y="4077072"/>
                        <a:ext cx="5158826" cy="1124744"/>
                      </a:xfrm>
                      <a:prstGeom prst="rect">
                        <a:avLst/>
                      </a:prstGeom>
                      <a:noFill/>
                    </p:spPr>
                  </p:pic>
                </p:oleObj>
              </mc:Fallback>
            </mc:AlternateContent>
          </a:graphicData>
        </a:graphic>
      </p:graphicFrame>
    </p:spTree>
    <p:extLst>
      <p:ext uri="{BB962C8B-B14F-4D97-AF65-F5344CB8AC3E}">
        <p14:creationId xmlns:p14="http://schemas.microsoft.com/office/powerpoint/2010/main" val="4523815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Radiative transfer equation final notes</a:t>
            </a:r>
            <a:endParaRPr lang="en-US" sz="3200" b="1" dirty="0"/>
          </a:p>
        </p:txBody>
      </p:sp>
      <p:sp>
        <p:nvSpPr>
          <p:cNvPr id="3" name="Symbol zastępczy zawartości 2"/>
          <p:cNvSpPr>
            <a:spLocks noGrp="1"/>
          </p:cNvSpPr>
          <p:nvPr>
            <p:ph idx="1"/>
          </p:nvPr>
        </p:nvSpPr>
        <p:spPr>
          <a:xfrm>
            <a:off x="179512" y="1340768"/>
            <a:ext cx="8712968" cy="5517232"/>
          </a:xfrm>
        </p:spPr>
        <p:txBody>
          <a:bodyPr>
            <a:normAutofit/>
          </a:bodyPr>
          <a:lstStyle/>
          <a:p>
            <a:r>
              <a:rPr lang="en-US" sz="2000" dirty="0"/>
              <a:t>Having defined the boundary conditions, we return to the radiative transfer equation in the atmosphere. As stated above, solar radiation at the upper boundary of the atmosphere is written in terms of the product of Dirac deltas. Taking this into account leads to the following form of the transfer </a:t>
            </a:r>
            <a:r>
              <a:rPr lang="en-US" sz="2000" dirty="0" smtClean="0"/>
              <a:t>equation</a:t>
            </a:r>
            <a:endParaRPr lang="pl-PL" sz="2000" dirty="0" smtClean="0"/>
          </a:p>
          <a:p>
            <a:endParaRPr lang="pl-PL" sz="2000" dirty="0"/>
          </a:p>
          <a:p>
            <a:endParaRPr lang="pl-PL" sz="2000" dirty="0" smtClean="0"/>
          </a:p>
          <a:p>
            <a:endParaRPr lang="pl-PL" sz="2000" dirty="0" smtClean="0"/>
          </a:p>
          <a:p>
            <a:endParaRPr lang="pl-PL" sz="2000" dirty="0"/>
          </a:p>
          <a:p>
            <a:r>
              <a:rPr lang="en-US" sz="2000" dirty="0" smtClean="0"/>
              <a:t>The </a:t>
            </a:r>
            <a:r>
              <a:rPr lang="en-US" sz="2000" dirty="0"/>
              <a:t>minus appearing on the left-hand side in the radiation transfer equation is due to the fact that, for </a:t>
            </a:r>
            <a:r>
              <a:rPr lang="pl-PL" sz="2000" dirty="0" err="1" smtClean="0"/>
              <a:t>downward</a:t>
            </a:r>
            <a:r>
              <a:rPr lang="pl-PL" sz="2000" dirty="0" smtClean="0"/>
              <a:t> </a:t>
            </a:r>
            <a:r>
              <a:rPr lang="en-US" sz="2000" dirty="0" smtClean="0"/>
              <a:t>radiation</a:t>
            </a:r>
            <a:r>
              <a:rPr lang="en-US" sz="2000" dirty="0"/>
              <a:t>, the zenithal angle is greater than </a:t>
            </a:r>
            <a:r>
              <a:rPr lang="en-US" sz="2000" dirty="0" smtClean="0"/>
              <a:t>90</a:t>
            </a:r>
            <a:r>
              <a:rPr lang="pl-PL" sz="2000" baseline="30000" dirty="0" smtClean="0"/>
              <a:t>o</a:t>
            </a:r>
            <a:r>
              <a:rPr lang="en-US" sz="2000" dirty="0" smtClean="0"/>
              <a:t> </a:t>
            </a:r>
            <a:r>
              <a:rPr lang="en-US" sz="2000" dirty="0"/>
              <a:t>and so the cosine of this angle is negative. </a:t>
            </a:r>
            <a:endParaRPr lang="pl-PL" sz="2000" dirty="0" smtClean="0"/>
          </a:p>
          <a:p>
            <a:r>
              <a:rPr lang="en-US" sz="2000" dirty="0" smtClean="0"/>
              <a:t>The </a:t>
            </a:r>
            <a:r>
              <a:rPr lang="en-US" sz="2000" dirty="0"/>
              <a:t>first term in the source function is related to infrared emission, the second to single scattering of solar radiation and the third to multiple scattering. The last term, as one might expect, causes the most problems when solving the radiative transfer equation.</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152827943"/>
              </p:ext>
            </p:extLst>
          </p:nvPr>
        </p:nvGraphicFramePr>
        <p:xfrm>
          <a:off x="2915816" y="2708920"/>
          <a:ext cx="1746587" cy="620688"/>
        </p:xfrm>
        <a:graphic>
          <a:graphicData uri="http://schemas.openxmlformats.org/presentationml/2006/ole">
            <mc:AlternateContent xmlns:mc="http://schemas.openxmlformats.org/markup-compatibility/2006">
              <mc:Choice xmlns:v="urn:schemas-microsoft-com:vml" Requires="v">
                <p:oleObj spid="_x0000_s67631" name="Równanie" r:id="rId3" imgW="1155199" imgH="406224" progId="Equation.3">
                  <p:embed/>
                </p:oleObj>
              </mc:Choice>
              <mc:Fallback>
                <p:oleObj name="Równanie" r:id="rId3" imgW="1155199" imgH="406224"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5816" y="2708920"/>
                        <a:ext cx="1746587" cy="620688"/>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933310836"/>
              </p:ext>
            </p:extLst>
          </p:nvPr>
        </p:nvGraphicFramePr>
        <p:xfrm>
          <a:off x="467544" y="3284984"/>
          <a:ext cx="7950737" cy="648072"/>
        </p:xfrm>
        <a:graphic>
          <a:graphicData uri="http://schemas.openxmlformats.org/presentationml/2006/ole">
            <mc:AlternateContent xmlns:mc="http://schemas.openxmlformats.org/markup-compatibility/2006">
              <mc:Choice xmlns:v="urn:schemas-microsoft-com:vml" Requires="v">
                <p:oleObj spid="_x0000_s67632" name="Równanie" r:id="rId5" imgW="4787900" imgH="393700" progId="Equation.3">
                  <p:embed/>
                </p:oleObj>
              </mc:Choice>
              <mc:Fallback>
                <p:oleObj name="Równanie" r:id="rId5" imgW="47879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7544" y="3284984"/>
                        <a:ext cx="7950737" cy="648072"/>
                      </a:xfrm>
                      <a:prstGeom prst="rect">
                        <a:avLst/>
                      </a:prstGeom>
                      <a:noFill/>
                    </p:spPr>
                  </p:pic>
                </p:oleObj>
              </mc:Fallback>
            </mc:AlternateContent>
          </a:graphicData>
        </a:graphic>
      </p:graphicFrame>
    </p:spTree>
    <p:extLst>
      <p:ext uri="{BB962C8B-B14F-4D97-AF65-F5344CB8AC3E}">
        <p14:creationId xmlns:p14="http://schemas.microsoft.com/office/powerpoint/2010/main" val="426272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4762872" cy="1143000"/>
          </a:xfrm>
        </p:spPr>
        <p:txBody>
          <a:bodyPr>
            <a:normAutofit/>
          </a:bodyPr>
          <a:lstStyle/>
          <a:p>
            <a:r>
              <a:rPr lang="pl-PL" sz="3200" b="1" dirty="0" smtClean="0"/>
              <a:t>Lambert law</a:t>
            </a:r>
            <a:endParaRPr lang="en-US" sz="3200" b="1" dirty="0"/>
          </a:p>
        </p:txBody>
      </p:sp>
      <p:sp>
        <p:nvSpPr>
          <p:cNvPr id="3" name="Symbol zastępczy zawartości 2"/>
          <p:cNvSpPr>
            <a:spLocks noGrp="1"/>
          </p:cNvSpPr>
          <p:nvPr>
            <p:ph idx="1"/>
          </p:nvPr>
        </p:nvSpPr>
        <p:spPr>
          <a:xfrm>
            <a:off x="179512" y="1567026"/>
            <a:ext cx="8784976" cy="5141168"/>
          </a:xfrm>
        </p:spPr>
        <p:txBody>
          <a:bodyPr>
            <a:normAutofit/>
          </a:bodyPr>
          <a:lstStyle/>
          <a:p>
            <a:r>
              <a:rPr lang="en-US" sz="2400" dirty="0"/>
              <a:t>Extinction is the fundamental process that determines the attenuation of radiation passing through a given material medium. </a:t>
            </a:r>
            <a:endParaRPr lang="pl-PL" sz="2400" dirty="0" smtClean="0"/>
          </a:p>
          <a:p>
            <a:r>
              <a:rPr lang="en-US" sz="2400" dirty="0" smtClean="0"/>
              <a:t>The </a:t>
            </a:r>
            <a:r>
              <a:rPr lang="en-US" sz="2400" dirty="0"/>
              <a:t>change in radiance </a:t>
            </a:r>
            <a:r>
              <a:rPr lang="en-US" sz="2400" dirty="0" err="1" smtClean="0"/>
              <a:t>dI</a:t>
            </a:r>
            <a:r>
              <a:rPr lang="en-US" sz="2400" baseline="-25000" dirty="0" smtClean="0">
                <a:sym typeface="Symbol"/>
              </a:rPr>
              <a:t></a:t>
            </a:r>
            <a:r>
              <a:rPr lang="en-US" sz="2400" dirty="0" smtClean="0"/>
              <a:t> </a:t>
            </a:r>
            <a:r>
              <a:rPr lang="en-US" sz="2400" dirty="0"/>
              <a:t>along the path distance ds is empirically related to the incident radiation </a:t>
            </a:r>
            <a:r>
              <a:rPr lang="en-US" sz="2400" dirty="0" smtClean="0"/>
              <a:t>I</a:t>
            </a:r>
            <a:r>
              <a:rPr lang="en-US" sz="2400" baseline="-25000" dirty="0" smtClean="0">
                <a:sym typeface="Symbol"/>
              </a:rPr>
              <a:t> </a:t>
            </a:r>
            <a:r>
              <a:rPr lang="en-US" sz="2400" dirty="0" smtClean="0"/>
              <a:t> </a:t>
            </a:r>
            <a:r>
              <a:rPr lang="en-US" sz="2400" dirty="0"/>
              <a:t>Lambert's law of </a:t>
            </a:r>
            <a:r>
              <a:rPr lang="en-US" sz="2400" dirty="0" smtClean="0"/>
              <a:t>extinction</a:t>
            </a:r>
            <a:endParaRPr lang="pl-PL" sz="2400" dirty="0" smtClean="0"/>
          </a:p>
          <a:p>
            <a:endParaRPr lang="pl-PL" sz="2400" dirty="0"/>
          </a:p>
          <a:p>
            <a:endParaRPr lang="pl-PL" sz="2400" dirty="0" smtClean="0"/>
          </a:p>
          <a:p>
            <a:r>
              <a:rPr lang="en-US" sz="2400" dirty="0"/>
              <a:t>where </a:t>
            </a:r>
            <a:r>
              <a:rPr lang="en-US" sz="2400" dirty="0" smtClean="0">
                <a:sym typeface="Symbol"/>
              </a:rPr>
              <a:t></a:t>
            </a:r>
            <a:r>
              <a:rPr lang="pl-PL" sz="2400" baseline="-25000" dirty="0" err="1" smtClean="0">
                <a:sym typeface="Symbol"/>
              </a:rPr>
              <a:t>ext</a:t>
            </a:r>
            <a:r>
              <a:rPr lang="en-US" sz="2400" dirty="0" smtClean="0"/>
              <a:t> </a:t>
            </a:r>
            <a:r>
              <a:rPr lang="en-US" sz="2400" dirty="0"/>
              <a:t>is the extinction coefficient [1/m], which depends on the wavelength. </a:t>
            </a:r>
            <a:endParaRPr lang="pl-PL" sz="2400" dirty="0" smtClean="0"/>
          </a:p>
          <a:p>
            <a:r>
              <a:rPr lang="en-US" sz="2400" dirty="0" smtClean="0"/>
              <a:t>Radiation </a:t>
            </a:r>
            <a:r>
              <a:rPr lang="en-US" sz="2400" dirty="0"/>
              <a:t>extinction involves the processes of absorption and scattering. Both processes lead to the removal of photons from the original beam, with photons being absorbed in the former and scattered out of the original propagation direction in the latter.</a:t>
            </a:r>
          </a:p>
        </p:txBody>
      </p:sp>
      <p:pic>
        <p:nvPicPr>
          <p:cNvPr id="440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0700" y="34213"/>
            <a:ext cx="35433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422952753"/>
              </p:ext>
            </p:extLst>
          </p:nvPr>
        </p:nvGraphicFramePr>
        <p:xfrm>
          <a:off x="2843808" y="3501008"/>
          <a:ext cx="2065579" cy="476672"/>
        </p:xfrm>
        <a:graphic>
          <a:graphicData uri="http://schemas.openxmlformats.org/presentationml/2006/ole">
            <mc:AlternateContent xmlns:mc="http://schemas.openxmlformats.org/markup-compatibility/2006">
              <mc:Choice xmlns:v="urn:schemas-microsoft-com:vml" Requires="v">
                <p:oleObj spid="_x0000_s44101" name="Równanie" r:id="rId4" imgW="990600" imgH="228600" progId="Equation.3">
                  <p:embed/>
                </p:oleObj>
              </mc:Choice>
              <mc:Fallback>
                <p:oleObj name="Równanie" r:id="rId4" imgW="990600" imgH="2286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3808" y="3501008"/>
                        <a:ext cx="2065579" cy="476672"/>
                      </a:xfrm>
                      <a:prstGeom prst="rect">
                        <a:avLst/>
                      </a:prstGeom>
                      <a:noFill/>
                    </p:spPr>
                  </p:pic>
                </p:oleObj>
              </mc:Fallback>
            </mc:AlternateContent>
          </a:graphicData>
        </a:graphic>
      </p:graphicFrame>
    </p:spTree>
    <p:extLst>
      <p:ext uri="{BB962C8B-B14F-4D97-AF65-F5344CB8AC3E}">
        <p14:creationId xmlns:p14="http://schemas.microsoft.com/office/powerpoint/2010/main" val="3479097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Optical properties</a:t>
            </a:r>
            <a:endParaRPr lang="en-US" sz="3200" b="1" dirty="0"/>
          </a:p>
        </p:txBody>
      </p:sp>
      <p:sp>
        <p:nvSpPr>
          <p:cNvPr id="3" name="Symbol zastępczy zawartości 2"/>
          <p:cNvSpPr>
            <a:spLocks noGrp="1"/>
          </p:cNvSpPr>
          <p:nvPr>
            <p:ph idx="1"/>
          </p:nvPr>
        </p:nvSpPr>
        <p:spPr>
          <a:xfrm>
            <a:off x="457200" y="1600200"/>
            <a:ext cx="8229600" cy="5069160"/>
          </a:xfrm>
        </p:spPr>
        <p:txBody>
          <a:bodyPr>
            <a:normAutofit lnSpcReduction="10000"/>
          </a:bodyPr>
          <a:lstStyle/>
          <a:p>
            <a:r>
              <a:rPr lang="en-US" sz="2400" dirty="0"/>
              <a:t>The extinction coefficient is thus related to the absorption coefficient </a:t>
            </a:r>
            <a:r>
              <a:rPr lang="en-US" sz="2400" dirty="0" smtClean="0">
                <a:sym typeface="Symbol"/>
              </a:rPr>
              <a:t></a:t>
            </a:r>
            <a:r>
              <a:rPr lang="pl-PL" sz="2400" baseline="-25000" dirty="0" err="1" smtClean="0">
                <a:sym typeface="Symbol"/>
              </a:rPr>
              <a:t>abs</a:t>
            </a:r>
            <a:r>
              <a:rPr lang="en-US" sz="2400" dirty="0" smtClean="0"/>
              <a:t> </a:t>
            </a:r>
            <a:r>
              <a:rPr lang="en-US" sz="2400" dirty="0"/>
              <a:t>and scattering </a:t>
            </a:r>
            <a:r>
              <a:rPr lang="en-US" sz="2400" dirty="0" smtClean="0">
                <a:sym typeface="Symbol"/>
              </a:rPr>
              <a:t></a:t>
            </a:r>
            <a:r>
              <a:rPr lang="pl-PL" sz="2400" baseline="-25000" dirty="0" err="1" smtClean="0">
                <a:sym typeface="Symbol"/>
              </a:rPr>
              <a:t>scat</a:t>
            </a:r>
            <a:r>
              <a:rPr lang="en-US" sz="2400" dirty="0" smtClean="0"/>
              <a:t> </a:t>
            </a:r>
            <a:r>
              <a:rPr lang="en-US" sz="2400" dirty="0"/>
              <a:t>by the formula </a:t>
            </a:r>
            <a:r>
              <a:rPr lang="en-US" sz="2400" dirty="0" smtClean="0"/>
              <a:t> </a:t>
            </a:r>
            <a:endParaRPr lang="pl-PL" sz="2400" dirty="0" smtClean="0"/>
          </a:p>
          <a:p>
            <a:r>
              <a:rPr lang="en-US" sz="2400" dirty="0" smtClean="0"/>
              <a:t>The </a:t>
            </a:r>
            <a:r>
              <a:rPr lang="en-US" sz="2400" dirty="0"/>
              <a:t>fundamental dimensionless parameter for radiative transfer is the optical thickness </a:t>
            </a:r>
            <a:r>
              <a:rPr lang="en-US" sz="2400" dirty="0" smtClean="0">
                <a:sym typeface="Symbol"/>
              </a:rPr>
              <a:t></a:t>
            </a:r>
            <a:r>
              <a:rPr lang="en-US" sz="2400" dirty="0" smtClean="0"/>
              <a:t> </a:t>
            </a:r>
            <a:r>
              <a:rPr lang="en-US" sz="2400" dirty="0"/>
              <a:t>defined for radiation propagating vertically in the atmosphere as </a:t>
            </a:r>
            <a:r>
              <a:rPr lang="en-US" sz="2400" dirty="0" smtClean="0"/>
              <a:t> </a:t>
            </a:r>
            <a:endParaRPr lang="pl-PL" sz="2400" dirty="0" smtClean="0"/>
          </a:p>
          <a:p>
            <a:r>
              <a:rPr lang="en-US" sz="2400" dirty="0" smtClean="0"/>
              <a:t>In </a:t>
            </a:r>
            <a:r>
              <a:rPr lang="en-US" sz="2400" dirty="0"/>
              <a:t>addition, the previously defined active cross section for extinction </a:t>
            </a:r>
            <a:r>
              <a:rPr lang="en-US" sz="2400" dirty="0" smtClean="0">
                <a:sym typeface="Symbol"/>
              </a:rPr>
              <a:t></a:t>
            </a:r>
            <a:r>
              <a:rPr lang="pl-PL" sz="2400" baseline="-25000" dirty="0" err="1" smtClean="0">
                <a:sym typeface="Symbol"/>
              </a:rPr>
              <a:t>ext</a:t>
            </a:r>
            <a:r>
              <a:rPr lang="en-US" sz="2400" dirty="0" smtClean="0"/>
              <a:t> is </a:t>
            </a:r>
            <a:r>
              <a:rPr lang="en-US" sz="2400" dirty="0"/>
              <a:t>related to the extinction coefficient when the medium consists of identical particles of concentration </a:t>
            </a:r>
            <a:r>
              <a:rPr lang="en-US" sz="2400" dirty="0" smtClean="0"/>
              <a:t>N[m</a:t>
            </a:r>
            <a:r>
              <a:rPr lang="pl-PL" sz="2400" baseline="30000" dirty="0" smtClean="0"/>
              <a:t>-3</a:t>
            </a:r>
            <a:r>
              <a:rPr lang="pl-PL" sz="2400" dirty="0" smtClean="0"/>
              <a:t>]</a:t>
            </a:r>
            <a:r>
              <a:rPr lang="en-US" sz="2400" dirty="0" smtClean="0"/>
              <a:t> </a:t>
            </a:r>
            <a:r>
              <a:rPr lang="en-US" sz="2400" dirty="0"/>
              <a:t>by the formula </a:t>
            </a:r>
            <a:endParaRPr lang="pl-PL" sz="2400" dirty="0" smtClean="0"/>
          </a:p>
          <a:p>
            <a:r>
              <a:rPr lang="en-US" sz="2400" dirty="0" smtClean="0"/>
              <a:t>Similarly</a:t>
            </a:r>
            <a:r>
              <a:rPr lang="en-US" sz="2400" dirty="0"/>
              <a:t>, the effective active cross section </a:t>
            </a:r>
            <a:r>
              <a:rPr lang="en-US" sz="2400" dirty="0" smtClean="0"/>
              <a:t>Q</a:t>
            </a:r>
            <a:r>
              <a:rPr lang="pl-PL" sz="2400" baseline="-25000" dirty="0" smtClean="0"/>
              <a:t>e</a:t>
            </a:r>
            <a:r>
              <a:rPr lang="en-US" sz="2400" dirty="0" smtClean="0"/>
              <a:t> </a:t>
            </a:r>
            <a:r>
              <a:rPr lang="en-US" sz="2400" dirty="0"/>
              <a:t>of particles with radius a </a:t>
            </a:r>
            <a:r>
              <a:rPr lang="en-US" sz="2400" dirty="0" smtClean="0"/>
              <a:t>  </a:t>
            </a:r>
            <a:endParaRPr lang="pl-PL" sz="2400" dirty="0" smtClean="0"/>
          </a:p>
          <a:p>
            <a:r>
              <a:rPr lang="en-US" sz="2400" dirty="0" smtClean="0"/>
              <a:t>Analogous </a:t>
            </a:r>
            <a:r>
              <a:rPr lang="en-US" sz="2400" dirty="0"/>
              <a:t>formulae apply to the absorption and scattering coefficients.</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478666755"/>
              </p:ext>
            </p:extLst>
          </p:nvPr>
        </p:nvGraphicFramePr>
        <p:xfrm>
          <a:off x="6372200" y="2996952"/>
          <a:ext cx="1264575" cy="404664"/>
        </p:xfrm>
        <a:graphic>
          <a:graphicData uri="http://schemas.openxmlformats.org/presentationml/2006/ole">
            <mc:AlternateContent xmlns:mc="http://schemas.openxmlformats.org/markup-compatibility/2006">
              <mc:Choice xmlns:v="urn:schemas-microsoft-com:vml" Requires="v">
                <p:oleObj spid="_x0000_s45315" name="Równanie" r:id="rId3" imgW="711200" imgH="228600" progId="Equation.3">
                  <p:embed/>
                </p:oleObj>
              </mc:Choice>
              <mc:Fallback>
                <p:oleObj name="Równanie" r:id="rId3" imgW="7112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2200" y="2996952"/>
                        <a:ext cx="1264575" cy="404664"/>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1082490698"/>
              </p:ext>
            </p:extLst>
          </p:nvPr>
        </p:nvGraphicFramePr>
        <p:xfrm>
          <a:off x="7092280" y="2017867"/>
          <a:ext cx="1728192" cy="373663"/>
        </p:xfrm>
        <a:graphic>
          <a:graphicData uri="http://schemas.openxmlformats.org/presentationml/2006/ole">
            <mc:AlternateContent xmlns:mc="http://schemas.openxmlformats.org/markup-compatibility/2006">
              <mc:Choice xmlns:v="urn:schemas-microsoft-com:vml" Requires="v">
                <p:oleObj spid="_x0000_s45316" name="Równanie" r:id="rId5" imgW="1054100" imgH="228600" progId="Equation.3">
                  <p:embed/>
                </p:oleObj>
              </mc:Choice>
              <mc:Fallback>
                <p:oleObj name="Równanie" r:id="rId5" imgW="10541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92280" y="2017867"/>
                        <a:ext cx="1728192" cy="373663"/>
                      </a:xfrm>
                      <a:prstGeom prst="rect">
                        <a:avLst/>
                      </a:prstGeom>
                      <a:noFill/>
                    </p:spPr>
                  </p:pic>
                </p:oleObj>
              </mc:Fallback>
            </mc:AlternateContent>
          </a:graphicData>
        </a:graphic>
      </p:graphicFrame>
      <p:sp>
        <p:nvSpPr>
          <p:cNvPr id="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4049998879"/>
              </p:ext>
            </p:extLst>
          </p:nvPr>
        </p:nvGraphicFramePr>
        <p:xfrm>
          <a:off x="3922069" y="4390375"/>
          <a:ext cx="1153987" cy="379393"/>
        </p:xfrm>
        <a:graphic>
          <a:graphicData uri="http://schemas.openxmlformats.org/presentationml/2006/ole">
            <mc:AlternateContent xmlns:mc="http://schemas.openxmlformats.org/markup-compatibility/2006">
              <mc:Choice xmlns:v="urn:schemas-microsoft-com:vml" Requires="v">
                <p:oleObj spid="_x0000_s45317" name="Równanie" r:id="rId7" imgW="698500" imgH="228600" progId="Equation.3">
                  <p:embed/>
                </p:oleObj>
              </mc:Choice>
              <mc:Fallback>
                <p:oleObj name="Równanie" r:id="rId7" imgW="698500" imgH="2286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22069" y="4390375"/>
                        <a:ext cx="1153987" cy="379393"/>
                      </a:xfrm>
                      <a:prstGeom prst="rect">
                        <a:avLst/>
                      </a:prstGeom>
                      <a:noFill/>
                    </p:spPr>
                  </p:pic>
                </p:oleObj>
              </mc:Fallback>
            </mc:AlternateContent>
          </a:graphicData>
        </a:graphic>
      </p:graphicFrame>
      <p:sp>
        <p:nvSpPr>
          <p:cNvPr id="1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iekt 10"/>
          <p:cNvGraphicFramePr>
            <a:graphicFrameLocks noChangeAspect="1"/>
          </p:cNvGraphicFramePr>
          <p:nvPr>
            <p:extLst>
              <p:ext uri="{D42A27DB-BD31-4B8C-83A1-F6EECF244321}">
                <p14:modId xmlns:p14="http://schemas.microsoft.com/office/powerpoint/2010/main" val="2105548100"/>
              </p:ext>
            </p:extLst>
          </p:nvPr>
        </p:nvGraphicFramePr>
        <p:xfrm>
          <a:off x="2195736" y="5085184"/>
          <a:ext cx="1602470" cy="404664"/>
        </p:xfrm>
        <a:graphic>
          <a:graphicData uri="http://schemas.openxmlformats.org/presentationml/2006/ole">
            <mc:AlternateContent xmlns:mc="http://schemas.openxmlformats.org/markup-compatibility/2006">
              <mc:Choice xmlns:v="urn:schemas-microsoft-com:vml" Requires="v">
                <p:oleObj spid="_x0000_s45318" name="Równanie" r:id="rId9" imgW="939392" imgH="241195" progId="Equation.3">
                  <p:embed/>
                </p:oleObj>
              </mc:Choice>
              <mc:Fallback>
                <p:oleObj name="Równanie" r:id="rId9" imgW="939392" imgH="241195" progId="Equation.3">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95736" y="5085184"/>
                        <a:ext cx="1602470" cy="404664"/>
                      </a:xfrm>
                      <a:prstGeom prst="rect">
                        <a:avLst/>
                      </a:prstGeom>
                      <a:noFill/>
                    </p:spPr>
                  </p:pic>
                </p:oleObj>
              </mc:Fallback>
            </mc:AlternateContent>
          </a:graphicData>
        </a:graphic>
      </p:graphicFrame>
    </p:spTree>
    <p:extLst>
      <p:ext uri="{BB962C8B-B14F-4D97-AF65-F5344CB8AC3E}">
        <p14:creationId xmlns:p14="http://schemas.microsoft.com/office/powerpoint/2010/main" val="270504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922114"/>
          </a:xfrm>
        </p:spPr>
        <p:txBody>
          <a:bodyPr>
            <a:normAutofit/>
          </a:bodyPr>
          <a:lstStyle/>
          <a:p>
            <a:r>
              <a:rPr lang="pl-PL" sz="3200" b="1" dirty="0" smtClean="0"/>
              <a:t>Lambert-Beer law</a:t>
            </a:r>
            <a:endParaRPr lang="en-US" sz="3200" b="1" dirty="0"/>
          </a:p>
        </p:txBody>
      </p:sp>
      <p:sp>
        <p:nvSpPr>
          <p:cNvPr id="3" name="Symbol zastępczy zawartości 2"/>
          <p:cNvSpPr>
            <a:spLocks noGrp="1"/>
          </p:cNvSpPr>
          <p:nvPr>
            <p:ph idx="1"/>
          </p:nvPr>
        </p:nvSpPr>
        <p:spPr>
          <a:xfrm>
            <a:off x="323528" y="1340768"/>
            <a:ext cx="8712968" cy="5517232"/>
          </a:xfrm>
        </p:spPr>
        <p:txBody>
          <a:bodyPr>
            <a:normAutofit lnSpcReduction="10000"/>
          </a:bodyPr>
          <a:lstStyle/>
          <a:p>
            <a:r>
              <a:rPr lang="en-US" sz="2400" dirty="0"/>
              <a:t>Lambert's law is the simplest form of the radiative transfer equation, which we will write </a:t>
            </a:r>
            <a:r>
              <a:rPr lang="en-US" sz="2400" dirty="0" smtClean="0"/>
              <a:t>as</a:t>
            </a:r>
            <a:endParaRPr lang="pl-PL" sz="2400" dirty="0" smtClean="0"/>
          </a:p>
          <a:p>
            <a:endParaRPr lang="pl-PL" sz="2400" dirty="0"/>
          </a:p>
          <a:p>
            <a:endParaRPr lang="pl-PL" sz="2400" dirty="0" smtClean="0"/>
          </a:p>
          <a:p>
            <a:r>
              <a:rPr lang="en-US" sz="2400" dirty="0"/>
              <a:t>Its solution is called Beer's law and determines the exponential decay of radiation in a material medium</a:t>
            </a:r>
            <a:r>
              <a:rPr lang="en-US" sz="2400" dirty="0" smtClean="0"/>
              <a:t>.</a:t>
            </a:r>
            <a:endParaRPr lang="pl-PL" sz="2400" dirty="0" smtClean="0"/>
          </a:p>
          <a:p>
            <a:endParaRPr lang="pl-PL" sz="2400" dirty="0"/>
          </a:p>
          <a:p>
            <a:endParaRPr lang="pl-PL" sz="2400" dirty="0" smtClean="0"/>
          </a:p>
          <a:p>
            <a:r>
              <a:rPr lang="en-US" sz="2400" dirty="0" smtClean="0"/>
              <a:t>This </a:t>
            </a:r>
            <a:r>
              <a:rPr lang="en-US" sz="2400" dirty="0"/>
              <a:t>solution is one of the more common and simplest forms of solving the </a:t>
            </a:r>
            <a:r>
              <a:rPr lang="pl-PL" sz="2400" dirty="0" smtClean="0"/>
              <a:t>radiative t</a:t>
            </a:r>
            <a:r>
              <a:rPr lang="en-US" sz="2400" dirty="0" err="1" smtClean="0"/>
              <a:t>ransfer</a:t>
            </a:r>
            <a:r>
              <a:rPr lang="en-US" sz="2400" dirty="0" smtClean="0"/>
              <a:t> </a:t>
            </a:r>
            <a:r>
              <a:rPr lang="en-US" sz="2400" dirty="0"/>
              <a:t>equation for direct solar radiation. </a:t>
            </a:r>
            <a:endParaRPr lang="pl-PL" sz="2400" dirty="0" smtClean="0"/>
          </a:p>
          <a:p>
            <a:r>
              <a:rPr lang="en-US" sz="2400" dirty="0" smtClean="0"/>
              <a:t>It </a:t>
            </a:r>
            <a:r>
              <a:rPr lang="en-US" sz="2400" dirty="0"/>
              <a:t>is often used in remote sensing techniques based on measurements of direct solar radiation. </a:t>
            </a:r>
            <a:endParaRPr lang="pl-PL" sz="2400" dirty="0" smtClean="0"/>
          </a:p>
          <a:p>
            <a:r>
              <a:rPr lang="en-US" sz="2400" dirty="0" smtClean="0"/>
              <a:t>It </a:t>
            </a:r>
            <a:r>
              <a:rPr lang="en-US" sz="2400" dirty="0"/>
              <a:t>is in the latter case that Beer's law is only satisfied for monochromatic radiation.</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323981942"/>
              </p:ext>
            </p:extLst>
          </p:nvPr>
        </p:nvGraphicFramePr>
        <p:xfrm>
          <a:off x="3491880" y="2060848"/>
          <a:ext cx="1465938" cy="692696"/>
        </p:xfrm>
        <a:graphic>
          <a:graphicData uri="http://schemas.openxmlformats.org/presentationml/2006/ole">
            <mc:AlternateContent xmlns:mc="http://schemas.openxmlformats.org/markup-compatibility/2006">
              <mc:Choice xmlns:v="urn:schemas-microsoft-com:vml" Requires="v">
                <p:oleObj spid="_x0000_s46270" name="Równanie" r:id="rId3" imgW="863225" imgH="406224" progId="Equation.3">
                  <p:embed/>
                </p:oleObj>
              </mc:Choice>
              <mc:Fallback>
                <p:oleObj name="Równanie" r:id="rId3" imgW="863225" imgH="406224"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2060848"/>
                        <a:ext cx="1465938" cy="692696"/>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415544875"/>
              </p:ext>
            </p:extLst>
          </p:nvPr>
        </p:nvGraphicFramePr>
        <p:xfrm>
          <a:off x="2843808" y="3789040"/>
          <a:ext cx="2680899" cy="404664"/>
        </p:xfrm>
        <a:graphic>
          <a:graphicData uri="http://schemas.openxmlformats.org/presentationml/2006/ole">
            <mc:AlternateContent xmlns:mc="http://schemas.openxmlformats.org/markup-compatibility/2006">
              <mc:Choice xmlns:v="urn:schemas-microsoft-com:vml" Requires="v">
                <p:oleObj spid="_x0000_s46271" name="Równanie" r:id="rId5" imgW="1511300" imgH="228600" progId="Equation.3">
                  <p:embed/>
                </p:oleObj>
              </mc:Choice>
              <mc:Fallback>
                <p:oleObj name="Równanie" r:id="rId5" imgW="15113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3808" y="3789040"/>
                        <a:ext cx="2680899" cy="404664"/>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2345211194"/>
              </p:ext>
            </p:extLst>
          </p:nvPr>
        </p:nvGraphicFramePr>
        <p:xfrm>
          <a:off x="6372200" y="3501008"/>
          <a:ext cx="1544402" cy="764704"/>
        </p:xfrm>
        <a:graphic>
          <a:graphicData uri="http://schemas.openxmlformats.org/presentationml/2006/ole">
            <mc:AlternateContent xmlns:mc="http://schemas.openxmlformats.org/markup-compatibility/2006">
              <mc:Choice xmlns:v="urn:schemas-microsoft-com:vml" Requires="v">
                <p:oleObj spid="_x0000_s46272" name="Równanie" r:id="rId7" imgW="977476" imgH="482391" progId="Equation.3">
                  <p:embed/>
                </p:oleObj>
              </mc:Choice>
              <mc:Fallback>
                <p:oleObj name="Równanie" r:id="rId7" imgW="977476" imgH="482391"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72200" y="3501008"/>
                        <a:ext cx="1544402" cy="764704"/>
                      </a:xfrm>
                      <a:prstGeom prst="rect">
                        <a:avLst/>
                      </a:prstGeom>
                      <a:noFill/>
                    </p:spPr>
                  </p:pic>
                </p:oleObj>
              </mc:Fallback>
            </mc:AlternateContent>
          </a:graphicData>
        </a:graphic>
      </p:graphicFrame>
    </p:spTree>
    <p:extLst>
      <p:ext uri="{BB962C8B-B14F-4D97-AF65-F5344CB8AC3E}">
        <p14:creationId xmlns:p14="http://schemas.microsoft.com/office/powerpoint/2010/main" val="3155741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Introduction to full radiative transfer equation</a:t>
            </a:r>
            <a:endParaRPr lang="en-US" sz="3200" b="1" dirty="0"/>
          </a:p>
        </p:txBody>
      </p:sp>
      <p:sp>
        <p:nvSpPr>
          <p:cNvPr id="3" name="Symbol zastępczy zawartości 2"/>
          <p:cNvSpPr>
            <a:spLocks noGrp="1"/>
          </p:cNvSpPr>
          <p:nvPr>
            <p:ph idx="1"/>
          </p:nvPr>
        </p:nvSpPr>
        <p:spPr>
          <a:xfrm>
            <a:off x="457200" y="1340768"/>
            <a:ext cx="8229600" cy="5256584"/>
          </a:xfrm>
        </p:spPr>
        <p:txBody>
          <a:bodyPr>
            <a:normAutofit lnSpcReduction="10000"/>
          </a:bodyPr>
          <a:lstStyle/>
          <a:p>
            <a:r>
              <a:rPr lang="en-US" sz="2400" dirty="0"/>
              <a:t>In the general case, when we are interested in radiance from a direction other than just in the direction from the Sun or radiant fluxes, we have to include so-called sources in the radiative transfer equation. </a:t>
            </a:r>
            <a:endParaRPr lang="pl-PL" sz="2400" dirty="0" smtClean="0"/>
          </a:p>
          <a:p>
            <a:r>
              <a:rPr lang="en-US" sz="2400" dirty="0" smtClean="0"/>
              <a:t>The </a:t>
            </a:r>
            <a:r>
              <a:rPr lang="en-US" sz="2400" dirty="0"/>
              <a:t>production of radiance in a direction is related to two processes: </a:t>
            </a:r>
            <a:r>
              <a:rPr lang="pl-PL" sz="2400" dirty="0" smtClean="0"/>
              <a:t>e</a:t>
            </a:r>
            <a:r>
              <a:rPr lang="en-US" sz="2400" dirty="0" smtClean="0"/>
              <a:t>mission </a:t>
            </a:r>
            <a:r>
              <a:rPr lang="en-US" sz="2400" dirty="0"/>
              <a:t>(according to Kirchhoff's law) and scattering of radiation that originally moved in a different direction. </a:t>
            </a:r>
            <a:endParaRPr lang="pl-PL" sz="2400" dirty="0" smtClean="0"/>
          </a:p>
          <a:p>
            <a:r>
              <a:rPr lang="en-US" sz="2400" dirty="0" smtClean="0"/>
              <a:t>In </a:t>
            </a:r>
            <a:r>
              <a:rPr lang="en-US" sz="2400" dirty="0"/>
              <a:t>the first case, the increase in radiance along the path ds, </a:t>
            </a:r>
            <a:r>
              <a:rPr lang="en-US" sz="2400" dirty="0" smtClean="0"/>
              <a:t>is</a:t>
            </a:r>
            <a:endParaRPr lang="pl-PL" sz="2400" dirty="0" smtClean="0"/>
          </a:p>
          <a:p>
            <a:endParaRPr lang="pl-PL" sz="2400" dirty="0"/>
          </a:p>
          <a:p>
            <a:r>
              <a:rPr lang="pl-PL" sz="2400" dirty="0" err="1" smtClean="0"/>
              <a:t>where</a:t>
            </a:r>
            <a:r>
              <a:rPr lang="pl-PL" sz="2400" dirty="0" smtClean="0"/>
              <a:t>    </a:t>
            </a:r>
            <a:r>
              <a:rPr lang="en-US" sz="2400" dirty="0" smtClean="0"/>
              <a:t>is </a:t>
            </a:r>
            <a:r>
              <a:rPr lang="en-US" sz="2400" dirty="0"/>
              <a:t>the source </a:t>
            </a:r>
            <a:r>
              <a:rPr lang="en-US" sz="2400" dirty="0" smtClean="0"/>
              <a:t>function </a:t>
            </a:r>
            <a:endParaRPr lang="pl-PL" sz="2400" dirty="0" smtClean="0"/>
          </a:p>
          <a:p>
            <a:r>
              <a:rPr lang="en-US" sz="2400" dirty="0" smtClean="0"/>
              <a:t>In </a:t>
            </a:r>
            <a:r>
              <a:rPr lang="en-US" sz="2400" dirty="0"/>
              <a:t>the lower atmosphere, where we have thermodynamic equilibrium </a:t>
            </a:r>
            <a:r>
              <a:rPr lang="pl-PL" sz="2400" dirty="0" smtClean="0"/>
              <a:t>             </a:t>
            </a:r>
            <a:r>
              <a:rPr lang="en-US" sz="2400" dirty="0" smtClean="0"/>
              <a:t>(</a:t>
            </a:r>
            <a:r>
              <a:rPr lang="en-US" sz="2400" dirty="0"/>
              <a:t>the source function is equal to the Planck function).</a:t>
            </a:r>
            <a:r>
              <a:rPr lang="pl-PL" sz="2400" dirty="0" smtClean="0"/>
              <a:t> </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726669241"/>
              </p:ext>
            </p:extLst>
          </p:nvPr>
        </p:nvGraphicFramePr>
        <p:xfrm>
          <a:off x="3018090" y="4581128"/>
          <a:ext cx="1553910" cy="404664"/>
        </p:xfrm>
        <a:graphic>
          <a:graphicData uri="http://schemas.openxmlformats.org/presentationml/2006/ole">
            <mc:AlternateContent xmlns:mc="http://schemas.openxmlformats.org/markup-compatibility/2006">
              <mc:Choice xmlns:v="urn:schemas-microsoft-com:vml" Requires="v">
                <p:oleObj spid="_x0000_s47288" name="Równanie" r:id="rId3" imgW="914400" imgH="241300" progId="Equation.3">
                  <p:embed/>
                </p:oleObj>
              </mc:Choice>
              <mc:Fallback>
                <p:oleObj name="Równanie" r:id="rId3" imgW="9144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18090" y="4581128"/>
                        <a:ext cx="1553910" cy="404664"/>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472778243"/>
              </p:ext>
            </p:extLst>
          </p:nvPr>
        </p:nvGraphicFramePr>
        <p:xfrm>
          <a:off x="1656184" y="4941168"/>
          <a:ext cx="323528" cy="404664"/>
        </p:xfrm>
        <a:graphic>
          <a:graphicData uri="http://schemas.openxmlformats.org/presentationml/2006/ole">
            <mc:AlternateContent xmlns:mc="http://schemas.openxmlformats.org/markup-compatibility/2006">
              <mc:Choice xmlns:v="urn:schemas-microsoft-com:vml" Requires="v">
                <p:oleObj spid="_x0000_s47289" name="Równanie" r:id="rId5" imgW="177646" imgH="241091" progId="Equation.3">
                  <p:embed/>
                </p:oleObj>
              </mc:Choice>
              <mc:Fallback>
                <p:oleObj name="Równanie" r:id="rId5" imgW="177646" imgH="241091"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56184" y="4941168"/>
                        <a:ext cx="323528" cy="404664"/>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3628421621"/>
              </p:ext>
            </p:extLst>
          </p:nvPr>
        </p:nvGraphicFramePr>
        <p:xfrm>
          <a:off x="2339752" y="5661248"/>
          <a:ext cx="857888" cy="404664"/>
        </p:xfrm>
        <a:graphic>
          <a:graphicData uri="http://schemas.openxmlformats.org/presentationml/2006/ole">
            <mc:AlternateContent xmlns:mc="http://schemas.openxmlformats.org/markup-compatibility/2006">
              <mc:Choice xmlns:v="urn:schemas-microsoft-com:vml" Requires="v">
                <p:oleObj spid="_x0000_s47290" name="Równanie" r:id="rId7" imgW="508000" imgH="241300" progId="Equation.3">
                  <p:embed/>
                </p:oleObj>
              </mc:Choice>
              <mc:Fallback>
                <p:oleObj name="Równanie" r:id="rId7" imgW="508000" imgH="2413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39752" y="5661248"/>
                        <a:ext cx="857888" cy="404664"/>
                      </a:xfrm>
                      <a:prstGeom prst="rect">
                        <a:avLst/>
                      </a:prstGeom>
                      <a:noFill/>
                    </p:spPr>
                  </p:pic>
                </p:oleObj>
              </mc:Fallback>
            </mc:AlternateContent>
          </a:graphicData>
        </a:graphic>
      </p:graphicFrame>
    </p:spTree>
    <p:extLst>
      <p:ext uri="{BB962C8B-B14F-4D97-AF65-F5344CB8AC3E}">
        <p14:creationId xmlns:p14="http://schemas.microsoft.com/office/powerpoint/2010/main" val="1714656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Radiative transfer including emission source</a:t>
            </a:r>
            <a:endParaRPr lang="en-US" sz="3200" b="1" dirty="0"/>
          </a:p>
        </p:txBody>
      </p:sp>
      <p:sp>
        <p:nvSpPr>
          <p:cNvPr id="3" name="Symbol zastępczy zawartości 2"/>
          <p:cNvSpPr>
            <a:spLocks noGrp="1"/>
          </p:cNvSpPr>
          <p:nvPr>
            <p:ph idx="1"/>
          </p:nvPr>
        </p:nvSpPr>
        <p:spPr/>
        <p:txBody>
          <a:bodyPr>
            <a:normAutofit/>
          </a:bodyPr>
          <a:lstStyle/>
          <a:p>
            <a:r>
              <a:rPr lang="en-US" sz="2400" dirty="0"/>
              <a:t>Thus, the change in radiance along the path ds </a:t>
            </a:r>
            <a:r>
              <a:rPr lang="en-US" sz="2400" dirty="0" smtClean="0"/>
              <a:t>is</a:t>
            </a:r>
            <a:endParaRPr lang="pl-PL" sz="2400" dirty="0" smtClean="0"/>
          </a:p>
          <a:p>
            <a:endParaRPr lang="pl-PL" sz="2400" dirty="0"/>
          </a:p>
          <a:p>
            <a:endParaRPr lang="pl-PL" sz="2400" dirty="0" smtClean="0"/>
          </a:p>
          <a:p>
            <a:endParaRPr lang="pl-PL" sz="2400" dirty="0"/>
          </a:p>
          <a:p>
            <a:endParaRPr lang="pl-PL" sz="2400" dirty="0" smtClean="0"/>
          </a:p>
          <a:p>
            <a:r>
              <a:rPr lang="en-US" sz="2400" dirty="0"/>
              <a:t>This equation describes the </a:t>
            </a:r>
            <a:r>
              <a:rPr lang="pl-PL" sz="2400" dirty="0" smtClean="0"/>
              <a:t>radiative </a:t>
            </a:r>
            <a:r>
              <a:rPr lang="en-US" sz="2400" dirty="0" smtClean="0"/>
              <a:t>transfer in </a:t>
            </a:r>
            <a:r>
              <a:rPr lang="en-US" sz="2400" dirty="0"/>
              <a:t>a medium where there is no scattering, but only absorption and emission of radiation.</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364061012"/>
              </p:ext>
            </p:extLst>
          </p:nvPr>
        </p:nvGraphicFramePr>
        <p:xfrm>
          <a:off x="1495425" y="2205038"/>
          <a:ext cx="4792663" cy="476250"/>
        </p:xfrm>
        <a:graphic>
          <a:graphicData uri="http://schemas.openxmlformats.org/presentationml/2006/ole">
            <mc:AlternateContent xmlns:mc="http://schemas.openxmlformats.org/markup-compatibility/2006">
              <mc:Choice xmlns:v="urn:schemas-microsoft-com:vml" Requires="v">
                <p:oleObj spid="_x0000_s48247" name="Równanie" r:id="rId3" imgW="2298600" imgH="228600" progId="Equation.3">
                  <p:embed/>
                </p:oleObj>
              </mc:Choice>
              <mc:Fallback>
                <p:oleObj name="Równanie" r:id="rId3" imgW="2298600" imgH="228600" progId="Equation.3">
                  <p:embed/>
                  <p:pic>
                    <p:nvPicPr>
                      <p:cNvPr id="0" name="Object 1"/>
                      <p:cNvPicPr>
                        <a:picLocks noChangeAspect="1" noChangeArrowheads="1"/>
                      </p:cNvPicPr>
                      <p:nvPr/>
                    </p:nvPicPr>
                    <p:blipFill>
                      <a:blip r:embed="rId4"/>
                      <a:srcRect/>
                      <a:stretch>
                        <a:fillRect/>
                      </a:stretch>
                    </p:blipFill>
                    <p:spPr bwMode="auto">
                      <a:xfrm>
                        <a:off x="1495425" y="2205038"/>
                        <a:ext cx="4792663" cy="476250"/>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1646429558"/>
              </p:ext>
            </p:extLst>
          </p:nvPr>
        </p:nvGraphicFramePr>
        <p:xfrm>
          <a:off x="2483768" y="2996952"/>
          <a:ext cx="2578653" cy="764704"/>
        </p:xfrm>
        <a:graphic>
          <a:graphicData uri="http://schemas.openxmlformats.org/presentationml/2006/ole">
            <mc:AlternateContent xmlns:mc="http://schemas.openxmlformats.org/markup-compatibility/2006">
              <mc:Choice xmlns:v="urn:schemas-microsoft-com:vml" Requires="v">
                <p:oleObj spid="_x0000_s48248" name="Równanie" r:id="rId5" imgW="1383699" imgH="406224" progId="Equation.3">
                  <p:embed/>
                </p:oleObj>
              </mc:Choice>
              <mc:Fallback>
                <p:oleObj name="Równanie" r:id="rId5" imgW="1383699" imgH="406224"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3768" y="2996952"/>
                        <a:ext cx="2578653" cy="764704"/>
                      </a:xfrm>
                      <a:prstGeom prst="rect">
                        <a:avLst/>
                      </a:prstGeom>
                      <a:noFill/>
                    </p:spPr>
                  </p:pic>
                </p:oleObj>
              </mc:Fallback>
            </mc:AlternateContent>
          </a:graphicData>
        </a:graphic>
      </p:graphicFrame>
    </p:spTree>
    <p:extLst>
      <p:ext uri="{BB962C8B-B14F-4D97-AF65-F5344CB8AC3E}">
        <p14:creationId xmlns:p14="http://schemas.microsoft.com/office/powerpoint/2010/main" val="4172085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668337"/>
          </a:xfrm>
        </p:spPr>
        <p:txBody>
          <a:bodyPr>
            <a:normAutofit/>
          </a:bodyPr>
          <a:lstStyle/>
          <a:p>
            <a:r>
              <a:rPr lang="en-US" sz="3200" b="1" dirty="0"/>
              <a:t>Radiative transfer including </a:t>
            </a:r>
            <a:r>
              <a:rPr lang="pl-PL" sz="3200" b="1" dirty="0" err="1" smtClean="0"/>
              <a:t>scattering</a:t>
            </a:r>
            <a:r>
              <a:rPr lang="pl-PL" sz="3200" b="1" dirty="0" smtClean="0"/>
              <a:t> </a:t>
            </a:r>
            <a:r>
              <a:rPr lang="en-US" sz="3200" b="1" dirty="0" smtClean="0"/>
              <a:t>source</a:t>
            </a:r>
            <a:endParaRPr lang="en-US" sz="3200" dirty="0"/>
          </a:p>
        </p:txBody>
      </p:sp>
      <p:sp>
        <p:nvSpPr>
          <p:cNvPr id="3" name="Symbol zastępczy zawartości 2"/>
          <p:cNvSpPr>
            <a:spLocks noGrp="1"/>
          </p:cNvSpPr>
          <p:nvPr>
            <p:ph idx="1"/>
          </p:nvPr>
        </p:nvSpPr>
        <p:spPr>
          <a:xfrm>
            <a:off x="457200" y="1171575"/>
            <a:ext cx="8435280" cy="5569793"/>
          </a:xfrm>
        </p:spPr>
        <p:txBody>
          <a:bodyPr>
            <a:normAutofit fontScale="92500" lnSpcReduction="10000"/>
          </a:bodyPr>
          <a:lstStyle/>
          <a:p>
            <a:r>
              <a:rPr lang="en-US" sz="2400" dirty="0"/>
              <a:t>Consider a medium (atmosphere) in which scattering occurs. Let denote </a:t>
            </a:r>
            <a:r>
              <a:rPr lang="pl-PL" sz="2400" dirty="0" smtClean="0"/>
              <a:t>   </a:t>
            </a:r>
            <a:r>
              <a:rPr lang="pl-PL" sz="2400" dirty="0" smtClean="0">
                <a:sym typeface="Symbol"/>
              </a:rPr>
              <a:t> </a:t>
            </a:r>
            <a:r>
              <a:rPr lang="en-US" sz="2400" dirty="0" smtClean="0"/>
              <a:t>the </a:t>
            </a:r>
            <a:r>
              <a:rPr lang="en-US" sz="2400" dirty="0"/>
              <a:t>original direction of propagation and the final direction of the </a:t>
            </a:r>
            <a:r>
              <a:rPr lang="en-US" sz="2400" dirty="0" smtClean="0"/>
              <a:t>photon</a:t>
            </a:r>
            <a:r>
              <a:rPr lang="pl-PL" sz="2400" dirty="0" smtClean="0"/>
              <a:t>    </a:t>
            </a:r>
            <a:r>
              <a:rPr lang="en-US" sz="2400" dirty="0" smtClean="0"/>
              <a:t>.</a:t>
            </a:r>
            <a:endParaRPr lang="pl-PL" sz="2400" dirty="0" smtClean="0"/>
          </a:p>
          <a:p>
            <a:endParaRPr lang="pl-PL" sz="2400" dirty="0"/>
          </a:p>
          <a:p>
            <a:endParaRPr lang="pl-PL" sz="2400" dirty="0" smtClean="0"/>
          </a:p>
          <a:p>
            <a:endParaRPr lang="pl-PL" sz="2400" dirty="0"/>
          </a:p>
          <a:p>
            <a:endParaRPr lang="pl-PL" sz="2400" dirty="0" smtClean="0"/>
          </a:p>
          <a:p>
            <a:endParaRPr lang="pl-PL" sz="2400" dirty="0"/>
          </a:p>
          <a:p>
            <a:endParaRPr lang="pl-PL" sz="2400" dirty="0" smtClean="0"/>
          </a:p>
          <a:p>
            <a:r>
              <a:rPr lang="en-US" sz="2400" dirty="0"/>
              <a:t>We will divide scattering into two types: single and multiple scattering. </a:t>
            </a:r>
            <a:endParaRPr lang="pl-PL" sz="2400" dirty="0" smtClean="0"/>
          </a:p>
          <a:p>
            <a:r>
              <a:rPr lang="en-US" sz="2400" dirty="0" smtClean="0"/>
              <a:t>Single </a:t>
            </a:r>
            <a:r>
              <a:rPr lang="en-US" sz="2400" dirty="0"/>
              <a:t>scattering is distinguished only because the mathematical description for this case is much simpler. </a:t>
            </a:r>
            <a:endParaRPr lang="pl-PL" sz="2400" dirty="0" smtClean="0"/>
          </a:p>
          <a:p>
            <a:r>
              <a:rPr lang="en-US" sz="2400" dirty="0" smtClean="0"/>
              <a:t>From </a:t>
            </a:r>
            <a:r>
              <a:rPr lang="en-US" sz="2400" dirty="0"/>
              <a:t>the definition of the </a:t>
            </a:r>
            <a:r>
              <a:rPr lang="pl-PL" sz="2400" dirty="0" err="1" smtClean="0"/>
              <a:t>scattering</a:t>
            </a:r>
            <a:r>
              <a:rPr lang="pl-PL" sz="2400" dirty="0" smtClean="0"/>
              <a:t> </a:t>
            </a:r>
            <a:r>
              <a:rPr lang="en-US" sz="2400" dirty="0" smtClean="0"/>
              <a:t>phase function</a:t>
            </a:r>
            <a:r>
              <a:rPr lang="pl-PL" sz="2400" dirty="0" smtClean="0"/>
              <a:t>,</a:t>
            </a:r>
            <a:r>
              <a:rPr lang="en-US" sz="2400" dirty="0" smtClean="0"/>
              <a:t> </a:t>
            </a:r>
            <a:r>
              <a:rPr lang="en-US" sz="2400" dirty="0"/>
              <a:t>it follows that the radiance in a direction is an integral over the radiance distribution with the weighting determined by the phase </a:t>
            </a:r>
            <a:r>
              <a:rPr lang="en-US" sz="2400" dirty="0" smtClean="0"/>
              <a:t>function</a:t>
            </a:r>
            <a:r>
              <a:rPr lang="pl-PL" sz="2400" dirty="0" smtClean="0"/>
              <a:t>.</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066169414"/>
              </p:ext>
            </p:extLst>
          </p:nvPr>
        </p:nvGraphicFramePr>
        <p:xfrm>
          <a:off x="1650838" y="1362844"/>
          <a:ext cx="354706" cy="504056"/>
        </p:xfrm>
        <a:graphic>
          <a:graphicData uri="http://schemas.openxmlformats.org/presentationml/2006/ole">
            <mc:AlternateContent xmlns:mc="http://schemas.openxmlformats.org/markup-compatibility/2006">
              <mc:Choice xmlns:v="urn:schemas-microsoft-com:vml" Requires="v">
                <p:oleObj spid="_x0000_s49477" name="Równanie" r:id="rId3" imgW="177569" imgH="253670" progId="Equation.3">
                  <p:embed/>
                </p:oleObj>
              </mc:Choice>
              <mc:Fallback>
                <p:oleObj name="Równanie" r:id="rId3" imgW="177569" imgH="25367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0838" y="1362844"/>
                        <a:ext cx="354706" cy="504056"/>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1472683775"/>
              </p:ext>
            </p:extLst>
          </p:nvPr>
        </p:nvGraphicFramePr>
        <p:xfrm>
          <a:off x="2463368" y="1653197"/>
          <a:ext cx="390195" cy="476672"/>
        </p:xfrm>
        <a:graphic>
          <a:graphicData uri="http://schemas.openxmlformats.org/presentationml/2006/ole">
            <mc:AlternateContent xmlns:mc="http://schemas.openxmlformats.org/markup-compatibility/2006">
              <mc:Choice xmlns:v="urn:schemas-microsoft-com:vml" Requires="v">
                <p:oleObj spid="_x0000_s49478" name="Równanie" r:id="rId5" imgW="126890" imgH="241091" progId="Equation.3">
                  <p:embed/>
                </p:oleObj>
              </mc:Choice>
              <mc:Fallback>
                <p:oleObj name="Równanie" r:id="rId5" imgW="126890" imgH="241091"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63368" y="1653197"/>
                        <a:ext cx="390195" cy="476672"/>
                      </a:xfrm>
                      <a:prstGeom prst="rect">
                        <a:avLst/>
                      </a:prstGeom>
                      <a:noFill/>
                    </p:spPr>
                  </p:pic>
                </p:oleObj>
              </mc:Fallback>
            </mc:AlternateContent>
          </a:graphicData>
        </a:graphic>
      </p:graphicFrame>
      <p:grpSp>
        <p:nvGrpSpPr>
          <p:cNvPr id="49187" name="Group 35"/>
          <p:cNvGrpSpPr>
            <a:grpSpLocks/>
          </p:cNvGrpSpPr>
          <p:nvPr/>
        </p:nvGrpSpPr>
        <p:grpSpPr bwMode="auto">
          <a:xfrm>
            <a:off x="1974614" y="2283212"/>
            <a:ext cx="5081588" cy="2019300"/>
            <a:chOff x="1417" y="9337"/>
            <a:chExt cx="8003" cy="3180"/>
          </a:xfrm>
        </p:grpSpPr>
        <p:sp>
          <p:nvSpPr>
            <p:cNvPr id="49188" name="Line 52"/>
            <p:cNvSpPr>
              <a:spLocks noChangeShapeType="1"/>
            </p:cNvSpPr>
            <p:nvPr/>
          </p:nvSpPr>
          <p:spPr bwMode="auto">
            <a:xfrm>
              <a:off x="2497" y="10417"/>
              <a:ext cx="50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189" name="Line 51"/>
            <p:cNvSpPr>
              <a:spLocks noChangeShapeType="1"/>
            </p:cNvSpPr>
            <p:nvPr/>
          </p:nvSpPr>
          <p:spPr bwMode="auto">
            <a:xfrm>
              <a:off x="2497" y="12517"/>
              <a:ext cx="50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190" name="Line 50"/>
            <p:cNvSpPr>
              <a:spLocks noChangeShapeType="1"/>
            </p:cNvSpPr>
            <p:nvPr/>
          </p:nvSpPr>
          <p:spPr bwMode="auto">
            <a:xfrm flipH="1">
              <a:off x="5377" y="9413"/>
              <a:ext cx="2520" cy="2160"/>
            </a:xfrm>
            <a:prstGeom prst="line">
              <a:avLst/>
            </a:prstGeom>
            <a:noFill/>
            <a:ln w="19050">
              <a:solidFill>
                <a:srgbClr val="00008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191" name="Line 49"/>
            <p:cNvSpPr>
              <a:spLocks noChangeShapeType="1"/>
            </p:cNvSpPr>
            <p:nvPr/>
          </p:nvSpPr>
          <p:spPr bwMode="auto">
            <a:xfrm flipH="1" flipV="1">
              <a:off x="2494" y="9773"/>
              <a:ext cx="2880" cy="1800"/>
            </a:xfrm>
            <a:prstGeom prst="line">
              <a:avLst/>
            </a:prstGeom>
            <a:noFill/>
            <a:ln w="19050">
              <a:solidFill>
                <a:srgbClr val="00008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192" name="Line 48"/>
            <p:cNvSpPr>
              <a:spLocks noChangeShapeType="1"/>
            </p:cNvSpPr>
            <p:nvPr/>
          </p:nvSpPr>
          <p:spPr bwMode="auto">
            <a:xfrm flipH="1">
              <a:off x="6607" y="9878"/>
              <a:ext cx="1800" cy="1620"/>
            </a:xfrm>
            <a:prstGeom prst="line">
              <a:avLst/>
            </a:prstGeom>
            <a:noFill/>
            <a:ln w="19050">
              <a:solidFill>
                <a:srgbClr val="FF00FF"/>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193" name="Line 47"/>
            <p:cNvSpPr>
              <a:spLocks noChangeShapeType="1"/>
            </p:cNvSpPr>
            <p:nvPr/>
          </p:nvSpPr>
          <p:spPr bwMode="auto">
            <a:xfrm flipH="1">
              <a:off x="5377" y="11497"/>
              <a:ext cx="1260" cy="360"/>
            </a:xfrm>
            <a:prstGeom prst="line">
              <a:avLst/>
            </a:prstGeom>
            <a:noFill/>
            <a:ln w="19050">
              <a:solidFill>
                <a:srgbClr val="FF00FF"/>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194" name="Line 46"/>
            <p:cNvSpPr>
              <a:spLocks noChangeShapeType="1"/>
            </p:cNvSpPr>
            <p:nvPr/>
          </p:nvSpPr>
          <p:spPr bwMode="auto">
            <a:xfrm flipH="1">
              <a:off x="3934" y="11857"/>
              <a:ext cx="1440" cy="180"/>
            </a:xfrm>
            <a:prstGeom prst="line">
              <a:avLst/>
            </a:prstGeom>
            <a:noFill/>
            <a:ln w="19050">
              <a:solidFill>
                <a:srgbClr val="FF00FF"/>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195" name="Line 45"/>
            <p:cNvSpPr>
              <a:spLocks noChangeShapeType="1"/>
            </p:cNvSpPr>
            <p:nvPr/>
          </p:nvSpPr>
          <p:spPr bwMode="auto">
            <a:xfrm flipV="1">
              <a:off x="3934" y="11314"/>
              <a:ext cx="540" cy="720"/>
            </a:xfrm>
            <a:prstGeom prst="line">
              <a:avLst/>
            </a:prstGeom>
            <a:noFill/>
            <a:ln w="19050">
              <a:solidFill>
                <a:srgbClr val="FF00FF"/>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196" name="Line 44"/>
            <p:cNvSpPr>
              <a:spLocks noChangeShapeType="1"/>
            </p:cNvSpPr>
            <p:nvPr/>
          </p:nvSpPr>
          <p:spPr bwMode="auto">
            <a:xfrm flipH="1" flipV="1">
              <a:off x="2494" y="10057"/>
              <a:ext cx="1980" cy="1260"/>
            </a:xfrm>
            <a:prstGeom prst="line">
              <a:avLst/>
            </a:prstGeom>
            <a:noFill/>
            <a:ln w="19050">
              <a:solidFill>
                <a:srgbClr val="FF00FF"/>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197" name="Text Box 43"/>
            <p:cNvSpPr txBox="1">
              <a:spLocks noChangeArrowheads="1"/>
            </p:cNvSpPr>
            <p:nvPr/>
          </p:nvSpPr>
          <p:spPr bwMode="auto">
            <a:xfrm>
              <a:off x="3214" y="9413"/>
              <a:ext cx="1800" cy="7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1" i="0"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Single </a:t>
              </a:r>
              <a:r>
                <a:rPr kumimoji="0" lang="pl-PL" sz="1200" b="1" i="0" u="none" strike="noStrike" cap="none" normalizeH="0" baseline="0" dirty="0" err="1" smtClean="0">
                  <a:ln>
                    <a:noFill/>
                  </a:ln>
                  <a:solidFill>
                    <a:srgbClr val="0000FF"/>
                  </a:solidFill>
                  <a:effectLst/>
                  <a:latin typeface="Arial" pitchFamily="34" charset="0"/>
                  <a:ea typeface="Times New Roman" pitchFamily="18" charset="0"/>
                  <a:cs typeface="Arial" pitchFamily="34" charset="0"/>
                </a:rPr>
                <a:t>scattering</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9198" name="Text Box 42"/>
            <p:cNvSpPr txBox="1">
              <a:spLocks noChangeArrowheads="1"/>
            </p:cNvSpPr>
            <p:nvPr/>
          </p:nvSpPr>
          <p:spPr bwMode="auto">
            <a:xfrm>
              <a:off x="6097" y="11753"/>
              <a:ext cx="1800" cy="7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1" i="0" u="none" strike="noStrike" cap="none" normalizeH="0" baseline="0" dirty="0" err="1" smtClean="0">
                  <a:ln>
                    <a:noFill/>
                  </a:ln>
                  <a:solidFill>
                    <a:srgbClr val="0000FF"/>
                  </a:solidFill>
                  <a:effectLst/>
                  <a:latin typeface="Arial" pitchFamily="34" charset="0"/>
                  <a:ea typeface="Times New Roman" pitchFamily="18" charset="0"/>
                  <a:cs typeface="Arial" pitchFamily="34" charset="0"/>
                </a:rPr>
                <a:t>Multiple</a:t>
              </a:r>
              <a:r>
                <a:rPr kumimoji="0" lang="pl-PL" sz="1200" b="1" i="0"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 </a:t>
              </a:r>
              <a:r>
                <a:rPr kumimoji="0" lang="pl-PL" sz="1200" b="1" i="0" u="none" strike="noStrike" cap="none" normalizeH="0" baseline="0" dirty="0" err="1" smtClean="0">
                  <a:ln>
                    <a:noFill/>
                  </a:ln>
                  <a:solidFill>
                    <a:srgbClr val="0000FF"/>
                  </a:solidFill>
                  <a:effectLst/>
                  <a:latin typeface="Arial" pitchFamily="34" charset="0"/>
                  <a:ea typeface="Times New Roman" pitchFamily="18" charset="0"/>
                  <a:cs typeface="Arial" pitchFamily="34" charset="0"/>
                </a:rPr>
                <a:t>scattering</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9199" name="Text Box 40"/>
            <p:cNvSpPr txBox="1">
              <a:spLocks noChangeArrowheads="1"/>
            </p:cNvSpPr>
            <p:nvPr/>
          </p:nvSpPr>
          <p:spPr bwMode="auto">
            <a:xfrm>
              <a:off x="8077" y="9337"/>
              <a:ext cx="1343" cy="55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9200" name="Text Box 38"/>
            <p:cNvSpPr txBox="1">
              <a:spLocks noChangeArrowheads="1"/>
            </p:cNvSpPr>
            <p:nvPr/>
          </p:nvSpPr>
          <p:spPr bwMode="auto">
            <a:xfrm>
              <a:off x="2857" y="11213"/>
              <a:ext cx="1183" cy="5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9201" name="Text Box 36"/>
            <p:cNvSpPr txBox="1">
              <a:spLocks noChangeArrowheads="1"/>
            </p:cNvSpPr>
            <p:nvPr/>
          </p:nvSpPr>
          <p:spPr bwMode="auto">
            <a:xfrm>
              <a:off x="1417" y="9760"/>
              <a:ext cx="983" cy="53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49202" name="Rectangle 5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pl-PL"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49203" name="Rectangle 56"/>
          <p:cNvSpPr>
            <a:spLocks noChangeArrowheads="1"/>
          </p:cNvSpPr>
          <p:nvPr/>
        </p:nvSpPr>
        <p:spPr bwMode="auto">
          <a:xfrm>
            <a:off x="0" y="45720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49204" name="Rectangle 57"/>
          <p:cNvSpPr>
            <a:spLocks noChangeArrowheads="1"/>
          </p:cNvSpPr>
          <p:nvPr/>
        </p:nvSpPr>
        <p:spPr bwMode="auto">
          <a:xfrm>
            <a:off x="0" y="714375"/>
            <a:ext cx="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9205" name="Rectangle 58"/>
          <p:cNvSpPr>
            <a:spLocks noChangeArrowheads="1"/>
          </p:cNvSpPr>
          <p:nvPr/>
        </p:nvSpPr>
        <p:spPr bwMode="auto">
          <a:xfrm>
            <a:off x="0" y="1409700"/>
            <a:ext cx="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9206" name="Rectangle 59"/>
          <p:cNvSpPr>
            <a:spLocks noChangeArrowheads="1"/>
          </p:cNvSpPr>
          <p:nvPr/>
        </p:nvSpPr>
        <p:spPr bwMode="auto">
          <a:xfrm>
            <a:off x="0" y="21050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31" name="Obiekt 30"/>
          <p:cNvGraphicFramePr>
            <a:graphicFrameLocks noChangeAspect="1"/>
          </p:cNvGraphicFramePr>
          <p:nvPr>
            <p:extLst>
              <p:ext uri="{D42A27DB-BD31-4B8C-83A1-F6EECF244321}">
                <p14:modId xmlns:p14="http://schemas.microsoft.com/office/powerpoint/2010/main" val="3152237898"/>
              </p:ext>
            </p:extLst>
          </p:nvPr>
        </p:nvGraphicFramePr>
        <p:xfrm>
          <a:off x="6203450" y="2084615"/>
          <a:ext cx="1015049" cy="397193"/>
        </p:xfrm>
        <a:graphic>
          <a:graphicData uri="http://schemas.openxmlformats.org/presentationml/2006/ole">
            <mc:AlternateContent xmlns:mc="http://schemas.openxmlformats.org/markup-compatibility/2006">
              <mc:Choice xmlns:v="urn:schemas-microsoft-com:vml" Requires="v">
                <p:oleObj spid="_x0000_s49479" name="Równanie" r:id="rId7" imgW="660113" imgH="253890" progId="Equation.3">
                  <p:embed/>
                </p:oleObj>
              </mc:Choice>
              <mc:Fallback>
                <p:oleObj name="Równanie" r:id="rId7" imgW="660113" imgH="253890" progId="Equation.3">
                  <p:embed/>
                  <p:pic>
                    <p:nvPicPr>
                      <p:cNvPr id="0" name="Object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03450" y="2084615"/>
                        <a:ext cx="1015049" cy="397193"/>
                      </a:xfrm>
                      <a:prstGeom prst="rect">
                        <a:avLst/>
                      </a:prstGeom>
                      <a:noFill/>
                    </p:spPr>
                  </p:pic>
                </p:oleObj>
              </mc:Fallback>
            </mc:AlternateContent>
          </a:graphicData>
        </a:graphic>
      </p:graphicFrame>
      <p:graphicFrame>
        <p:nvGraphicFramePr>
          <p:cNvPr id="49185" name="Obiekt 49184"/>
          <p:cNvGraphicFramePr>
            <a:graphicFrameLocks noChangeAspect="1"/>
          </p:cNvGraphicFramePr>
          <p:nvPr>
            <p:extLst>
              <p:ext uri="{D42A27DB-BD31-4B8C-83A1-F6EECF244321}">
                <p14:modId xmlns:p14="http://schemas.microsoft.com/office/powerpoint/2010/main" val="1382864372"/>
              </p:ext>
            </p:extLst>
          </p:nvPr>
        </p:nvGraphicFramePr>
        <p:xfrm>
          <a:off x="2764517" y="3504756"/>
          <a:ext cx="808292" cy="342497"/>
        </p:xfrm>
        <a:graphic>
          <a:graphicData uri="http://schemas.openxmlformats.org/presentationml/2006/ole">
            <mc:AlternateContent xmlns:mc="http://schemas.openxmlformats.org/markup-compatibility/2006">
              <mc:Choice xmlns:v="urn:schemas-microsoft-com:vml" Requires="v">
                <p:oleObj spid="_x0000_s49480" name="Równanie" r:id="rId9" imgW="558558" imgH="241195" progId="Equation.3">
                  <p:embed/>
                </p:oleObj>
              </mc:Choice>
              <mc:Fallback>
                <p:oleObj name="Równanie" r:id="rId9" imgW="558558" imgH="241195" progId="Equation.3">
                  <p:embed/>
                  <p:pic>
                    <p:nvPicPr>
                      <p:cNvPr id="0" name="Object 3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64517" y="3504756"/>
                        <a:ext cx="808292" cy="342497"/>
                      </a:xfrm>
                      <a:prstGeom prst="rect">
                        <a:avLst/>
                      </a:prstGeom>
                      <a:noFill/>
                    </p:spPr>
                  </p:pic>
                </p:oleObj>
              </mc:Fallback>
            </mc:AlternateContent>
          </a:graphicData>
        </a:graphic>
      </p:graphicFrame>
      <p:graphicFrame>
        <p:nvGraphicFramePr>
          <p:cNvPr id="49186" name="Obiekt 49185"/>
          <p:cNvGraphicFramePr>
            <a:graphicFrameLocks noChangeAspect="1"/>
          </p:cNvGraphicFramePr>
          <p:nvPr>
            <p:extLst>
              <p:ext uri="{D42A27DB-BD31-4B8C-83A1-F6EECF244321}">
                <p14:modId xmlns:p14="http://schemas.microsoft.com/office/powerpoint/2010/main" val="2977081126"/>
              </p:ext>
            </p:extLst>
          </p:nvPr>
        </p:nvGraphicFramePr>
        <p:xfrm>
          <a:off x="1869163" y="2331154"/>
          <a:ext cx="705231" cy="391795"/>
        </p:xfrm>
        <a:graphic>
          <a:graphicData uri="http://schemas.openxmlformats.org/presentationml/2006/ole">
            <mc:AlternateContent xmlns:mc="http://schemas.openxmlformats.org/markup-compatibility/2006">
              <mc:Choice xmlns:v="urn:schemas-microsoft-com:vml" Requires="v">
                <p:oleObj spid="_x0000_s49481" name="Równanie" r:id="rId11" imgW="431613" imgH="241195" progId="Equation.3">
                  <p:embed/>
                </p:oleObj>
              </mc:Choice>
              <mc:Fallback>
                <p:oleObj name="Równanie" r:id="rId11" imgW="431613" imgH="241195" progId="Equation.3">
                  <p:embed/>
                  <p:pic>
                    <p:nvPicPr>
                      <p:cNvPr id="0" name="Object 3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69163" y="2331154"/>
                        <a:ext cx="705231" cy="391795"/>
                      </a:xfrm>
                      <a:prstGeom prst="rect">
                        <a:avLst/>
                      </a:prstGeom>
                      <a:noFill/>
                    </p:spPr>
                  </p:pic>
                </p:oleObj>
              </mc:Fallback>
            </mc:AlternateContent>
          </a:graphicData>
        </a:graphic>
      </p:graphicFrame>
    </p:spTree>
    <p:extLst>
      <p:ext uri="{BB962C8B-B14F-4D97-AF65-F5344CB8AC3E}">
        <p14:creationId xmlns:p14="http://schemas.microsoft.com/office/powerpoint/2010/main" val="3278903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Radiative transfer including </a:t>
            </a:r>
            <a:r>
              <a:rPr lang="pl-PL" sz="3200" b="1" dirty="0" err="1"/>
              <a:t>scattering</a:t>
            </a:r>
            <a:r>
              <a:rPr lang="pl-PL" sz="3200" b="1" dirty="0"/>
              <a:t> </a:t>
            </a:r>
            <a:r>
              <a:rPr lang="en-US" sz="3200" b="1" dirty="0"/>
              <a:t>source</a:t>
            </a:r>
            <a:endParaRPr lang="en-US" sz="3200" dirty="0"/>
          </a:p>
        </p:txBody>
      </p:sp>
      <p:sp>
        <p:nvSpPr>
          <p:cNvPr id="3" name="Symbol zastępczy zawartości 2"/>
          <p:cNvSpPr>
            <a:spLocks noGrp="1"/>
          </p:cNvSpPr>
          <p:nvPr>
            <p:ph idx="1"/>
          </p:nvPr>
        </p:nvSpPr>
        <p:spPr>
          <a:xfrm>
            <a:off x="457200" y="1340768"/>
            <a:ext cx="8229600" cy="5400600"/>
          </a:xfrm>
        </p:spPr>
        <p:txBody>
          <a:bodyPr>
            <a:normAutofit lnSpcReduction="10000"/>
          </a:bodyPr>
          <a:lstStyle/>
          <a:p>
            <a:r>
              <a:rPr lang="en-US" sz="2400" dirty="0"/>
              <a:t>The increase </a:t>
            </a:r>
            <a:r>
              <a:rPr lang="pl-PL" sz="2400" dirty="0" smtClean="0"/>
              <a:t>of</a:t>
            </a:r>
            <a:r>
              <a:rPr lang="en-US" sz="2400" dirty="0" smtClean="0"/>
              <a:t> </a:t>
            </a:r>
            <a:r>
              <a:rPr lang="en-US" sz="2400" dirty="0"/>
              <a:t>radiance along the ds path </a:t>
            </a:r>
            <a:r>
              <a:rPr lang="en-US" sz="2400" dirty="0" smtClean="0"/>
              <a:t>is</a:t>
            </a:r>
            <a:endParaRPr lang="pl-PL" sz="2400" dirty="0" smtClean="0"/>
          </a:p>
          <a:p>
            <a:pPr marL="0" indent="0">
              <a:buNone/>
            </a:pPr>
            <a:r>
              <a:rPr lang="pl-PL" sz="2400" dirty="0" err="1" smtClean="0"/>
              <a:t>where</a:t>
            </a:r>
            <a:r>
              <a:rPr lang="pl-PL" sz="2400" dirty="0" smtClean="0"/>
              <a:t> </a:t>
            </a:r>
            <a:r>
              <a:rPr lang="en-US" sz="2400" dirty="0"/>
              <a:t>the source function for scattering has the </a:t>
            </a:r>
            <a:r>
              <a:rPr lang="en-US" sz="2400" dirty="0" smtClean="0"/>
              <a:t>form</a:t>
            </a:r>
            <a:endParaRPr lang="pl-PL" sz="2400" dirty="0" smtClean="0"/>
          </a:p>
          <a:p>
            <a:endParaRPr lang="pl-PL" sz="2400" dirty="0"/>
          </a:p>
          <a:p>
            <a:endParaRPr lang="pl-PL" sz="2400" dirty="0" smtClean="0"/>
          </a:p>
          <a:p>
            <a:r>
              <a:rPr lang="en-US" sz="2400" dirty="0"/>
              <a:t>The ratio of the scattering coefficient to the extinction coefficient is called the </a:t>
            </a:r>
            <a:r>
              <a:rPr lang="en-US" sz="2400" dirty="0">
                <a:solidFill>
                  <a:srgbClr val="7030A0"/>
                </a:solidFill>
              </a:rPr>
              <a:t>single scattering coefficient </a:t>
            </a:r>
            <a:r>
              <a:rPr lang="en-US" sz="2400" dirty="0" smtClean="0">
                <a:sym typeface="Symbol"/>
              </a:rPr>
              <a:t></a:t>
            </a:r>
            <a:r>
              <a:rPr lang="en-US" sz="2400" dirty="0" smtClean="0"/>
              <a:t>, </a:t>
            </a:r>
            <a:r>
              <a:rPr lang="en-US" sz="2400" dirty="0"/>
              <a:t>which is the basic parameter determining the optical properties of a </a:t>
            </a:r>
            <a:r>
              <a:rPr lang="en-US" sz="2400" dirty="0" smtClean="0"/>
              <a:t>medium</a:t>
            </a:r>
            <a:endParaRPr lang="pl-PL" sz="2400" dirty="0" smtClean="0"/>
          </a:p>
          <a:p>
            <a:endParaRPr lang="pl-PL" sz="2400" dirty="0"/>
          </a:p>
          <a:p>
            <a:r>
              <a:rPr lang="en-US" sz="2400" dirty="0"/>
              <a:t>The definition of the single scattering coefficient shows that it varies from 0 to 1, whereby when it is one the medium does not absorb the radiation. </a:t>
            </a:r>
            <a:endParaRPr lang="pl-PL" sz="2400" dirty="0" smtClean="0"/>
          </a:p>
          <a:p>
            <a:r>
              <a:rPr lang="en-US" sz="2400" dirty="0" smtClean="0"/>
              <a:t>This </a:t>
            </a:r>
            <a:r>
              <a:rPr lang="en-US" sz="2400" dirty="0"/>
              <a:t>parameter can be interpreted as the probability that a photon will be scattered when interacting with matter.</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4051671529"/>
              </p:ext>
            </p:extLst>
          </p:nvPr>
        </p:nvGraphicFramePr>
        <p:xfrm>
          <a:off x="6444208" y="1340768"/>
          <a:ext cx="1537723" cy="404664"/>
        </p:xfrm>
        <a:graphic>
          <a:graphicData uri="http://schemas.openxmlformats.org/presentationml/2006/ole">
            <mc:AlternateContent xmlns:mc="http://schemas.openxmlformats.org/markup-compatibility/2006">
              <mc:Choice xmlns:v="urn:schemas-microsoft-com:vml" Requires="v">
                <p:oleObj spid="_x0000_s50328" name="Równanie" r:id="rId3" imgW="901309" imgH="241195" progId="Equation.3">
                  <p:embed/>
                </p:oleObj>
              </mc:Choice>
              <mc:Fallback>
                <p:oleObj name="Równanie" r:id="rId3" imgW="901309" imgH="241195"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1340768"/>
                        <a:ext cx="1537723" cy="404664"/>
                      </a:xfrm>
                      <a:prstGeom prst="rect">
                        <a:avLst/>
                      </a:prstGeom>
                      <a:noFill/>
                    </p:spPr>
                  </p:pic>
                </p:oleObj>
              </mc:Fallback>
            </mc:AlternateContent>
          </a:graphicData>
        </a:graphic>
      </p:graphicFrame>
      <p:sp>
        <p:nvSpPr>
          <p:cNvPr id="6"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979617584"/>
              </p:ext>
            </p:extLst>
          </p:nvPr>
        </p:nvGraphicFramePr>
        <p:xfrm>
          <a:off x="2843808" y="2132856"/>
          <a:ext cx="2821469" cy="692696"/>
        </p:xfrm>
        <a:graphic>
          <a:graphicData uri="http://schemas.openxmlformats.org/presentationml/2006/ole">
            <mc:AlternateContent xmlns:mc="http://schemas.openxmlformats.org/markup-compatibility/2006">
              <mc:Choice xmlns:v="urn:schemas-microsoft-com:vml" Requires="v">
                <p:oleObj spid="_x0000_s50329" name="Równanie" r:id="rId5" imgW="1586811" imgH="393529" progId="Equation.3">
                  <p:embed/>
                </p:oleObj>
              </mc:Choice>
              <mc:Fallback>
                <p:oleObj name="Równanie" r:id="rId5" imgW="1586811" imgH="393529"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3808" y="2132856"/>
                        <a:ext cx="2821469" cy="692696"/>
                      </a:xfrm>
                      <a:prstGeom prst="rect">
                        <a:avLst/>
                      </a:prstGeom>
                      <a:noFill/>
                    </p:spPr>
                  </p:pic>
                </p:oleObj>
              </mc:Fallback>
            </mc:AlternateContent>
          </a:graphicData>
        </a:graphic>
      </p:graphicFrame>
      <p:sp>
        <p:nvSpPr>
          <p:cNvPr id="8"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3736651799"/>
              </p:ext>
            </p:extLst>
          </p:nvPr>
        </p:nvGraphicFramePr>
        <p:xfrm>
          <a:off x="2339752" y="3933056"/>
          <a:ext cx="3522264" cy="792088"/>
        </p:xfrm>
        <a:graphic>
          <a:graphicData uri="http://schemas.openxmlformats.org/presentationml/2006/ole">
            <mc:AlternateContent xmlns:mc="http://schemas.openxmlformats.org/markup-compatibility/2006">
              <mc:Choice xmlns:v="urn:schemas-microsoft-com:vml" Requires="v">
                <p:oleObj spid="_x0000_s50330" name="Równanie" r:id="rId7" imgW="1993900" imgH="444500" progId="Equation.3">
                  <p:embed/>
                </p:oleObj>
              </mc:Choice>
              <mc:Fallback>
                <p:oleObj name="Równanie" r:id="rId7" imgW="1993900" imgH="4445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39752" y="3933056"/>
                        <a:ext cx="3522264" cy="792088"/>
                      </a:xfrm>
                      <a:prstGeom prst="rect">
                        <a:avLst/>
                      </a:prstGeom>
                      <a:noFill/>
                    </p:spPr>
                  </p:pic>
                </p:oleObj>
              </mc:Fallback>
            </mc:AlternateContent>
          </a:graphicData>
        </a:graphic>
      </p:graphicFrame>
    </p:spTree>
    <p:extLst>
      <p:ext uri="{BB962C8B-B14F-4D97-AF65-F5344CB8AC3E}">
        <p14:creationId xmlns:p14="http://schemas.microsoft.com/office/powerpoint/2010/main" val="2462501459"/>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2408</TotalTime>
  <Words>2448</Words>
  <Application>Microsoft Office PowerPoint</Application>
  <PresentationFormat>Pokaz na ekranie (4:3)</PresentationFormat>
  <Paragraphs>179</Paragraphs>
  <Slides>27</Slides>
  <Notes>0</Notes>
  <HiddenSlides>0</HiddenSlides>
  <MMClips>0</MMClips>
  <ScaleCrop>false</ScaleCrop>
  <HeadingPairs>
    <vt:vector size="6" baseType="variant">
      <vt:variant>
        <vt:lpstr>Motyw</vt:lpstr>
      </vt:variant>
      <vt:variant>
        <vt:i4>1</vt:i4>
      </vt:variant>
      <vt:variant>
        <vt:lpstr>Osadzone serwery OLE</vt:lpstr>
      </vt:variant>
      <vt:variant>
        <vt:i4>2</vt:i4>
      </vt:variant>
      <vt:variant>
        <vt:lpstr>Tytuły slajdów</vt:lpstr>
      </vt:variant>
      <vt:variant>
        <vt:i4>27</vt:i4>
      </vt:variant>
    </vt:vector>
  </HeadingPairs>
  <TitlesOfParts>
    <vt:vector size="30" baseType="lpstr">
      <vt:lpstr>Motyw pakietu Office</vt:lpstr>
      <vt:lpstr>Równanie</vt:lpstr>
      <vt:lpstr>Microsoft Equation 3.0</vt:lpstr>
      <vt:lpstr>Radiative processes  in the atmosphere</vt:lpstr>
      <vt:lpstr>Introduction</vt:lpstr>
      <vt:lpstr>Lambert law</vt:lpstr>
      <vt:lpstr>Optical properties</vt:lpstr>
      <vt:lpstr>Lambert-Beer law</vt:lpstr>
      <vt:lpstr>Introduction to full radiative transfer equation</vt:lpstr>
      <vt:lpstr>Radiative transfer including emission source</vt:lpstr>
      <vt:lpstr>Radiative transfer including scattering source</vt:lpstr>
      <vt:lpstr>Radiative transfer including scattering source</vt:lpstr>
      <vt:lpstr>The general form of radiative transfer equation</vt:lpstr>
      <vt:lpstr>The general form of radiative transfer equation</vt:lpstr>
      <vt:lpstr>Plane-parallel approximation</vt:lpstr>
      <vt:lpstr>Prezentacja programu PowerPoint</vt:lpstr>
      <vt:lpstr>Chapman function </vt:lpstr>
      <vt:lpstr>Chapman function </vt:lpstr>
      <vt:lpstr>Boundary conditions at TOA  (top of the atmosphere)</vt:lpstr>
      <vt:lpstr>Boundary conditions at the surface</vt:lpstr>
      <vt:lpstr>Boundary conditions at the surface</vt:lpstr>
      <vt:lpstr>BRDF</vt:lpstr>
      <vt:lpstr>Diffuse (lambert) surface</vt:lpstr>
      <vt:lpstr>Examples</vt:lpstr>
      <vt:lpstr>Mirror surface</vt:lpstr>
      <vt:lpstr>Prezentacja programu PowerPoint</vt:lpstr>
      <vt:lpstr>Albedo </vt:lpstr>
      <vt:lpstr>Spherical albedo</vt:lpstr>
      <vt:lpstr>Spherical albedo</vt:lpstr>
      <vt:lpstr>Radiative transfer equation final notes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Radiative processes in the atmosphere</dc:title>
  <dc:creator>win10Solar</dc:creator>
  <cp:lastModifiedBy>win10Solar</cp:lastModifiedBy>
  <cp:revision>269</cp:revision>
  <dcterms:created xsi:type="dcterms:W3CDTF">2024-02-06T09:22:18Z</dcterms:created>
  <dcterms:modified xsi:type="dcterms:W3CDTF">2024-04-02T19:38:29Z</dcterms:modified>
</cp:coreProperties>
</file>