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1" r:id="rId3"/>
    <p:sldId id="257" r:id="rId4"/>
    <p:sldId id="262" r:id="rId5"/>
    <p:sldId id="258" r:id="rId6"/>
    <p:sldId id="259" r:id="rId7"/>
    <p:sldId id="263" r:id="rId8"/>
    <p:sldId id="264" r:id="rId9"/>
    <p:sldId id="265" r:id="rId10"/>
    <p:sldId id="266" r:id="rId11"/>
    <p:sldId id="267" r:id="rId12"/>
    <p:sldId id="268" r:id="rId13"/>
    <p:sldId id="269" r:id="rId14"/>
    <p:sldId id="270" r:id="rId15"/>
    <p:sldId id="271" r:id="rId16"/>
    <p:sldId id="272" r:id="rId17"/>
    <p:sldId id="260" r:id="rId18"/>
    <p:sldId id="274" r:id="rId19"/>
    <p:sldId id="275" r:id="rId20"/>
    <p:sldId id="273" r:id="rId21"/>
    <p:sldId id="279" r:id="rId22"/>
    <p:sldId id="278" r:id="rId23"/>
    <p:sldId id="280" r:id="rId24"/>
    <p:sldId id="277" r:id="rId2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44" y="-3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3/6/2024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3/6/2024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3/6/2024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3/6/2024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3/6/2024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3/6/2024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3/6/2024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3/6/2024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3/6/2024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3/6/2024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3/6/2024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3/6/2024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3/6/2024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5.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2.png"/><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9.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3.bin"/><Relationship Id="rId4" Type="http://schemas.openxmlformats.org/officeDocument/2006/relationships/image" Target="../media/image17.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fa.harvard.edu/hitra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5" Type="http://schemas.openxmlformats.org/officeDocument/2006/relationships/oleObject" Target="../embeddings/oleObject16.bin"/><Relationship Id="rId4" Type="http://schemas.openxmlformats.org/officeDocument/2006/relationships/image" Target="../media/image23.wmf"/><Relationship Id="rId9" Type="http://schemas.openxmlformats.org/officeDocument/2006/relationships/hyperlink" Target="https://hitran.org/docs/definitions-and-units/" TargetMode="Externa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7.wmf"/><Relationship Id="rId5" Type="http://schemas.openxmlformats.org/officeDocument/2006/relationships/oleObject" Target="../embeddings/oleObject19.bin"/><Relationship Id="rId4" Type="http://schemas.openxmlformats.org/officeDocument/2006/relationships/image" Target="../media/image26.wmf"/></Relationships>
</file>

<file path=ppt/slides/_rels/slide24.xml.rels><?xml version="1.0" encoding="UTF-8" standalone="yes"?>
<Relationships xmlns="http://schemas.openxmlformats.org/package/2006/relationships"><Relationship Id="rId3" Type="http://schemas.openxmlformats.org/officeDocument/2006/relationships/hyperlink" Target="https://github.com/hitranonline/hapi" TargetMode="External"/><Relationship Id="rId2" Type="http://schemas.openxmlformats.org/officeDocument/2006/relationships/hyperlink" Target="https://hitran.org/hapi/#ref1" TargetMode="External"/><Relationship Id="rId1" Type="http://schemas.openxmlformats.org/officeDocument/2006/relationships/slideLayout" Target="../slideLayouts/slideLayout2.xml"/><Relationship Id="rId4" Type="http://schemas.openxmlformats.org/officeDocument/2006/relationships/hyperlink" Target="https://www.mathworks.com/matlabcentral/fileexchange/48649-importhitran-par_file"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3.bin"/><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Doppler broadening is described using the shape parameter </a:t>
            </a:r>
            <a:r>
              <a:rPr lang="en-US" sz="3200" b="1" dirty="0" smtClean="0"/>
              <a:t>f</a:t>
            </a:r>
            <a:r>
              <a:rPr lang="pl-PL" sz="3200" b="1" baseline="-25000" dirty="0" smtClean="0"/>
              <a:t>d</a:t>
            </a:r>
            <a:r>
              <a:rPr lang="en-US" sz="3200" b="1" dirty="0" smtClean="0"/>
              <a:t> </a:t>
            </a:r>
            <a:r>
              <a:rPr lang="en-US" sz="3200" b="1" dirty="0"/>
              <a:t>in the form:</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219350807"/>
              </p:ext>
            </p:extLst>
          </p:nvPr>
        </p:nvGraphicFramePr>
        <p:xfrm>
          <a:off x="2195736" y="1484784"/>
          <a:ext cx="3573753" cy="836712"/>
        </p:xfrm>
        <a:graphic>
          <a:graphicData uri="http://schemas.openxmlformats.org/presentationml/2006/ole">
            <mc:AlternateContent xmlns:mc="http://schemas.openxmlformats.org/markup-compatibility/2006">
              <mc:Choice xmlns:v="urn:schemas-microsoft-com:vml" Requires="v">
                <p:oleObj spid="_x0000_s4221" name="Równanie" r:id="rId3" imgW="2400300" imgH="558800" progId="Equation.3">
                  <p:embed/>
                </p:oleObj>
              </mc:Choice>
              <mc:Fallback>
                <p:oleObj name="Równanie" r:id="rId3" imgW="2400300" imgH="558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1484784"/>
                        <a:ext cx="3573753" cy="83671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892076196"/>
              </p:ext>
            </p:extLst>
          </p:nvPr>
        </p:nvGraphicFramePr>
        <p:xfrm>
          <a:off x="1979712" y="2924944"/>
          <a:ext cx="4705639" cy="720080"/>
        </p:xfrm>
        <a:graphic>
          <a:graphicData uri="http://schemas.openxmlformats.org/presentationml/2006/ole">
            <mc:AlternateContent xmlns:mc="http://schemas.openxmlformats.org/markup-compatibility/2006">
              <mc:Choice xmlns:v="urn:schemas-microsoft-com:vml" Requires="v">
                <p:oleObj spid="_x0000_s4222" name="Równanie" r:id="rId5" imgW="2679700" imgH="406400" progId="Equation.3">
                  <p:embed/>
                </p:oleObj>
              </mc:Choice>
              <mc:Fallback>
                <p:oleObj name="Równanie" r:id="rId5" imgW="2679700" imgH="4064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712" y="2924944"/>
                        <a:ext cx="4705639" cy="720080"/>
                      </a:xfrm>
                      <a:prstGeom prst="rect">
                        <a:avLst/>
                      </a:prstGeom>
                      <a:noFill/>
                    </p:spPr>
                  </p:pic>
                </p:oleObj>
              </mc:Fallback>
            </mc:AlternateContent>
          </a:graphicData>
        </a:graphic>
      </p:graphicFrame>
      <p:sp>
        <p:nvSpPr>
          <p:cNvPr id="8" name="Prostokąt 7"/>
          <p:cNvSpPr/>
          <p:nvPr/>
        </p:nvSpPr>
        <p:spPr>
          <a:xfrm>
            <a:off x="683568" y="2276872"/>
            <a:ext cx="7920880" cy="830997"/>
          </a:xfrm>
          <a:prstGeom prst="rect">
            <a:avLst/>
          </a:prstGeom>
        </p:spPr>
        <p:txBody>
          <a:bodyPr wrap="square">
            <a:spAutoFit/>
          </a:bodyPr>
          <a:lstStyle/>
          <a:p>
            <a:r>
              <a:rPr lang="en-US" sz="2400" dirty="0"/>
              <a:t>where </a:t>
            </a:r>
            <a:r>
              <a:rPr lang="en-US" sz="2400" dirty="0" smtClean="0">
                <a:sym typeface="Symbol"/>
              </a:rPr>
              <a:t></a:t>
            </a:r>
            <a:r>
              <a:rPr lang="pl-PL" sz="2400" baseline="-25000" dirty="0" smtClean="0">
                <a:sym typeface="Symbol"/>
              </a:rPr>
              <a:t>d</a:t>
            </a:r>
            <a:r>
              <a:rPr lang="en-US" sz="2400" dirty="0" smtClean="0"/>
              <a:t> </a:t>
            </a:r>
            <a:r>
              <a:rPr lang="en-US" sz="2400" dirty="0"/>
              <a:t>is the half-width in [</a:t>
            </a:r>
            <a:r>
              <a:rPr lang="en-US" sz="2400" dirty="0" smtClean="0"/>
              <a:t>cm</a:t>
            </a:r>
            <a:r>
              <a:rPr lang="pl-PL" sz="2400" baseline="30000" dirty="0" smtClean="0"/>
              <a:t>-1</a:t>
            </a:r>
            <a:r>
              <a:rPr lang="en-US" sz="2400" dirty="0" smtClean="0"/>
              <a:t>] </a:t>
            </a:r>
            <a:r>
              <a:rPr lang="en-US" sz="2400" dirty="0"/>
              <a:t>and is expressed by the formula</a:t>
            </a:r>
          </a:p>
        </p:txBody>
      </p:sp>
      <p:sp>
        <p:nvSpPr>
          <p:cNvPr id="9" name="Prostokąt 8"/>
          <p:cNvSpPr/>
          <p:nvPr/>
        </p:nvSpPr>
        <p:spPr>
          <a:xfrm>
            <a:off x="528700" y="3789040"/>
            <a:ext cx="8230616" cy="2308324"/>
          </a:xfrm>
          <a:prstGeom prst="rect">
            <a:avLst/>
          </a:prstGeom>
        </p:spPr>
        <p:txBody>
          <a:bodyPr wrap="square">
            <a:spAutoFit/>
          </a:bodyPr>
          <a:lstStyle/>
          <a:p>
            <a:r>
              <a:rPr lang="en-US" sz="2400" dirty="0"/>
              <a:t>where m is the mass of the molecule and </a:t>
            </a:r>
            <a:r>
              <a:rPr lang="en-US" sz="2400" dirty="0" smtClean="0"/>
              <a:t>M</a:t>
            </a:r>
            <a:r>
              <a:rPr lang="pl-PL" sz="2400" baseline="-25000" dirty="0" smtClean="0"/>
              <a:t>A</a:t>
            </a:r>
            <a:r>
              <a:rPr lang="en-US" sz="2400" dirty="0" smtClean="0"/>
              <a:t> </a:t>
            </a:r>
            <a:r>
              <a:rPr lang="en-US" sz="2400" dirty="0"/>
              <a:t>is the atomic mass of the molecule or atom</a:t>
            </a:r>
            <a:r>
              <a:rPr lang="en-US" sz="2400" dirty="0" smtClean="0"/>
              <a:t>.</a:t>
            </a:r>
            <a:r>
              <a:rPr lang="pl-PL" sz="2400" dirty="0" smtClean="0"/>
              <a:t> </a:t>
            </a:r>
            <a:r>
              <a:rPr lang="en-US" sz="2400" dirty="0"/>
              <a:t>Doppler broadening is significant at altitudes between 20 and 50 km.</a:t>
            </a:r>
            <a:endParaRPr lang="pl-PL" sz="2400" dirty="0" smtClean="0"/>
          </a:p>
          <a:p>
            <a:r>
              <a:rPr lang="en-US" sz="2400" b="1" dirty="0" smtClean="0"/>
              <a:t>Example:</a:t>
            </a:r>
            <a:endParaRPr lang="pl-PL" sz="2400" b="1" dirty="0" smtClean="0"/>
          </a:p>
          <a:p>
            <a:r>
              <a:rPr lang="en-US" sz="2400" dirty="0" smtClean="0"/>
              <a:t>Consider </a:t>
            </a:r>
            <a:r>
              <a:rPr lang="en-US" sz="2400" dirty="0"/>
              <a:t>the absorption line broadening of CO for a wave number of 2140 </a:t>
            </a:r>
            <a:r>
              <a:rPr lang="en-US" sz="2400" dirty="0" smtClean="0"/>
              <a:t>cm</a:t>
            </a:r>
            <a:r>
              <a:rPr lang="pl-PL" sz="2400" baseline="30000" dirty="0" smtClean="0"/>
              <a:t>-1</a:t>
            </a:r>
            <a:r>
              <a:rPr lang="en-US" sz="2400" dirty="0" smtClean="0"/>
              <a:t> </a:t>
            </a:r>
            <a:r>
              <a:rPr lang="en-US" sz="2400" dirty="0"/>
              <a:t>at 300K</a:t>
            </a:r>
          </a:p>
        </p:txBody>
      </p:sp>
      <p:sp>
        <p:nvSpPr>
          <p:cNvPr id="10"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1350003678"/>
              </p:ext>
            </p:extLst>
          </p:nvPr>
        </p:nvGraphicFramePr>
        <p:xfrm>
          <a:off x="323528" y="6112423"/>
          <a:ext cx="8424936" cy="628945"/>
        </p:xfrm>
        <a:graphic>
          <a:graphicData uri="http://schemas.openxmlformats.org/presentationml/2006/ole">
            <mc:AlternateContent xmlns:mc="http://schemas.openxmlformats.org/markup-compatibility/2006">
              <mc:Choice xmlns:v="urn:schemas-microsoft-com:vml" Requires="v">
                <p:oleObj spid="_x0000_s4223" name="Równanie" r:id="rId7" imgW="5486400" imgH="406400" progId="Equation.3">
                  <p:embed/>
                </p:oleObj>
              </mc:Choice>
              <mc:Fallback>
                <p:oleObj name="Równanie" r:id="rId7" imgW="5486400" imgH="4064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528" y="6112423"/>
                        <a:ext cx="8424936" cy="628945"/>
                      </a:xfrm>
                      <a:prstGeom prst="rect">
                        <a:avLst/>
                      </a:prstGeom>
                      <a:noFill/>
                    </p:spPr>
                  </p:pic>
                </p:oleObj>
              </mc:Fallback>
            </mc:AlternateContent>
          </a:graphicData>
        </a:graphic>
      </p:graphicFrame>
    </p:spTree>
    <p:extLst>
      <p:ext uri="{BB962C8B-B14F-4D97-AF65-F5344CB8AC3E}">
        <p14:creationId xmlns:p14="http://schemas.microsoft.com/office/powerpoint/2010/main" val="1541815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a:t>Voigt profile</a:t>
            </a:r>
          </a:p>
        </p:txBody>
      </p:sp>
      <p:sp>
        <p:nvSpPr>
          <p:cNvPr id="3" name="Symbol zastępczy zawartości 2"/>
          <p:cNvSpPr>
            <a:spLocks noGrp="1"/>
          </p:cNvSpPr>
          <p:nvPr>
            <p:ph idx="1"/>
          </p:nvPr>
        </p:nvSpPr>
        <p:spPr/>
        <p:txBody>
          <a:bodyPr>
            <a:normAutofit/>
          </a:bodyPr>
          <a:lstStyle/>
          <a:p>
            <a:r>
              <a:rPr lang="en-US" sz="2400" dirty="0"/>
              <a:t>Pressure and Doppler broadening cannot be considered separately in the low-pressure region (about 40 km above the earth's surface), so the so-called Voigt profile defined as follows is used to describe the spectral </a:t>
            </a:r>
            <a:r>
              <a:rPr lang="en-US" sz="2400" dirty="0" smtClean="0"/>
              <a:t>lines</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898427941"/>
              </p:ext>
            </p:extLst>
          </p:nvPr>
        </p:nvGraphicFramePr>
        <p:xfrm>
          <a:off x="251520" y="3501008"/>
          <a:ext cx="4171179" cy="1584176"/>
        </p:xfrm>
        <a:graphic>
          <a:graphicData uri="http://schemas.openxmlformats.org/presentationml/2006/ole">
            <mc:AlternateContent xmlns:mc="http://schemas.openxmlformats.org/markup-compatibility/2006">
              <mc:Choice xmlns:v="urn:schemas-microsoft-com:vml" Requires="v">
                <p:oleObj spid="_x0000_s5161" name="Równanie" r:id="rId3" imgW="2730500" imgH="1041400" progId="Equation.3">
                  <p:embed/>
                </p:oleObj>
              </mc:Choice>
              <mc:Fallback>
                <p:oleObj name="Równanie" r:id="rId3" imgW="2730500" imgH="10414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3501008"/>
                        <a:ext cx="4171179" cy="1584176"/>
                      </a:xfrm>
                      <a:prstGeom prst="rect">
                        <a:avLst/>
                      </a:prstGeom>
                      <a:noFill/>
                    </p:spPr>
                  </p:pic>
                </p:oleObj>
              </mc:Fallback>
            </mc:AlternateContent>
          </a:graphicData>
        </a:graphic>
      </p:graphicFrame>
      <p:pic>
        <p:nvPicPr>
          <p:cNvPr id="512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7595" y="3112195"/>
            <a:ext cx="5004048" cy="3745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70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Properties</a:t>
            </a:r>
            <a:r>
              <a:rPr lang="pl-PL" sz="3200" b="1" dirty="0" smtClean="0"/>
              <a:t> of </a:t>
            </a:r>
            <a:r>
              <a:rPr lang="pl-PL" sz="3200" b="1" dirty="0" err="1" smtClean="0"/>
              <a:t>Voigt</a:t>
            </a:r>
            <a:r>
              <a:rPr lang="pl-PL" sz="3200" b="1" dirty="0" smtClean="0"/>
              <a:t> profile</a:t>
            </a:r>
            <a:endParaRPr lang="en-US" sz="3200" b="1" dirty="0"/>
          </a:p>
        </p:txBody>
      </p:sp>
      <p:sp>
        <p:nvSpPr>
          <p:cNvPr id="3" name="Symbol zastępczy zawartości 2"/>
          <p:cNvSpPr>
            <a:spLocks noGrp="1"/>
          </p:cNvSpPr>
          <p:nvPr>
            <p:ph idx="1"/>
          </p:nvPr>
        </p:nvSpPr>
        <p:spPr/>
        <p:txBody>
          <a:bodyPr>
            <a:normAutofit/>
          </a:bodyPr>
          <a:lstStyle/>
          <a:p>
            <a:r>
              <a:rPr lang="pl-PL" sz="2400" dirty="0" smtClean="0"/>
              <a:t>F</a:t>
            </a:r>
            <a:r>
              <a:rPr lang="en-US" sz="2400" dirty="0" smtClean="0"/>
              <a:t>or </a:t>
            </a:r>
            <a:r>
              <a:rPr lang="en-US" sz="2400" dirty="0"/>
              <a:t>high pressure, the Doppler broadening is narrow, so the Voigt profile is the same as the Lorenz </a:t>
            </a:r>
            <a:r>
              <a:rPr lang="en-US" sz="2400" dirty="0" smtClean="0"/>
              <a:t>profile.</a:t>
            </a:r>
            <a:endParaRPr lang="pl-PL" sz="2400" dirty="0" smtClean="0"/>
          </a:p>
          <a:p>
            <a:r>
              <a:rPr lang="en-US" sz="2400" dirty="0" smtClean="0"/>
              <a:t>For </a:t>
            </a:r>
            <a:r>
              <a:rPr lang="en-US" sz="2400" dirty="0"/>
              <a:t>low pressure, the </a:t>
            </a:r>
            <a:r>
              <a:rPr lang="en-US" sz="2400" dirty="0" err="1"/>
              <a:t>behaviour</a:t>
            </a:r>
            <a:r>
              <a:rPr lang="en-US" sz="2400" dirty="0"/>
              <a:t> of the Voigt profile is more complicated and it is difficult to distinguish Doppler broadening from pressure broadening.</a:t>
            </a:r>
          </a:p>
        </p:txBody>
      </p:sp>
    </p:spTree>
    <p:extLst>
      <p:ext uri="{BB962C8B-B14F-4D97-AF65-F5344CB8AC3E}">
        <p14:creationId xmlns:p14="http://schemas.microsoft.com/office/powerpoint/2010/main" val="3401651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60648"/>
            <a:ext cx="8229600" cy="1143000"/>
          </a:xfrm>
        </p:spPr>
        <p:txBody>
          <a:bodyPr>
            <a:normAutofit/>
          </a:bodyPr>
          <a:lstStyle/>
          <a:p>
            <a:r>
              <a:rPr lang="en-US" sz="3200" b="1" dirty="0" smtClean="0"/>
              <a:t>Absorption coefficient and transmission</a:t>
            </a:r>
            <a:endParaRPr lang="en-US" sz="3200" b="1" dirty="0"/>
          </a:p>
        </p:txBody>
      </p:sp>
      <p:sp>
        <p:nvSpPr>
          <p:cNvPr id="3" name="Symbol zastępczy zawartości 2"/>
          <p:cNvSpPr>
            <a:spLocks noGrp="1"/>
          </p:cNvSpPr>
          <p:nvPr>
            <p:ph idx="1"/>
          </p:nvPr>
        </p:nvSpPr>
        <p:spPr>
          <a:xfrm>
            <a:off x="179512" y="1600200"/>
            <a:ext cx="8507288" cy="4525963"/>
          </a:xfrm>
        </p:spPr>
        <p:txBody>
          <a:bodyPr>
            <a:normAutofit/>
          </a:bodyPr>
          <a:lstStyle/>
          <a:p>
            <a:r>
              <a:rPr lang="en-US" sz="2400" dirty="0"/>
              <a:t>The absorption coefficient (mass absorption coefficient) is defined by the position (in frequency space), the intensity of </a:t>
            </a:r>
            <a:r>
              <a:rPr lang="en-US" sz="2400" dirty="0" smtClean="0"/>
              <a:t>the </a:t>
            </a:r>
            <a:r>
              <a:rPr lang="en-US" sz="2400" dirty="0"/>
              <a:t>spectral line </a:t>
            </a:r>
            <a:r>
              <a:rPr lang="pl-PL" sz="2400" dirty="0" smtClean="0"/>
              <a:t>(S) </a:t>
            </a:r>
            <a:r>
              <a:rPr lang="en-US" sz="2400" dirty="0" smtClean="0"/>
              <a:t>and </a:t>
            </a:r>
            <a:r>
              <a:rPr lang="en-US" sz="2400" dirty="0"/>
              <a:t>its shape and is expressed by the formula</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14161381"/>
              </p:ext>
            </p:extLst>
          </p:nvPr>
        </p:nvGraphicFramePr>
        <p:xfrm>
          <a:off x="971600" y="3042443"/>
          <a:ext cx="1872208" cy="419934"/>
        </p:xfrm>
        <a:graphic>
          <a:graphicData uri="http://schemas.openxmlformats.org/presentationml/2006/ole">
            <mc:AlternateContent xmlns:mc="http://schemas.openxmlformats.org/markup-compatibility/2006">
              <mc:Choice xmlns:v="urn:schemas-microsoft-com:vml" Requires="v">
                <p:oleObj spid="_x0000_s6300" name="Równanie" r:id="rId3" imgW="1016000" imgH="228600" progId="Equation.3">
                  <p:embed/>
                </p:oleObj>
              </mc:Choice>
              <mc:Fallback>
                <p:oleObj name="Równanie" r:id="rId3" imgW="10160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3042443"/>
                        <a:ext cx="1872208" cy="419934"/>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1059879627"/>
              </p:ext>
            </p:extLst>
          </p:nvPr>
        </p:nvGraphicFramePr>
        <p:xfrm>
          <a:off x="3707904" y="3789040"/>
          <a:ext cx="1251449" cy="504056"/>
        </p:xfrm>
        <a:graphic>
          <a:graphicData uri="http://schemas.openxmlformats.org/presentationml/2006/ole">
            <mc:AlternateContent xmlns:mc="http://schemas.openxmlformats.org/markup-compatibility/2006">
              <mc:Choice xmlns:v="urn:schemas-microsoft-com:vml" Requires="v">
                <p:oleObj spid="_x0000_s6301" name="Równanie" r:id="rId5" imgW="685800" imgH="279400" progId="Equation.3">
                  <p:embed/>
                </p:oleObj>
              </mc:Choice>
              <mc:Fallback>
                <p:oleObj name="Równanie" r:id="rId5" imgW="685800" imgH="2794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3789040"/>
                        <a:ext cx="1251449" cy="504056"/>
                      </a:xfrm>
                      <a:prstGeom prst="rect">
                        <a:avLst/>
                      </a:prstGeom>
                      <a:noFill/>
                    </p:spPr>
                  </p:pic>
                </p:oleObj>
              </mc:Fallback>
            </mc:AlternateContent>
          </a:graphicData>
        </a:graphic>
      </p:graphicFrame>
      <p:graphicFrame>
        <p:nvGraphicFramePr>
          <p:cNvPr id="7" name="Obiekt 6"/>
          <p:cNvGraphicFramePr>
            <a:graphicFrameLocks noChangeAspect="1"/>
          </p:cNvGraphicFramePr>
          <p:nvPr>
            <p:extLst>
              <p:ext uri="{D42A27DB-BD31-4B8C-83A1-F6EECF244321}">
                <p14:modId xmlns:p14="http://schemas.microsoft.com/office/powerpoint/2010/main" val="1207365588"/>
              </p:ext>
            </p:extLst>
          </p:nvPr>
        </p:nvGraphicFramePr>
        <p:xfrm>
          <a:off x="899592" y="3789040"/>
          <a:ext cx="2016224" cy="522058"/>
        </p:xfrm>
        <a:graphic>
          <a:graphicData uri="http://schemas.openxmlformats.org/presentationml/2006/ole">
            <mc:AlternateContent xmlns:mc="http://schemas.openxmlformats.org/markup-compatibility/2006">
              <mc:Choice xmlns:v="urn:schemas-microsoft-com:vml" Requires="v">
                <p:oleObj spid="_x0000_s6302" name="Równanie" r:id="rId7" imgW="1066800" imgH="279400" progId="Equation.3">
                  <p:embed/>
                </p:oleObj>
              </mc:Choice>
              <mc:Fallback>
                <p:oleObj name="Równanie" r:id="rId7" imgW="1066800" imgH="2794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3789040"/>
                        <a:ext cx="2016224" cy="522058"/>
                      </a:xfrm>
                      <a:prstGeom prst="rect">
                        <a:avLst/>
                      </a:prstGeom>
                      <a:noFill/>
                    </p:spPr>
                  </p:pic>
                </p:oleObj>
              </mc:Fallback>
            </mc:AlternateContent>
          </a:graphicData>
        </a:graphic>
      </p:graphicFrame>
      <p:sp>
        <p:nvSpPr>
          <p:cNvPr id="8"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6"/>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Prostokąt 9"/>
          <p:cNvSpPr/>
          <p:nvPr/>
        </p:nvSpPr>
        <p:spPr>
          <a:xfrm>
            <a:off x="4067944" y="3059668"/>
            <a:ext cx="4991366" cy="461665"/>
          </a:xfrm>
          <a:prstGeom prst="rect">
            <a:avLst/>
          </a:prstGeom>
        </p:spPr>
        <p:txBody>
          <a:bodyPr wrap="none">
            <a:spAutoFit/>
          </a:bodyPr>
          <a:lstStyle/>
          <a:p>
            <a:r>
              <a:rPr lang="pl-PL" sz="2400" dirty="0" smtClean="0"/>
              <a:t>w</a:t>
            </a:r>
            <a:r>
              <a:rPr lang="en-US" sz="2400" dirty="0" smtClean="0"/>
              <a:t>here </a:t>
            </a:r>
            <a:r>
              <a:rPr lang="en-US" sz="2400" dirty="0"/>
              <a:t>S and f satisfy the relationships:</a:t>
            </a:r>
          </a:p>
        </p:txBody>
      </p:sp>
      <p:sp>
        <p:nvSpPr>
          <p:cNvPr id="11"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3240357263"/>
              </p:ext>
            </p:extLst>
          </p:nvPr>
        </p:nvGraphicFramePr>
        <p:xfrm>
          <a:off x="467544" y="5085184"/>
          <a:ext cx="1885950" cy="457200"/>
        </p:xfrm>
        <a:graphic>
          <a:graphicData uri="http://schemas.openxmlformats.org/presentationml/2006/ole">
            <mc:AlternateContent xmlns:mc="http://schemas.openxmlformats.org/markup-compatibility/2006">
              <mc:Choice xmlns:v="urn:schemas-microsoft-com:vml" Requires="v">
                <p:oleObj spid="_x0000_s6303" name="Równanie" r:id="rId9" imgW="939800" imgH="228600" progId="Equation.3">
                  <p:embed/>
                </p:oleObj>
              </mc:Choice>
              <mc:Fallback>
                <p:oleObj name="Równanie" r:id="rId9" imgW="939800" imgH="2286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544" y="5085184"/>
                        <a:ext cx="1885950" cy="457200"/>
                      </a:xfrm>
                      <a:prstGeom prst="rect">
                        <a:avLst/>
                      </a:prstGeom>
                      <a:noFill/>
                    </p:spPr>
                  </p:pic>
                </p:oleObj>
              </mc:Fallback>
            </mc:AlternateContent>
          </a:graphicData>
        </a:graphic>
      </p:graphicFrame>
      <p:sp>
        <p:nvSpPr>
          <p:cNvPr id="13" name="Prostokąt 12"/>
          <p:cNvSpPr/>
          <p:nvPr/>
        </p:nvSpPr>
        <p:spPr>
          <a:xfrm>
            <a:off x="539552" y="4437112"/>
            <a:ext cx="8208912" cy="461665"/>
          </a:xfrm>
          <a:prstGeom prst="rect">
            <a:avLst/>
          </a:prstGeom>
        </p:spPr>
        <p:txBody>
          <a:bodyPr wrap="square">
            <a:spAutoFit/>
          </a:bodyPr>
          <a:lstStyle/>
          <a:p>
            <a:r>
              <a:rPr lang="en-US" sz="2400" dirty="0"/>
              <a:t>Monochromatic radiation transmission </a:t>
            </a:r>
            <a:r>
              <a:rPr lang="en-US" sz="2400" dirty="0" smtClean="0"/>
              <a:t>T</a:t>
            </a:r>
            <a:r>
              <a:rPr lang="en-US" sz="2400" baseline="-25000" dirty="0" smtClean="0">
                <a:sym typeface="Symbol"/>
              </a:rPr>
              <a:t></a:t>
            </a:r>
            <a:r>
              <a:rPr lang="en-US" sz="2400" dirty="0" smtClean="0"/>
              <a:t> </a:t>
            </a:r>
            <a:r>
              <a:rPr lang="en-US" sz="2400" dirty="0"/>
              <a:t>is defined as</a:t>
            </a:r>
          </a:p>
        </p:txBody>
      </p:sp>
      <p:sp>
        <p:nvSpPr>
          <p:cNvPr id="15" name="Prostokąt 14"/>
          <p:cNvSpPr/>
          <p:nvPr/>
        </p:nvSpPr>
        <p:spPr>
          <a:xfrm>
            <a:off x="458576" y="5805264"/>
            <a:ext cx="8289887" cy="830997"/>
          </a:xfrm>
          <a:prstGeom prst="rect">
            <a:avLst/>
          </a:prstGeom>
        </p:spPr>
        <p:txBody>
          <a:bodyPr wrap="square">
            <a:spAutoFit/>
          </a:bodyPr>
          <a:lstStyle/>
          <a:p>
            <a:r>
              <a:rPr lang="en-US" sz="2400" dirty="0"/>
              <a:t>where </a:t>
            </a:r>
            <a:r>
              <a:rPr lang="en-US" sz="2400" dirty="0" smtClean="0">
                <a:sym typeface="Symbol"/>
              </a:rPr>
              <a:t></a:t>
            </a:r>
            <a:r>
              <a:rPr lang="en-US" sz="2400" baseline="-25000" dirty="0" smtClean="0">
                <a:sym typeface="Symbol"/>
              </a:rPr>
              <a:t></a:t>
            </a:r>
            <a:r>
              <a:rPr lang="en-US" sz="2400" dirty="0" smtClean="0"/>
              <a:t> </a:t>
            </a:r>
            <a:r>
              <a:rPr lang="en-US" sz="2400" dirty="0"/>
              <a:t>is the optical thickness defined by the absorption coefficient</a:t>
            </a:r>
          </a:p>
        </p:txBody>
      </p:sp>
    </p:spTree>
    <p:extLst>
      <p:ext uri="{BB962C8B-B14F-4D97-AF65-F5344CB8AC3E}">
        <p14:creationId xmlns:p14="http://schemas.microsoft.com/office/powerpoint/2010/main" val="1363018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Prostokąt 7"/>
          <p:cNvSpPr/>
          <p:nvPr/>
        </p:nvSpPr>
        <p:spPr>
          <a:xfrm>
            <a:off x="432048" y="1772816"/>
            <a:ext cx="8334568" cy="4154984"/>
          </a:xfrm>
          <a:prstGeom prst="rect">
            <a:avLst/>
          </a:prstGeom>
        </p:spPr>
        <p:txBody>
          <a:bodyPr wrap="square">
            <a:spAutoFit/>
          </a:bodyPr>
          <a:lstStyle/>
          <a:p>
            <a:pPr marL="342900" indent="-342900">
              <a:buFont typeface="Arial" pitchFamily="34" charset="0"/>
              <a:buChar char="•"/>
            </a:pPr>
            <a:r>
              <a:rPr lang="pl-PL" sz="2400" dirty="0" smtClean="0"/>
              <a:t>T</a:t>
            </a:r>
            <a:r>
              <a:rPr lang="en-US" sz="2400" dirty="0" smtClean="0"/>
              <a:t>he </a:t>
            </a:r>
            <a:r>
              <a:rPr lang="en-US" sz="2400" dirty="0"/>
              <a:t>unit of the absorption coefficient </a:t>
            </a:r>
            <a:r>
              <a:rPr lang="en-US" sz="2400" dirty="0" smtClean="0"/>
              <a:t>is</a:t>
            </a:r>
            <a:r>
              <a:rPr lang="pl-PL" sz="2400" dirty="0" smtClean="0"/>
              <a:t> [m</a:t>
            </a:r>
            <a:r>
              <a:rPr lang="pl-PL" sz="2400" baseline="30000" dirty="0" smtClean="0"/>
              <a:t>2</a:t>
            </a:r>
            <a:r>
              <a:rPr lang="pl-PL" sz="2400" dirty="0" smtClean="0"/>
              <a:t>/kg] </a:t>
            </a:r>
            <a:r>
              <a:rPr lang="en-US" sz="2400" dirty="0" smtClean="0"/>
              <a:t>thus </a:t>
            </a:r>
            <a:r>
              <a:rPr lang="en-US" sz="2400" dirty="0"/>
              <a:t>defined is and is therefore called the mass absorption coefficient, as opposed to the </a:t>
            </a:r>
            <a:r>
              <a:rPr lang="en-US" sz="2400" dirty="0" smtClean="0"/>
              <a:t>volume</a:t>
            </a:r>
            <a:r>
              <a:rPr lang="pl-PL" sz="2400" dirty="0" smtClean="0"/>
              <a:t> </a:t>
            </a:r>
            <a:r>
              <a:rPr lang="en-US" sz="2400" dirty="0" smtClean="0"/>
              <a:t>absorption </a:t>
            </a:r>
            <a:r>
              <a:rPr lang="en-US" sz="2400" dirty="0"/>
              <a:t>coefficient, the unit of which is [</a:t>
            </a:r>
            <a:r>
              <a:rPr lang="en-US" sz="2400" dirty="0" smtClean="0"/>
              <a:t>m</a:t>
            </a:r>
            <a:r>
              <a:rPr lang="pl-PL" sz="2400" baseline="30000" dirty="0" smtClean="0"/>
              <a:t>-1</a:t>
            </a:r>
            <a:r>
              <a:rPr lang="en-US" sz="2400" dirty="0" smtClean="0"/>
              <a:t>]. </a:t>
            </a:r>
            <a:endParaRPr lang="pl-PL" sz="2400" dirty="0" smtClean="0"/>
          </a:p>
          <a:p>
            <a:pPr marL="342900" indent="-342900">
              <a:buFont typeface="Arial" pitchFamily="34" charset="0"/>
              <a:buChar char="•"/>
            </a:pPr>
            <a:r>
              <a:rPr lang="en-US" sz="2400" dirty="0" smtClean="0"/>
              <a:t>The </a:t>
            </a:r>
            <a:r>
              <a:rPr lang="en-US" sz="2400" dirty="0"/>
              <a:t>latter is the product of the absorption cross-sectional area and the concentration of the particles per unit volume. </a:t>
            </a:r>
            <a:endParaRPr lang="pl-PL" sz="2400" dirty="0" smtClean="0"/>
          </a:p>
          <a:p>
            <a:pPr marL="342900" indent="-342900">
              <a:buFont typeface="Arial" pitchFamily="34" charset="0"/>
              <a:buChar char="•"/>
            </a:pPr>
            <a:r>
              <a:rPr lang="pl-PL" sz="2400" dirty="0" err="1" smtClean="0"/>
              <a:t>Radiation</a:t>
            </a:r>
            <a:r>
              <a:rPr lang="pl-PL" sz="2400" dirty="0" smtClean="0"/>
              <a:t> </a:t>
            </a:r>
            <a:r>
              <a:rPr lang="pl-PL" sz="2400" dirty="0" err="1" smtClean="0"/>
              <a:t>transmittance</a:t>
            </a:r>
            <a:r>
              <a:rPr lang="pl-PL" sz="2400" dirty="0" smtClean="0"/>
              <a:t> </a:t>
            </a:r>
            <a:r>
              <a:rPr lang="en-US" sz="2400" dirty="0" smtClean="0"/>
              <a:t>defined </a:t>
            </a:r>
            <a:r>
              <a:rPr lang="en-US" sz="2400" dirty="0"/>
              <a:t>above varies from </a:t>
            </a:r>
            <a:r>
              <a:rPr lang="en-US" sz="2400" dirty="0" smtClean="0"/>
              <a:t>zero</a:t>
            </a:r>
            <a:r>
              <a:rPr lang="pl-PL" sz="2400" dirty="0" smtClean="0"/>
              <a:t> do 1</a:t>
            </a:r>
            <a:r>
              <a:rPr lang="en-US" sz="2400" dirty="0" smtClean="0"/>
              <a:t>.</a:t>
            </a:r>
            <a:r>
              <a:rPr lang="pl-PL" sz="2400" dirty="0" smtClean="0"/>
              <a:t> </a:t>
            </a:r>
          </a:p>
          <a:p>
            <a:pPr marL="342900" indent="-342900">
              <a:buFont typeface="Arial" pitchFamily="34" charset="0"/>
              <a:buChar char="•"/>
            </a:pPr>
            <a:r>
              <a:rPr lang="pl-PL" sz="2400" dirty="0" smtClean="0"/>
              <a:t>T</a:t>
            </a:r>
            <a:r>
              <a:rPr lang="en-US" sz="2400" dirty="0" err="1"/>
              <a:t>ransmission</a:t>
            </a:r>
            <a:r>
              <a:rPr lang="en-US" sz="2400" dirty="0"/>
              <a:t> formula is only correct if the atmosphere is horizontally homogeneous or if the radiation propagates vertically upwards or downwards. </a:t>
            </a:r>
            <a:endParaRPr lang="pl-PL" sz="2400" dirty="0"/>
          </a:p>
          <a:p>
            <a:endParaRPr lang="en-US" sz="2400" dirty="0"/>
          </a:p>
        </p:txBody>
      </p:sp>
      <p:sp>
        <p:nvSpPr>
          <p:cNvPr id="3" name="Tytuł 2"/>
          <p:cNvSpPr>
            <a:spLocks noGrp="1"/>
          </p:cNvSpPr>
          <p:nvPr>
            <p:ph type="title"/>
          </p:nvPr>
        </p:nvSpPr>
        <p:spPr/>
        <p:txBody>
          <a:bodyPr>
            <a:normAutofit/>
          </a:bodyPr>
          <a:lstStyle/>
          <a:p>
            <a:r>
              <a:rPr lang="pl-PL" sz="3200" b="1" dirty="0" smtClean="0"/>
              <a:t>Notes</a:t>
            </a:r>
            <a:endParaRPr lang="en-US" sz="3200" b="1" dirty="0"/>
          </a:p>
        </p:txBody>
      </p:sp>
    </p:spTree>
    <p:extLst>
      <p:ext uri="{BB962C8B-B14F-4D97-AF65-F5344CB8AC3E}">
        <p14:creationId xmlns:p14="http://schemas.microsoft.com/office/powerpoint/2010/main" val="1069852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Optical depth</a:t>
            </a:r>
            <a:r>
              <a:rPr lang="pl-PL" sz="3200" b="1" dirty="0" smtClean="0"/>
              <a:t>  (</a:t>
            </a:r>
            <a:r>
              <a:rPr lang="pl-PL" sz="3200" b="1" dirty="0" err="1" smtClean="0"/>
              <a:t>absorption</a:t>
            </a:r>
            <a:r>
              <a:rPr lang="pl-PL" sz="3200" b="1" dirty="0" smtClean="0"/>
              <a:t> </a:t>
            </a:r>
            <a:r>
              <a:rPr lang="pl-PL" sz="3200" b="1" dirty="0" err="1" smtClean="0"/>
              <a:t>optical</a:t>
            </a:r>
            <a:r>
              <a:rPr lang="pl-PL" sz="3200" b="1" dirty="0" smtClean="0"/>
              <a:t> </a:t>
            </a:r>
            <a:r>
              <a:rPr lang="pl-PL" sz="3200" b="1" dirty="0" err="1" smtClean="0"/>
              <a:t>depth</a:t>
            </a:r>
            <a:r>
              <a:rPr lang="pl-PL" sz="3200" b="1" dirty="0" smtClean="0"/>
              <a:t>)</a:t>
            </a:r>
            <a:endParaRPr lang="en-US" sz="3200" b="1" dirty="0"/>
          </a:p>
        </p:txBody>
      </p:sp>
      <p:sp>
        <p:nvSpPr>
          <p:cNvPr id="3" name="Symbol zastępczy zawartości 2"/>
          <p:cNvSpPr>
            <a:spLocks noGrp="1"/>
          </p:cNvSpPr>
          <p:nvPr>
            <p:ph idx="1"/>
          </p:nvPr>
        </p:nvSpPr>
        <p:spPr>
          <a:xfrm>
            <a:off x="457200" y="3429000"/>
            <a:ext cx="8229600" cy="2697163"/>
          </a:xfrm>
        </p:spPr>
        <p:txBody>
          <a:bodyPr>
            <a:normAutofit/>
          </a:bodyPr>
          <a:lstStyle/>
          <a:p>
            <a:r>
              <a:rPr lang="pl-PL" sz="2400" dirty="0" smtClean="0"/>
              <a:t>W</a:t>
            </a:r>
            <a:r>
              <a:rPr lang="en-US" sz="2400" dirty="0" smtClean="0"/>
              <a:t>hen k</a:t>
            </a:r>
            <a:r>
              <a:rPr lang="en-US" sz="2400" baseline="-25000" dirty="0" smtClean="0">
                <a:sym typeface="Symbol"/>
              </a:rPr>
              <a:t></a:t>
            </a:r>
            <a:r>
              <a:rPr lang="en-US" sz="2400" dirty="0" smtClean="0"/>
              <a:t> </a:t>
            </a:r>
            <a:r>
              <a:rPr lang="en-US" sz="2400" dirty="0"/>
              <a:t>is constant along the direction of </a:t>
            </a:r>
            <a:r>
              <a:rPr lang="en-US" sz="2400" dirty="0" smtClean="0"/>
              <a:t>propagation</a:t>
            </a:r>
            <a:endParaRPr lang="pl-PL" sz="2400" dirty="0" smtClean="0"/>
          </a:p>
          <a:p>
            <a:pPr marL="0" indent="0">
              <a:buNone/>
            </a:pPr>
            <a:r>
              <a:rPr lang="en-US" sz="2400" dirty="0" smtClean="0"/>
              <a:t>  </a:t>
            </a:r>
            <a:endParaRPr lang="pl-PL" sz="2400" dirty="0" smtClean="0"/>
          </a:p>
          <a:p>
            <a:r>
              <a:rPr lang="en-US" sz="2400" dirty="0">
                <a:sym typeface="Symbol"/>
              </a:rPr>
              <a:t></a:t>
            </a:r>
            <a:r>
              <a:rPr lang="en-US" sz="2400" baseline="-25000" dirty="0">
                <a:sym typeface="Symbol"/>
              </a:rPr>
              <a:t> </a:t>
            </a:r>
            <a:r>
              <a:rPr lang="en-US" sz="2400" dirty="0" smtClean="0"/>
              <a:t>depends </a:t>
            </a:r>
            <a:r>
              <a:rPr lang="en-US" sz="2400" dirty="0"/>
              <a:t>in general on the frequency and the optical path</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507368075"/>
              </p:ext>
            </p:extLst>
          </p:nvPr>
        </p:nvGraphicFramePr>
        <p:xfrm>
          <a:off x="7812360" y="3467100"/>
          <a:ext cx="1062243" cy="404664"/>
        </p:xfrm>
        <a:graphic>
          <a:graphicData uri="http://schemas.openxmlformats.org/presentationml/2006/ole">
            <mc:AlternateContent xmlns:mc="http://schemas.openxmlformats.org/markup-compatibility/2006">
              <mc:Choice xmlns:v="urn:schemas-microsoft-com:vml" Requires="v">
                <p:oleObj spid="_x0000_s8254" name="Równanie" r:id="rId3" imgW="596900" imgH="228600" progId="Equation.3">
                  <p:embed/>
                </p:oleObj>
              </mc:Choice>
              <mc:Fallback>
                <p:oleObj name="Równanie" r:id="rId3" imgW="5969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360" y="3467100"/>
                        <a:ext cx="1062243" cy="404664"/>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1581016095"/>
              </p:ext>
            </p:extLst>
          </p:nvPr>
        </p:nvGraphicFramePr>
        <p:xfrm>
          <a:off x="971550" y="1281113"/>
          <a:ext cx="1296988" cy="935037"/>
        </p:xfrm>
        <a:graphic>
          <a:graphicData uri="http://schemas.openxmlformats.org/presentationml/2006/ole">
            <mc:AlternateContent xmlns:mc="http://schemas.openxmlformats.org/markup-compatibility/2006">
              <mc:Choice xmlns:v="urn:schemas-microsoft-com:vml" Requires="v">
                <p:oleObj spid="_x0000_s8255" name="Równanie" r:id="rId5" imgW="685502" imgH="495085" progId="Equation.3">
                  <p:embed/>
                </p:oleObj>
              </mc:Choice>
              <mc:Fallback>
                <p:oleObj name="Równanie" r:id="rId5" imgW="685502" imgH="495085" progId="Equation.3">
                  <p:embed/>
                  <p:pic>
                    <p:nvPicPr>
                      <p:cNvPr id="0" name="Obiek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550" y="1281113"/>
                        <a:ext cx="1296988"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iekt 6"/>
          <p:cNvGraphicFramePr>
            <a:graphicFrameLocks noChangeAspect="1"/>
          </p:cNvGraphicFramePr>
          <p:nvPr>
            <p:extLst>
              <p:ext uri="{D42A27DB-BD31-4B8C-83A1-F6EECF244321}">
                <p14:modId xmlns:p14="http://schemas.microsoft.com/office/powerpoint/2010/main" val="3763105315"/>
              </p:ext>
            </p:extLst>
          </p:nvPr>
        </p:nvGraphicFramePr>
        <p:xfrm>
          <a:off x="971550" y="2349500"/>
          <a:ext cx="1512888" cy="935038"/>
        </p:xfrm>
        <a:graphic>
          <a:graphicData uri="http://schemas.openxmlformats.org/presentationml/2006/ole">
            <mc:AlternateContent xmlns:mc="http://schemas.openxmlformats.org/markup-compatibility/2006">
              <mc:Choice xmlns:v="urn:schemas-microsoft-com:vml" Requires="v">
                <p:oleObj spid="_x0000_s8256" name="Równanie" r:id="rId7" imgW="799753" imgH="495085" progId="Equation.3">
                  <p:embed/>
                </p:oleObj>
              </mc:Choice>
              <mc:Fallback>
                <p:oleObj name="Równanie" r:id="rId7" imgW="799753" imgH="495085" progId="Equation.3">
                  <p:embed/>
                  <p:pic>
                    <p:nvPicPr>
                      <p:cNvPr id="0" name="Obiek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1550" y="2349500"/>
                        <a:ext cx="1512888" cy="93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Rectangle 4"/>
          <p:cNvSpPr>
            <a:spLocks noChangeArrowheads="1"/>
          </p:cNvSpPr>
          <p:nvPr/>
        </p:nvSpPr>
        <p:spPr bwMode="auto">
          <a:xfrm>
            <a:off x="2987823" y="1484784"/>
            <a:ext cx="316144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fontAlgn="base">
              <a:spcBef>
                <a:spcPct val="0"/>
              </a:spcBef>
              <a:spcAft>
                <a:spcPct val="0"/>
              </a:spcAft>
            </a:pPr>
            <a:r>
              <a:rPr lang="en-US" sz="2000" dirty="0">
                <a:latin typeface="Arial" pitchFamily="34" charset="0"/>
                <a:ea typeface="Times New Roman" pitchFamily="18" charset="0"/>
                <a:cs typeface="Arial" pitchFamily="34" charset="0"/>
              </a:rPr>
              <a:t>where u is the optical path</a:t>
            </a:r>
            <a:endParaRPr kumimoji="0" lang="pl-PL"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2459053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Absorption in </a:t>
            </a:r>
            <a:r>
              <a:rPr lang="pl-PL" sz="3200" b="1" dirty="0" smtClean="0"/>
              <a:t>the </a:t>
            </a:r>
            <a:r>
              <a:rPr lang="en-US" sz="3200" b="1" dirty="0" smtClean="0"/>
              <a:t>far-infrared</a:t>
            </a:r>
            <a:endParaRPr lang="en-US" sz="3200" b="1" dirty="0"/>
          </a:p>
        </p:txBody>
      </p:sp>
      <p:sp>
        <p:nvSpPr>
          <p:cNvPr id="3" name="Symbol zastępczy zawartości 2"/>
          <p:cNvSpPr>
            <a:spLocks noGrp="1"/>
          </p:cNvSpPr>
          <p:nvPr>
            <p:ph idx="1"/>
          </p:nvPr>
        </p:nvSpPr>
        <p:spPr/>
        <p:txBody>
          <a:bodyPr>
            <a:normAutofit fontScale="77500" lnSpcReduction="20000"/>
          </a:bodyPr>
          <a:lstStyle/>
          <a:p>
            <a:r>
              <a:rPr lang="en-US" dirty="0"/>
              <a:t>Terrestrial radiation interacts strongly with atmospheric gases and especially with water </a:t>
            </a:r>
            <a:r>
              <a:rPr lang="en-US" dirty="0" err="1"/>
              <a:t>vapour</a:t>
            </a:r>
            <a:r>
              <a:rPr lang="en-US" dirty="0"/>
              <a:t> and carbon dioxide and ozone. </a:t>
            </a:r>
            <a:endParaRPr lang="pl-PL" dirty="0" smtClean="0"/>
          </a:p>
          <a:p>
            <a:r>
              <a:rPr lang="en-US" dirty="0" smtClean="0"/>
              <a:t>Consequently</a:t>
            </a:r>
            <a:r>
              <a:rPr lang="en-US" dirty="0"/>
              <a:t>, a significant proportion of the terrestrial radiation emitted by the earth's surface is absorbed in the atmosphere. </a:t>
            </a:r>
            <a:endParaRPr lang="pl-PL" dirty="0" smtClean="0"/>
          </a:p>
          <a:p>
            <a:r>
              <a:rPr lang="en-US" dirty="0" smtClean="0"/>
              <a:t>Only </a:t>
            </a:r>
            <a:r>
              <a:rPr lang="en-US" dirty="0"/>
              <a:t>in the area of the so-called atmospheric window </a:t>
            </a:r>
            <a:r>
              <a:rPr lang="pl-PL" dirty="0"/>
              <a:t> </a:t>
            </a:r>
            <a:r>
              <a:rPr lang="pl-PL" dirty="0" smtClean="0"/>
              <a:t>      </a:t>
            </a:r>
            <a:r>
              <a:rPr lang="en-US" dirty="0" smtClean="0"/>
              <a:t>(8-12 </a:t>
            </a:r>
            <a:r>
              <a:rPr lang="en-US" dirty="0" smtClean="0">
                <a:sym typeface="Symbol"/>
              </a:rPr>
              <a:t></a:t>
            </a:r>
            <a:r>
              <a:rPr lang="en-US" dirty="0" smtClean="0"/>
              <a:t>m</a:t>
            </a:r>
            <a:r>
              <a:rPr lang="en-US" dirty="0"/>
              <a:t>) is there little absorption of radiation outside the area around 9.6 </a:t>
            </a:r>
            <a:r>
              <a:rPr lang="en-US" dirty="0">
                <a:sym typeface="Symbol"/>
              </a:rPr>
              <a:t> </a:t>
            </a:r>
            <a:r>
              <a:rPr lang="en-US" dirty="0" smtClean="0"/>
              <a:t>m</a:t>
            </a:r>
            <a:r>
              <a:rPr lang="en-US" dirty="0"/>
              <a:t>, where the ozone absorption band occurs</a:t>
            </a:r>
            <a:r>
              <a:rPr lang="en-US" dirty="0" smtClean="0"/>
              <a:t>.</a:t>
            </a:r>
            <a:endParaRPr lang="pl-PL" dirty="0" smtClean="0"/>
          </a:p>
          <a:p>
            <a:r>
              <a:rPr lang="en-US" dirty="0" smtClean="0"/>
              <a:t>Radiation </a:t>
            </a:r>
            <a:r>
              <a:rPr lang="en-US" dirty="0"/>
              <a:t>with wavelengths greater than 14 </a:t>
            </a:r>
            <a:r>
              <a:rPr lang="en-US" dirty="0" smtClean="0">
                <a:sym typeface="Symbol"/>
              </a:rPr>
              <a:t></a:t>
            </a:r>
            <a:r>
              <a:rPr lang="en-US" dirty="0" smtClean="0"/>
              <a:t>m </a:t>
            </a:r>
            <a:r>
              <a:rPr lang="en-US" dirty="0"/>
              <a:t>is completely absorbed in the atmosphere by the continuum spectrum of </a:t>
            </a:r>
            <a:r>
              <a:rPr lang="en-US" dirty="0" smtClean="0"/>
              <a:t>CO</a:t>
            </a:r>
            <a:r>
              <a:rPr lang="pl-PL" baseline="-25000" dirty="0" smtClean="0"/>
              <a:t>2</a:t>
            </a:r>
            <a:r>
              <a:rPr lang="en-US" dirty="0" smtClean="0"/>
              <a:t> </a:t>
            </a:r>
            <a:r>
              <a:rPr lang="en-US" dirty="0"/>
              <a:t>and water </a:t>
            </a:r>
            <a:r>
              <a:rPr lang="en-US" dirty="0" err="1"/>
              <a:t>vapour</a:t>
            </a:r>
            <a:r>
              <a:rPr lang="en-US" dirty="0"/>
              <a:t>.</a:t>
            </a:r>
          </a:p>
        </p:txBody>
      </p:sp>
    </p:spTree>
    <p:extLst>
      <p:ext uri="{BB962C8B-B14F-4D97-AF65-F5344CB8AC3E}">
        <p14:creationId xmlns:p14="http://schemas.microsoft.com/office/powerpoint/2010/main" val="150735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Absorption by main atmospheric gasses</a:t>
            </a:r>
            <a:endParaRPr lang="en-US" sz="3200" b="1" dirty="0"/>
          </a:p>
        </p:txBody>
      </p:sp>
      <p:sp>
        <p:nvSpPr>
          <p:cNvPr id="3" name="Symbol zastępczy zawartości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496710"/>
            <a:ext cx="8568952" cy="5240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6674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p:txBody>
          <a:bodyPr/>
          <a:lstStyle/>
          <a:p>
            <a:endParaRPr 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33158"/>
            <a:ext cx="7020272" cy="6824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4610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Gas absorption related to solar and infrared blackbody radiation</a:t>
            </a:r>
            <a:endParaRPr lang="en-US" sz="3200" b="1" dirty="0"/>
          </a:p>
        </p:txBody>
      </p:sp>
      <p:sp>
        <p:nvSpPr>
          <p:cNvPr id="3" name="Symbol zastępczy zawartości 2"/>
          <p:cNvSpPr>
            <a:spLocks noGrp="1"/>
          </p:cNvSpPr>
          <p:nvPr>
            <p:ph idx="1"/>
          </p:nvPr>
        </p:nvSpPr>
        <p:spPr/>
        <p:txBody>
          <a:bodyPr/>
          <a:lstStyle/>
          <a:p>
            <a:endParaRPr lang="en-US" dirty="0"/>
          </a:p>
        </p:txBody>
      </p:sp>
      <p:sp>
        <p:nvSpPr>
          <p:cNvPr id="4" name="Prostokąt 3"/>
          <p:cNvSpPr/>
          <p:nvPr/>
        </p:nvSpPr>
        <p:spPr>
          <a:xfrm>
            <a:off x="4453217" y="3244334"/>
            <a:ext cx="237566" cy="369332"/>
          </a:xfrm>
          <a:prstGeom prst="rect">
            <a:avLst/>
          </a:prstGeom>
        </p:spPr>
        <p:txBody>
          <a:bodyPr wrap="none">
            <a:spAutoFit/>
          </a:bodyPr>
          <a:lstStyle/>
          <a:p>
            <a:r>
              <a:rPr lang="en-US" dirty="0"/>
              <a:t> </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41" name="Picture 1" descr="absorp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837" y="1594707"/>
            <a:ext cx="6840760" cy="5289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4174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Introduction</a:t>
            </a:r>
            <a:endParaRPr lang="en-US" sz="3200" b="1" dirty="0"/>
          </a:p>
        </p:txBody>
      </p:sp>
      <p:sp>
        <p:nvSpPr>
          <p:cNvPr id="3" name="Symbol zastępczy zawartości 2"/>
          <p:cNvSpPr>
            <a:spLocks noGrp="1"/>
          </p:cNvSpPr>
          <p:nvPr>
            <p:ph idx="1"/>
          </p:nvPr>
        </p:nvSpPr>
        <p:spPr/>
        <p:txBody>
          <a:bodyPr>
            <a:normAutofit/>
          </a:bodyPr>
          <a:lstStyle/>
          <a:p>
            <a:r>
              <a:rPr lang="en-US" sz="2400" dirty="0"/>
              <a:t>Solar and terrestrial radiation undergoes scattering and absorption during propagation through the atmosphere. </a:t>
            </a:r>
            <a:endParaRPr lang="pl-PL" sz="2400" dirty="0" smtClean="0"/>
          </a:p>
          <a:p>
            <a:r>
              <a:rPr lang="en-US" sz="2400" dirty="0" smtClean="0"/>
              <a:t>Directly related to the absorption process is the emission of radiation. These processes have a key role in the radiation budget on the Earth’s surface, top of the atmosphere, and in the atmosphere. </a:t>
            </a:r>
          </a:p>
          <a:p>
            <a:r>
              <a:rPr lang="en-US" sz="2400" dirty="0" smtClean="0"/>
              <a:t>Knowledge of them is crucial when determining radiation transfer in the atmosphere. </a:t>
            </a:r>
            <a:endParaRPr lang="pl-PL" sz="2400" dirty="0" smtClean="0"/>
          </a:p>
          <a:p>
            <a:r>
              <a:rPr lang="en-US" sz="2400" dirty="0" smtClean="0"/>
              <a:t>When </a:t>
            </a:r>
            <a:r>
              <a:rPr lang="en-US" sz="2400" dirty="0"/>
              <a:t>discussing absorption processes, instead of the wavelength we will use the wave number </a:t>
            </a:r>
            <a:r>
              <a:rPr lang="en-US" sz="2400" dirty="0" smtClean="0"/>
              <a:t>k[cm</a:t>
            </a:r>
            <a:r>
              <a:rPr lang="pl-PL" sz="2400" baseline="30000" dirty="0" smtClean="0"/>
              <a:t>-1</a:t>
            </a:r>
            <a:r>
              <a:rPr lang="en-US" sz="2400" dirty="0" smtClean="0"/>
              <a:t>] </a:t>
            </a:r>
            <a:r>
              <a:rPr lang="en-US" sz="2400" dirty="0"/>
              <a:t>(k=10000</a:t>
            </a:r>
            <a:r>
              <a:rPr lang="en-US" sz="2400" dirty="0" smtClean="0"/>
              <a:t>/</a:t>
            </a:r>
            <a:r>
              <a:rPr lang="en-US" sz="2400" dirty="0" smtClean="0">
                <a:sym typeface="Symbol"/>
              </a:rPr>
              <a:t></a:t>
            </a:r>
            <a:r>
              <a:rPr lang="en-US" sz="2400" dirty="0" smtClean="0"/>
              <a:t>) </a:t>
            </a:r>
            <a:r>
              <a:rPr lang="en-US" sz="2400" dirty="0"/>
              <a:t>where </a:t>
            </a:r>
            <a:r>
              <a:rPr lang="pl-PL" sz="2400" dirty="0">
                <a:sym typeface="Symbol"/>
              </a:rPr>
              <a:t></a:t>
            </a:r>
            <a:r>
              <a:rPr lang="en-US" sz="2400" dirty="0" smtClean="0"/>
              <a:t> </a:t>
            </a:r>
            <a:r>
              <a:rPr lang="en-US" sz="2400" dirty="0"/>
              <a:t>is in </a:t>
            </a:r>
            <a:r>
              <a:rPr lang="en-US" sz="2400" dirty="0" smtClean="0">
                <a:sym typeface="Symbol"/>
              </a:rPr>
              <a:t></a:t>
            </a:r>
            <a:r>
              <a:rPr lang="en-US" sz="2400" dirty="0" smtClean="0"/>
              <a:t>m.</a:t>
            </a:r>
            <a:r>
              <a:rPr lang="pl-PL" sz="2400" dirty="0" smtClean="0"/>
              <a:t> </a:t>
            </a:r>
            <a:endParaRPr lang="en-US" sz="2400" dirty="0"/>
          </a:p>
        </p:txBody>
      </p:sp>
    </p:spTree>
    <p:extLst>
      <p:ext uri="{BB962C8B-B14F-4D97-AF65-F5344CB8AC3E}">
        <p14:creationId xmlns:p14="http://schemas.microsoft.com/office/powerpoint/2010/main" val="2904853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a:t>HITRAN </a:t>
            </a:r>
            <a:r>
              <a:rPr lang="pl-PL" sz="3200" b="1" dirty="0" err="1" smtClean="0"/>
              <a:t>database</a:t>
            </a:r>
            <a:r>
              <a:rPr lang="pl-PL" sz="3200" b="1" dirty="0" smtClean="0"/>
              <a:t> </a:t>
            </a:r>
            <a:r>
              <a:rPr lang="pl-PL" sz="3200" dirty="0" smtClean="0"/>
              <a:t>(</a:t>
            </a:r>
            <a:r>
              <a:rPr lang="pl-PL" sz="3200" u="sng" dirty="0" smtClean="0">
                <a:hlinkClick r:id="rId2"/>
              </a:rPr>
              <a:t>http</a:t>
            </a:r>
            <a:r>
              <a:rPr lang="pl-PL" sz="3200" u="sng" dirty="0">
                <a:hlinkClick r:id="rId2"/>
              </a:rPr>
              <a:t>://www.cfa.harvard.edu/</a:t>
            </a:r>
            <a:r>
              <a:rPr lang="pl-PL" sz="3200" u="sng" dirty="0" err="1">
                <a:hlinkClick r:id="rId2"/>
              </a:rPr>
              <a:t>hitran</a:t>
            </a:r>
            <a:r>
              <a:rPr lang="pl-PL" sz="3200" u="sng" dirty="0" smtClean="0">
                <a:hlinkClick r:id="rId2"/>
              </a:rPr>
              <a:t>/</a:t>
            </a:r>
            <a:r>
              <a:rPr lang="pl-PL" sz="3200" dirty="0" smtClean="0"/>
              <a:t>)</a:t>
            </a:r>
            <a:endParaRPr lang="en-US" sz="3200" dirty="0"/>
          </a:p>
        </p:txBody>
      </p:sp>
      <p:sp>
        <p:nvSpPr>
          <p:cNvPr id="3" name="Symbol zastępczy zawartości 2"/>
          <p:cNvSpPr>
            <a:spLocks noGrp="1"/>
          </p:cNvSpPr>
          <p:nvPr>
            <p:ph idx="1"/>
          </p:nvPr>
        </p:nvSpPr>
        <p:spPr/>
        <p:txBody>
          <a:bodyPr>
            <a:normAutofit fontScale="77500" lnSpcReduction="20000"/>
          </a:bodyPr>
          <a:lstStyle/>
          <a:p>
            <a:r>
              <a:rPr lang="en-US" dirty="0"/>
              <a:t>The absorption coefficients of the most important atmospheric gases are described in the HITRAN database</a:t>
            </a:r>
            <a:r>
              <a:rPr lang="en-US" dirty="0" smtClean="0"/>
              <a:t>.</a:t>
            </a:r>
            <a:endParaRPr lang="pl-PL" dirty="0" smtClean="0"/>
          </a:p>
          <a:p>
            <a:r>
              <a:rPr lang="en-US" dirty="0" smtClean="0"/>
              <a:t>The </a:t>
            </a:r>
            <a:r>
              <a:rPr lang="en-US" dirty="0"/>
              <a:t>values of these coefficients are defined as a function of temperature, pressure and wavelength. </a:t>
            </a:r>
            <a:endParaRPr lang="pl-PL" dirty="0" smtClean="0"/>
          </a:p>
          <a:p>
            <a:r>
              <a:rPr lang="en-US" dirty="0" smtClean="0"/>
              <a:t>The </a:t>
            </a:r>
            <a:r>
              <a:rPr lang="en-US" dirty="0"/>
              <a:t>database is continuously improved and new editions are published regularly. </a:t>
            </a:r>
            <a:endParaRPr lang="pl-PL" dirty="0" smtClean="0"/>
          </a:p>
          <a:p>
            <a:r>
              <a:rPr lang="en-US" dirty="0" smtClean="0"/>
              <a:t>The </a:t>
            </a:r>
            <a:r>
              <a:rPr lang="en-US" dirty="0"/>
              <a:t>results of observed atmospheric and theoretically calculated absorption coefficients differ for some gases. </a:t>
            </a:r>
            <a:endParaRPr lang="pl-PL" dirty="0" smtClean="0"/>
          </a:p>
          <a:p>
            <a:r>
              <a:rPr lang="en-US" dirty="0" smtClean="0"/>
              <a:t>An </a:t>
            </a:r>
            <a:r>
              <a:rPr lang="en-US" dirty="0"/>
              <a:t>example of this is water </a:t>
            </a:r>
            <a:r>
              <a:rPr lang="en-US" dirty="0" err="1"/>
              <a:t>vapour</a:t>
            </a:r>
            <a:r>
              <a:rPr lang="en-US" dirty="0"/>
              <a:t>, where the difference is probably due to the fact that the existence of water dimers present in the atmosphere was neglected in the numerical calculations.</a:t>
            </a:r>
          </a:p>
        </p:txBody>
      </p:sp>
    </p:spTree>
    <p:extLst>
      <p:ext uri="{BB962C8B-B14F-4D97-AF65-F5344CB8AC3E}">
        <p14:creationId xmlns:p14="http://schemas.microsoft.com/office/powerpoint/2010/main" val="3591705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sz="3200" b="1" dirty="0"/>
              <a:t>What includes HITRAN?</a:t>
            </a:r>
            <a:endParaRPr lang="en-US" sz="3200" dirty="0"/>
          </a:p>
        </p:txBody>
      </p:sp>
      <p:sp>
        <p:nvSpPr>
          <p:cNvPr id="3" name="Symbol zastępczy zawartości 2"/>
          <p:cNvSpPr>
            <a:spLocks noGrp="1"/>
          </p:cNvSpPr>
          <p:nvPr>
            <p:ph idx="1"/>
          </p:nvPr>
        </p:nvSpPr>
        <p:spPr/>
        <p:txBody>
          <a:bodyPr>
            <a:normAutofit/>
          </a:bodyPr>
          <a:lstStyle/>
          <a:p>
            <a:r>
              <a:rPr lang="en-US" sz="2400" dirty="0" smtClean="0"/>
              <a:t>Line-by-Line model data</a:t>
            </a:r>
          </a:p>
          <a:p>
            <a:r>
              <a:rPr lang="en-US" sz="2400" dirty="0" smtClean="0"/>
              <a:t>Absorption cross section</a:t>
            </a:r>
          </a:p>
          <a:p>
            <a:r>
              <a:rPr lang="en-US" sz="2400" dirty="0" smtClean="0"/>
              <a:t>Aerosol properties</a:t>
            </a:r>
          </a:p>
          <a:p>
            <a:endParaRPr lang="en-US" sz="2400" dirty="0"/>
          </a:p>
        </p:txBody>
      </p:sp>
    </p:spTree>
    <p:extLst>
      <p:ext uri="{BB962C8B-B14F-4D97-AF65-F5344CB8AC3E}">
        <p14:creationId xmlns:p14="http://schemas.microsoft.com/office/powerpoint/2010/main" val="51335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850106"/>
          </a:xfrm>
        </p:spPr>
        <p:txBody>
          <a:bodyPr>
            <a:normAutofit/>
          </a:bodyPr>
          <a:lstStyle/>
          <a:p>
            <a:r>
              <a:rPr lang="en-US" sz="3200" b="1" dirty="0" smtClean="0"/>
              <a:t>What includes HITRAN?</a:t>
            </a:r>
            <a:endParaRPr lang="en-US" sz="3200" b="1" dirty="0"/>
          </a:p>
        </p:txBody>
      </p:sp>
      <p:sp>
        <p:nvSpPr>
          <p:cNvPr id="3" name="Symbol zastępczy zawartości 2"/>
          <p:cNvSpPr>
            <a:spLocks noGrp="1"/>
          </p:cNvSpPr>
          <p:nvPr>
            <p:ph idx="1"/>
          </p:nvPr>
        </p:nvSpPr>
        <p:spPr>
          <a:xfrm>
            <a:off x="251520" y="1600200"/>
            <a:ext cx="8435280" cy="4525963"/>
          </a:xfrm>
        </p:spPr>
        <p:txBody>
          <a:bodyPr/>
          <a:lstStyle/>
          <a:p>
            <a:r>
              <a:rPr lang="pl-PL" sz="2400" b="1" dirty="0"/>
              <a:t>The </a:t>
            </a:r>
            <a:r>
              <a:rPr lang="pl-PL" sz="2400" b="1" dirty="0" err="1"/>
              <a:t>spectral</a:t>
            </a:r>
            <a:r>
              <a:rPr lang="pl-PL" sz="2400" b="1" dirty="0"/>
              <a:t> </a:t>
            </a:r>
            <a:r>
              <a:rPr lang="pl-PL" sz="2400" b="1" dirty="0" err="1"/>
              <a:t>line</a:t>
            </a:r>
            <a:r>
              <a:rPr lang="pl-PL" sz="2400" b="1" dirty="0"/>
              <a:t> </a:t>
            </a:r>
            <a:r>
              <a:rPr lang="pl-PL" sz="2400" b="1" dirty="0" err="1" smtClean="0"/>
              <a:t>intensity</a:t>
            </a:r>
            <a:r>
              <a:rPr lang="pl-PL" sz="2400" b="1" dirty="0" smtClean="0"/>
              <a:t> [</a:t>
            </a:r>
            <a:r>
              <a:rPr lang="pl-PL" sz="2400" dirty="0" smtClean="0"/>
              <a:t>cm</a:t>
            </a:r>
            <a:r>
              <a:rPr lang="pl-PL" sz="2400" dirty="0"/>
              <a:t>−1/(molecule⋅cm−2)cm−1/(molecule·cm−2</a:t>
            </a:r>
            <a:r>
              <a:rPr lang="pl-PL" sz="2400" dirty="0" smtClean="0"/>
              <a:t>)]</a:t>
            </a:r>
            <a:r>
              <a:rPr lang="pl-PL" sz="2400" b="1" dirty="0" smtClean="0"/>
              <a:t> </a:t>
            </a:r>
            <a:r>
              <a:rPr lang="pl-PL" sz="2400" b="1" dirty="0" err="1" smtClean="0"/>
              <a:t>at</a:t>
            </a:r>
            <a:r>
              <a:rPr lang="pl-PL" sz="2400" b="1" dirty="0"/>
              <a:t> </a:t>
            </a:r>
            <a:r>
              <a:rPr lang="pl-PL" sz="2400" dirty="0"/>
              <a:t>Tref=296K</a:t>
            </a:r>
            <a:endParaRPr lang="pl-PL" sz="2400" b="1" dirty="0"/>
          </a:p>
          <a:p>
            <a:pPr marL="0" indent="0">
              <a:buNone/>
            </a:pPr>
            <a:r>
              <a:rPr lang="pl-PL" dirty="0"/>
              <a:t/>
            </a:r>
            <a:br>
              <a:rPr lang="pl-PL" dirty="0"/>
            </a:br>
            <a:endParaRPr lang="en-US" dirty="0"/>
          </a:p>
        </p:txBody>
      </p:sp>
      <p:graphicFrame>
        <p:nvGraphicFramePr>
          <p:cNvPr id="5" name="Obiekt 4"/>
          <p:cNvGraphicFramePr>
            <a:graphicFrameLocks noChangeAspect="1"/>
          </p:cNvGraphicFramePr>
          <p:nvPr>
            <p:extLst>
              <p:ext uri="{D42A27DB-BD31-4B8C-83A1-F6EECF244321}">
                <p14:modId xmlns:p14="http://schemas.microsoft.com/office/powerpoint/2010/main" val="645991019"/>
              </p:ext>
            </p:extLst>
          </p:nvPr>
        </p:nvGraphicFramePr>
        <p:xfrm>
          <a:off x="539552" y="3068960"/>
          <a:ext cx="5518150" cy="854075"/>
        </p:xfrm>
        <a:graphic>
          <a:graphicData uri="http://schemas.openxmlformats.org/presentationml/2006/ole">
            <mc:AlternateContent xmlns:mc="http://schemas.openxmlformats.org/markup-compatibility/2006">
              <mc:Choice xmlns:v="urn:schemas-microsoft-com:vml" Requires="v">
                <p:oleObj spid="_x0000_s12350" name="Równanie" r:id="rId3" imgW="3098520" imgH="482400" progId="Equation.3">
                  <p:embed/>
                </p:oleObj>
              </mc:Choice>
              <mc:Fallback>
                <p:oleObj name="Równanie" r:id="rId3" imgW="3098520" imgH="482400" progId="Equation.3">
                  <p:embed/>
                  <p:pic>
                    <p:nvPicPr>
                      <p:cNvPr id="0" name="Obiekt 4"/>
                      <p:cNvPicPr>
                        <a:picLocks noChangeAspect="1" noChangeArrowheads="1"/>
                      </p:cNvPicPr>
                      <p:nvPr/>
                    </p:nvPicPr>
                    <p:blipFill>
                      <a:blip r:embed="rId4"/>
                      <a:srcRect/>
                      <a:stretch>
                        <a:fillRect/>
                      </a:stretch>
                    </p:blipFill>
                    <p:spPr bwMode="auto">
                      <a:xfrm>
                        <a:off x="539552" y="3068960"/>
                        <a:ext cx="551815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3694343930"/>
              </p:ext>
            </p:extLst>
          </p:nvPr>
        </p:nvGraphicFramePr>
        <p:xfrm>
          <a:off x="467544" y="4365104"/>
          <a:ext cx="3121025" cy="606425"/>
        </p:xfrm>
        <a:graphic>
          <a:graphicData uri="http://schemas.openxmlformats.org/presentationml/2006/ole">
            <mc:AlternateContent xmlns:mc="http://schemas.openxmlformats.org/markup-compatibility/2006">
              <mc:Choice xmlns:v="urn:schemas-microsoft-com:vml" Requires="v">
                <p:oleObj spid="_x0000_s12351" name="Równanie" r:id="rId5" imgW="1752480" imgH="342720" progId="Equation.3">
                  <p:embed/>
                </p:oleObj>
              </mc:Choice>
              <mc:Fallback>
                <p:oleObj name="Równanie" r:id="rId5" imgW="1752480" imgH="342720" progId="Equation.3">
                  <p:embed/>
                  <p:pic>
                    <p:nvPicPr>
                      <p:cNvPr id="0" name=""/>
                      <p:cNvPicPr>
                        <a:picLocks noChangeAspect="1" noChangeArrowheads="1"/>
                      </p:cNvPicPr>
                      <p:nvPr/>
                    </p:nvPicPr>
                    <p:blipFill>
                      <a:blip r:embed="rId6"/>
                      <a:srcRect/>
                      <a:stretch>
                        <a:fillRect/>
                      </a:stretch>
                    </p:blipFill>
                    <p:spPr bwMode="auto">
                      <a:xfrm>
                        <a:off x="467544" y="4365104"/>
                        <a:ext cx="3121025"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iekt 6"/>
          <p:cNvGraphicFramePr>
            <a:graphicFrameLocks noChangeAspect="1"/>
          </p:cNvGraphicFramePr>
          <p:nvPr>
            <p:extLst>
              <p:ext uri="{D42A27DB-BD31-4B8C-83A1-F6EECF244321}">
                <p14:modId xmlns:p14="http://schemas.microsoft.com/office/powerpoint/2010/main" val="537784148"/>
              </p:ext>
            </p:extLst>
          </p:nvPr>
        </p:nvGraphicFramePr>
        <p:xfrm>
          <a:off x="4499992" y="4293096"/>
          <a:ext cx="904875" cy="695325"/>
        </p:xfrm>
        <a:graphic>
          <a:graphicData uri="http://schemas.openxmlformats.org/presentationml/2006/ole">
            <mc:AlternateContent xmlns:mc="http://schemas.openxmlformats.org/markup-compatibility/2006">
              <mc:Choice xmlns:v="urn:schemas-microsoft-com:vml" Requires="v">
                <p:oleObj spid="_x0000_s12352" name="Równanie" r:id="rId7" imgW="507960" imgH="393480" progId="Equation.3">
                  <p:embed/>
                </p:oleObj>
              </mc:Choice>
              <mc:Fallback>
                <p:oleObj name="Równanie" r:id="rId7" imgW="507960" imgH="393480" progId="Equation.3">
                  <p:embed/>
                  <p:pic>
                    <p:nvPicPr>
                      <p:cNvPr id="0" name=""/>
                      <p:cNvPicPr>
                        <a:picLocks noChangeAspect="1" noChangeArrowheads="1"/>
                      </p:cNvPicPr>
                      <p:nvPr/>
                    </p:nvPicPr>
                    <p:blipFill>
                      <a:blip r:embed="rId8"/>
                      <a:srcRect/>
                      <a:stretch>
                        <a:fillRect/>
                      </a:stretch>
                    </p:blipFill>
                    <p:spPr bwMode="auto">
                      <a:xfrm>
                        <a:off x="4499992" y="4293096"/>
                        <a:ext cx="9048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Prostokąt 7"/>
          <p:cNvSpPr/>
          <p:nvPr/>
        </p:nvSpPr>
        <p:spPr>
          <a:xfrm>
            <a:off x="539552" y="5445224"/>
            <a:ext cx="4549387" cy="369332"/>
          </a:xfrm>
          <a:prstGeom prst="rect">
            <a:avLst/>
          </a:prstGeom>
        </p:spPr>
        <p:txBody>
          <a:bodyPr wrap="none">
            <a:spAutoFit/>
          </a:bodyPr>
          <a:lstStyle/>
          <a:p>
            <a:r>
              <a:rPr lang="en-US" dirty="0">
                <a:hlinkClick r:id="rId9"/>
              </a:rPr>
              <a:t>https://hitran.org/docs/definitions-and-units</a:t>
            </a:r>
            <a:r>
              <a:rPr lang="en-US" dirty="0" smtClean="0">
                <a:hlinkClick r:id="rId9"/>
              </a:rPr>
              <a:t>/</a:t>
            </a:r>
            <a:r>
              <a:rPr lang="pl-PL" dirty="0" smtClean="0"/>
              <a:t> </a:t>
            </a:r>
            <a:endParaRPr lang="en-US" dirty="0"/>
          </a:p>
        </p:txBody>
      </p:sp>
    </p:spTree>
    <p:extLst>
      <p:ext uri="{BB962C8B-B14F-4D97-AF65-F5344CB8AC3E}">
        <p14:creationId xmlns:p14="http://schemas.microsoft.com/office/powerpoint/2010/main" val="3144873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78098"/>
          </a:xfrm>
        </p:spPr>
        <p:txBody>
          <a:bodyPr>
            <a:normAutofit/>
          </a:bodyPr>
          <a:lstStyle/>
          <a:p>
            <a:r>
              <a:rPr lang="pl-PL" sz="3200" b="1" dirty="0" err="1"/>
              <a:t>Spontaneous</a:t>
            </a:r>
            <a:r>
              <a:rPr lang="pl-PL" sz="3200" b="1" dirty="0"/>
              <a:t> </a:t>
            </a:r>
            <a:r>
              <a:rPr lang="pl-PL" sz="3200" b="1" dirty="0" err="1" smtClean="0"/>
              <a:t>emission</a:t>
            </a:r>
            <a:endParaRPr lang="en-US" sz="3200" b="1" dirty="0"/>
          </a:p>
        </p:txBody>
      </p:sp>
      <p:sp>
        <p:nvSpPr>
          <p:cNvPr id="3" name="Symbol zastępczy zawartości 2"/>
          <p:cNvSpPr>
            <a:spLocks noGrp="1"/>
          </p:cNvSpPr>
          <p:nvPr>
            <p:ph idx="1"/>
          </p:nvPr>
        </p:nvSpPr>
        <p:spPr>
          <a:xfrm>
            <a:off x="467544" y="1412776"/>
            <a:ext cx="8229600" cy="4525963"/>
          </a:xfrm>
        </p:spPr>
        <p:txBody>
          <a:bodyPr>
            <a:normAutofit fontScale="92500" lnSpcReduction="10000"/>
          </a:bodyPr>
          <a:lstStyle/>
          <a:p>
            <a:r>
              <a:rPr lang="en-US" sz="2400" dirty="0"/>
              <a:t>If a light source ('the atom') is in an excited state with energy </a:t>
            </a:r>
            <a:r>
              <a:rPr lang="pl-PL" sz="2400" dirty="0" smtClean="0"/>
              <a:t>E</a:t>
            </a:r>
            <a:r>
              <a:rPr lang="pl-PL" sz="2400" baseline="-25000" dirty="0" smtClean="0"/>
              <a:t>2</a:t>
            </a:r>
            <a:r>
              <a:rPr lang="en-US" sz="2400" dirty="0" smtClean="0"/>
              <a:t>, </a:t>
            </a:r>
            <a:r>
              <a:rPr lang="en-US" sz="2400" dirty="0"/>
              <a:t>it may spontaneously decay to a lower lying level (e.g., the ground state) with energy </a:t>
            </a:r>
            <a:r>
              <a:rPr lang="pl-PL" sz="2400" dirty="0"/>
              <a:t> </a:t>
            </a:r>
            <a:r>
              <a:rPr lang="pl-PL" sz="2400" dirty="0" smtClean="0"/>
              <a:t>E</a:t>
            </a:r>
            <a:r>
              <a:rPr lang="pl-PL" sz="2400" baseline="-25000" dirty="0" smtClean="0"/>
              <a:t>1</a:t>
            </a:r>
            <a:r>
              <a:rPr lang="en-US" sz="2400" dirty="0" smtClean="0"/>
              <a:t>, </a:t>
            </a:r>
            <a:r>
              <a:rPr lang="en-US" sz="2400" dirty="0"/>
              <a:t>releasing the difference in energy between the two states as a photon. The photon will </a:t>
            </a:r>
            <a:r>
              <a:rPr lang="en-US" sz="2400" dirty="0" smtClean="0"/>
              <a:t>have</a:t>
            </a:r>
            <a:r>
              <a:rPr lang="pl-PL" sz="2400" dirty="0" smtClean="0"/>
              <a:t> </a:t>
            </a:r>
            <a:r>
              <a:rPr lang="pl-PL" sz="2400" dirty="0" err="1" smtClean="0"/>
              <a:t>energy</a:t>
            </a:r>
            <a:r>
              <a:rPr lang="en-US" sz="2400" dirty="0"/>
              <a:t> </a:t>
            </a:r>
            <a:r>
              <a:rPr lang="pl-PL" sz="2400" dirty="0" smtClean="0"/>
              <a:t>h</a:t>
            </a:r>
            <a:r>
              <a:rPr lang="pl-PL" sz="2400" dirty="0" smtClean="0">
                <a:sym typeface="Symbol"/>
              </a:rPr>
              <a:t>.</a:t>
            </a:r>
          </a:p>
          <a:p>
            <a:r>
              <a:rPr lang="en-US" sz="2400" dirty="0"/>
              <a:t>If the number of light sources in the excited state at time </a:t>
            </a:r>
            <a:r>
              <a:rPr lang="pl-PL" sz="2400" dirty="0" smtClean="0"/>
              <a:t>t</a:t>
            </a:r>
            <a:r>
              <a:rPr lang="en-US" sz="2400" dirty="0"/>
              <a:t> is given by </a:t>
            </a:r>
            <a:r>
              <a:rPr lang="pl-PL" sz="2400" dirty="0" smtClean="0"/>
              <a:t>N</a:t>
            </a:r>
            <a:r>
              <a:rPr lang="en-US" sz="2400" dirty="0" smtClean="0"/>
              <a:t>(</a:t>
            </a:r>
            <a:r>
              <a:rPr lang="pl-PL" sz="2400" dirty="0" smtClean="0"/>
              <a:t>t)</a:t>
            </a:r>
            <a:r>
              <a:rPr lang="en-US" sz="2400" dirty="0" smtClean="0"/>
              <a:t>, </a:t>
            </a:r>
            <a:r>
              <a:rPr lang="en-US" sz="2400" dirty="0"/>
              <a:t>the rate at which </a:t>
            </a:r>
            <a:r>
              <a:rPr lang="pl-PL" sz="2400" dirty="0" smtClean="0"/>
              <a:t>N</a:t>
            </a:r>
            <a:r>
              <a:rPr lang="en-US" sz="2400" dirty="0"/>
              <a:t> decays is</a:t>
            </a:r>
            <a:r>
              <a:rPr lang="en-US" sz="2400" dirty="0" smtClean="0"/>
              <a:t>:</a:t>
            </a:r>
            <a:endParaRPr lang="pl-PL" sz="2400" dirty="0" smtClean="0"/>
          </a:p>
          <a:p>
            <a:endParaRPr lang="pl-PL" sz="2400" dirty="0"/>
          </a:p>
          <a:p>
            <a:endParaRPr lang="pl-PL" sz="2400" dirty="0" smtClean="0"/>
          </a:p>
          <a:p>
            <a:r>
              <a:rPr lang="pl-PL" sz="2400" dirty="0" err="1" smtClean="0"/>
              <a:t>where</a:t>
            </a:r>
            <a:r>
              <a:rPr lang="pl-PL" sz="2400" dirty="0" smtClean="0"/>
              <a:t> A</a:t>
            </a:r>
            <a:r>
              <a:rPr lang="pl-PL" sz="2400" baseline="-25000" dirty="0" smtClean="0"/>
              <a:t>21</a:t>
            </a:r>
            <a:r>
              <a:rPr lang="pl-PL" sz="2400" dirty="0" smtClean="0"/>
              <a:t> </a:t>
            </a:r>
            <a:r>
              <a:rPr lang="pl-PL" sz="2400" dirty="0" err="1" smtClean="0"/>
              <a:t>is</a:t>
            </a:r>
            <a:r>
              <a:rPr lang="pl-PL" sz="2400" dirty="0" smtClean="0"/>
              <a:t> </a:t>
            </a:r>
            <a:r>
              <a:rPr lang="en-US" sz="2400" dirty="0"/>
              <a:t>the rate of spontaneous emission. In the rate-equation </a:t>
            </a:r>
            <a:r>
              <a:rPr lang="pl-PL" sz="2400" dirty="0"/>
              <a:t> A</a:t>
            </a:r>
            <a:r>
              <a:rPr lang="pl-PL" sz="2400" baseline="-25000" dirty="0"/>
              <a:t>21 </a:t>
            </a:r>
            <a:r>
              <a:rPr lang="en-US" sz="2400" dirty="0"/>
              <a:t> is a proportionality constant for this particular transition in this particular light source. The constant is referred to as the </a:t>
            </a:r>
            <a:r>
              <a:rPr lang="en-US" sz="2400" i="1" dirty="0"/>
              <a:t>Einstein A coefficient</a:t>
            </a:r>
            <a:r>
              <a:rPr lang="en-US" sz="2400" dirty="0"/>
              <a:t>, and has units s</a:t>
            </a:r>
            <a:r>
              <a:rPr lang="en-US" sz="2400" baseline="30000" dirty="0"/>
              <a:t>−</a:t>
            </a:r>
            <a:r>
              <a:rPr lang="en-US" sz="2400" baseline="30000" dirty="0" smtClean="0"/>
              <a:t>1</a:t>
            </a:r>
            <a:r>
              <a:rPr lang="pl-PL" sz="2400" dirty="0" smtClean="0"/>
              <a:t>.</a:t>
            </a:r>
          </a:p>
          <a:p>
            <a:r>
              <a:rPr lang="pl-PL" sz="2400" dirty="0" smtClean="0"/>
              <a:t>Solution</a:t>
            </a:r>
            <a:endParaRPr lang="en-US" sz="2400" dirty="0"/>
          </a:p>
        </p:txBody>
      </p:sp>
      <p:graphicFrame>
        <p:nvGraphicFramePr>
          <p:cNvPr id="4" name="Obiekt 3"/>
          <p:cNvGraphicFramePr>
            <a:graphicFrameLocks noChangeAspect="1"/>
          </p:cNvGraphicFramePr>
          <p:nvPr>
            <p:extLst>
              <p:ext uri="{D42A27DB-BD31-4B8C-83A1-F6EECF244321}">
                <p14:modId xmlns:p14="http://schemas.microsoft.com/office/powerpoint/2010/main" val="575051710"/>
              </p:ext>
            </p:extLst>
          </p:nvPr>
        </p:nvGraphicFramePr>
        <p:xfrm>
          <a:off x="2778125" y="3429000"/>
          <a:ext cx="1698625" cy="590550"/>
        </p:xfrm>
        <a:graphic>
          <a:graphicData uri="http://schemas.openxmlformats.org/presentationml/2006/ole">
            <mc:AlternateContent xmlns:mc="http://schemas.openxmlformats.org/markup-compatibility/2006">
              <mc:Choice xmlns:v="urn:schemas-microsoft-com:vml" Requires="v">
                <p:oleObj spid="_x0000_s13322" name="Równanie" r:id="rId3" imgW="1143000" imgH="393480" progId="Equation.3">
                  <p:embed/>
                </p:oleObj>
              </mc:Choice>
              <mc:Fallback>
                <p:oleObj name="Równanie" r:id="rId3" imgW="1143000" imgH="393480" progId="Equation.3">
                  <p:embed/>
                  <p:pic>
                    <p:nvPicPr>
                      <p:cNvPr id="0" name=""/>
                      <p:cNvPicPr>
                        <a:picLocks noChangeAspect="1" noChangeArrowheads="1"/>
                      </p:cNvPicPr>
                      <p:nvPr/>
                    </p:nvPicPr>
                    <p:blipFill>
                      <a:blip r:embed="rId4"/>
                      <a:srcRect/>
                      <a:stretch>
                        <a:fillRect/>
                      </a:stretch>
                    </p:blipFill>
                    <p:spPr bwMode="auto">
                      <a:xfrm>
                        <a:off x="2778125" y="3429000"/>
                        <a:ext cx="16986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001844275"/>
              </p:ext>
            </p:extLst>
          </p:nvPr>
        </p:nvGraphicFramePr>
        <p:xfrm>
          <a:off x="1165225" y="6000750"/>
          <a:ext cx="2189163" cy="342900"/>
        </p:xfrm>
        <a:graphic>
          <a:graphicData uri="http://schemas.openxmlformats.org/presentationml/2006/ole">
            <mc:AlternateContent xmlns:mc="http://schemas.openxmlformats.org/markup-compatibility/2006">
              <mc:Choice xmlns:v="urn:schemas-microsoft-com:vml" Requires="v">
                <p:oleObj spid="_x0000_s13323" name="Równanie" r:id="rId5" imgW="1473120" imgH="228600" progId="Equation.3">
                  <p:embed/>
                </p:oleObj>
              </mc:Choice>
              <mc:Fallback>
                <p:oleObj name="Równanie" r:id="rId5" imgW="1473120" imgH="228600" progId="Equation.3">
                  <p:embed/>
                  <p:pic>
                    <p:nvPicPr>
                      <p:cNvPr id="0" name=""/>
                      <p:cNvPicPr>
                        <a:picLocks noChangeAspect="1" noChangeArrowheads="1"/>
                      </p:cNvPicPr>
                      <p:nvPr/>
                    </p:nvPicPr>
                    <p:blipFill>
                      <a:blip r:embed="rId6"/>
                      <a:srcRect/>
                      <a:stretch>
                        <a:fillRect/>
                      </a:stretch>
                    </p:blipFill>
                    <p:spPr bwMode="auto">
                      <a:xfrm>
                        <a:off x="1165225" y="6000750"/>
                        <a:ext cx="218916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019702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HITRAN software</a:t>
            </a:r>
            <a:endParaRPr lang="en-US" sz="3200" b="1" dirty="0"/>
          </a:p>
        </p:txBody>
      </p:sp>
      <p:sp>
        <p:nvSpPr>
          <p:cNvPr id="3" name="Symbol zastępczy zawartości 2"/>
          <p:cNvSpPr>
            <a:spLocks noGrp="1"/>
          </p:cNvSpPr>
          <p:nvPr>
            <p:ph idx="1"/>
          </p:nvPr>
        </p:nvSpPr>
        <p:spPr/>
        <p:txBody>
          <a:bodyPr>
            <a:normAutofit/>
          </a:bodyPr>
          <a:lstStyle/>
          <a:p>
            <a:r>
              <a:rPr lang="en-US" sz="2400" dirty="0"/>
              <a:t>The </a:t>
            </a:r>
            <a:r>
              <a:rPr lang="en-US" sz="2400" i="1" dirty="0"/>
              <a:t>HITRAN Application Programming Interface</a:t>
            </a:r>
            <a:r>
              <a:rPr lang="en-US" sz="2400" dirty="0"/>
              <a:t> (</a:t>
            </a:r>
            <a:r>
              <a:rPr lang="en-US" sz="2400" b="1" dirty="0"/>
              <a:t>HAPI</a:t>
            </a:r>
            <a:r>
              <a:rPr lang="en-US" sz="2400" dirty="0"/>
              <a:t>) [</a:t>
            </a:r>
            <a:r>
              <a:rPr lang="en-US" sz="2400" dirty="0">
                <a:hlinkClick r:id="rId2"/>
              </a:rPr>
              <a:t>1</a:t>
            </a:r>
            <a:r>
              <a:rPr lang="en-US" sz="2400" dirty="0"/>
              <a:t>] is a set of routines in Python which aims to provide remote access to </a:t>
            </a:r>
            <a:r>
              <a:rPr lang="en-US" sz="2400" dirty="0" smtClean="0"/>
              <a:t>functionality </a:t>
            </a:r>
            <a:r>
              <a:rPr lang="en-US" sz="2400" dirty="0"/>
              <a:t>and data provided by </a:t>
            </a:r>
            <a:r>
              <a:rPr lang="en-US" sz="2400" dirty="0" err="1"/>
              <a:t>HITRAN</a:t>
            </a:r>
            <a:r>
              <a:rPr lang="en-US" sz="2400" i="1" dirty="0" err="1"/>
              <a:t>online</a:t>
            </a:r>
            <a:r>
              <a:rPr lang="en-US" sz="2400" dirty="0"/>
              <a:t>. </a:t>
            </a:r>
            <a:endParaRPr lang="pl-PL" sz="2400" dirty="0" smtClean="0"/>
          </a:p>
          <a:p>
            <a:pPr marL="0" indent="0">
              <a:buNone/>
            </a:pPr>
            <a:r>
              <a:rPr lang="pl-PL" sz="2400" dirty="0">
                <a:hlinkClick r:id="rId3"/>
              </a:rPr>
              <a:t>https://</a:t>
            </a:r>
            <a:r>
              <a:rPr lang="pl-PL" sz="2400" dirty="0" smtClean="0">
                <a:hlinkClick r:id="rId3"/>
              </a:rPr>
              <a:t>github.com/hitranonline/hapi</a:t>
            </a:r>
            <a:r>
              <a:rPr lang="pl-PL" sz="2400" dirty="0" smtClean="0"/>
              <a:t> </a:t>
            </a:r>
          </a:p>
          <a:p>
            <a:r>
              <a:rPr lang="pl-PL" sz="2400" dirty="0" smtClean="0"/>
              <a:t>MATLAB import data</a:t>
            </a:r>
          </a:p>
          <a:p>
            <a:pPr marL="0" indent="0">
              <a:buNone/>
            </a:pPr>
            <a:r>
              <a:rPr lang="en-US" sz="2400" dirty="0" smtClean="0">
                <a:hlinkClick r:id="rId4"/>
              </a:rPr>
              <a:t>https</a:t>
            </a:r>
            <a:r>
              <a:rPr lang="en-US" sz="2400" dirty="0">
                <a:hlinkClick r:id="rId4"/>
              </a:rPr>
              <a:t>://</a:t>
            </a:r>
            <a:r>
              <a:rPr lang="en-US" sz="2400" dirty="0" smtClean="0">
                <a:hlinkClick r:id="rId4"/>
              </a:rPr>
              <a:t>www.mathworks.com/matlabcentral/fileexchange/48649-importhitran-par_file</a:t>
            </a:r>
            <a:endParaRPr lang="pl-PL" sz="2400" dirty="0" smtClean="0"/>
          </a:p>
          <a:p>
            <a:pPr marL="0" indent="0">
              <a:buNone/>
            </a:pPr>
            <a:endParaRPr lang="en-US" sz="2400" dirty="0"/>
          </a:p>
        </p:txBody>
      </p:sp>
    </p:spTree>
    <p:extLst>
      <p:ext uri="{BB962C8B-B14F-4D97-AF65-F5344CB8AC3E}">
        <p14:creationId xmlns:p14="http://schemas.microsoft.com/office/powerpoint/2010/main" val="118585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332656"/>
            <a:ext cx="8229600" cy="1143000"/>
          </a:xfrm>
        </p:spPr>
        <p:txBody>
          <a:bodyPr>
            <a:normAutofit/>
          </a:bodyPr>
          <a:lstStyle/>
          <a:p>
            <a:r>
              <a:rPr lang="en-US" sz="3200" b="1" dirty="0" smtClean="0"/>
              <a:t>Type of spectrum</a:t>
            </a:r>
            <a:endParaRPr lang="en-US" sz="3200" b="1" dirty="0"/>
          </a:p>
        </p:txBody>
      </p:sp>
      <p:sp>
        <p:nvSpPr>
          <p:cNvPr id="3" name="Symbol zastępczy zawartości 2"/>
          <p:cNvSpPr>
            <a:spLocks noGrp="1"/>
          </p:cNvSpPr>
          <p:nvPr>
            <p:ph idx="1"/>
          </p:nvPr>
        </p:nvSpPr>
        <p:spPr>
          <a:xfrm>
            <a:off x="3923928" y="1600200"/>
            <a:ext cx="5040560" cy="5141168"/>
          </a:xfrm>
        </p:spPr>
        <p:txBody>
          <a:bodyPr>
            <a:normAutofit fontScale="85000" lnSpcReduction="20000"/>
          </a:bodyPr>
          <a:lstStyle/>
          <a:p>
            <a:r>
              <a:rPr lang="en-US" dirty="0"/>
              <a:t>Absorption (emission) of radiation occurs during electron transitions in atoms and molecules. </a:t>
            </a:r>
            <a:endParaRPr lang="pl-PL" dirty="0" smtClean="0"/>
          </a:p>
          <a:p>
            <a:r>
              <a:rPr lang="en-US" dirty="0" smtClean="0"/>
              <a:t>In </a:t>
            </a:r>
            <a:r>
              <a:rPr lang="en-US" dirty="0"/>
              <a:t>the case of the latter, the structure of the absorption bands is much more complex due to vibrational and rotational transitions. </a:t>
            </a:r>
            <a:endParaRPr lang="pl-PL" dirty="0" smtClean="0"/>
          </a:p>
          <a:p>
            <a:r>
              <a:rPr lang="en-US" dirty="0" smtClean="0"/>
              <a:t>Three </a:t>
            </a:r>
            <a:r>
              <a:rPr lang="en-US" dirty="0"/>
              <a:t>types of spectrum can be </a:t>
            </a:r>
            <a:r>
              <a:rPr lang="en-US" dirty="0" smtClean="0"/>
              <a:t>distinguished</a:t>
            </a:r>
            <a:r>
              <a:rPr lang="pl-PL" dirty="0" smtClean="0"/>
              <a:t>:</a:t>
            </a:r>
            <a:r>
              <a:rPr lang="en-US" dirty="0" smtClean="0"/>
              <a:t> </a:t>
            </a:r>
            <a:endParaRPr lang="pl-PL" dirty="0" smtClean="0"/>
          </a:p>
          <a:p>
            <a:pPr>
              <a:buFontTx/>
              <a:buChar char="-"/>
            </a:pPr>
            <a:r>
              <a:rPr lang="pl-PL" dirty="0" smtClean="0"/>
              <a:t>l</a:t>
            </a:r>
            <a:r>
              <a:rPr lang="en-US" dirty="0" err="1" smtClean="0"/>
              <a:t>inear</a:t>
            </a:r>
            <a:r>
              <a:rPr lang="en-US" dirty="0" smtClean="0"/>
              <a:t>  </a:t>
            </a:r>
            <a:endParaRPr lang="pl-PL" dirty="0" smtClean="0"/>
          </a:p>
          <a:p>
            <a:pPr>
              <a:buFontTx/>
              <a:buChar char="-"/>
            </a:pPr>
            <a:r>
              <a:rPr lang="pl-PL" dirty="0" smtClean="0"/>
              <a:t>band</a:t>
            </a:r>
          </a:p>
          <a:p>
            <a:pPr>
              <a:buFontTx/>
              <a:buChar char="-"/>
            </a:pPr>
            <a:r>
              <a:rPr lang="pl-PL" dirty="0" smtClean="0"/>
              <a:t>c</a:t>
            </a:r>
            <a:r>
              <a:rPr lang="en-US" dirty="0" err="1" smtClean="0"/>
              <a:t>ontinuous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528" y="1844824"/>
            <a:ext cx="4391025"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289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Absorption</a:t>
            </a:r>
            <a:endParaRPr lang="en-US" sz="3200" b="1" dirty="0"/>
          </a:p>
        </p:txBody>
      </p:sp>
      <p:sp>
        <p:nvSpPr>
          <p:cNvPr id="3" name="Symbol zastępczy zawartości 2"/>
          <p:cNvSpPr>
            <a:spLocks noGrp="1"/>
          </p:cNvSpPr>
          <p:nvPr>
            <p:ph idx="1"/>
          </p:nvPr>
        </p:nvSpPr>
        <p:spPr>
          <a:xfrm>
            <a:off x="323528" y="1412776"/>
            <a:ext cx="8229600" cy="5069160"/>
          </a:xfrm>
        </p:spPr>
        <p:txBody>
          <a:bodyPr>
            <a:normAutofit fontScale="92500" lnSpcReduction="10000"/>
          </a:bodyPr>
          <a:lstStyle/>
          <a:p>
            <a:r>
              <a:rPr lang="en-US" sz="2400" dirty="0"/>
              <a:t>In order to </a:t>
            </a:r>
            <a:r>
              <a:rPr lang="en-US" sz="2400" dirty="0" err="1"/>
              <a:t>analyse</a:t>
            </a:r>
            <a:r>
              <a:rPr lang="en-US" sz="2400" dirty="0"/>
              <a:t> the spectral structure of molecules, it is necessary to know their geometrical structure. </a:t>
            </a:r>
            <a:endParaRPr lang="pl-PL" sz="2400" dirty="0" smtClean="0"/>
          </a:p>
          <a:p>
            <a:r>
              <a:rPr lang="en-US" sz="2400" dirty="0" smtClean="0"/>
              <a:t>The </a:t>
            </a:r>
            <a:r>
              <a:rPr lang="en-US" sz="2400" dirty="0"/>
              <a:t>molecules present in the atmosphere can be divided </a:t>
            </a:r>
            <a:r>
              <a:rPr lang="en-US" sz="2400" dirty="0" smtClean="0"/>
              <a:t>into:</a:t>
            </a:r>
            <a:endParaRPr lang="pl-PL" sz="2400" dirty="0" smtClean="0"/>
          </a:p>
          <a:p>
            <a:pPr>
              <a:buFontTx/>
              <a:buChar char="-"/>
            </a:pPr>
            <a:r>
              <a:rPr lang="en-US" sz="2400" dirty="0" smtClean="0"/>
              <a:t>Linear </a:t>
            </a:r>
            <a:r>
              <a:rPr lang="en-US" sz="2400" dirty="0"/>
              <a:t>(</a:t>
            </a:r>
            <a:r>
              <a:rPr lang="en-US" sz="2400" dirty="0" smtClean="0"/>
              <a:t>CO</a:t>
            </a:r>
            <a:r>
              <a:rPr lang="pl-PL" sz="2400" baseline="-25000" dirty="0" smtClean="0"/>
              <a:t>2</a:t>
            </a:r>
            <a:r>
              <a:rPr lang="en-US" sz="2400" dirty="0" smtClean="0"/>
              <a:t>, N</a:t>
            </a:r>
            <a:r>
              <a:rPr lang="pl-PL" sz="2400" baseline="-25000" dirty="0" smtClean="0"/>
              <a:t>2</a:t>
            </a:r>
            <a:r>
              <a:rPr lang="en-US" sz="2400" dirty="0" smtClean="0"/>
              <a:t>O</a:t>
            </a:r>
            <a:r>
              <a:rPr lang="en-US" sz="2400" dirty="0"/>
              <a:t>, </a:t>
            </a:r>
            <a:r>
              <a:rPr lang="en-US" sz="2400" dirty="0" smtClean="0"/>
              <a:t>C</a:t>
            </a:r>
            <a:r>
              <a:rPr lang="pl-PL" sz="2400" baseline="-25000" dirty="0" smtClean="0"/>
              <a:t>2</a:t>
            </a:r>
            <a:r>
              <a:rPr lang="en-US" sz="2400" dirty="0" smtClean="0"/>
              <a:t>H</a:t>
            </a:r>
            <a:r>
              <a:rPr lang="pl-PL" sz="2400" baseline="-25000" dirty="0" smtClean="0"/>
              <a:t>2 </a:t>
            </a:r>
            <a:r>
              <a:rPr lang="en-US" sz="2400" dirty="0" smtClean="0"/>
              <a:t>)</a:t>
            </a:r>
            <a:endParaRPr lang="pl-PL" sz="2400" dirty="0" smtClean="0"/>
          </a:p>
          <a:p>
            <a:pPr>
              <a:buFontTx/>
              <a:buChar char="-"/>
            </a:pPr>
            <a:r>
              <a:rPr lang="en-US" sz="2400" dirty="0" smtClean="0"/>
              <a:t>Symmetric </a:t>
            </a:r>
            <a:r>
              <a:rPr lang="en-US" sz="2400" dirty="0"/>
              <a:t>(</a:t>
            </a:r>
            <a:r>
              <a:rPr lang="en-US" sz="2400" dirty="0" smtClean="0"/>
              <a:t>NH</a:t>
            </a:r>
            <a:r>
              <a:rPr lang="pl-PL" sz="2400" baseline="-25000" dirty="0" smtClean="0"/>
              <a:t>3</a:t>
            </a:r>
            <a:r>
              <a:rPr lang="en-US" sz="2400" dirty="0" smtClean="0"/>
              <a:t>, CH</a:t>
            </a:r>
            <a:r>
              <a:rPr lang="pl-PL" sz="2400" baseline="-25000" dirty="0" smtClean="0"/>
              <a:t>3</a:t>
            </a:r>
            <a:r>
              <a:rPr lang="en-US" sz="2400" dirty="0" smtClean="0"/>
              <a:t>CL)</a:t>
            </a:r>
            <a:endParaRPr lang="pl-PL" sz="2400" dirty="0" smtClean="0"/>
          </a:p>
          <a:p>
            <a:pPr>
              <a:buFontTx/>
              <a:buChar char="-"/>
            </a:pPr>
            <a:r>
              <a:rPr lang="en-US" sz="2400" dirty="0" smtClean="0"/>
              <a:t>Spherically </a:t>
            </a:r>
            <a:r>
              <a:rPr lang="en-US" sz="2400" dirty="0"/>
              <a:t>symmetric (</a:t>
            </a:r>
            <a:r>
              <a:rPr lang="en-US" sz="2400" dirty="0" smtClean="0"/>
              <a:t>CH</a:t>
            </a:r>
            <a:r>
              <a:rPr lang="pl-PL" sz="2400" baseline="-25000" dirty="0" smtClean="0"/>
              <a:t>4</a:t>
            </a:r>
            <a:r>
              <a:rPr lang="en-US" sz="2400" dirty="0" smtClean="0"/>
              <a:t>)</a:t>
            </a:r>
            <a:endParaRPr lang="pl-PL" sz="2400" dirty="0" smtClean="0"/>
          </a:p>
          <a:p>
            <a:pPr>
              <a:buFontTx/>
              <a:buChar char="-"/>
            </a:pPr>
            <a:r>
              <a:rPr lang="en-US" sz="2400" dirty="0" smtClean="0"/>
              <a:t>Asymmetric </a:t>
            </a:r>
            <a:r>
              <a:rPr lang="en-US" sz="2400" dirty="0"/>
              <a:t>(</a:t>
            </a:r>
            <a:r>
              <a:rPr lang="en-US" sz="2400" dirty="0" smtClean="0"/>
              <a:t>H</a:t>
            </a:r>
            <a:r>
              <a:rPr lang="pl-PL" sz="2400" baseline="-25000" dirty="0" smtClean="0"/>
              <a:t>2</a:t>
            </a:r>
            <a:r>
              <a:rPr lang="en-US" sz="2400" dirty="0" smtClean="0"/>
              <a:t>O</a:t>
            </a:r>
            <a:r>
              <a:rPr lang="en-US" sz="2400" dirty="0"/>
              <a:t>, </a:t>
            </a:r>
            <a:r>
              <a:rPr lang="en-US" sz="2400" dirty="0" smtClean="0"/>
              <a:t>O</a:t>
            </a:r>
            <a:r>
              <a:rPr lang="pl-PL" sz="2400" baseline="-25000" dirty="0" smtClean="0"/>
              <a:t>3</a:t>
            </a:r>
            <a:r>
              <a:rPr lang="en-US" sz="2400" dirty="0" smtClean="0"/>
              <a:t>)</a:t>
            </a:r>
            <a:endParaRPr lang="pl-PL" sz="2400" dirty="0" smtClean="0"/>
          </a:p>
          <a:p>
            <a:r>
              <a:rPr lang="en-US" sz="2400" dirty="0"/>
              <a:t>The total energy of a molecule is expressed by the sum </a:t>
            </a:r>
            <a:r>
              <a:rPr lang="en-US" sz="2400" dirty="0" smtClean="0"/>
              <a:t>of</a:t>
            </a:r>
            <a:endParaRPr lang="pl-PL" sz="2400" dirty="0" smtClean="0"/>
          </a:p>
          <a:p>
            <a:endParaRPr lang="pl-PL" sz="2400" dirty="0" smtClean="0"/>
          </a:p>
          <a:p>
            <a:pPr marL="0" indent="0">
              <a:buNone/>
            </a:pPr>
            <a:r>
              <a:rPr lang="en-US" sz="2400" dirty="0" smtClean="0"/>
              <a:t> </a:t>
            </a:r>
            <a:endParaRPr lang="pl-PL" sz="2400" dirty="0" smtClean="0"/>
          </a:p>
          <a:p>
            <a:pPr marL="0" indent="0">
              <a:buNone/>
            </a:pPr>
            <a:r>
              <a:rPr lang="en-US" sz="2400" dirty="0" smtClean="0"/>
              <a:t>where </a:t>
            </a:r>
            <a:r>
              <a:rPr lang="en-US" sz="2400" dirty="0"/>
              <a:t>	</a:t>
            </a:r>
            <a:r>
              <a:rPr lang="en-US" sz="2400" dirty="0" smtClean="0"/>
              <a:t>E</a:t>
            </a:r>
            <a:r>
              <a:rPr lang="pl-PL" sz="2400" baseline="-25000" dirty="0" smtClean="0"/>
              <a:t>el</a:t>
            </a:r>
            <a:r>
              <a:rPr lang="en-US" sz="2400" dirty="0" smtClean="0"/>
              <a:t> </a:t>
            </a:r>
            <a:r>
              <a:rPr lang="en-US" sz="2400" dirty="0"/>
              <a:t>- potential energy of </a:t>
            </a:r>
            <a:r>
              <a:rPr lang="en-US" sz="2400" dirty="0" smtClean="0"/>
              <a:t>electrons</a:t>
            </a:r>
            <a:r>
              <a:rPr lang="pl-PL" sz="2400" dirty="0" smtClean="0"/>
              <a:t>, </a:t>
            </a:r>
            <a:r>
              <a:rPr lang="pl-PL" sz="2400" dirty="0" err="1" smtClean="0"/>
              <a:t>E</a:t>
            </a:r>
            <a:r>
              <a:rPr lang="pl-PL" sz="2400" baseline="-25000" dirty="0" err="1" smtClean="0"/>
              <a:t>vib</a:t>
            </a:r>
            <a:r>
              <a:rPr lang="en-US" sz="2400" dirty="0" smtClean="0"/>
              <a:t> </a:t>
            </a:r>
            <a:r>
              <a:rPr lang="en-US" sz="2400" dirty="0"/>
              <a:t>- kinetic-vibrational energy of </a:t>
            </a:r>
            <a:r>
              <a:rPr lang="en-US" sz="2400" dirty="0" smtClean="0"/>
              <a:t>molecules</a:t>
            </a:r>
            <a:r>
              <a:rPr lang="pl-PL" sz="2400" dirty="0" smtClean="0"/>
              <a:t>, </a:t>
            </a:r>
            <a:r>
              <a:rPr lang="en-US" sz="2400" dirty="0" smtClean="0"/>
              <a:t>E</a:t>
            </a:r>
            <a:r>
              <a:rPr lang="pl-PL" sz="2400" baseline="-25000" dirty="0" smtClean="0"/>
              <a:t>rot</a:t>
            </a:r>
            <a:r>
              <a:rPr lang="en-US" sz="2400" dirty="0" smtClean="0"/>
              <a:t> </a:t>
            </a:r>
            <a:r>
              <a:rPr lang="en-US" sz="2400" dirty="0"/>
              <a:t>- kinetic energy of rotational movement of </a:t>
            </a:r>
            <a:r>
              <a:rPr lang="en-US" sz="2400" dirty="0" smtClean="0"/>
              <a:t>molecules</a:t>
            </a:r>
            <a:r>
              <a:rPr lang="pl-PL" sz="2400" dirty="0" smtClean="0"/>
              <a:t>, </a:t>
            </a:r>
            <a:r>
              <a:rPr lang="en-US" sz="2400" dirty="0" smtClean="0"/>
              <a:t>E</a:t>
            </a:r>
            <a:r>
              <a:rPr lang="pl-PL" sz="2400" baseline="-25000" dirty="0" err="1" smtClean="0"/>
              <a:t>tr</a:t>
            </a:r>
            <a:r>
              <a:rPr lang="en-US" sz="2400" dirty="0" smtClean="0"/>
              <a:t> </a:t>
            </a:r>
            <a:r>
              <a:rPr lang="en-US" sz="2400" dirty="0"/>
              <a:t>- kinetic energy of exchange during collision of molecules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3944195313"/>
              </p:ext>
            </p:extLst>
          </p:nvPr>
        </p:nvGraphicFramePr>
        <p:xfrm>
          <a:off x="2195736" y="4365104"/>
          <a:ext cx="3024336" cy="434635"/>
        </p:xfrm>
        <a:graphic>
          <a:graphicData uri="http://schemas.openxmlformats.org/presentationml/2006/ole">
            <mc:AlternateContent xmlns:mc="http://schemas.openxmlformats.org/markup-compatibility/2006">
              <mc:Choice xmlns:v="urn:schemas-microsoft-com:vml" Requires="v">
                <p:oleObj spid="_x0000_s1077" name="Równanie" r:id="rId3" imgW="1587500" imgH="228600" progId="Equation.3">
                  <p:embed/>
                </p:oleObj>
              </mc:Choice>
              <mc:Fallback>
                <p:oleObj name="Równanie" r:id="rId3" imgW="15875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4365104"/>
                        <a:ext cx="3024336" cy="434635"/>
                      </a:xfrm>
                      <a:prstGeom prst="rect">
                        <a:avLst/>
                      </a:prstGeom>
                      <a:noFill/>
                    </p:spPr>
                  </p:pic>
                </p:oleObj>
              </mc:Fallback>
            </mc:AlternateContent>
          </a:graphicData>
        </a:graphic>
      </p:graphicFrame>
    </p:spTree>
    <p:extLst>
      <p:ext uri="{BB962C8B-B14F-4D97-AF65-F5344CB8AC3E}">
        <p14:creationId xmlns:p14="http://schemas.microsoft.com/office/powerpoint/2010/main" val="4100477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052736"/>
            <a:ext cx="6768752" cy="5438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10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3728" y="188640"/>
            <a:ext cx="5361905" cy="3714286"/>
          </a:xfrm>
          <a:prstGeom prst="rect">
            <a:avLst/>
          </a:prstGeom>
          <a:noFill/>
          <a:extLst>
            <a:ext uri="{909E8E84-426E-40DD-AFC4-6F175D3DCCD1}">
              <a14:hiddenFill xmlns:a14="http://schemas.microsoft.com/office/drawing/2010/main">
                <a:solidFill>
                  <a:srgbClr val="FFFFFF"/>
                </a:solidFill>
              </a14:hiddenFill>
            </a:ext>
          </a:extLst>
        </p:spPr>
      </p:pic>
      <p:sp>
        <p:nvSpPr>
          <p:cNvPr id="3" name="Prostokąt 2"/>
          <p:cNvSpPr/>
          <p:nvPr/>
        </p:nvSpPr>
        <p:spPr>
          <a:xfrm>
            <a:off x="395536" y="4005064"/>
            <a:ext cx="8280920" cy="2308324"/>
          </a:xfrm>
          <a:prstGeom prst="rect">
            <a:avLst/>
          </a:prstGeom>
        </p:spPr>
        <p:txBody>
          <a:bodyPr wrap="square">
            <a:spAutoFit/>
          </a:bodyPr>
          <a:lstStyle/>
          <a:p>
            <a:pPr marL="285750" indent="-285750">
              <a:buFont typeface="Arial" pitchFamily="34" charset="0"/>
              <a:buChar char="•"/>
            </a:pPr>
            <a:r>
              <a:rPr lang="en-US" sz="2400" dirty="0"/>
              <a:t>Due to the fact that the energies of the molecules </a:t>
            </a:r>
            <a:r>
              <a:rPr lang="en-US" sz="2400" dirty="0" err="1" smtClean="0"/>
              <a:t>fulfil</a:t>
            </a:r>
            <a:r>
              <a:rPr lang="en-US" sz="2400" dirty="0" smtClean="0"/>
              <a:t> </a:t>
            </a:r>
            <a:r>
              <a:rPr lang="en-US" sz="2400" dirty="0"/>
              <a:t>the relations </a:t>
            </a:r>
            <a:r>
              <a:rPr lang="en-US" sz="2400" dirty="0" smtClean="0"/>
              <a:t>E</a:t>
            </a:r>
            <a:r>
              <a:rPr lang="pl-PL" sz="2400" baseline="-25000" dirty="0" smtClean="0"/>
              <a:t>rot</a:t>
            </a:r>
            <a:r>
              <a:rPr lang="en-US" sz="2400" dirty="0" smtClean="0"/>
              <a:t> </a:t>
            </a:r>
            <a:r>
              <a:rPr lang="en-US" sz="2400" dirty="0"/>
              <a:t>&lt; </a:t>
            </a:r>
            <a:r>
              <a:rPr lang="en-US" sz="2400" dirty="0" smtClean="0"/>
              <a:t>E</a:t>
            </a:r>
            <a:r>
              <a:rPr lang="pl-PL" sz="2400" baseline="-25000" dirty="0" err="1" smtClean="0"/>
              <a:t>tr</a:t>
            </a:r>
            <a:r>
              <a:rPr lang="en-US" sz="2400" dirty="0" smtClean="0"/>
              <a:t> </a:t>
            </a:r>
            <a:r>
              <a:rPr lang="en-US" sz="2400" dirty="0"/>
              <a:t>&lt; </a:t>
            </a:r>
            <a:r>
              <a:rPr lang="en-US" sz="2400" dirty="0" smtClean="0"/>
              <a:t>E</a:t>
            </a:r>
            <a:r>
              <a:rPr lang="pl-PL" sz="2400" baseline="-25000" dirty="0" err="1" smtClean="0"/>
              <a:t>vib</a:t>
            </a:r>
            <a:r>
              <a:rPr lang="pl-PL" sz="2400" baseline="-25000" dirty="0" smtClean="0"/>
              <a:t> </a:t>
            </a:r>
            <a:r>
              <a:rPr lang="en-US" sz="2400" dirty="0" smtClean="0"/>
              <a:t>&lt; E</a:t>
            </a:r>
            <a:r>
              <a:rPr lang="pl-PL" sz="2400" baseline="-25000" dirty="0" smtClean="0"/>
              <a:t>el</a:t>
            </a:r>
            <a:r>
              <a:rPr lang="en-US" sz="2400" dirty="0" smtClean="0"/>
              <a:t>, </a:t>
            </a:r>
            <a:r>
              <a:rPr lang="en-US" sz="2400" dirty="0"/>
              <a:t>it follows that spectral lines in the visible and ultraviolet region are associated with electron transitions, with vibrational transitions absorption of radiation from the near to far infrared, with rotational transitions absorption in the far infrared and in the microwave region. </a:t>
            </a:r>
          </a:p>
        </p:txBody>
      </p:sp>
    </p:spTree>
    <p:extLst>
      <p:ext uri="{BB962C8B-B14F-4D97-AF65-F5344CB8AC3E}">
        <p14:creationId xmlns:p14="http://schemas.microsoft.com/office/powerpoint/2010/main" val="63680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778098"/>
          </a:xfrm>
        </p:spPr>
        <p:txBody>
          <a:bodyPr>
            <a:normAutofit/>
          </a:bodyPr>
          <a:lstStyle/>
          <a:p>
            <a:r>
              <a:rPr lang="pl-PL" sz="3200" b="1" dirty="0" smtClean="0"/>
              <a:t>Line </a:t>
            </a:r>
            <a:r>
              <a:rPr lang="pl-PL" sz="3200" b="1" dirty="0" err="1" smtClean="0"/>
              <a:t>broadening</a:t>
            </a:r>
            <a:endParaRPr lang="en-US" sz="3200" b="1" dirty="0"/>
          </a:p>
        </p:txBody>
      </p:sp>
      <p:sp>
        <p:nvSpPr>
          <p:cNvPr id="3" name="Symbol zastępczy zawartości 2"/>
          <p:cNvSpPr>
            <a:spLocks noGrp="1"/>
          </p:cNvSpPr>
          <p:nvPr>
            <p:ph idx="1"/>
          </p:nvPr>
        </p:nvSpPr>
        <p:spPr>
          <a:xfrm>
            <a:off x="323528" y="1196752"/>
            <a:ext cx="8229600" cy="5256584"/>
          </a:xfrm>
        </p:spPr>
        <p:txBody>
          <a:bodyPr>
            <a:normAutofit fontScale="92500" lnSpcReduction="20000"/>
          </a:bodyPr>
          <a:lstStyle/>
          <a:p>
            <a:r>
              <a:rPr lang="pl-PL" sz="2400" dirty="0" smtClean="0"/>
              <a:t>M</a:t>
            </a:r>
            <a:r>
              <a:rPr lang="en-US" sz="2400" dirty="0" err="1" smtClean="0"/>
              <a:t>onochromatic</a:t>
            </a:r>
            <a:r>
              <a:rPr lang="en-US" sz="2400" dirty="0" smtClean="0"/>
              <a:t> </a:t>
            </a:r>
            <a:r>
              <a:rPr lang="en-US" sz="2400" dirty="0"/>
              <a:t>absorption lines are practically never observed in nature as the spectral lines broaden. </a:t>
            </a:r>
            <a:endParaRPr lang="pl-PL" sz="2400" dirty="0" smtClean="0"/>
          </a:p>
          <a:p>
            <a:r>
              <a:rPr lang="en-US" sz="2400" dirty="0" smtClean="0"/>
              <a:t>A </a:t>
            </a:r>
            <a:r>
              <a:rPr lang="en-US" sz="2400" dirty="0"/>
              <a:t>distinction is made between</a:t>
            </a:r>
            <a:r>
              <a:rPr lang="en-US" sz="2400" dirty="0" smtClean="0"/>
              <a:t>:</a:t>
            </a:r>
            <a:endParaRPr lang="pl-PL" sz="2400" dirty="0" smtClean="0"/>
          </a:p>
          <a:p>
            <a:pPr>
              <a:buFontTx/>
              <a:buChar char="-"/>
            </a:pPr>
            <a:r>
              <a:rPr lang="en-US" sz="2400" dirty="0" smtClean="0"/>
              <a:t>Natural broadening</a:t>
            </a:r>
            <a:endParaRPr lang="pl-PL" sz="2400" dirty="0" smtClean="0"/>
          </a:p>
          <a:p>
            <a:pPr>
              <a:buFontTx/>
              <a:buChar char="-"/>
            </a:pPr>
            <a:r>
              <a:rPr lang="en-US" sz="2400" dirty="0" smtClean="0"/>
              <a:t>Doppler broadening</a:t>
            </a:r>
            <a:endParaRPr lang="pl-PL" sz="2400" dirty="0" smtClean="0"/>
          </a:p>
          <a:p>
            <a:pPr>
              <a:buFontTx/>
              <a:buChar char="-"/>
            </a:pPr>
            <a:r>
              <a:rPr lang="en-US" sz="2400" dirty="0" smtClean="0"/>
              <a:t>Pressure </a:t>
            </a:r>
            <a:r>
              <a:rPr lang="en-US" sz="2400" dirty="0"/>
              <a:t>(collisional) </a:t>
            </a:r>
            <a:r>
              <a:rPr lang="en-US" sz="2400" dirty="0" smtClean="0"/>
              <a:t>broadening</a:t>
            </a:r>
            <a:endParaRPr lang="pl-PL" sz="2400" dirty="0" smtClean="0"/>
          </a:p>
          <a:p>
            <a:r>
              <a:rPr lang="en-US" sz="2400" dirty="0" smtClean="0"/>
              <a:t>Doppler broadening results from a shift in the frequency of the wave emitted or absorbed by moving molecules. Atoms or molecules subject to</a:t>
            </a:r>
            <a:r>
              <a:rPr lang="pl-PL" sz="2400" dirty="0" smtClean="0"/>
              <a:t> </a:t>
            </a:r>
            <a:r>
              <a:rPr lang="pl-PL" sz="2400" dirty="0" smtClean="0">
                <a:latin typeface="+mj-lt"/>
                <a:cs typeface="Arial" pitchFamily="34" charset="0"/>
              </a:rPr>
              <a:t>Maxwell–Boltzmann </a:t>
            </a:r>
            <a:r>
              <a:rPr lang="pl-PL" sz="2400" dirty="0" err="1" smtClean="0">
                <a:latin typeface="+mj-lt"/>
                <a:cs typeface="Arial" pitchFamily="34" charset="0"/>
              </a:rPr>
              <a:t>distribution</a:t>
            </a:r>
            <a:r>
              <a:rPr lang="pl-PL" sz="2400" dirty="0" smtClean="0">
                <a:latin typeface="+mj-lt"/>
                <a:cs typeface="Arial" pitchFamily="34" charset="0"/>
              </a:rPr>
              <a:t> </a:t>
            </a:r>
            <a:r>
              <a:rPr lang="en-US" sz="2400" dirty="0" smtClean="0"/>
              <a:t>will have different velocities, so will see photons shifted to the red or blue side of the spectrum. </a:t>
            </a:r>
            <a:endParaRPr lang="pl-PL" sz="2400" dirty="0" smtClean="0"/>
          </a:p>
          <a:p>
            <a:r>
              <a:rPr lang="en-US" sz="2400" dirty="0" smtClean="0"/>
              <a:t>In </a:t>
            </a:r>
            <a:r>
              <a:rPr lang="en-US" sz="2400" dirty="0"/>
              <a:t>this case, the higher the temperature of the gas, the greater the differences in velocities and the greater the broadening of the line. </a:t>
            </a:r>
            <a:endParaRPr lang="pl-PL" sz="2400" dirty="0" smtClean="0"/>
          </a:p>
          <a:p>
            <a:r>
              <a:rPr lang="pl-PL" sz="2400" dirty="0"/>
              <a:t>W</a:t>
            </a:r>
            <a:r>
              <a:rPr lang="en-US" sz="2400" dirty="0" err="1" smtClean="0"/>
              <a:t>idening</a:t>
            </a:r>
            <a:r>
              <a:rPr lang="en-US" sz="2400" dirty="0" smtClean="0"/>
              <a:t> </a:t>
            </a:r>
            <a:r>
              <a:rPr lang="en-US" sz="2400" dirty="0"/>
              <a:t>due to pressure is related to the modification of the energy levels of atoms or molecules when they collide. </a:t>
            </a:r>
            <a:r>
              <a:rPr lang="en-US" sz="2400" dirty="0" smtClean="0"/>
              <a:t>In </a:t>
            </a:r>
            <a:r>
              <a:rPr lang="en-US" sz="2400" dirty="0"/>
              <a:t>this case, the broadening depends on the density of the gas.</a:t>
            </a:r>
          </a:p>
          <a:p>
            <a:pPr>
              <a:buFontTx/>
              <a:buChar char="-"/>
            </a:pPr>
            <a:endParaRPr lang="en-US" sz="2400" dirty="0"/>
          </a:p>
        </p:txBody>
      </p:sp>
    </p:spTree>
    <p:extLst>
      <p:ext uri="{BB962C8B-B14F-4D97-AF65-F5344CB8AC3E}">
        <p14:creationId xmlns:p14="http://schemas.microsoft.com/office/powerpoint/2010/main" val="1455170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Lorenz distribution</a:t>
            </a:r>
            <a:endParaRPr lang="en-US" sz="3200" b="1" dirty="0"/>
          </a:p>
        </p:txBody>
      </p:sp>
      <p:sp>
        <p:nvSpPr>
          <p:cNvPr id="3" name="Symbol zastępczy zawartości 2"/>
          <p:cNvSpPr>
            <a:spLocks noGrp="1"/>
          </p:cNvSpPr>
          <p:nvPr>
            <p:ph idx="1"/>
          </p:nvPr>
        </p:nvSpPr>
        <p:spPr>
          <a:xfrm>
            <a:off x="611560" y="2420888"/>
            <a:ext cx="8229600" cy="1224136"/>
          </a:xfrm>
        </p:spPr>
        <p:txBody>
          <a:bodyPr>
            <a:normAutofit/>
          </a:bodyPr>
          <a:lstStyle/>
          <a:p>
            <a:pPr marL="0" indent="0">
              <a:buNone/>
            </a:pPr>
            <a:r>
              <a:rPr lang="en-US" sz="2400" dirty="0"/>
              <a:t>where </a:t>
            </a:r>
            <a:r>
              <a:rPr lang="en-US" sz="2400" dirty="0" smtClean="0"/>
              <a:t>f</a:t>
            </a:r>
            <a:r>
              <a:rPr lang="pl-PL" sz="2400" baseline="-25000" dirty="0" smtClean="0"/>
              <a:t>L</a:t>
            </a:r>
            <a:r>
              <a:rPr lang="en-US" sz="2400" dirty="0" smtClean="0"/>
              <a:t> </a:t>
            </a:r>
            <a:r>
              <a:rPr lang="en-US" sz="2400" dirty="0"/>
              <a:t>is the shape parameter and, </a:t>
            </a:r>
            <a:r>
              <a:rPr lang="en-US" sz="2400" dirty="0" smtClean="0">
                <a:sym typeface="Symbol"/>
              </a:rPr>
              <a:t></a:t>
            </a:r>
            <a:r>
              <a:rPr lang="pl-PL" sz="2400" baseline="-25000" dirty="0" smtClean="0">
                <a:sym typeface="Symbol"/>
              </a:rPr>
              <a:t>o</a:t>
            </a:r>
            <a:r>
              <a:rPr lang="en-US" sz="2400" dirty="0" smtClean="0"/>
              <a:t> </a:t>
            </a:r>
            <a:r>
              <a:rPr lang="en-US" sz="2400" dirty="0"/>
              <a:t>defines the </a:t>
            </a:r>
            <a:r>
              <a:rPr lang="en-US" sz="2400" dirty="0" err="1"/>
              <a:t>centre</a:t>
            </a:r>
            <a:r>
              <a:rPr lang="en-US" sz="2400" dirty="0"/>
              <a:t> of the spectral line, </a:t>
            </a:r>
            <a:r>
              <a:rPr lang="en-US" sz="2400" dirty="0" smtClean="0">
                <a:sym typeface="Symbol"/>
              </a:rPr>
              <a:t></a:t>
            </a:r>
            <a:r>
              <a:rPr lang="en-US" sz="2400" dirty="0" smtClean="0"/>
              <a:t> </a:t>
            </a:r>
            <a:r>
              <a:rPr lang="en-US" sz="2400" dirty="0"/>
              <a:t>is the half-width of the spectral line defined by the </a:t>
            </a:r>
            <a:r>
              <a:rPr lang="en-US" sz="2400" dirty="0" smtClean="0"/>
              <a:t>formula:</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067184627"/>
              </p:ext>
            </p:extLst>
          </p:nvPr>
        </p:nvGraphicFramePr>
        <p:xfrm>
          <a:off x="2267744" y="1340768"/>
          <a:ext cx="3957980" cy="908720"/>
        </p:xfrm>
        <a:graphic>
          <a:graphicData uri="http://schemas.openxmlformats.org/presentationml/2006/ole">
            <mc:AlternateContent xmlns:mc="http://schemas.openxmlformats.org/markup-compatibility/2006">
              <mc:Choice xmlns:v="urn:schemas-microsoft-com:vml" Requires="v">
                <p:oleObj spid="_x0000_s2136" name="Równanie" r:id="rId3" imgW="1866900" imgH="431800" progId="Equation.3">
                  <p:embed/>
                </p:oleObj>
              </mc:Choice>
              <mc:Fallback>
                <p:oleObj name="Równanie" r:id="rId3" imgW="18669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1340768"/>
                        <a:ext cx="3957980" cy="908720"/>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533339937"/>
              </p:ext>
            </p:extLst>
          </p:nvPr>
        </p:nvGraphicFramePr>
        <p:xfrm>
          <a:off x="2627784" y="3645024"/>
          <a:ext cx="2797432" cy="908720"/>
        </p:xfrm>
        <a:graphic>
          <a:graphicData uri="http://schemas.openxmlformats.org/presentationml/2006/ole">
            <mc:AlternateContent xmlns:mc="http://schemas.openxmlformats.org/markup-compatibility/2006">
              <mc:Choice xmlns:v="urn:schemas-microsoft-com:vml" Requires="v">
                <p:oleObj spid="_x0000_s2137" name="Równanie" r:id="rId5" imgW="1497950" imgH="482391" progId="Equation.3">
                  <p:embed/>
                </p:oleObj>
              </mc:Choice>
              <mc:Fallback>
                <p:oleObj name="Równanie" r:id="rId5" imgW="1497950" imgH="482391"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7784" y="3645024"/>
                        <a:ext cx="2797432" cy="908720"/>
                      </a:xfrm>
                      <a:prstGeom prst="rect">
                        <a:avLst/>
                      </a:prstGeom>
                      <a:noFill/>
                    </p:spPr>
                  </p:pic>
                </p:oleObj>
              </mc:Fallback>
            </mc:AlternateContent>
          </a:graphicData>
        </a:graphic>
      </p:graphicFrame>
      <p:sp>
        <p:nvSpPr>
          <p:cNvPr id="8" name="Prostokąt 7"/>
          <p:cNvSpPr/>
          <p:nvPr/>
        </p:nvSpPr>
        <p:spPr>
          <a:xfrm>
            <a:off x="629101" y="4653136"/>
            <a:ext cx="7885797" cy="1200329"/>
          </a:xfrm>
          <a:prstGeom prst="rect">
            <a:avLst/>
          </a:prstGeom>
        </p:spPr>
        <p:txBody>
          <a:bodyPr wrap="square">
            <a:spAutoFit/>
          </a:bodyPr>
          <a:lstStyle/>
          <a:p>
            <a:r>
              <a:rPr lang="en-US" sz="2400" dirty="0"/>
              <a:t>where </a:t>
            </a:r>
            <a:r>
              <a:rPr lang="en-US" sz="2400" dirty="0" smtClean="0">
                <a:sym typeface="Symbol"/>
              </a:rPr>
              <a:t></a:t>
            </a:r>
            <a:r>
              <a:rPr lang="pl-PL" sz="2400" baseline="-25000" dirty="0" smtClean="0">
                <a:sym typeface="Symbol"/>
              </a:rPr>
              <a:t>o</a:t>
            </a:r>
            <a:r>
              <a:rPr lang="en-US" sz="2400" dirty="0" smtClean="0"/>
              <a:t> </a:t>
            </a:r>
            <a:r>
              <a:rPr lang="en-US" sz="2400" dirty="0"/>
              <a:t>is the half-width for standard conditions (</a:t>
            </a:r>
            <a:r>
              <a:rPr lang="en-US" sz="2400" dirty="0" smtClean="0"/>
              <a:t>T</a:t>
            </a:r>
            <a:r>
              <a:rPr lang="pl-PL" sz="2400" baseline="-25000" dirty="0" smtClean="0"/>
              <a:t>o</a:t>
            </a:r>
            <a:r>
              <a:rPr lang="en-US" sz="2400" dirty="0" smtClean="0"/>
              <a:t>=273 </a:t>
            </a:r>
            <a:r>
              <a:rPr lang="en-US" sz="2400" dirty="0"/>
              <a:t>K, </a:t>
            </a:r>
            <a:r>
              <a:rPr lang="en-US" sz="2400" dirty="0" smtClean="0"/>
              <a:t>p</a:t>
            </a:r>
            <a:r>
              <a:rPr lang="pl-PL" sz="2400" baseline="-25000" dirty="0" smtClean="0"/>
              <a:t>o</a:t>
            </a:r>
            <a:r>
              <a:rPr lang="en-US" sz="2400" dirty="0" smtClean="0"/>
              <a:t>=1013.25 </a:t>
            </a:r>
            <a:r>
              <a:rPr lang="pl-PL" sz="2400" dirty="0" err="1" smtClean="0"/>
              <a:t>hPa</a:t>
            </a:r>
            <a:r>
              <a:rPr lang="en-US" sz="2400" dirty="0" smtClean="0"/>
              <a:t>) </a:t>
            </a:r>
            <a:r>
              <a:rPr lang="en-US" sz="2400" dirty="0"/>
              <a:t>and varies between 0.01 and 0.1 </a:t>
            </a:r>
            <a:r>
              <a:rPr lang="en-US" sz="2400" dirty="0" smtClean="0"/>
              <a:t>cm</a:t>
            </a:r>
            <a:r>
              <a:rPr lang="pl-PL" sz="2400" baseline="30000" dirty="0" smtClean="0"/>
              <a:t>-1</a:t>
            </a:r>
            <a:r>
              <a:rPr lang="en-US" sz="2400" dirty="0" smtClean="0"/>
              <a:t> </a:t>
            </a:r>
            <a:r>
              <a:rPr lang="en-US" sz="2400" dirty="0"/>
              <a:t>for most optically active atmospheric gases.</a:t>
            </a:r>
          </a:p>
        </p:txBody>
      </p:sp>
    </p:spTree>
    <p:extLst>
      <p:ext uri="{BB962C8B-B14F-4D97-AF65-F5344CB8AC3E}">
        <p14:creationId xmlns:p14="http://schemas.microsoft.com/office/powerpoint/2010/main" val="3119195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16632"/>
            <a:ext cx="8229600" cy="1143000"/>
          </a:xfrm>
        </p:spPr>
        <p:txBody>
          <a:bodyPr>
            <a:normAutofit/>
          </a:bodyPr>
          <a:lstStyle/>
          <a:p>
            <a:r>
              <a:rPr lang="pl-PL" sz="3200" b="1" dirty="0" smtClean="0"/>
              <a:t>Notes to Lorenz </a:t>
            </a:r>
            <a:r>
              <a:rPr lang="pl-PL" sz="3200" b="1" dirty="0" err="1" smtClean="0"/>
              <a:t>distribution</a:t>
            </a:r>
            <a:endParaRPr lang="en-US" sz="3200" b="1" dirty="0"/>
          </a:p>
        </p:txBody>
      </p:sp>
      <p:sp>
        <p:nvSpPr>
          <p:cNvPr id="3" name="Symbol zastępczy zawartości 2"/>
          <p:cNvSpPr>
            <a:spLocks noGrp="1"/>
          </p:cNvSpPr>
          <p:nvPr>
            <p:ph idx="1"/>
          </p:nvPr>
        </p:nvSpPr>
        <p:spPr>
          <a:xfrm>
            <a:off x="107504" y="1196752"/>
            <a:ext cx="6120680" cy="5544616"/>
          </a:xfrm>
        </p:spPr>
        <p:txBody>
          <a:bodyPr>
            <a:noAutofit/>
          </a:bodyPr>
          <a:lstStyle/>
          <a:p>
            <a:r>
              <a:rPr lang="en-US" sz="2300" dirty="0" smtClean="0"/>
              <a:t>The </a:t>
            </a:r>
            <a:r>
              <a:rPr lang="en-US" sz="2300" dirty="0"/>
              <a:t>pressure dependence of spectral line shape is important in the lower layers of the atmosphere. </a:t>
            </a:r>
            <a:endParaRPr lang="pl-PL" sz="2300" dirty="0" smtClean="0"/>
          </a:p>
          <a:p>
            <a:r>
              <a:rPr lang="en-US" sz="2300" dirty="0" smtClean="0"/>
              <a:t>Pressure </a:t>
            </a:r>
            <a:r>
              <a:rPr lang="en-US" sz="2300" dirty="0"/>
              <a:t>broadening is assumed to be important from the surface to 40 km, where the pressure varies by 3 orders of magnitude. </a:t>
            </a:r>
            <a:r>
              <a:rPr lang="en-US" sz="2300" dirty="0" smtClean="0"/>
              <a:t> </a:t>
            </a:r>
            <a:endParaRPr lang="pl-PL" sz="2300" dirty="0" smtClean="0"/>
          </a:p>
          <a:p>
            <a:r>
              <a:rPr lang="en-US" sz="2300" dirty="0" smtClean="0"/>
              <a:t>The </a:t>
            </a:r>
            <a:r>
              <a:rPr lang="en-US" sz="2300" dirty="0"/>
              <a:t>Lorenz profile plays a fundamental role in radiative transfer in the lower atmosphere. </a:t>
            </a:r>
            <a:endParaRPr lang="pl-PL" sz="2300" dirty="0" smtClean="0"/>
          </a:p>
          <a:p>
            <a:r>
              <a:rPr lang="en-US" sz="2300" dirty="0" smtClean="0"/>
              <a:t>Collisions </a:t>
            </a:r>
            <a:r>
              <a:rPr lang="en-US" sz="2300" dirty="0"/>
              <a:t>between the same types of molecules lead to much greater broadening compared to collisions between different molecules. </a:t>
            </a:r>
            <a:endParaRPr lang="pl-PL" sz="2300" dirty="0" smtClean="0"/>
          </a:p>
          <a:p>
            <a:r>
              <a:rPr lang="en-US" sz="2300" dirty="0" smtClean="0"/>
              <a:t>As </a:t>
            </a:r>
            <a:r>
              <a:rPr lang="en-US" sz="2300" dirty="0"/>
              <a:t>the optically active gases in the atmosphere have a low concentration, so the second type of molecule collisions dominates.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1412776"/>
            <a:ext cx="2971800" cy="347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8189484"/>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1708</TotalTime>
  <Words>1277</Words>
  <Application>Microsoft Office PowerPoint</Application>
  <PresentationFormat>Pokaz na ekranie (4:3)</PresentationFormat>
  <Paragraphs>106</Paragraphs>
  <Slides>24</Slides>
  <Notes>0</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24</vt:i4>
      </vt:variant>
    </vt:vector>
  </HeadingPairs>
  <TitlesOfParts>
    <vt:vector size="26" baseType="lpstr">
      <vt:lpstr>Motyw pakietu Office</vt:lpstr>
      <vt:lpstr>Równanie</vt:lpstr>
      <vt:lpstr>Radiative processes  in the atmosphere</vt:lpstr>
      <vt:lpstr>Introduction</vt:lpstr>
      <vt:lpstr>Type of spectrum</vt:lpstr>
      <vt:lpstr>Absorption</vt:lpstr>
      <vt:lpstr>Prezentacja programu PowerPoint</vt:lpstr>
      <vt:lpstr>Prezentacja programu PowerPoint</vt:lpstr>
      <vt:lpstr>Line broadening</vt:lpstr>
      <vt:lpstr>Lorenz distribution</vt:lpstr>
      <vt:lpstr>Notes to Lorenz distribution</vt:lpstr>
      <vt:lpstr>Doppler broadening is described using the shape parameter fd in the form:</vt:lpstr>
      <vt:lpstr>Voigt profile</vt:lpstr>
      <vt:lpstr>Properties of Voigt profile</vt:lpstr>
      <vt:lpstr>Absorption coefficient and transmission</vt:lpstr>
      <vt:lpstr>Notes</vt:lpstr>
      <vt:lpstr>Optical depth  (absorption optical depth)</vt:lpstr>
      <vt:lpstr>Absorption in the far-infrared</vt:lpstr>
      <vt:lpstr>Absorption by main atmospheric gasses</vt:lpstr>
      <vt:lpstr>Prezentacja programu PowerPoint</vt:lpstr>
      <vt:lpstr>Gas absorption related to solar and infrared blackbody radiation</vt:lpstr>
      <vt:lpstr>HITRAN database (http://www.cfa.harvard.edu/hitran/)</vt:lpstr>
      <vt:lpstr>What includes HITRAN?</vt:lpstr>
      <vt:lpstr>What includes HITRAN?</vt:lpstr>
      <vt:lpstr>Spontaneous emission</vt:lpstr>
      <vt:lpstr>HITRAN software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133</cp:revision>
  <dcterms:created xsi:type="dcterms:W3CDTF">2024-02-06T09:22:18Z</dcterms:created>
  <dcterms:modified xsi:type="dcterms:W3CDTF">2024-03-06T10:02:04Z</dcterms:modified>
</cp:coreProperties>
</file>