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5" d="100"/>
          <a:sy n="55" d="100"/>
        </p:scale>
        <p:origin x="-1584" y="-4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55D943-8C68-4348-8656-EDA592C6D792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4F4AB7-3574-43A2-8E3E-7141470FD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032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07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920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083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864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744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57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272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660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972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520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308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9599E-9259-439A-9F46-1F90790B3D49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58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kmark@igf.fuw.edu.p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loudsgate2.larc.nasa.gov/cgi-bin/fuliou/runfl.cgi" TargetMode="External"/><Relationship Id="rId2" Type="http://schemas.openxmlformats.org/officeDocument/2006/relationships/hyperlink" Target="https://en.wikipedia.org/wiki/Atmospheric_radiative_transfer_code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limatemodels.uchicago.edu/rrtm/" TargetMode="External"/><Relationship Id="rId2" Type="http://schemas.openxmlformats.org/officeDocument/2006/relationships/hyperlink" Target="https://climatemodels.uchicago.edu/modtran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11560" y="1268760"/>
            <a:ext cx="7772400" cy="1470025"/>
          </a:xfrm>
        </p:spPr>
        <p:txBody>
          <a:bodyPr/>
          <a:lstStyle/>
          <a:p>
            <a:r>
              <a:rPr lang="en-US" b="1" dirty="0" smtClean="0"/>
              <a:t>Radiative processes </a:t>
            </a:r>
            <a:r>
              <a:rPr lang="pl-PL" b="1" dirty="0" smtClean="0"/>
              <a:t/>
            </a:r>
            <a:br>
              <a:rPr lang="pl-PL" b="1" dirty="0" smtClean="0"/>
            </a:br>
            <a:r>
              <a:rPr lang="en-US" b="1" dirty="0" smtClean="0"/>
              <a:t>in the atmosphere</a:t>
            </a:r>
            <a:endParaRPr lang="en-US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899592" y="3861048"/>
            <a:ext cx="7232848" cy="1752600"/>
          </a:xfrm>
        </p:spPr>
        <p:txBody>
          <a:bodyPr>
            <a:normAutofit fontScale="92500"/>
          </a:bodyPr>
          <a:lstStyle/>
          <a:p>
            <a:r>
              <a:rPr lang="pl-PL" dirty="0" smtClean="0"/>
              <a:t>Krzysztof Markowicz</a:t>
            </a:r>
          </a:p>
          <a:p>
            <a:r>
              <a:rPr lang="en-US" dirty="0" smtClean="0"/>
              <a:t>Institute of Geophysics, University of Warsaw</a:t>
            </a:r>
          </a:p>
          <a:p>
            <a:r>
              <a:rPr lang="en-US" dirty="0" smtClean="0">
                <a:hlinkClick r:id="rId2"/>
              </a:rPr>
              <a:t>kmark@igf.fuw.edu.pl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185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 smtClean="0"/>
              <a:t>Radiative transfer </a:t>
            </a:r>
            <a:r>
              <a:rPr lang="pl-PL" sz="3200" b="1" dirty="0" err="1" smtClean="0"/>
              <a:t>models</a:t>
            </a:r>
            <a:r>
              <a:rPr lang="pl-PL" sz="3200" b="1" dirty="0" smtClean="0"/>
              <a:t> (TRM)</a:t>
            </a:r>
            <a:endParaRPr lang="en-US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5328592"/>
          </a:xfrm>
        </p:spPr>
        <p:txBody>
          <a:bodyPr>
            <a:normAutofit/>
          </a:bodyPr>
          <a:lstStyle/>
          <a:p>
            <a:r>
              <a:rPr lang="pl-PL" sz="2400" dirty="0"/>
              <a:t>List of </a:t>
            </a:r>
            <a:r>
              <a:rPr lang="pl-PL" sz="2400" dirty="0" err="1"/>
              <a:t>current</a:t>
            </a:r>
            <a:r>
              <a:rPr lang="pl-PL" sz="2400" dirty="0"/>
              <a:t> </a:t>
            </a:r>
            <a:r>
              <a:rPr lang="pl-PL" sz="2400" dirty="0" err="1"/>
              <a:t>models</a:t>
            </a:r>
            <a:r>
              <a:rPr lang="pl-PL" sz="2400" dirty="0" smtClean="0"/>
              <a:t>:</a:t>
            </a:r>
          </a:p>
          <a:p>
            <a:pPr marL="0" indent="0">
              <a:buNone/>
            </a:pPr>
            <a:r>
              <a:rPr lang="pl-PL" sz="2400" u="sng" dirty="0">
                <a:hlinkClick r:id="rId2"/>
              </a:rPr>
              <a:t>https://</a:t>
            </a:r>
            <a:r>
              <a:rPr lang="pl-PL" sz="2400" u="sng" dirty="0" smtClean="0">
                <a:hlinkClick r:id="rId2"/>
              </a:rPr>
              <a:t>en.wikipedia.org/wiki/Atmospheric_radiative_transfer_codes</a:t>
            </a:r>
            <a:endParaRPr lang="pl-PL" sz="2400" u="sng" dirty="0" smtClean="0"/>
          </a:p>
          <a:p>
            <a:r>
              <a:rPr lang="pl-PL" sz="2400" dirty="0" smtClean="0"/>
              <a:t>Fu-</a:t>
            </a:r>
            <a:r>
              <a:rPr lang="pl-PL" sz="2400" dirty="0" err="1" smtClean="0"/>
              <a:t>Liou</a:t>
            </a:r>
            <a:r>
              <a:rPr lang="pl-PL" sz="2400" dirty="0" smtClean="0"/>
              <a:t> </a:t>
            </a:r>
            <a:r>
              <a:rPr lang="pl-PL" sz="2400" dirty="0"/>
              <a:t>- </a:t>
            </a:r>
            <a:r>
              <a:rPr lang="pl-PL" sz="2400" dirty="0" err="1"/>
              <a:t>Radiation</a:t>
            </a:r>
            <a:r>
              <a:rPr lang="pl-PL" sz="2400" dirty="0"/>
              <a:t> transfer model in the </a:t>
            </a:r>
            <a:r>
              <a:rPr lang="pl-PL" sz="2400" dirty="0" err="1" smtClean="0"/>
              <a:t>atmosphere</a:t>
            </a:r>
            <a:endParaRPr lang="pl-PL" sz="2400" dirty="0" smtClean="0"/>
          </a:p>
          <a:p>
            <a:pPr marL="0" indent="0">
              <a:buNone/>
            </a:pPr>
            <a:r>
              <a:rPr lang="en-US" sz="2400" dirty="0" smtClean="0"/>
              <a:t>2</a:t>
            </a:r>
            <a:r>
              <a:rPr lang="pl-PL" sz="2400" dirty="0" smtClean="0"/>
              <a:t>-</a:t>
            </a:r>
            <a:r>
              <a:rPr lang="en-US" sz="2400" dirty="0" smtClean="0"/>
              <a:t> </a:t>
            </a:r>
            <a:r>
              <a:rPr lang="en-US" sz="2400" dirty="0"/>
              <a:t>and </a:t>
            </a:r>
            <a:r>
              <a:rPr lang="en-US" sz="2400" dirty="0" smtClean="0"/>
              <a:t>4</a:t>
            </a:r>
            <a:r>
              <a:rPr lang="pl-PL" sz="2400" dirty="0" smtClean="0"/>
              <a:t>-</a:t>
            </a:r>
            <a:r>
              <a:rPr lang="en-US" sz="2400" dirty="0" smtClean="0"/>
              <a:t>stream </a:t>
            </a:r>
            <a:r>
              <a:rPr lang="en-US" sz="2400" dirty="0"/>
              <a:t>fast radiative transfer model in the </a:t>
            </a:r>
            <a:r>
              <a:rPr lang="en-US" sz="2400" dirty="0" smtClean="0"/>
              <a:t>short</a:t>
            </a:r>
            <a:r>
              <a:rPr lang="pl-PL" sz="2400" dirty="0" smtClean="0"/>
              <a:t>-</a:t>
            </a:r>
            <a:r>
              <a:rPr lang="en-US" sz="2400" dirty="0" smtClean="0"/>
              <a:t> </a:t>
            </a:r>
            <a:r>
              <a:rPr lang="en-US" sz="2400" dirty="0"/>
              <a:t>and long range. </a:t>
            </a:r>
            <a:endParaRPr lang="pl-PL" sz="2400" dirty="0" smtClean="0"/>
          </a:p>
          <a:p>
            <a:pPr marL="0" indent="0">
              <a:buNone/>
            </a:pPr>
            <a:r>
              <a:rPr lang="en-US" sz="2400" dirty="0" smtClean="0"/>
              <a:t>An </a:t>
            </a:r>
            <a:r>
              <a:rPr lang="en-US" sz="2400" dirty="0"/>
              <a:t>online version of the model is available here:  </a:t>
            </a:r>
            <a:r>
              <a:rPr lang="en-US" sz="2400" dirty="0">
                <a:hlinkClick r:id="rId3"/>
              </a:rPr>
              <a:t>https://</a:t>
            </a:r>
            <a:r>
              <a:rPr lang="en-US" sz="2400" dirty="0" smtClean="0">
                <a:hlinkClick r:id="rId3"/>
              </a:rPr>
              <a:t>cloudsgate2.larc.nasa.gov/cgi-bin/fuliou/runfl.cgi</a:t>
            </a:r>
            <a:r>
              <a:rPr lang="pl-PL" sz="2400" dirty="0" smtClean="0"/>
              <a:t> </a:t>
            </a:r>
            <a:r>
              <a:rPr lang="en-US" sz="2400" dirty="0" smtClean="0"/>
              <a:t> </a:t>
            </a:r>
            <a:r>
              <a:rPr lang="en-US" sz="2400" dirty="0"/>
              <a:t>	</a:t>
            </a:r>
            <a:endParaRPr lang="pl-PL" sz="2400" dirty="0" smtClean="0"/>
          </a:p>
          <a:p>
            <a:pPr marL="0" indent="0">
              <a:buNone/>
            </a:pPr>
            <a:r>
              <a:rPr lang="en-US" sz="2400" dirty="0" smtClean="0"/>
              <a:t>The </a:t>
            </a:r>
            <a:r>
              <a:rPr lang="en-US" sz="2400" dirty="0"/>
              <a:t>model is used, among others, in global simulations. It is </a:t>
            </a:r>
            <a:r>
              <a:rPr lang="en-US" sz="2400" dirty="0" err="1"/>
              <a:t>characterised</a:t>
            </a:r>
            <a:r>
              <a:rPr lang="en-US" sz="2400" dirty="0"/>
              <a:t> by relatively good accuracy (especially for cloudless conditions) and very short computation times.</a:t>
            </a:r>
            <a:endParaRPr lang="pl-PL" sz="2400" dirty="0" smtClean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827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MODTRAN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A</a:t>
            </a:r>
            <a:r>
              <a:rPr lang="en-US" sz="2400" dirty="0" err="1" smtClean="0"/>
              <a:t>tmospheric</a:t>
            </a:r>
            <a:r>
              <a:rPr lang="en-US" sz="2400" dirty="0" smtClean="0"/>
              <a:t> </a:t>
            </a:r>
            <a:r>
              <a:rPr lang="en-US" sz="2400" dirty="0"/>
              <a:t>radiative transfer </a:t>
            </a:r>
            <a:r>
              <a:rPr lang="en-US" sz="2400" dirty="0" smtClean="0"/>
              <a:t>model</a:t>
            </a:r>
            <a:r>
              <a:rPr lang="pl-PL" sz="2400" dirty="0" smtClean="0"/>
              <a:t> </a:t>
            </a:r>
          </a:p>
          <a:p>
            <a:r>
              <a:rPr lang="en-US" sz="2400" dirty="0" smtClean="0"/>
              <a:t>High </a:t>
            </a:r>
            <a:r>
              <a:rPr lang="en-US" sz="2400" dirty="0"/>
              <a:t>spectral resolution and high computational accuracy model. Online versions</a:t>
            </a:r>
            <a:r>
              <a:rPr lang="en-US" sz="2400" dirty="0" smtClean="0"/>
              <a:t>:</a:t>
            </a:r>
            <a:endParaRPr lang="pl-PL" sz="2400" dirty="0" smtClean="0"/>
          </a:p>
          <a:p>
            <a:pPr marL="0" indent="0">
              <a:buNone/>
            </a:pPr>
            <a:r>
              <a:rPr lang="en-US" sz="2400" dirty="0" smtClean="0"/>
              <a:t>-</a:t>
            </a:r>
            <a:r>
              <a:rPr lang="pl-PL" sz="2400" dirty="0" smtClean="0"/>
              <a:t> </a:t>
            </a:r>
            <a:r>
              <a:rPr lang="en-US" sz="2400" dirty="0" smtClean="0">
                <a:hlinkClick r:id="rId2"/>
              </a:rPr>
              <a:t>https</a:t>
            </a:r>
            <a:r>
              <a:rPr lang="en-US" sz="2400" dirty="0">
                <a:hlinkClick r:id="rId2"/>
              </a:rPr>
              <a:t>://climatemodels.uchicago.edu/modtran</a:t>
            </a:r>
            <a:r>
              <a:rPr lang="en-US" sz="2400" dirty="0" smtClean="0">
                <a:hlinkClick r:id="rId2"/>
              </a:rPr>
              <a:t>/</a:t>
            </a:r>
            <a:r>
              <a:rPr lang="pl-PL" sz="2400" dirty="0" smtClean="0"/>
              <a:t>  </a:t>
            </a:r>
          </a:p>
          <a:p>
            <a:pPr marL="0" indent="0">
              <a:buNone/>
            </a:pPr>
            <a:r>
              <a:rPr lang="pl-PL" sz="2400" dirty="0" smtClean="0"/>
              <a:t>- </a:t>
            </a:r>
            <a:r>
              <a:rPr lang="en-US" sz="2400" dirty="0" smtClean="0"/>
              <a:t> </a:t>
            </a:r>
            <a:r>
              <a:rPr lang="en-US" sz="2400" u="sng" dirty="0">
                <a:hlinkClick r:id="rId3"/>
              </a:rPr>
              <a:t>https://climatemodels.uchicago.edu/rrtm</a:t>
            </a:r>
            <a:r>
              <a:rPr lang="en-US" sz="2400" u="sng" dirty="0" smtClean="0">
                <a:hlinkClick r:id="rId3"/>
              </a:rPr>
              <a:t>/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24978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STREAMER</a:t>
            </a:r>
            <a:endParaRPr lang="en-US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/>
              <a:t>Characteristics of the STREAMER model </a:t>
            </a:r>
            <a:endParaRPr lang="pl-PL" sz="2400" dirty="0" smtClean="0"/>
          </a:p>
          <a:p>
            <a:r>
              <a:rPr lang="en-US" sz="2400" dirty="0" smtClean="0"/>
              <a:t>Flat-parallel model</a:t>
            </a:r>
            <a:endParaRPr lang="pl-PL" sz="2400" dirty="0" smtClean="0"/>
          </a:p>
          <a:p>
            <a:r>
              <a:rPr lang="en-US" sz="2400" dirty="0" smtClean="0"/>
              <a:t>Uses </a:t>
            </a:r>
            <a:r>
              <a:rPr lang="en-US" sz="2400" dirty="0"/>
              <a:t>DISORT for more than two </a:t>
            </a:r>
            <a:r>
              <a:rPr lang="en-US" sz="2400" dirty="0" smtClean="0"/>
              <a:t>fluxes.</a:t>
            </a:r>
            <a:endParaRPr lang="pl-PL" sz="2400" dirty="0" smtClean="0"/>
          </a:p>
          <a:p>
            <a:r>
              <a:rPr lang="en-US" sz="2400" dirty="0" smtClean="0"/>
              <a:t>Calculates </a:t>
            </a:r>
            <a:r>
              <a:rPr lang="en-US" sz="2400" dirty="0"/>
              <a:t>radiation fluxes and </a:t>
            </a:r>
            <a:r>
              <a:rPr lang="en-US" sz="2400" dirty="0" smtClean="0"/>
              <a:t>radiance</a:t>
            </a:r>
            <a:endParaRPr lang="pl-PL" sz="2400" dirty="0" smtClean="0"/>
          </a:p>
          <a:p>
            <a:r>
              <a:rPr lang="en-US" sz="2400" dirty="0" smtClean="0"/>
              <a:t>24 </a:t>
            </a:r>
            <a:r>
              <a:rPr lang="en-US" sz="2400" dirty="0"/>
              <a:t>bands in the shortwave radiative region and 20 bands in the </a:t>
            </a:r>
            <a:r>
              <a:rPr lang="en-US" sz="2400" dirty="0" err="1"/>
              <a:t>longwave</a:t>
            </a:r>
            <a:r>
              <a:rPr lang="en-US" sz="2400" dirty="0"/>
              <a:t> </a:t>
            </a:r>
            <a:r>
              <a:rPr lang="en-US" sz="2400" dirty="0" smtClean="0"/>
              <a:t>region.</a:t>
            </a:r>
            <a:endParaRPr lang="pl-PL" sz="2400" dirty="0" smtClean="0"/>
          </a:p>
          <a:p>
            <a:r>
              <a:rPr lang="en-US" sz="2400" dirty="0" smtClean="0"/>
              <a:t>5 </a:t>
            </a:r>
            <a:r>
              <a:rPr lang="en-US" sz="2400" dirty="0"/>
              <a:t>optical aerosol models.  </a:t>
            </a:r>
            <a:endParaRPr lang="pl-PL" sz="2400" dirty="0" smtClean="0"/>
          </a:p>
          <a:p>
            <a:r>
              <a:rPr lang="en-US" sz="2400" dirty="0" smtClean="0"/>
              <a:t>7 </a:t>
            </a:r>
            <a:r>
              <a:rPr lang="en-US" sz="2400" dirty="0"/>
              <a:t>standard atmospheric profiles (possibility to specify own </a:t>
            </a:r>
            <a:r>
              <a:rPr lang="en-US" sz="2400" dirty="0" smtClean="0"/>
              <a:t>profile)</a:t>
            </a:r>
            <a:endParaRPr lang="pl-PL" sz="2400" dirty="0" smtClean="0"/>
          </a:p>
          <a:p>
            <a:r>
              <a:rPr lang="en-US" sz="2400" dirty="0" smtClean="0"/>
              <a:t>11 </a:t>
            </a:r>
            <a:r>
              <a:rPr lang="en-US" sz="2400" dirty="0"/>
              <a:t>ground models (Lambert models) with the possibility to ask for BRDF. </a:t>
            </a:r>
            <a:endParaRPr lang="pl-PL" sz="2400" dirty="0" smtClean="0"/>
          </a:p>
          <a:p>
            <a:r>
              <a:rPr lang="en-US" sz="2400" dirty="0" smtClean="0"/>
              <a:t>Possibility </a:t>
            </a:r>
            <a:r>
              <a:rPr lang="en-US" sz="2400" dirty="0"/>
              <a:t>to task optical cloud </a:t>
            </a:r>
            <a:r>
              <a:rPr lang="en-US" sz="2400" dirty="0" smtClean="0"/>
              <a:t>properties.</a:t>
            </a:r>
            <a:endParaRPr lang="pl-PL" sz="2400" dirty="0" smtClean="0"/>
          </a:p>
          <a:p>
            <a:r>
              <a:rPr lang="en-US" sz="2400" dirty="0" smtClean="0"/>
              <a:t>Only </a:t>
            </a:r>
            <a:r>
              <a:rPr lang="en-US" sz="2400" dirty="0"/>
              <a:t>the basic atmospheric gases are taken into account</a:t>
            </a:r>
          </a:p>
        </p:txBody>
      </p:sp>
    </p:spTree>
    <p:extLst>
      <p:ext uri="{BB962C8B-B14F-4D97-AF65-F5344CB8AC3E}">
        <p14:creationId xmlns:p14="http://schemas.microsoft.com/office/powerpoint/2010/main" val="997396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Example of model input file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$</a:t>
            </a:r>
            <a:r>
              <a:rPr lang="en-US" dirty="0" err="1"/>
              <a:t>OPTIONSStreamer</a:t>
            </a:r>
            <a:r>
              <a:rPr lang="en-US" dirty="0"/>
              <a:t> sample input file - </a:t>
            </a:r>
            <a:r>
              <a:rPr lang="en-US" dirty="0" err="1"/>
              <a:t>Fluxes.TRUE</a:t>
            </a:r>
            <a:r>
              <a:rPr lang="en-US" dirty="0"/>
              <a:t>.                       ; Compute fluxes (or radiances)?        (FLUXES).FALSE.                      ; Include thermal emission in band 106? (IR106).TRUE.                       ; Compute cloud forcing?                (CLDFRC)2 2                              ; Number of streams, short and long     (NSTR*)0 0                              ; Number of Legendre </a:t>
            </a:r>
            <a:r>
              <a:rPr lang="en-US" dirty="0" err="1"/>
              <a:t>coeff</a:t>
            </a:r>
            <a:r>
              <a:rPr lang="en-US" dirty="0"/>
              <a:t>., method     (NCOEF,IMTHD).TRUE.                       ; Include gaseous absorption?           (GASABS).TRUE.                       ; Include Rayleigh scatter (shortwave)? (RAYLISHRT)2                                ; Surface albedo control                (ALBTYPE)4                                ; Surface emissivity control            (EMISSTYPE)5 .TRUE.                    ; </a:t>
            </a:r>
            <a:r>
              <a:rPr lang="en-US" dirty="0" err="1"/>
              <a:t>Std</a:t>
            </a:r>
            <a:r>
              <a:rPr lang="en-US" dirty="0"/>
              <a:t> prof; extend input profile to 100 km?5 1                              ; Aerosol model and profile1 2 3 1 1 3                  ; Height, temp, </a:t>
            </a:r>
            <a:r>
              <a:rPr lang="en-US" dirty="0" err="1"/>
              <a:t>wv</a:t>
            </a:r>
            <a:r>
              <a:rPr lang="en-US" dirty="0"/>
              <a:t>, </a:t>
            </a:r>
            <a:r>
              <a:rPr lang="en-US" dirty="0" err="1"/>
              <a:t>oz</a:t>
            </a:r>
            <a:r>
              <a:rPr lang="en-US" dirty="0"/>
              <a:t>, cloud units4                                 ; Output levels </a:t>
            </a:r>
            <a:r>
              <a:rPr lang="en-US" dirty="0" err="1"/>
              <a:t>control.FALSE</a:t>
            </a:r>
            <a:r>
              <a:rPr lang="en-US" dirty="0"/>
              <a:t>.                      ; Log to </a:t>
            </a:r>
            <a:r>
              <a:rPr lang="en-US" dirty="0" err="1"/>
              <a:t>file?.TRUE</a:t>
            </a:r>
            <a:r>
              <a:rPr lang="en-US" dirty="0"/>
              <a:t>.                       ; Descriptive output desired?</a:t>
            </a:r>
          </a:p>
        </p:txBody>
      </p:sp>
    </p:spTree>
    <p:extLst>
      <p:ext uri="{BB962C8B-B14F-4D97-AF65-F5344CB8AC3E}">
        <p14:creationId xmlns:p14="http://schemas.microsoft.com/office/powerpoint/2010/main" val="965257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testflx.des.FALSE</a:t>
            </a:r>
            <a:r>
              <a:rPr lang="en-US" dirty="0"/>
              <a:t>.                      ; User-customized </a:t>
            </a:r>
            <a:r>
              <a:rPr lang="en-US" dirty="0" err="1"/>
              <a:t>output?.FALSE</a:t>
            </a:r>
            <a:r>
              <a:rPr lang="en-US" dirty="0"/>
              <a:t>.                      ; Apply spectral (band) weights?$</a:t>
            </a:r>
            <a:r>
              <a:rPr lang="en-US" dirty="0" err="1"/>
              <a:t>CASEClear</a:t>
            </a:r>
            <a:r>
              <a:rPr lang="en-US" dirty="0"/>
              <a:t> sky only, April conditions 92  4 28 22.0  72.88  144.50 -99.0                                       ; Viewing geometry 1 129 0.75 2 1 0.05 3 0.95 -25.15 0.99 0                                       ; Cloud overlap1 1 1 1 0 0 13 1.0 1.0 1.0 1.0 1.0 1.0  14.101  125.4  -50.9   2.0  10.948  204.9  -56.2   7.0   8.486  303.5  -60.2  35.0   7.864  335.1  -57.1  43.0   6.651  404.8  -50.0  47.0   6.041  444.1  -45.5  43.0   4.860  528.4  -36.8  58.0   3.702  622.4  -26.8  39.0   2.618  721.7  -19.7  67.0   1.592  828.2  -16.2  </a:t>
            </a:r>
            <a:r>
              <a:rPr lang="en-US" dirty="0" smtClean="0"/>
              <a:t>72.0</a:t>
            </a:r>
            <a:endParaRPr lang="pl-PL" dirty="0" smtClean="0"/>
          </a:p>
          <a:p>
            <a:r>
              <a:rPr lang="en-US" dirty="0"/>
              <a:t>300.0 0.25$CASECloudy sky, 2 clouds, April conditions, shortwave only </a:t>
            </a:r>
            <a:r>
              <a:rPr lang="pl-PL" dirty="0"/>
              <a:t>92  4 28 22.0  72.88  144.50 -99.0                                                 ; </a:t>
            </a:r>
            <a:r>
              <a:rPr lang="pl-PL" dirty="0" err="1"/>
              <a:t>Viewing</a:t>
            </a:r>
            <a:r>
              <a:rPr lang="pl-PL" dirty="0"/>
              <a:t> geometry 106 129 0.75 2 1 0.05 3 0.95 -25.15 0.99 2 1 0.4 -19.15 725.0 5.0 6.0 0.1 0   3 0.6 -60.15 300.0 1.0 20.0 0.01 1 0                                               ; </a:t>
            </a:r>
            <a:r>
              <a:rPr lang="pl-PL" dirty="0" err="1"/>
              <a:t>Cloud</a:t>
            </a:r>
            <a:r>
              <a:rPr lang="pl-PL"/>
              <a:t> overlap-1 -1 -1 -1 0 0 13 1.0 1.0 1.0 1.0 1.0 1.0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34976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3193</TotalTime>
  <Words>512</Words>
  <Application>Microsoft Office PowerPoint</Application>
  <PresentationFormat>Pokaz na ekranie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7" baseType="lpstr">
      <vt:lpstr>Motyw pakietu Office</vt:lpstr>
      <vt:lpstr>Radiative processes  in the atmosphere</vt:lpstr>
      <vt:lpstr>Radiative transfer models (TRM)</vt:lpstr>
      <vt:lpstr>MODTRAN</vt:lpstr>
      <vt:lpstr>STREAMER</vt:lpstr>
      <vt:lpstr>Example of model input file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Radiative processes in the atmosphere</dc:title>
  <dc:creator>win10Solar</dc:creator>
  <cp:lastModifiedBy>win10Solar</cp:lastModifiedBy>
  <cp:revision>390</cp:revision>
  <dcterms:created xsi:type="dcterms:W3CDTF">2024-02-06T09:22:18Z</dcterms:created>
  <dcterms:modified xsi:type="dcterms:W3CDTF">2024-05-21T15:01:04Z</dcterms:modified>
</cp:coreProperties>
</file>