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5" d="100"/>
          <a:sy n="55" d="100"/>
        </p:scale>
        <p:origin x="-1584" y="-4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5/14/2024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5/14/2024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5/14/2024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5/14/2024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5/14/2024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5/14/2024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5/14/2024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5/14/2024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5/14/2024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5/14/2024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5/14/2024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5/14/2024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5/14/2024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24.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8.wmf"/><Relationship Id="rId5" Type="http://schemas.openxmlformats.org/officeDocument/2006/relationships/oleObject" Target="../embeddings/oleObject28.bin"/><Relationship Id="rId4" Type="http://schemas.openxmlformats.org/officeDocument/2006/relationships/image" Target="../media/image27.wmf"/></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9.wmf"/><Relationship Id="rId4" Type="http://schemas.openxmlformats.org/officeDocument/2006/relationships/oleObject" Target="../embeddings/oleObject29.bin"/></Relationships>
</file>

<file path=ppt/slides/_rels/slide1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5.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5.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3.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5.bin"/></Relationships>
</file>

<file path=ppt/slides/_rels/slide6.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20.bin"/><Relationship Id="rId4" Type="http://schemas.openxmlformats.org/officeDocument/2006/relationships/image" Target="../media/image19.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77500" lnSpcReduction="20000"/>
          </a:bodyPr>
          <a:lstStyle/>
          <a:p>
            <a:r>
              <a:rPr lang="en-US" dirty="0"/>
              <a:t>In what follows, we will omit the methods for calculating effective transmission for band models. </a:t>
            </a:r>
            <a:endParaRPr lang="pl-PL" dirty="0" smtClean="0"/>
          </a:p>
          <a:p>
            <a:r>
              <a:rPr lang="en-US" dirty="0" smtClean="0"/>
              <a:t>In </a:t>
            </a:r>
            <a:r>
              <a:rPr lang="en-US" dirty="0"/>
              <a:t>the decomposition-k method, the entire spectrum is divided into N intervals in such a way that each interval contains a large number of absorption lines. </a:t>
            </a:r>
            <a:endParaRPr lang="pl-PL" dirty="0" smtClean="0"/>
          </a:p>
          <a:p>
            <a:r>
              <a:rPr lang="en-US" dirty="0" smtClean="0"/>
              <a:t>On </a:t>
            </a:r>
            <a:r>
              <a:rPr lang="en-US" dirty="0"/>
              <a:t>the other hand, they are narrow enough to assume that the Planck function within such a band was constant. </a:t>
            </a:r>
            <a:endParaRPr lang="pl-PL" dirty="0" smtClean="0"/>
          </a:p>
          <a:p>
            <a:r>
              <a:rPr lang="en-US" dirty="0" smtClean="0"/>
              <a:t>We </a:t>
            </a:r>
            <a:r>
              <a:rPr lang="en-US" dirty="0"/>
              <a:t>will consider for simplicity the case of a homogeneous atmosphere. In this method, the integration after the frequency of the complex dependence of the absorption coefficient is replaced by the integration of a much smoother function in the space of k. </a:t>
            </a:r>
            <a:endParaRPr lang="pl-PL" dirty="0" smtClean="0"/>
          </a:p>
          <a:p>
            <a:r>
              <a:rPr lang="en-US" dirty="0" smtClean="0"/>
              <a:t>Furthermore</a:t>
            </a:r>
            <a:r>
              <a:rPr lang="en-US" dirty="0"/>
              <a:t>, a specific value of k is taken only once for the calculation, whereas there may be many within a specific band. </a:t>
            </a:r>
            <a:endParaRPr lang="pl-PL" dirty="0" smtClean="0"/>
          </a:p>
          <a:p>
            <a:r>
              <a:rPr lang="en-US" dirty="0" smtClean="0"/>
              <a:t>We </a:t>
            </a:r>
            <a:r>
              <a:rPr lang="en-US" dirty="0"/>
              <a:t>introduce the density function f(k) according to the formula</a:t>
            </a:r>
          </a:p>
        </p:txBody>
      </p:sp>
    </p:spTree>
    <p:extLst>
      <p:ext uri="{BB962C8B-B14F-4D97-AF65-F5344CB8AC3E}">
        <p14:creationId xmlns:p14="http://schemas.microsoft.com/office/powerpoint/2010/main" val="2908814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Band model</a:t>
            </a:r>
            <a:endParaRPr lang="en-US" sz="3200" b="1" dirty="0"/>
          </a:p>
        </p:txBody>
      </p:sp>
      <p:sp>
        <p:nvSpPr>
          <p:cNvPr id="3" name="Symbol zastępczy zawartości 2"/>
          <p:cNvSpPr>
            <a:spLocks noGrp="1"/>
          </p:cNvSpPr>
          <p:nvPr>
            <p:ph idx="1"/>
          </p:nvPr>
        </p:nvSpPr>
        <p:spPr/>
        <p:txBody>
          <a:bodyPr/>
          <a:lstStyle/>
          <a:p>
            <a:endParaRPr lang="pl-PL" dirty="0" smtClean="0"/>
          </a:p>
          <a:p>
            <a:endParaRPr lang="pl-PL" sz="2400" dirty="0" smtClean="0"/>
          </a:p>
          <a:p>
            <a:r>
              <a:rPr lang="en-US" sz="2400" dirty="0" smtClean="0"/>
              <a:t>where </a:t>
            </a:r>
            <a:r>
              <a:rPr lang="en-US" sz="2400" dirty="0"/>
              <a:t>the interval </a:t>
            </a:r>
            <a:r>
              <a:rPr lang="pl-PL" sz="2400" dirty="0" smtClean="0"/>
              <a:t>     </a:t>
            </a:r>
            <a:r>
              <a:rPr lang="en-US" sz="2400" dirty="0" smtClean="0"/>
              <a:t>is </a:t>
            </a:r>
            <a:r>
              <a:rPr lang="en-US" sz="2400" dirty="0"/>
              <a:t>contained within the band under consideration. The </a:t>
            </a:r>
            <a:r>
              <a:rPr lang="en-US" sz="2400" dirty="0" err="1"/>
              <a:t>normalisation</a:t>
            </a:r>
            <a:r>
              <a:rPr lang="en-US" sz="2400" dirty="0"/>
              <a:t> of the density function is of the </a:t>
            </a:r>
            <a:r>
              <a:rPr lang="en-US" sz="2400" dirty="0" smtClean="0"/>
              <a:t>form</a:t>
            </a:r>
            <a:endParaRPr lang="pl-PL" sz="2400" dirty="0" smtClean="0"/>
          </a:p>
          <a:p>
            <a:endParaRPr lang="pl-PL" sz="2400" dirty="0"/>
          </a:p>
          <a:p>
            <a:endParaRPr lang="pl-PL" sz="2400" dirty="0" smtClean="0"/>
          </a:p>
          <a:p>
            <a:r>
              <a:rPr lang="en-US" sz="2400" dirty="0"/>
              <a:t>By g(k) we </a:t>
            </a:r>
            <a:r>
              <a:rPr lang="en-US" sz="2400" dirty="0" smtClean="0"/>
              <a:t>denote the cumulative distribution associated with the probability density function f(k)</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809435831"/>
              </p:ext>
            </p:extLst>
          </p:nvPr>
        </p:nvGraphicFramePr>
        <p:xfrm>
          <a:off x="755576" y="1628800"/>
          <a:ext cx="2713949" cy="764704"/>
        </p:xfrm>
        <a:graphic>
          <a:graphicData uri="http://schemas.openxmlformats.org/presentationml/2006/ole">
            <mc:AlternateContent xmlns:mc="http://schemas.openxmlformats.org/markup-compatibility/2006">
              <mc:Choice xmlns:v="urn:schemas-microsoft-com:vml" Requires="v">
                <p:oleObj spid="_x0000_s135243" name="Równanie" r:id="rId3" imgW="1726451" imgH="482391" progId="Equation.3">
                  <p:embed/>
                </p:oleObj>
              </mc:Choice>
              <mc:Fallback>
                <p:oleObj name="Równanie" r:id="rId3" imgW="1726451" imgH="48239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628800"/>
                        <a:ext cx="2713949" cy="76470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62139106"/>
              </p:ext>
            </p:extLst>
          </p:nvPr>
        </p:nvGraphicFramePr>
        <p:xfrm>
          <a:off x="3131840" y="2636912"/>
          <a:ext cx="467544" cy="417450"/>
        </p:xfrm>
        <a:graphic>
          <a:graphicData uri="http://schemas.openxmlformats.org/presentationml/2006/ole">
            <mc:AlternateContent xmlns:mc="http://schemas.openxmlformats.org/markup-compatibility/2006">
              <mc:Choice xmlns:v="urn:schemas-microsoft-com:vml" Requires="v">
                <p:oleObj spid="_x0000_s135244" name="Równanie" r:id="rId5" imgW="266469" imgH="241091" progId="Equation.3">
                  <p:embed/>
                </p:oleObj>
              </mc:Choice>
              <mc:Fallback>
                <p:oleObj name="Równanie" r:id="rId5" imgW="266469" imgH="24109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2636912"/>
                        <a:ext cx="467544" cy="417450"/>
                      </a:xfrm>
                      <a:prstGeom prst="rect">
                        <a:avLst/>
                      </a:prstGeom>
                      <a:noFill/>
                    </p:spPr>
                  </p:pic>
                </p:oleObj>
              </mc:Fallback>
            </mc:AlternateContent>
          </a:graphicData>
        </a:graphic>
      </p:graphicFrame>
      <p:sp>
        <p:nvSpPr>
          <p:cNvPr id="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4250422233"/>
              </p:ext>
            </p:extLst>
          </p:nvPr>
        </p:nvGraphicFramePr>
        <p:xfrm>
          <a:off x="755576" y="3933056"/>
          <a:ext cx="1187624" cy="757110"/>
        </p:xfrm>
        <a:graphic>
          <a:graphicData uri="http://schemas.openxmlformats.org/presentationml/2006/ole">
            <mc:AlternateContent xmlns:mc="http://schemas.openxmlformats.org/markup-compatibility/2006">
              <mc:Choice xmlns:v="urn:schemas-microsoft-com:vml" Requires="v">
                <p:oleObj spid="_x0000_s135245" name="Równanie" r:id="rId7" imgW="761669" imgH="482391" progId="Equation.3">
                  <p:embed/>
                </p:oleObj>
              </mc:Choice>
              <mc:Fallback>
                <p:oleObj name="Równanie" r:id="rId7" imgW="761669" imgH="482391"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3933056"/>
                        <a:ext cx="1187624" cy="757110"/>
                      </a:xfrm>
                      <a:prstGeom prst="rect">
                        <a:avLst/>
                      </a:prstGeom>
                      <a:noFill/>
                    </p:spPr>
                  </p:pic>
                </p:oleObj>
              </mc:Fallback>
            </mc:AlternateContent>
          </a:graphicData>
        </a:graphic>
      </p:graphicFrame>
      <p:sp>
        <p:nvSpPr>
          <p:cNvPr id="1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2380402583"/>
              </p:ext>
            </p:extLst>
          </p:nvPr>
        </p:nvGraphicFramePr>
        <p:xfrm>
          <a:off x="827584" y="5445224"/>
          <a:ext cx="1547664" cy="758951"/>
        </p:xfrm>
        <a:graphic>
          <a:graphicData uri="http://schemas.openxmlformats.org/presentationml/2006/ole">
            <mc:AlternateContent xmlns:mc="http://schemas.openxmlformats.org/markup-compatibility/2006">
              <mc:Choice xmlns:v="urn:schemas-microsoft-com:vml" Requires="v">
                <p:oleObj spid="_x0000_s135246" name="Równanie" r:id="rId9" imgW="990170" imgH="482391" progId="Equation.3">
                  <p:embed/>
                </p:oleObj>
              </mc:Choice>
              <mc:Fallback>
                <p:oleObj name="Równanie" r:id="rId9" imgW="990170" imgH="482391"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4" y="5445224"/>
                        <a:ext cx="1547664" cy="758951"/>
                      </a:xfrm>
                      <a:prstGeom prst="rect">
                        <a:avLst/>
                      </a:prstGeom>
                      <a:noFill/>
                    </p:spPr>
                  </p:pic>
                </p:oleObj>
              </mc:Fallback>
            </mc:AlternateContent>
          </a:graphicData>
        </a:graphic>
      </p:graphicFrame>
      <p:sp>
        <p:nvSpPr>
          <p:cNvPr id="12" name="Prostokąt 11"/>
          <p:cNvSpPr/>
          <p:nvPr/>
        </p:nvSpPr>
        <p:spPr>
          <a:xfrm>
            <a:off x="2627784" y="5445224"/>
            <a:ext cx="5400600" cy="830997"/>
          </a:xfrm>
          <a:prstGeom prst="rect">
            <a:avLst/>
          </a:prstGeom>
        </p:spPr>
        <p:txBody>
          <a:bodyPr wrap="square">
            <a:spAutoFit/>
          </a:bodyPr>
          <a:lstStyle/>
          <a:p>
            <a:r>
              <a:rPr lang="pl-PL" sz="2400" dirty="0"/>
              <a:t>gdzie g(0)=0 zaś g(</a:t>
            </a:r>
            <a:r>
              <a:rPr lang="pl-PL" sz="2400" dirty="0">
                <a:sym typeface="Symbol"/>
              </a:rPr>
              <a:t></a:t>
            </a:r>
            <a:r>
              <a:rPr lang="pl-PL" sz="2400" dirty="0"/>
              <a:t>)=1 oraz</a:t>
            </a:r>
          </a:p>
          <a:p>
            <a:r>
              <a:rPr lang="pl-PL" sz="2400" dirty="0" err="1"/>
              <a:t>dg</a:t>
            </a:r>
            <a:r>
              <a:rPr lang="pl-PL" sz="2400" dirty="0"/>
              <a:t>(k)=f(k)</a:t>
            </a:r>
            <a:r>
              <a:rPr lang="pl-PL" sz="2400" dirty="0" err="1"/>
              <a:t>dk</a:t>
            </a:r>
            <a:r>
              <a:rPr lang="pl-PL" sz="2400" dirty="0"/>
              <a:t>.</a:t>
            </a:r>
          </a:p>
        </p:txBody>
      </p:sp>
    </p:spTree>
    <p:extLst>
      <p:ext uri="{BB962C8B-B14F-4D97-AF65-F5344CB8AC3E}">
        <p14:creationId xmlns:p14="http://schemas.microsoft.com/office/powerpoint/2010/main" val="668431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04664"/>
            <a:ext cx="8229600" cy="4525963"/>
          </a:xfrm>
        </p:spPr>
        <p:txBody>
          <a:bodyPr>
            <a:normAutofit/>
          </a:bodyPr>
          <a:lstStyle/>
          <a:p>
            <a:r>
              <a:rPr lang="en-US" sz="2400" dirty="0"/>
              <a:t>From the definition of the </a:t>
            </a:r>
            <a:r>
              <a:rPr lang="en-US" sz="2400" dirty="0" smtClean="0"/>
              <a:t>cumulative distribution g(k</a:t>
            </a:r>
            <a:r>
              <a:rPr lang="en-US" sz="2400" dirty="0"/>
              <a:t>), it follows that it is a monotonically smooth and non-decreasing function in the space k. Using this, we can write the transmission formula in the form </a:t>
            </a:r>
            <a:r>
              <a:rPr lang="en-US" sz="2400" dirty="0" smtClean="0"/>
              <a:t>of</a:t>
            </a:r>
            <a:endParaRPr lang="pl-PL" sz="2400" dirty="0" smtClean="0"/>
          </a:p>
          <a:p>
            <a:endParaRPr lang="pl-PL" sz="2400" dirty="0"/>
          </a:p>
          <a:p>
            <a:endParaRPr lang="pl-PL" sz="2400" dirty="0" smtClean="0"/>
          </a:p>
          <a:p>
            <a:endParaRPr lang="pl-PL" sz="2400" dirty="0"/>
          </a:p>
          <a:p>
            <a:r>
              <a:rPr lang="en-US" sz="2400" dirty="0"/>
              <a:t>Due to the smoothness of the function g(k), k(g), we can approximate the expression for transmission by the sum of a series of</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646600768"/>
              </p:ext>
            </p:extLst>
          </p:nvPr>
        </p:nvGraphicFramePr>
        <p:xfrm>
          <a:off x="539552" y="2132856"/>
          <a:ext cx="7341032" cy="908720"/>
        </p:xfrm>
        <a:graphic>
          <a:graphicData uri="http://schemas.openxmlformats.org/presentationml/2006/ole">
            <mc:AlternateContent xmlns:mc="http://schemas.openxmlformats.org/markup-compatibility/2006">
              <mc:Choice xmlns:v="urn:schemas-microsoft-com:vml" Requires="v">
                <p:oleObj spid="_x0000_s136227" name="Równanie" r:id="rId3" imgW="3924300" imgH="482600" progId="Equation.3">
                  <p:embed/>
                </p:oleObj>
              </mc:Choice>
              <mc:Fallback>
                <p:oleObj name="Równanie" r:id="rId3" imgW="39243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2132856"/>
                        <a:ext cx="7341032" cy="90872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035817450"/>
              </p:ext>
            </p:extLst>
          </p:nvPr>
        </p:nvGraphicFramePr>
        <p:xfrm>
          <a:off x="611560" y="4725144"/>
          <a:ext cx="7111190" cy="792088"/>
        </p:xfrm>
        <a:graphic>
          <a:graphicData uri="http://schemas.openxmlformats.org/presentationml/2006/ole">
            <mc:AlternateContent xmlns:mc="http://schemas.openxmlformats.org/markup-compatibility/2006">
              <mc:Choice xmlns:v="urn:schemas-microsoft-com:vml" Requires="v">
                <p:oleObj spid="_x0000_s136228" name="Równanie" r:id="rId5" imgW="3848100" imgH="431800" progId="Equation.3">
                  <p:embed/>
                </p:oleObj>
              </mc:Choice>
              <mc:Fallback>
                <p:oleObj name="Równanie" r:id="rId5" imgW="38481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560" y="4725144"/>
                        <a:ext cx="7111190" cy="792088"/>
                      </a:xfrm>
                      <a:prstGeom prst="rect">
                        <a:avLst/>
                      </a:prstGeom>
                      <a:noFill/>
                    </p:spPr>
                  </p:pic>
                </p:oleObj>
              </mc:Fallback>
            </mc:AlternateContent>
          </a:graphicData>
        </a:graphic>
      </p:graphicFrame>
    </p:spTree>
    <p:extLst>
      <p:ext uri="{BB962C8B-B14F-4D97-AF65-F5344CB8AC3E}">
        <p14:creationId xmlns:p14="http://schemas.microsoft.com/office/powerpoint/2010/main" val="346239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Example</a:t>
            </a:r>
            <a:endParaRPr lang="en-US" sz="3200" b="1" dirty="0"/>
          </a:p>
        </p:txBody>
      </p:sp>
      <p:sp>
        <p:nvSpPr>
          <p:cNvPr id="3" name="Symbol zastępczy zawartości 2"/>
          <p:cNvSpPr>
            <a:spLocks noGrp="1"/>
          </p:cNvSpPr>
          <p:nvPr>
            <p:ph idx="1"/>
          </p:nvPr>
        </p:nvSpPr>
        <p:spPr>
          <a:xfrm>
            <a:off x="170160" y="1340768"/>
            <a:ext cx="8229600" cy="4525963"/>
          </a:xfrm>
        </p:spPr>
        <p:txBody>
          <a:bodyPr>
            <a:normAutofit/>
          </a:bodyPr>
          <a:lstStyle/>
          <a:p>
            <a:r>
              <a:rPr lang="en-US" sz="2400" dirty="0"/>
              <a:t>Figure </a:t>
            </a:r>
            <a:r>
              <a:rPr lang="en-US" sz="2400" dirty="0" smtClean="0"/>
              <a:t>shows </a:t>
            </a:r>
            <a:r>
              <a:rPr lang="en-US" sz="2400" dirty="0"/>
              <a:t>the frequency dependence of the absorption coefficient. We divide the range of variation of k into intervals (in this case eight intervals). Counting the number of points in the frequency domain that correspond to a given interval, we draw a histogram and successively plot the </a:t>
            </a:r>
            <a:r>
              <a:rPr lang="en-US" sz="2400" dirty="0" smtClean="0"/>
              <a:t>distribution, </a:t>
            </a:r>
            <a:r>
              <a:rPr lang="en-US" sz="2400" dirty="0"/>
              <a:t>which is expressed by the formula</a:t>
            </a:r>
          </a:p>
        </p:txBody>
      </p:sp>
      <p:pic>
        <p:nvPicPr>
          <p:cNvPr id="137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3600245"/>
            <a:ext cx="5762625"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677639029"/>
              </p:ext>
            </p:extLst>
          </p:nvPr>
        </p:nvGraphicFramePr>
        <p:xfrm>
          <a:off x="6444208" y="3605097"/>
          <a:ext cx="1605027" cy="692696"/>
        </p:xfrm>
        <a:graphic>
          <a:graphicData uri="http://schemas.openxmlformats.org/presentationml/2006/ole">
            <mc:AlternateContent xmlns:mc="http://schemas.openxmlformats.org/markup-compatibility/2006">
              <mc:Choice xmlns:v="urn:schemas-microsoft-com:vml" Requires="v">
                <p:oleObj spid="_x0000_s137234" name="Równanie" r:id="rId4" imgW="901309" imgH="393529" progId="Equation.3">
                  <p:embed/>
                </p:oleObj>
              </mc:Choice>
              <mc:Fallback>
                <p:oleObj name="Równanie" r:id="rId4" imgW="901309" imgH="393529"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4208" y="3605097"/>
                        <a:ext cx="1605027" cy="692696"/>
                      </a:xfrm>
                      <a:prstGeom prst="rect">
                        <a:avLst/>
                      </a:prstGeom>
                      <a:noFill/>
                    </p:spPr>
                  </p:pic>
                </p:oleObj>
              </mc:Fallback>
            </mc:AlternateContent>
          </a:graphicData>
        </a:graphic>
      </p:graphicFrame>
      <p:sp>
        <p:nvSpPr>
          <p:cNvPr id="6" name="pole tekstowe 5"/>
          <p:cNvSpPr txBox="1"/>
          <p:nvPr/>
        </p:nvSpPr>
        <p:spPr>
          <a:xfrm>
            <a:off x="6230169" y="4437112"/>
            <a:ext cx="2662311" cy="2031325"/>
          </a:xfrm>
          <a:prstGeom prst="rect">
            <a:avLst/>
          </a:prstGeom>
          <a:noFill/>
        </p:spPr>
        <p:txBody>
          <a:bodyPr wrap="square" rtlCol="0">
            <a:spAutoFit/>
          </a:bodyPr>
          <a:lstStyle/>
          <a:p>
            <a:r>
              <a:rPr lang="en-US" dirty="0"/>
              <a:t>where N is the number of all points (N=35) and n(0,k) specifies the number of points for which the absorption coefficient is less than, or equal to, k.</a:t>
            </a:r>
          </a:p>
        </p:txBody>
      </p:sp>
    </p:spTree>
    <p:extLst>
      <p:ext uri="{BB962C8B-B14F-4D97-AF65-F5344CB8AC3E}">
        <p14:creationId xmlns:p14="http://schemas.microsoft.com/office/powerpoint/2010/main" val="1717724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a:xfrm>
            <a:off x="457200" y="3315122"/>
            <a:ext cx="8229600" cy="2811041"/>
          </a:xfrm>
        </p:spPr>
        <p:txBody>
          <a:bodyPr/>
          <a:lstStyle/>
          <a:p>
            <a:r>
              <a:rPr lang="en-US" sz="2400"/>
              <a:t>In the general case (for an inhomogeneous atmosphere), an analogous method called k-correlated distribution is used.</a:t>
            </a:r>
            <a:endParaRPr lang="en-US" dirty="0"/>
          </a:p>
        </p:txBody>
      </p:sp>
      <p:pic>
        <p:nvPicPr>
          <p:cNvPr id="138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76672"/>
            <a:ext cx="57531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4980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DISORT </a:t>
            </a:r>
            <a:r>
              <a:rPr lang="pl-PL" sz="3200" b="1" dirty="0" err="1" smtClean="0"/>
              <a:t>method</a:t>
            </a:r>
            <a:endParaRPr lang="en-US" sz="3200" b="1" dirty="0"/>
          </a:p>
        </p:txBody>
      </p:sp>
      <p:sp>
        <p:nvSpPr>
          <p:cNvPr id="3" name="Symbol zastępczy zawartości 2"/>
          <p:cNvSpPr>
            <a:spLocks noGrp="1"/>
          </p:cNvSpPr>
          <p:nvPr>
            <p:ph idx="1"/>
          </p:nvPr>
        </p:nvSpPr>
        <p:spPr>
          <a:xfrm>
            <a:off x="395536" y="1412776"/>
            <a:ext cx="8229600" cy="5328592"/>
          </a:xfrm>
        </p:spPr>
        <p:txBody>
          <a:bodyPr>
            <a:normAutofit/>
          </a:bodyPr>
          <a:lstStyle/>
          <a:p>
            <a:r>
              <a:rPr lang="en-US" sz="2400" dirty="0"/>
              <a:t>The discrete ordinate method was developed by Chandrasekhar in 1950. It is now widely used in radiation codes requiring high precision. Let us consider for simplicity the case of isotropic scattering </a:t>
            </a:r>
            <a:endParaRPr lang="pl-PL" sz="2400" dirty="0" smtClean="0"/>
          </a:p>
          <a:p>
            <a:r>
              <a:rPr lang="en-US" sz="2400" dirty="0" smtClean="0"/>
              <a:t>Then </a:t>
            </a:r>
            <a:r>
              <a:rPr lang="en-US" sz="2400" dirty="0"/>
              <a:t>the transfer equation takes the </a:t>
            </a:r>
            <a:r>
              <a:rPr lang="en-US" sz="2400" dirty="0" smtClean="0"/>
              <a:t>form</a:t>
            </a:r>
            <a:endParaRPr lang="pl-PL" sz="2400" dirty="0" smtClean="0"/>
          </a:p>
          <a:p>
            <a:endParaRPr lang="pl-PL" sz="2400" dirty="0"/>
          </a:p>
          <a:p>
            <a:endParaRPr lang="pl-PL" sz="2400" dirty="0" smtClean="0"/>
          </a:p>
          <a:p>
            <a:r>
              <a:rPr lang="en-US" sz="2400" dirty="0"/>
              <a:t>After applying the Gaussian formula we obtain </a:t>
            </a:r>
            <a:endParaRPr lang="pl-PL" sz="2400"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iekt 9"/>
          <p:cNvGraphicFramePr>
            <a:graphicFrameLocks noChangeAspect="1"/>
          </p:cNvGraphicFramePr>
          <p:nvPr>
            <p:extLst>
              <p:ext uri="{D42A27DB-BD31-4B8C-83A1-F6EECF244321}">
                <p14:modId xmlns:p14="http://schemas.microsoft.com/office/powerpoint/2010/main" val="2654194958"/>
              </p:ext>
            </p:extLst>
          </p:nvPr>
        </p:nvGraphicFramePr>
        <p:xfrm>
          <a:off x="1043608" y="3356992"/>
          <a:ext cx="6254409" cy="1008112"/>
        </p:xfrm>
        <a:graphic>
          <a:graphicData uri="http://schemas.openxmlformats.org/presentationml/2006/ole">
            <mc:AlternateContent xmlns:mc="http://schemas.openxmlformats.org/markup-compatibility/2006">
              <mc:Choice xmlns:v="urn:schemas-microsoft-com:vml" Requires="v">
                <p:oleObj spid="_x0000_s128102" name="Równanie" r:id="rId3" imgW="2895600" imgH="469900" progId="Equation.3">
                  <p:embed/>
                </p:oleObj>
              </mc:Choice>
              <mc:Fallback>
                <p:oleObj name="Równanie" r:id="rId3" imgW="2895600" imgH="469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356992"/>
                        <a:ext cx="6254409" cy="1008112"/>
                      </a:xfrm>
                      <a:prstGeom prst="rect">
                        <a:avLst/>
                      </a:prstGeom>
                      <a:noFill/>
                    </p:spPr>
                  </p:pic>
                </p:oleObj>
              </mc:Fallback>
            </mc:AlternateContent>
          </a:graphicData>
        </a:graphic>
      </p:graphicFrame>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884635172"/>
              </p:ext>
            </p:extLst>
          </p:nvPr>
        </p:nvGraphicFramePr>
        <p:xfrm>
          <a:off x="1030288" y="4894263"/>
          <a:ext cx="6854825" cy="1173162"/>
        </p:xfrm>
        <a:graphic>
          <a:graphicData uri="http://schemas.openxmlformats.org/presentationml/2006/ole">
            <mc:AlternateContent xmlns:mc="http://schemas.openxmlformats.org/markup-compatibility/2006">
              <mc:Choice xmlns:v="urn:schemas-microsoft-com:vml" Requires="v">
                <p:oleObj spid="_x0000_s128103" name="Równanie" r:id="rId5" imgW="3416040" imgH="583920" progId="Equation.3">
                  <p:embed/>
                </p:oleObj>
              </mc:Choice>
              <mc:Fallback>
                <p:oleObj name="Równanie" r:id="rId5" imgW="3416040" imgH="583920" progId="Equation.3">
                  <p:embed/>
                  <p:pic>
                    <p:nvPicPr>
                      <p:cNvPr id="0" name="Object 3"/>
                      <p:cNvPicPr>
                        <a:picLocks noChangeAspect="1" noChangeArrowheads="1"/>
                      </p:cNvPicPr>
                      <p:nvPr/>
                    </p:nvPicPr>
                    <p:blipFill>
                      <a:blip r:embed="rId6"/>
                      <a:srcRect/>
                      <a:stretch>
                        <a:fillRect/>
                      </a:stretch>
                    </p:blipFill>
                    <p:spPr bwMode="auto">
                      <a:xfrm>
                        <a:off x="1030288" y="4894263"/>
                        <a:ext cx="6854825" cy="1173162"/>
                      </a:xfrm>
                      <a:prstGeom prst="rect">
                        <a:avLst/>
                      </a:prstGeom>
                      <a:noFill/>
                    </p:spPr>
                  </p:pic>
                </p:oleObj>
              </mc:Fallback>
            </mc:AlternateContent>
          </a:graphicData>
        </a:graphic>
      </p:graphicFrame>
      <p:sp>
        <p:nvSpPr>
          <p:cNvPr id="14"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iekt 14"/>
          <p:cNvGraphicFramePr>
            <a:graphicFrameLocks noChangeAspect="1"/>
          </p:cNvGraphicFramePr>
          <p:nvPr>
            <p:extLst>
              <p:ext uri="{D42A27DB-BD31-4B8C-83A1-F6EECF244321}">
                <p14:modId xmlns:p14="http://schemas.microsoft.com/office/powerpoint/2010/main" val="1548303204"/>
              </p:ext>
            </p:extLst>
          </p:nvPr>
        </p:nvGraphicFramePr>
        <p:xfrm>
          <a:off x="4716016" y="2564904"/>
          <a:ext cx="1373472" cy="379512"/>
        </p:xfrm>
        <a:graphic>
          <a:graphicData uri="http://schemas.openxmlformats.org/presentationml/2006/ole">
            <mc:AlternateContent xmlns:mc="http://schemas.openxmlformats.org/markup-compatibility/2006">
              <mc:Choice xmlns:v="urn:schemas-microsoft-com:vml" Requires="v">
                <p:oleObj spid="_x0000_s128104" name="Równanie" r:id="rId7" imgW="723586" imgH="203112" progId="Equation.3">
                  <p:embed/>
                </p:oleObj>
              </mc:Choice>
              <mc:Fallback>
                <p:oleObj name="Równanie" r:id="rId7" imgW="723586" imgH="203112"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6016" y="2564904"/>
                        <a:ext cx="1373472" cy="379512"/>
                      </a:xfrm>
                      <a:prstGeom prst="rect">
                        <a:avLst/>
                      </a:prstGeom>
                      <a:noFill/>
                    </p:spPr>
                  </p:pic>
                </p:oleObj>
              </mc:Fallback>
            </mc:AlternateContent>
          </a:graphicData>
        </a:graphic>
      </p:graphicFrame>
    </p:spTree>
    <p:extLst>
      <p:ext uri="{BB962C8B-B14F-4D97-AF65-F5344CB8AC3E}">
        <p14:creationId xmlns:p14="http://schemas.microsoft.com/office/powerpoint/2010/main" val="285182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DISORT</a:t>
            </a:r>
            <a:endParaRPr lang="en-US" sz="3200" b="1" dirty="0"/>
          </a:p>
        </p:txBody>
      </p:sp>
      <p:sp>
        <p:nvSpPr>
          <p:cNvPr id="3" name="Symbol zastępczy zawartości 2"/>
          <p:cNvSpPr>
            <a:spLocks noGrp="1"/>
          </p:cNvSpPr>
          <p:nvPr>
            <p:ph idx="1"/>
          </p:nvPr>
        </p:nvSpPr>
        <p:spPr/>
        <p:txBody>
          <a:bodyPr>
            <a:normAutofit/>
          </a:bodyPr>
          <a:lstStyle/>
          <a:p>
            <a:r>
              <a:rPr lang="en-US" sz="2400" dirty="0"/>
              <a:t>The above equation describes 2n non-homogeneous first-order differential equations. </a:t>
            </a:r>
            <a:endParaRPr lang="pl-PL" sz="2400" dirty="0" smtClean="0"/>
          </a:p>
          <a:p>
            <a:r>
              <a:rPr lang="en-US" sz="2400" dirty="0" smtClean="0"/>
              <a:t>If </a:t>
            </a:r>
            <a:r>
              <a:rPr lang="en-US" sz="2400" dirty="0"/>
              <a:t>we denote </a:t>
            </a:r>
            <a:r>
              <a:rPr lang="en-US" sz="2400" dirty="0" smtClean="0"/>
              <a:t> </a:t>
            </a:r>
            <a:r>
              <a:rPr lang="pl-PL" sz="2400" dirty="0" smtClean="0"/>
              <a:t>                              </a:t>
            </a:r>
            <a:r>
              <a:rPr lang="en-US" sz="2400" dirty="0" smtClean="0"/>
              <a:t>the </a:t>
            </a:r>
            <a:r>
              <a:rPr lang="en-US" sz="2400" dirty="0"/>
              <a:t>general solution of the homogeneous equations is of the </a:t>
            </a:r>
            <a:r>
              <a:rPr lang="en-US" sz="2400" dirty="0" smtClean="0"/>
              <a:t>form</a:t>
            </a:r>
            <a:endParaRPr lang="pl-PL" sz="2400" dirty="0" smtClean="0"/>
          </a:p>
          <a:p>
            <a:endParaRPr lang="pl-PL" sz="2400" dirty="0"/>
          </a:p>
          <a:p>
            <a:r>
              <a:rPr lang="en-US" sz="2400" dirty="0" smtClean="0"/>
              <a:t>where </a:t>
            </a:r>
            <a:r>
              <a:rPr lang="en-US" sz="2400" dirty="0"/>
              <a:t>k and </a:t>
            </a:r>
            <a:r>
              <a:rPr lang="en-US" sz="2400" dirty="0" smtClean="0"/>
              <a:t>g</a:t>
            </a:r>
            <a:r>
              <a:rPr lang="pl-PL" sz="2400" baseline="-25000" dirty="0" smtClean="0"/>
              <a:t>i</a:t>
            </a:r>
            <a:r>
              <a:rPr lang="en-US" sz="2400" dirty="0" smtClean="0"/>
              <a:t> </a:t>
            </a:r>
            <a:r>
              <a:rPr lang="pl-PL" sz="2400" dirty="0" smtClean="0"/>
              <a:t> </a:t>
            </a:r>
            <a:r>
              <a:rPr lang="en-US" sz="2400" dirty="0" smtClean="0"/>
              <a:t>are </a:t>
            </a:r>
            <a:r>
              <a:rPr lang="en-US" sz="2400" dirty="0"/>
              <a:t>constants. By substituting the solution into the homogeneous equation we </a:t>
            </a:r>
            <a:r>
              <a:rPr lang="en-US" sz="2400" dirty="0" smtClean="0"/>
              <a:t>have</a:t>
            </a:r>
            <a:endParaRPr lang="pl-PL" sz="2400" dirty="0" smtClean="0"/>
          </a:p>
          <a:p>
            <a:endParaRPr lang="pl-PL" sz="2400" dirty="0"/>
          </a:p>
          <a:p>
            <a:endParaRPr lang="pl-PL" sz="2400" dirty="0" smtClean="0"/>
          </a:p>
          <a:p>
            <a:r>
              <a:rPr lang="en-US" sz="2400" dirty="0"/>
              <a:t>The coefficient g</a:t>
            </a:r>
            <a:r>
              <a:rPr lang="pl-PL" sz="2400" baseline="-25000" dirty="0"/>
              <a:t>i </a:t>
            </a:r>
            <a:r>
              <a:rPr lang="en-US" sz="2400" dirty="0" smtClean="0"/>
              <a:t> </a:t>
            </a:r>
            <a:r>
              <a:rPr lang="en-US" sz="2400" dirty="0"/>
              <a:t>can be determined from the equation </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174909488"/>
              </p:ext>
            </p:extLst>
          </p:nvPr>
        </p:nvGraphicFramePr>
        <p:xfrm>
          <a:off x="2699792" y="2420888"/>
          <a:ext cx="1649030" cy="451520"/>
        </p:xfrm>
        <a:graphic>
          <a:graphicData uri="http://schemas.openxmlformats.org/presentationml/2006/ole">
            <mc:AlternateContent xmlns:mc="http://schemas.openxmlformats.org/markup-compatibility/2006">
              <mc:Choice xmlns:v="urn:schemas-microsoft-com:vml" Requires="v">
                <p:oleObj spid="_x0000_s129146" name="Równanie" r:id="rId3" imgW="799753" imgH="215806" progId="Equation.3">
                  <p:embed/>
                </p:oleObj>
              </mc:Choice>
              <mc:Fallback>
                <p:oleObj name="Równanie" r:id="rId3" imgW="799753"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2420888"/>
                        <a:ext cx="1649030" cy="451520"/>
                      </a:xfrm>
                      <a:prstGeom prst="rect">
                        <a:avLst/>
                      </a:prstGeom>
                      <a:noFill/>
                    </p:spPr>
                  </p:pic>
                </p:oleObj>
              </mc:Fallback>
            </mc:AlternateContent>
          </a:graphicData>
        </a:graphic>
      </p:graphicFrame>
      <p:sp>
        <p:nvSpPr>
          <p:cNvPr id="6"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720693206"/>
              </p:ext>
            </p:extLst>
          </p:nvPr>
        </p:nvGraphicFramePr>
        <p:xfrm>
          <a:off x="971600" y="3284984"/>
          <a:ext cx="1798557" cy="379512"/>
        </p:xfrm>
        <a:graphic>
          <a:graphicData uri="http://schemas.openxmlformats.org/presentationml/2006/ole">
            <mc:AlternateContent xmlns:mc="http://schemas.openxmlformats.org/markup-compatibility/2006">
              <mc:Choice xmlns:v="urn:schemas-microsoft-com:vml" Requires="v">
                <p:oleObj spid="_x0000_s129147" name="Równanie" r:id="rId5" imgW="1040948" imgH="215806" progId="Equation.3">
                  <p:embed/>
                </p:oleObj>
              </mc:Choice>
              <mc:Fallback>
                <p:oleObj name="Równanie" r:id="rId5" imgW="1040948" imgH="215806"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284984"/>
                        <a:ext cx="1798557" cy="379512"/>
                      </a:xfrm>
                      <a:prstGeom prst="rect">
                        <a:avLst/>
                      </a:prstGeom>
                      <a:noFill/>
                    </p:spPr>
                  </p:pic>
                </p:oleObj>
              </mc:Fallback>
            </mc:AlternateContent>
          </a:graphicData>
        </a:graphic>
      </p:graphicFrame>
      <p:sp>
        <p:nvSpPr>
          <p:cNvPr id="8"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896928077"/>
              </p:ext>
            </p:extLst>
          </p:nvPr>
        </p:nvGraphicFramePr>
        <p:xfrm>
          <a:off x="971600" y="4437112"/>
          <a:ext cx="2438948" cy="739552"/>
        </p:xfrm>
        <a:graphic>
          <a:graphicData uri="http://schemas.openxmlformats.org/presentationml/2006/ole">
            <mc:AlternateContent xmlns:mc="http://schemas.openxmlformats.org/markup-compatibility/2006">
              <mc:Choice xmlns:v="urn:schemas-microsoft-com:vml" Requires="v">
                <p:oleObj spid="_x0000_s129148" name="Równanie" r:id="rId7" imgW="1473200" imgH="444500" progId="Equation.3">
                  <p:embed/>
                </p:oleObj>
              </mc:Choice>
              <mc:Fallback>
                <p:oleObj name="Równanie" r:id="rId7" imgW="1473200" imgH="4445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600" y="4437112"/>
                        <a:ext cx="2438948" cy="739552"/>
                      </a:xfrm>
                      <a:prstGeom prst="rect">
                        <a:avLst/>
                      </a:prstGeom>
                      <a:noFill/>
                    </p:spPr>
                  </p:pic>
                </p:oleObj>
              </mc:Fallback>
            </mc:AlternateContent>
          </a:graphicData>
        </a:graphic>
      </p:graphicFrame>
      <p:sp>
        <p:nvSpPr>
          <p:cNvPr id="10" name="Rectangle 1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3752866077"/>
              </p:ext>
            </p:extLst>
          </p:nvPr>
        </p:nvGraphicFramePr>
        <p:xfrm>
          <a:off x="899592" y="5852075"/>
          <a:ext cx="1440160" cy="800089"/>
        </p:xfrm>
        <a:graphic>
          <a:graphicData uri="http://schemas.openxmlformats.org/presentationml/2006/ole">
            <mc:AlternateContent xmlns:mc="http://schemas.openxmlformats.org/markup-compatibility/2006">
              <mc:Choice xmlns:v="urn:schemas-microsoft-com:vml" Requires="v">
                <p:oleObj spid="_x0000_s129149" name="Równanie" r:id="rId9" imgW="774364" imgH="431613" progId="Equation.3">
                  <p:embed/>
                </p:oleObj>
              </mc:Choice>
              <mc:Fallback>
                <p:oleObj name="Równanie" r:id="rId9" imgW="774364" imgH="431613"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2" y="5852075"/>
                        <a:ext cx="1440160" cy="800089"/>
                      </a:xfrm>
                      <a:prstGeom prst="rect">
                        <a:avLst/>
                      </a:prstGeom>
                      <a:noFill/>
                    </p:spPr>
                  </p:pic>
                </p:oleObj>
              </mc:Fallback>
            </mc:AlternateContent>
          </a:graphicData>
        </a:graphic>
      </p:graphicFrame>
      <p:sp>
        <p:nvSpPr>
          <p:cNvPr id="12" name="pole tekstowe 11"/>
          <p:cNvSpPr txBox="1"/>
          <p:nvPr/>
        </p:nvSpPr>
        <p:spPr>
          <a:xfrm>
            <a:off x="2951820" y="6021288"/>
            <a:ext cx="2520280" cy="461665"/>
          </a:xfrm>
          <a:prstGeom prst="rect">
            <a:avLst/>
          </a:prstGeom>
          <a:noFill/>
        </p:spPr>
        <p:txBody>
          <a:bodyPr wrap="square" rtlCol="0">
            <a:spAutoFit/>
          </a:bodyPr>
          <a:lstStyle/>
          <a:p>
            <a:r>
              <a:rPr lang="pl-PL" sz="2400" dirty="0" smtClean="0"/>
              <a:t>L </a:t>
            </a:r>
            <a:r>
              <a:rPr lang="pl-PL" sz="2400" dirty="0" err="1" smtClean="0"/>
              <a:t>is</a:t>
            </a:r>
            <a:r>
              <a:rPr lang="pl-PL" sz="2400" dirty="0" smtClean="0"/>
              <a:t> </a:t>
            </a:r>
            <a:r>
              <a:rPr lang="pl-PL" sz="2400" dirty="0" err="1" smtClean="0"/>
              <a:t>constant</a:t>
            </a:r>
            <a:endParaRPr lang="en-US" sz="2400" dirty="0"/>
          </a:p>
        </p:txBody>
      </p:sp>
    </p:spTree>
    <p:extLst>
      <p:ext uri="{BB962C8B-B14F-4D97-AF65-F5344CB8AC3E}">
        <p14:creationId xmlns:p14="http://schemas.microsoft.com/office/powerpoint/2010/main" val="4083875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548680"/>
            <a:ext cx="8229600" cy="4525963"/>
          </a:xfrm>
        </p:spPr>
        <p:txBody>
          <a:bodyPr>
            <a:normAutofit/>
          </a:bodyPr>
          <a:lstStyle/>
          <a:p>
            <a:r>
              <a:rPr lang="en-US" sz="2400" dirty="0"/>
              <a:t>After substitution into the equation for </a:t>
            </a:r>
            <a:r>
              <a:rPr lang="en-US" sz="2400" dirty="0" smtClean="0"/>
              <a:t>g</a:t>
            </a:r>
            <a:r>
              <a:rPr lang="pl-PL" sz="2400" baseline="-25000" dirty="0" smtClean="0"/>
              <a:t>i</a:t>
            </a:r>
            <a:r>
              <a:rPr lang="pl-PL" sz="2400" dirty="0" smtClean="0"/>
              <a:t> </a:t>
            </a:r>
            <a:r>
              <a:rPr lang="en-US" sz="2400" dirty="0" smtClean="0"/>
              <a:t>, </a:t>
            </a:r>
            <a:r>
              <a:rPr lang="en-US" sz="2400" dirty="0"/>
              <a:t>we </a:t>
            </a:r>
            <a:r>
              <a:rPr lang="en-US" sz="2400" dirty="0" smtClean="0"/>
              <a:t>obtain</a:t>
            </a:r>
            <a:endParaRPr lang="pl-PL" sz="2400" dirty="0" smtClean="0"/>
          </a:p>
          <a:p>
            <a:endParaRPr lang="pl-PL" sz="2400" dirty="0"/>
          </a:p>
          <a:p>
            <a:endParaRPr lang="pl-PL" sz="2400" dirty="0" smtClean="0"/>
          </a:p>
          <a:p>
            <a:r>
              <a:rPr lang="en-US" sz="2400" dirty="0"/>
              <a:t>This equation gives 2n solutions for the coefficients (n=1,2,...,n). Finally, the solution of the homogeneous equation takes the </a:t>
            </a:r>
            <a:r>
              <a:rPr lang="en-US" sz="2400" dirty="0" smtClean="0"/>
              <a:t>form</a:t>
            </a:r>
            <a:endParaRPr lang="pl-PL" sz="2400" dirty="0" smtClean="0"/>
          </a:p>
          <a:p>
            <a:endParaRPr lang="pl-PL" sz="2400" dirty="0"/>
          </a:p>
          <a:p>
            <a:endParaRPr lang="pl-PL" sz="2400" dirty="0" smtClean="0"/>
          </a:p>
          <a:p>
            <a:r>
              <a:rPr lang="en-US" sz="2400" dirty="0"/>
              <a:t>where </a:t>
            </a:r>
            <a:r>
              <a:rPr lang="en-US" sz="2400" dirty="0" smtClean="0"/>
              <a:t>L</a:t>
            </a:r>
            <a:r>
              <a:rPr lang="pl-PL" sz="2400" baseline="-25000" dirty="0" smtClean="0"/>
              <a:t>j</a:t>
            </a:r>
            <a:r>
              <a:rPr lang="en-US" sz="2400" dirty="0" smtClean="0"/>
              <a:t> </a:t>
            </a:r>
            <a:r>
              <a:rPr lang="en-US" sz="2400" dirty="0"/>
              <a:t>are constants. The special solution of the inhomogeneous equation has the simple form</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105860075"/>
              </p:ext>
            </p:extLst>
          </p:nvPr>
        </p:nvGraphicFramePr>
        <p:xfrm>
          <a:off x="2173288" y="1073150"/>
          <a:ext cx="3030537" cy="749300"/>
        </p:xfrm>
        <a:graphic>
          <a:graphicData uri="http://schemas.openxmlformats.org/presentationml/2006/ole">
            <mc:AlternateContent xmlns:mc="http://schemas.openxmlformats.org/markup-compatibility/2006">
              <mc:Choice xmlns:v="urn:schemas-microsoft-com:vml" Requires="v">
                <p:oleObj spid="_x0000_s130160" name="Równanie" r:id="rId3" imgW="1854000" imgH="457200" progId="Equation.3">
                  <p:embed/>
                </p:oleObj>
              </mc:Choice>
              <mc:Fallback>
                <p:oleObj name="Równanie" r:id="rId3" imgW="1854000" imgH="457200" progId="Equation.3">
                  <p:embed/>
                  <p:pic>
                    <p:nvPicPr>
                      <p:cNvPr id="0" name="Object 1"/>
                      <p:cNvPicPr>
                        <a:picLocks noChangeAspect="1" noChangeArrowheads="1"/>
                      </p:cNvPicPr>
                      <p:nvPr/>
                    </p:nvPicPr>
                    <p:blipFill>
                      <a:blip r:embed="rId4"/>
                      <a:srcRect/>
                      <a:stretch>
                        <a:fillRect/>
                      </a:stretch>
                    </p:blipFill>
                    <p:spPr bwMode="auto">
                      <a:xfrm>
                        <a:off x="2173288" y="1073150"/>
                        <a:ext cx="3030537" cy="74930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4182545732"/>
              </p:ext>
            </p:extLst>
          </p:nvPr>
        </p:nvGraphicFramePr>
        <p:xfrm>
          <a:off x="7308304" y="1916832"/>
          <a:ext cx="539552" cy="435123"/>
        </p:xfrm>
        <a:graphic>
          <a:graphicData uri="http://schemas.openxmlformats.org/presentationml/2006/ole">
            <mc:AlternateContent xmlns:mc="http://schemas.openxmlformats.org/markup-compatibility/2006">
              <mc:Choice xmlns:v="urn:schemas-microsoft-com:vml" Requires="v">
                <p:oleObj spid="_x0000_s130161" name="Równanie" r:id="rId5" imgW="291973" imgH="241195" progId="Equation.3">
                  <p:embed/>
                </p:oleObj>
              </mc:Choice>
              <mc:Fallback>
                <p:oleObj name="Równanie" r:id="rId5" imgW="291973"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08304" y="1916832"/>
                        <a:ext cx="539552" cy="435123"/>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923541581"/>
              </p:ext>
            </p:extLst>
          </p:nvPr>
        </p:nvGraphicFramePr>
        <p:xfrm>
          <a:off x="1619672" y="3140968"/>
          <a:ext cx="2832179" cy="811560"/>
        </p:xfrm>
        <a:graphic>
          <a:graphicData uri="http://schemas.openxmlformats.org/presentationml/2006/ole">
            <mc:AlternateContent xmlns:mc="http://schemas.openxmlformats.org/markup-compatibility/2006">
              <mc:Choice xmlns:v="urn:schemas-microsoft-com:vml" Requires="v">
                <p:oleObj spid="_x0000_s130162" name="Równanie" r:id="rId7" imgW="1625600" imgH="469900" progId="Equation.3">
                  <p:embed/>
                </p:oleObj>
              </mc:Choice>
              <mc:Fallback>
                <p:oleObj name="Równanie" r:id="rId7" imgW="1625600" imgH="4699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9672" y="3140968"/>
                        <a:ext cx="2832179" cy="811560"/>
                      </a:xfrm>
                      <a:prstGeom prst="rect">
                        <a:avLst/>
                      </a:prstGeom>
                      <a:noFill/>
                    </p:spPr>
                  </p:pic>
                </p:oleObj>
              </mc:Fallback>
            </mc:AlternateContent>
          </a:graphicData>
        </a:graphic>
      </p:graphicFrame>
      <p:sp>
        <p:nvSpPr>
          <p:cNvPr id="10" name="Rectangle 1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3635251844"/>
              </p:ext>
            </p:extLst>
          </p:nvPr>
        </p:nvGraphicFramePr>
        <p:xfrm>
          <a:off x="1115616" y="4869160"/>
          <a:ext cx="2951127" cy="811560"/>
        </p:xfrm>
        <a:graphic>
          <a:graphicData uri="http://schemas.openxmlformats.org/presentationml/2006/ole">
            <mc:AlternateContent xmlns:mc="http://schemas.openxmlformats.org/markup-compatibility/2006">
              <mc:Choice xmlns:v="urn:schemas-microsoft-com:vml" Requires="v">
                <p:oleObj spid="_x0000_s130163" name="Równanie" r:id="rId9" imgW="1524000" imgH="419100" progId="Equation.3">
                  <p:embed/>
                </p:oleObj>
              </mc:Choice>
              <mc:Fallback>
                <p:oleObj name="Równanie" r:id="rId9" imgW="1524000" imgH="4191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5616" y="4869160"/>
                        <a:ext cx="2951127" cy="811560"/>
                      </a:xfrm>
                      <a:prstGeom prst="rect">
                        <a:avLst/>
                      </a:prstGeom>
                      <a:noFill/>
                    </p:spPr>
                  </p:pic>
                </p:oleObj>
              </mc:Fallback>
            </mc:AlternateContent>
          </a:graphicData>
        </a:graphic>
      </p:graphicFrame>
    </p:spTree>
    <p:extLst>
      <p:ext uri="{BB962C8B-B14F-4D97-AF65-F5344CB8AC3E}">
        <p14:creationId xmlns:p14="http://schemas.microsoft.com/office/powerpoint/2010/main" val="271179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332656"/>
            <a:ext cx="8229600" cy="5904656"/>
          </a:xfrm>
        </p:spPr>
        <p:txBody>
          <a:bodyPr>
            <a:normAutofit/>
          </a:bodyPr>
          <a:lstStyle/>
          <a:p>
            <a:r>
              <a:rPr lang="en-US" sz="2400" dirty="0"/>
              <a:t>By substituting into the initial equation we </a:t>
            </a:r>
            <a:r>
              <a:rPr lang="en-US" sz="2400" dirty="0" smtClean="0"/>
              <a:t>have</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r>
              <a:rPr lang="pl-PL" sz="2400" dirty="0" err="1" smtClean="0"/>
              <a:t>Finally</a:t>
            </a:r>
            <a:endParaRPr lang="pl-PL" sz="2400" dirty="0" smtClean="0"/>
          </a:p>
          <a:p>
            <a:endParaRPr lang="pl-PL" sz="2400" dirty="0"/>
          </a:p>
          <a:p>
            <a:endParaRPr lang="pl-PL" sz="2400" dirty="0" smtClean="0"/>
          </a:p>
          <a:p>
            <a:endParaRPr lang="pl-PL" sz="2400" dirty="0"/>
          </a:p>
          <a:p>
            <a:r>
              <a:rPr lang="en-US" sz="2400" dirty="0"/>
              <a:t>where the </a:t>
            </a:r>
            <a:r>
              <a:rPr lang="en-US" sz="2400" dirty="0" smtClean="0"/>
              <a:t>L</a:t>
            </a:r>
            <a:r>
              <a:rPr lang="pl-PL" sz="2400" baseline="-25000" dirty="0" smtClean="0"/>
              <a:t>j</a:t>
            </a:r>
            <a:r>
              <a:rPr lang="en-US" sz="2400" dirty="0" smtClean="0"/>
              <a:t> </a:t>
            </a:r>
            <a:r>
              <a:rPr lang="en-US" sz="2400" dirty="0"/>
              <a:t>constants are determined from the boundary conditions.</a:t>
            </a:r>
            <a:r>
              <a:rPr lang="pl-PL" sz="2400" dirty="0" smtClean="0"/>
              <a:t> </a:t>
            </a:r>
            <a:endParaRPr lang="pl-PL" sz="2400" dirty="0" smtClean="0"/>
          </a:p>
          <a:p>
            <a:pPr marL="0" indent="0">
              <a:buNone/>
            </a:pPr>
            <a:r>
              <a:rPr lang="pl-PL" sz="2400" dirty="0" smtClean="0"/>
              <a:t>                                  </a:t>
            </a:r>
            <a:r>
              <a:rPr lang="pl-PL" sz="2400" dirty="0" err="1" smtClean="0"/>
              <a:t>diffuse</a:t>
            </a:r>
            <a:r>
              <a:rPr lang="pl-PL" sz="2400" dirty="0" smtClean="0"/>
              <a:t> term                         </a:t>
            </a:r>
            <a:r>
              <a:rPr lang="pl-PL" sz="2400" dirty="0" err="1" smtClean="0"/>
              <a:t>direct</a:t>
            </a:r>
            <a:r>
              <a:rPr lang="pl-PL" sz="2400" dirty="0" smtClean="0"/>
              <a:t> term</a:t>
            </a:r>
            <a:endParaRPr lang="en-US" sz="2400" dirty="0"/>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463238200"/>
              </p:ext>
            </p:extLst>
          </p:nvPr>
        </p:nvGraphicFramePr>
        <p:xfrm>
          <a:off x="827584" y="1052736"/>
          <a:ext cx="3367111" cy="811560"/>
        </p:xfrm>
        <a:graphic>
          <a:graphicData uri="http://schemas.openxmlformats.org/presentationml/2006/ole">
            <mc:AlternateContent xmlns:mc="http://schemas.openxmlformats.org/markup-compatibility/2006">
              <mc:Choice xmlns:v="urn:schemas-microsoft-com:vml" Requires="v">
                <p:oleObj spid="_x0000_s131181" name="Równanie" r:id="rId3" imgW="1854200" imgH="444500" progId="Equation.3">
                  <p:embed/>
                </p:oleObj>
              </mc:Choice>
              <mc:Fallback>
                <p:oleObj name="Równanie" r:id="rId3" imgW="1854200" imgH="444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052736"/>
                        <a:ext cx="3367111" cy="81156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659039082"/>
              </p:ext>
            </p:extLst>
          </p:nvPr>
        </p:nvGraphicFramePr>
        <p:xfrm>
          <a:off x="755576" y="2060848"/>
          <a:ext cx="1939415" cy="864096"/>
        </p:xfrm>
        <a:graphic>
          <a:graphicData uri="http://schemas.openxmlformats.org/presentationml/2006/ole">
            <mc:AlternateContent xmlns:mc="http://schemas.openxmlformats.org/markup-compatibility/2006">
              <mc:Choice xmlns:v="urn:schemas-microsoft-com:vml" Requires="v">
                <p:oleObj spid="_x0000_s131182" name="Równanie" r:id="rId5" imgW="965200" imgH="431800" progId="Equation.3">
                  <p:embed/>
                </p:oleObj>
              </mc:Choice>
              <mc:Fallback>
                <p:oleObj name="Równanie" r:id="rId5" imgW="9652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2060848"/>
                        <a:ext cx="1939415" cy="864096"/>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4279825005"/>
              </p:ext>
            </p:extLst>
          </p:nvPr>
        </p:nvGraphicFramePr>
        <p:xfrm>
          <a:off x="3059832" y="1988840"/>
          <a:ext cx="3240360" cy="1031024"/>
        </p:xfrm>
        <a:graphic>
          <a:graphicData uri="http://schemas.openxmlformats.org/presentationml/2006/ole">
            <mc:AlternateContent xmlns:mc="http://schemas.openxmlformats.org/markup-compatibility/2006">
              <mc:Choice xmlns:v="urn:schemas-microsoft-com:vml" Requires="v">
                <p:oleObj spid="_x0000_s131183" name="Równanie" r:id="rId7" imgW="1675673" imgH="533169" progId="Equation.3">
                  <p:embed/>
                </p:oleObj>
              </mc:Choice>
              <mc:Fallback>
                <p:oleObj name="Równanie" r:id="rId7" imgW="1675673" imgH="53316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9832" y="1988840"/>
                        <a:ext cx="3240360" cy="1031024"/>
                      </a:xfrm>
                      <a:prstGeom prst="rect">
                        <a:avLst/>
                      </a:prstGeom>
                      <a:noFill/>
                    </p:spPr>
                  </p:pic>
                </p:oleObj>
              </mc:Fallback>
            </mc:AlternateContent>
          </a:graphicData>
        </a:graphic>
      </p:graphicFrame>
      <p:sp>
        <p:nvSpPr>
          <p:cNvPr id="10"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1935355665"/>
              </p:ext>
            </p:extLst>
          </p:nvPr>
        </p:nvGraphicFramePr>
        <p:xfrm>
          <a:off x="611560" y="3645024"/>
          <a:ext cx="7360857" cy="1027584"/>
        </p:xfrm>
        <a:graphic>
          <a:graphicData uri="http://schemas.openxmlformats.org/presentationml/2006/ole">
            <mc:AlternateContent xmlns:mc="http://schemas.openxmlformats.org/markup-compatibility/2006">
              <mc:Choice xmlns:v="urn:schemas-microsoft-com:vml" Requires="v">
                <p:oleObj spid="_x0000_s131184" name="Równanie" r:id="rId9" imgW="3340100" imgH="469900" progId="Equation.3">
                  <p:embed/>
                </p:oleObj>
              </mc:Choice>
              <mc:Fallback>
                <p:oleObj name="Równanie" r:id="rId9" imgW="3340100" imgH="4699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560" y="3645024"/>
                        <a:ext cx="7360857" cy="1027584"/>
                      </a:xfrm>
                      <a:prstGeom prst="rect">
                        <a:avLst/>
                      </a:prstGeom>
                      <a:noFill/>
                    </p:spPr>
                  </p:pic>
                </p:oleObj>
              </mc:Fallback>
            </mc:AlternateContent>
          </a:graphicData>
        </a:graphic>
      </p:graphicFrame>
      <p:cxnSp>
        <p:nvCxnSpPr>
          <p:cNvPr id="12" name="Łącznik prosty ze strzałką 11"/>
          <p:cNvCxnSpPr/>
          <p:nvPr/>
        </p:nvCxnSpPr>
        <p:spPr>
          <a:xfrm flipH="1" flipV="1">
            <a:off x="6228184" y="4617132"/>
            <a:ext cx="36004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Łącznik prosty ze strzałką 13"/>
          <p:cNvCxnSpPr/>
          <p:nvPr/>
        </p:nvCxnSpPr>
        <p:spPr>
          <a:xfrm flipH="1" flipV="1">
            <a:off x="2987824" y="4509120"/>
            <a:ext cx="360040"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943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Final</a:t>
            </a:r>
            <a:r>
              <a:rPr lang="pl-PL" sz="3200" b="1" dirty="0" smtClean="0"/>
              <a:t> </a:t>
            </a:r>
            <a:r>
              <a:rPr lang="pl-PL" sz="3200" b="1" dirty="0" err="1" smtClean="0"/>
              <a:t>consideration</a:t>
            </a:r>
            <a:endParaRPr lang="en-US" sz="3200" b="1" dirty="0"/>
          </a:p>
        </p:txBody>
      </p:sp>
      <p:sp>
        <p:nvSpPr>
          <p:cNvPr id="3" name="Symbol zastępczy zawartości 2"/>
          <p:cNvSpPr>
            <a:spLocks noGrp="1"/>
          </p:cNvSpPr>
          <p:nvPr>
            <p:ph idx="1"/>
          </p:nvPr>
        </p:nvSpPr>
        <p:spPr>
          <a:xfrm>
            <a:off x="457200" y="1600200"/>
            <a:ext cx="8229600" cy="4997152"/>
          </a:xfrm>
        </p:spPr>
        <p:txBody>
          <a:bodyPr>
            <a:normAutofit/>
          </a:bodyPr>
          <a:lstStyle/>
          <a:p>
            <a:r>
              <a:rPr lang="en-US" sz="2400" dirty="0"/>
              <a:t>To conclude our consideration of methods for solving the </a:t>
            </a:r>
            <a:r>
              <a:rPr lang="pl-PL" sz="2400" dirty="0" smtClean="0"/>
              <a:t>radiative </a:t>
            </a:r>
            <a:r>
              <a:rPr lang="en-US" sz="2400" dirty="0" smtClean="0"/>
              <a:t>transfer </a:t>
            </a:r>
            <a:r>
              <a:rPr lang="en-US" sz="2400" dirty="0"/>
              <a:t>equation, let us </a:t>
            </a:r>
            <a:r>
              <a:rPr lang="en-US" sz="2400" dirty="0" err="1"/>
              <a:t>generalise</a:t>
            </a:r>
            <a:r>
              <a:rPr lang="en-US" sz="2400" dirty="0"/>
              <a:t> the discrete ordinate method to the case of anisotropic scattering. The radiance of the radiation can be written as a series </a:t>
            </a:r>
            <a:r>
              <a:rPr lang="en-US" sz="2400" dirty="0" smtClean="0"/>
              <a:t>of</a:t>
            </a:r>
            <a:endParaRPr lang="pl-PL" sz="2400" dirty="0" smtClean="0"/>
          </a:p>
          <a:p>
            <a:endParaRPr lang="pl-PL" sz="2400" dirty="0"/>
          </a:p>
          <a:p>
            <a:endParaRPr lang="pl-PL" sz="2400" dirty="0" smtClean="0"/>
          </a:p>
          <a:p>
            <a:r>
              <a:rPr lang="en-US" sz="2400" dirty="0"/>
              <a:t>The general solution of the homogeneous equation, as in the case of isotropic scattering, is of the </a:t>
            </a:r>
            <a:r>
              <a:rPr lang="en-US" sz="2400" dirty="0" smtClean="0"/>
              <a:t>form</a:t>
            </a:r>
            <a:endParaRPr lang="pl-PL" sz="2400" dirty="0" smtClean="0"/>
          </a:p>
          <a:p>
            <a:endParaRPr lang="pl-PL" sz="2400" dirty="0"/>
          </a:p>
          <a:p>
            <a:endParaRPr lang="pl-PL" sz="2400" dirty="0" smtClean="0"/>
          </a:p>
          <a:p>
            <a:r>
              <a:rPr lang="en-US" sz="2400" dirty="0"/>
              <a:t>where </a:t>
            </a:r>
            <a:r>
              <a:rPr lang="pl-PL" sz="2400" dirty="0" smtClean="0"/>
              <a:t>                            </a:t>
            </a:r>
            <a:r>
              <a:rPr lang="en-US" sz="2400" dirty="0" smtClean="0"/>
              <a:t>are </a:t>
            </a:r>
            <a:r>
              <a:rPr lang="en-US" sz="2400" dirty="0"/>
              <a:t>the coefficients</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150787840"/>
              </p:ext>
            </p:extLst>
          </p:nvPr>
        </p:nvGraphicFramePr>
        <p:xfrm>
          <a:off x="1979712" y="3212976"/>
          <a:ext cx="4555284" cy="883568"/>
        </p:xfrm>
        <a:graphic>
          <a:graphicData uri="http://schemas.openxmlformats.org/presentationml/2006/ole">
            <mc:AlternateContent xmlns:mc="http://schemas.openxmlformats.org/markup-compatibility/2006">
              <mc:Choice xmlns:v="urn:schemas-microsoft-com:vml" Requires="v">
                <p:oleObj spid="_x0000_s132175" name="Równanie" r:id="rId3" imgW="2209800" imgH="431800" progId="Equation.3">
                  <p:embed/>
                </p:oleObj>
              </mc:Choice>
              <mc:Fallback>
                <p:oleObj name="Równanie" r:id="rId3" imgW="22098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3212976"/>
                        <a:ext cx="4555284" cy="88356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541534358"/>
              </p:ext>
            </p:extLst>
          </p:nvPr>
        </p:nvGraphicFramePr>
        <p:xfrm>
          <a:off x="2051720" y="4941168"/>
          <a:ext cx="3650555" cy="739552"/>
        </p:xfrm>
        <a:graphic>
          <a:graphicData uri="http://schemas.openxmlformats.org/presentationml/2006/ole">
            <mc:AlternateContent xmlns:mc="http://schemas.openxmlformats.org/markup-compatibility/2006">
              <mc:Choice xmlns:v="urn:schemas-microsoft-com:vml" Requires="v">
                <p:oleObj spid="_x0000_s132176" name="Równanie" r:id="rId5" imgW="2209800" imgH="444500" progId="Equation.3">
                  <p:embed/>
                </p:oleObj>
              </mc:Choice>
              <mc:Fallback>
                <p:oleObj name="Równanie" r:id="rId5" imgW="22098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4941168"/>
                        <a:ext cx="3650555" cy="739552"/>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118682548"/>
              </p:ext>
            </p:extLst>
          </p:nvPr>
        </p:nvGraphicFramePr>
        <p:xfrm>
          <a:off x="1979712" y="5733256"/>
          <a:ext cx="1259632" cy="472362"/>
        </p:xfrm>
        <a:graphic>
          <a:graphicData uri="http://schemas.openxmlformats.org/presentationml/2006/ole">
            <mc:AlternateContent xmlns:mc="http://schemas.openxmlformats.org/markup-compatibility/2006">
              <mc:Choice xmlns:v="urn:schemas-microsoft-com:vml" Requires="v">
                <p:oleObj spid="_x0000_s132177" name="Równanie" r:id="rId7" imgW="685800" imgH="254000" progId="Equation.3">
                  <p:embed/>
                </p:oleObj>
              </mc:Choice>
              <mc:Fallback>
                <p:oleObj name="Równanie" r:id="rId7" imgW="6858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733256"/>
                        <a:ext cx="1259632" cy="472362"/>
                      </a:xfrm>
                      <a:prstGeom prst="rect">
                        <a:avLst/>
                      </a:prstGeom>
                      <a:noFill/>
                    </p:spPr>
                  </p:pic>
                </p:oleObj>
              </mc:Fallback>
            </mc:AlternateContent>
          </a:graphicData>
        </a:graphic>
      </p:graphicFrame>
    </p:spTree>
    <p:extLst>
      <p:ext uri="{BB962C8B-B14F-4D97-AF65-F5344CB8AC3E}">
        <p14:creationId xmlns:p14="http://schemas.microsoft.com/office/powerpoint/2010/main" val="418391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29600" cy="5616624"/>
          </a:xfrm>
        </p:spPr>
        <p:txBody>
          <a:bodyPr>
            <a:normAutofit/>
          </a:bodyPr>
          <a:lstStyle/>
          <a:p>
            <a:r>
              <a:rPr lang="en-US" sz="2400" dirty="0"/>
              <a:t>The special solution of a homogeneous equation can be written in the form </a:t>
            </a:r>
            <a:r>
              <a:rPr lang="en-US" sz="2400" dirty="0" smtClean="0"/>
              <a:t>of</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r>
              <a:rPr lang="pl-PL" sz="2400" dirty="0" err="1" smtClean="0"/>
              <a:t>Finally</a:t>
            </a:r>
            <a:endParaRPr lang="pl-PL" sz="2400" dirty="0" smtClean="0"/>
          </a:p>
          <a:p>
            <a:endParaRPr lang="pl-PL" sz="2400" dirty="0" smtClean="0"/>
          </a:p>
          <a:p>
            <a:endParaRPr lang="pl-PL" sz="2400" dirty="0"/>
          </a:p>
          <a:p>
            <a:endParaRPr lang="pl-PL" sz="2400" dirty="0" smtClean="0"/>
          </a:p>
          <a:p>
            <a:pPr marL="0" indent="0">
              <a:buNone/>
            </a:pPr>
            <a:r>
              <a:rPr lang="pl-PL" sz="2400" dirty="0" err="1"/>
              <a:t>where</a:t>
            </a:r>
            <a:r>
              <a:rPr lang="pl-PL" sz="2400" dirty="0"/>
              <a:t> i=-n,...,n.</a:t>
            </a:r>
          </a:p>
          <a:p>
            <a:endParaRPr lang="en-US" sz="2400" dirty="0"/>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224859531"/>
              </p:ext>
            </p:extLst>
          </p:nvPr>
        </p:nvGraphicFramePr>
        <p:xfrm>
          <a:off x="827584" y="1412776"/>
          <a:ext cx="3888432" cy="514645"/>
        </p:xfrm>
        <a:graphic>
          <a:graphicData uri="http://schemas.openxmlformats.org/presentationml/2006/ole">
            <mc:AlternateContent xmlns:mc="http://schemas.openxmlformats.org/markup-compatibility/2006">
              <mc:Choice xmlns:v="urn:schemas-microsoft-com:vml" Requires="v">
                <p:oleObj spid="_x0000_s133196" name="Równanie" r:id="rId3" imgW="1943100" imgH="254000" progId="Equation.3">
                  <p:embed/>
                </p:oleObj>
              </mc:Choice>
              <mc:Fallback>
                <p:oleObj name="Równanie" r:id="rId3" imgW="19431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412776"/>
                        <a:ext cx="3888432" cy="514645"/>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608710806"/>
              </p:ext>
            </p:extLst>
          </p:nvPr>
        </p:nvGraphicFramePr>
        <p:xfrm>
          <a:off x="827584" y="2204864"/>
          <a:ext cx="6636993" cy="864096"/>
        </p:xfrm>
        <a:graphic>
          <a:graphicData uri="http://schemas.openxmlformats.org/presentationml/2006/ole">
            <mc:AlternateContent xmlns:mc="http://schemas.openxmlformats.org/markup-compatibility/2006">
              <mc:Choice xmlns:v="urn:schemas-microsoft-com:vml" Requires="v">
                <p:oleObj spid="_x0000_s133197" name="Równanie" r:id="rId5" imgW="3441700" imgH="444500" progId="Equation.3">
                  <p:embed/>
                </p:oleObj>
              </mc:Choice>
              <mc:Fallback>
                <p:oleObj name="Równanie" r:id="rId5" imgW="34417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2204864"/>
                        <a:ext cx="6636993" cy="864096"/>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662858692"/>
              </p:ext>
            </p:extLst>
          </p:nvPr>
        </p:nvGraphicFramePr>
        <p:xfrm>
          <a:off x="0" y="4229632"/>
          <a:ext cx="9144000" cy="711536"/>
        </p:xfrm>
        <a:graphic>
          <a:graphicData uri="http://schemas.openxmlformats.org/presentationml/2006/ole">
            <mc:AlternateContent xmlns:mc="http://schemas.openxmlformats.org/markup-compatibility/2006">
              <mc:Choice xmlns:v="urn:schemas-microsoft-com:vml" Requires="v">
                <p:oleObj spid="_x0000_s133198" name="Równanie" r:id="rId7" imgW="5753100" imgH="444500" progId="Equation.3">
                  <p:embed/>
                </p:oleObj>
              </mc:Choice>
              <mc:Fallback>
                <p:oleObj name="Równanie" r:id="rId7" imgW="5753100" imgH="4445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4229632"/>
                        <a:ext cx="9144000" cy="711536"/>
                      </a:xfrm>
                      <a:prstGeom prst="rect">
                        <a:avLst/>
                      </a:prstGeom>
                      <a:noFill/>
                    </p:spPr>
                  </p:pic>
                </p:oleObj>
              </mc:Fallback>
            </mc:AlternateContent>
          </a:graphicData>
        </a:graphic>
      </p:graphicFrame>
    </p:spTree>
    <p:extLst>
      <p:ext uri="{BB962C8B-B14F-4D97-AF65-F5344CB8AC3E}">
        <p14:creationId xmlns:p14="http://schemas.microsoft.com/office/powerpoint/2010/main" val="1565811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88640"/>
            <a:ext cx="8229600" cy="1143000"/>
          </a:xfrm>
        </p:spPr>
        <p:txBody>
          <a:bodyPr>
            <a:normAutofit/>
          </a:bodyPr>
          <a:lstStyle/>
          <a:p>
            <a:r>
              <a:rPr lang="en-US" sz="3200" b="1" dirty="0"/>
              <a:t>Properties of the DISORT method (numerical code of the discrete ordinate method)</a:t>
            </a:r>
          </a:p>
        </p:txBody>
      </p:sp>
      <p:sp>
        <p:nvSpPr>
          <p:cNvPr id="3" name="Symbol zastępczy zawartości 2"/>
          <p:cNvSpPr>
            <a:spLocks noGrp="1"/>
          </p:cNvSpPr>
          <p:nvPr>
            <p:ph idx="1"/>
          </p:nvPr>
        </p:nvSpPr>
        <p:spPr>
          <a:xfrm>
            <a:off x="179512" y="1600200"/>
            <a:ext cx="8856984" cy="5141168"/>
          </a:xfrm>
        </p:spPr>
        <p:txBody>
          <a:bodyPr>
            <a:normAutofit fontScale="92500" lnSpcReduction="10000"/>
          </a:bodyPr>
          <a:lstStyle/>
          <a:p>
            <a:r>
              <a:rPr lang="en-US" sz="2400" dirty="0" smtClean="0"/>
              <a:t>Applicable </a:t>
            </a:r>
            <a:r>
              <a:rPr lang="en-US" sz="2400" dirty="0"/>
              <a:t>for an inhomogeneous atmosphere (plane-parallel </a:t>
            </a:r>
            <a:r>
              <a:rPr lang="en-US" sz="2400" dirty="0" smtClean="0"/>
              <a:t>approximation)</a:t>
            </a:r>
            <a:endParaRPr lang="pl-PL" sz="2400" dirty="0" smtClean="0"/>
          </a:p>
          <a:p>
            <a:r>
              <a:rPr lang="en-US" sz="2400" dirty="0" smtClean="0"/>
              <a:t>It </a:t>
            </a:r>
            <a:r>
              <a:rPr lang="en-US" sz="2400" dirty="0"/>
              <a:t>is possible to task any number of layers in the atmosphere. </a:t>
            </a:r>
            <a:endParaRPr lang="pl-PL" sz="2400" dirty="0" smtClean="0"/>
          </a:p>
          <a:p>
            <a:r>
              <a:rPr lang="en-US" sz="2400" dirty="0" smtClean="0"/>
              <a:t>Each </a:t>
            </a:r>
            <a:r>
              <a:rPr lang="en-US" sz="2400" dirty="0"/>
              <a:t>layer is </a:t>
            </a:r>
            <a:r>
              <a:rPr lang="en-US" sz="2400" dirty="0" err="1"/>
              <a:t>characterised</a:t>
            </a:r>
            <a:r>
              <a:rPr lang="en-US" sz="2400" dirty="0"/>
              <a:t> by the effective optical </a:t>
            </a:r>
            <a:r>
              <a:rPr lang="pl-PL" sz="2400" dirty="0" err="1" smtClean="0"/>
              <a:t>depth</a:t>
            </a:r>
            <a:r>
              <a:rPr lang="en-US" sz="2400" dirty="0" smtClean="0"/>
              <a:t>, </a:t>
            </a:r>
            <a:r>
              <a:rPr lang="en-US" sz="2400" dirty="0"/>
              <a:t>the </a:t>
            </a:r>
            <a:r>
              <a:rPr lang="pl-PL" sz="2400" dirty="0" smtClean="0"/>
              <a:t>single-</a:t>
            </a:r>
            <a:r>
              <a:rPr lang="pl-PL" sz="2400" dirty="0" err="1" smtClean="0"/>
              <a:t>scatering</a:t>
            </a:r>
            <a:r>
              <a:rPr lang="pl-PL" sz="2400" dirty="0" smtClean="0"/>
              <a:t> </a:t>
            </a:r>
            <a:r>
              <a:rPr lang="en-US" sz="2400" dirty="0" smtClean="0"/>
              <a:t>albedo, </a:t>
            </a:r>
            <a:r>
              <a:rPr lang="en-US" sz="2400" dirty="0"/>
              <a:t>and the asymmetry parameter or phase function.  </a:t>
            </a:r>
            <a:endParaRPr lang="pl-PL" sz="2400" dirty="0" smtClean="0"/>
          </a:p>
          <a:p>
            <a:r>
              <a:rPr lang="en-US" sz="2400" dirty="0" smtClean="0"/>
              <a:t>It </a:t>
            </a:r>
            <a:r>
              <a:rPr lang="en-US" sz="2400" dirty="0"/>
              <a:t>is possible to inflict an arbitrary phase function by specifying the expansion coefficients in Legendre </a:t>
            </a:r>
            <a:r>
              <a:rPr lang="en-US" sz="2400" dirty="0" smtClean="0"/>
              <a:t>polynomials.</a:t>
            </a:r>
            <a:endParaRPr lang="pl-PL" sz="2400" dirty="0" smtClean="0"/>
          </a:p>
          <a:p>
            <a:r>
              <a:rPr lang="en-US" sz="2400" dirty="0" smtClean="0"/>
              <a:t>The </a:t>
            </a:r>
            <a:r>
              <a:rPr lang="en-US" sz="2400" dirty="0"/>
              <a:t>number of radiative fluxes is given by the user (the calculation time is proportional to the cube of the number of fluxes</a:t>
            </a:r>
            <a:r>
              <a:rPr lang="en-US" sz="2400" dirty="0" smtClean="0"/>
              <a:t>!).</a:t>
            </a:r>
            <a:endParaRPr lang="pl-PL" sz="2400" dirty="0" smtClean="0"/>
          </a:p>
          <a:p>
            <a:r>
              <a:rPr lang="en-US" sz="2400" dirty="0" smtClean="0"/>
              <a:t>The </a:t>
            </a:r>
            <a:r>
              <a:rPr lang="en-US" sz="2400" dirty="0"/>
              <a:t>key problem is to obtain a solution for phase functions with strong forward scattering</a:t>
            </a:r>
            <a:r>
              <a:rPr lang="en-US" sz="2400" dirty="0" smtClean="0"/>
              <a:t>.</a:t>
            </a:r>
            <a:r>
              <a:rPr lang="pl-PL" sz="2400" dirty="0" smtClean="0"/>
              <a:t> </a:t>
            </a:r>
          </a:p>
          <a:p>
            <a:r>
              <a:rPr lang="en-US" sz="2400" dirty="0" smtClean="0"/>
              <a:t>DISORT </a:t>
            </a:r>
            <a:r>
              <a:rPr lang="en-US" sz="2400" dirty="0"/>
              <a:t>allows the radiance to be determined as a function of direction and position in the atmosphere not only at the boundaries of the layers, but also </a:t>
            </a:r>
            <a:r>
              <a:rPr lang="pl-PL" sz="2400" dirty="0" smtClean="0"/>
              <a:t>in the </a:t>
            </a:r>
            <a:r>
              <a:rPr lang="pl-PL" sz="2400" dirty="0" err="1" smtClean="0"/>
              <a:t>atmosphere</a:t>
            </a:r>
            <a:r>
              <a:rPr lang="en-US" sz="2400" dirty="0" smtClean="0"/>
              <a:t>. </a:t>
            </a:r>
            <a:endParaRPr lang="en-US" sz="2400" dirty="0"/>
          </a:p>
        </p:txBody>
      </p:sp>
    </p:spTree>
    <p:extLst>
      <p:ext uri="{BB962C8B-B14F-4D97-AF65-F5344CB8AC3E}">
        <p14:creationId xmlns:p14="http://schemas.microsoft.com/office/powerpoint/2010/main" val="1981696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Line-by-</a:t>
            </a:r>
            <a:r>
              <a:rPr lang="pl-PL" sz="3200" b="1" dirty="0" err="1" smtClean="0"/>
              <a:t>line</a:t>
            </a:r>
            <a:r>
              <a:rPr lang="pl-PL" sz="3200" b="1" dirty="0" smtClean="0"/>
              <a:t> model</a:t>
            </a:r>
            <a:endParaRPr lang="en-US" sz="3200" b="1" dirty="0"/>
          </a:p>
        </p:txBody>
      </p:sp>
      <p:sp>
        <p:nvSpPr>
          <p:cNvPr id="3" name="Symbol zastępczy zawartości 2"/>
          <p:cNvSpPr>
            <a:spLocks noGrp="1"/>
          </p:cNvSpPr>
          <p:nvPr>
            <p:ph idx="1"/>
          </p:nvPr>
        </p:nvSpPr>
        <p:spPr>
          <a:xfrm>
            <a:off x="457200" y="1340768"/>
            <a:ext cx="8229600" cy="5328592"/>
          </a:xfrm>
        </p:spPr>
        <p:txBody>
          <a:bodyPr>
            <a:normAutofit fontScale="70000" lnSpcReduction="20000"/>
          </a:bodyPr>
          <a:lstStyle/>
          <a:p>
            <a:r>
              <a:rPr lang="en-US" dirty="0"/>
              <a:t>The methods considered so far for solving the radiative transfer equation in the atmosphere have dealt with monochromatic radiation. </a:t>
            </a:r>
            <a:endParaRPr lang="pl-PL" dirty="0" smtClean="0"/>
          </a:p>
          <a:p>
            <a:r>
              <a:rPr lang="en-US" dirty="0" smtClean="0"/>
              <a:t>Solving </a:t>
            </a:r>
            <a:r>
              <a:rPr lang="en-US" dirty="0"/>
              <a:t>the transfer equation for each spectral line is computationally very expensive and only used for calculations where high spectral resolution is required. </a:t>
            </a:r>
            <a:endParaRPr lang="pl-PL" dirty="0" smtClean="0"/>
          </a:p>
          <a:p>
            <a:r>
              <a:rPr lang="en-US" dirty="0" smtClean="0"/>
              <a:t>Models </a:t>
            </a:r>
            <a:r>
              <a:rPr lang="en-US" dirty="0"/>
              <a:t>of this type </a:t>
            </a:r>
            <a:r>
              <a:rPr lang="pl-PL" dirty="0" err="1" smtClean="0"/>
              <a:t>is</a:t>
            </a:r>
            <a:r>
              <a:rPr lang="pl-PL" dirty="0" smtClean="0"/>
              <a:t> </a:t>
            </a:r>
            <a:r>
              <a:rPr lang="en-US" dirty="0" smtClean="0"/>
              <a:t>line-by-line model</a:t>
            </a:r>
            <a:r>
              <a:rPr lang="pl-PL" dirty="0" smtClean="0"/>
              <a:t> (</a:t>
            </a:r>
            <a:r>
              <a:rPr lang="pl-PL" dirty="0" err="1" smtClean="0"/>
              <a:t>e.i</a:t>
            </a:r>
            <a:r>
              <a:rPr lang="pl-PL" dirty="0" smtClean="0"/>
              <a:t>. </a:t>
            </a:r>
            <a:r>
              <a:rPr lang="en-US" dirty="0" smtClean="0"/>
              <a:t>LBLRITM</a:t>
            </a:r>
            <a:r>
              <a:rPr lang="pl-PL" dirty="0" smtClean="0"/>
              <a:t>, </a:t>
            </a:r>
            <a:r>
              <a:rPr lang="en-US" dirty="0" smtClean="0"/>
              <a:t>GENSPEC</a:t>
            </a:r>
            <a:r>
              <a:rPr lang="pl-PL" dirty="0" smtClean="0"/>
              <a:t>)</a:t>
            </a:r>
            <a:endParaRPr lang="pl-PL" dirty="0" smtClean="0"/>
          </a:p>
          <a:p>
            <a:r>
              <a:rPr lang="en-US" dirty="0" smtClean="0"/>
              <a:t>The </a:t>
            </a:r>
            <a:r>
              <a:rPr lang="en-US" dirty="0"/>
              <a:t>latter was written in the MATLAB environment and allows the calculation of radiative transfer. </a:t>
            </a:r>
            <a:endParaRPr lang="pl-PL" dirty="0" smtClean="0"/>
          </a:p>
          <a:p>
            <a:r>
              <a:rPr lang="en-US" dirty="0" smtClean="0"/>
              <a:t>In </a:t>
            </a:r>
            <a:r>
              <a:rPr lang="en-US" dirty="0"/>
              <a:t>addition to line-by-line models, band models and the distribution-k model are much more commonly used. </a:t>
            </a:r>
            <a:endParaRPr lang="pl-PL" dirty="0" smtClean="0"/>
          </a:p>
          <a:p>
            <a:r>
              <a:rPr lang="en-US" dirty="0" smtClean="0"/>
              <a:t>The </a:t>
            </a:r>
            <a:r>
              <a:rPr lang="en-US" dirty="0"/>
              <a:t>former use different methods to calculate the effective transmission through the band. </a:t>
            </a:r>
            <a:endParaRPr lang="pl-PL" dirty="0" smtClean="0"/>
          </a:p>
          <a:p>
            <a:r>
              <a:rPr lang="en-US" dirty="0" smtClean="0"/>
              <a:t>In </a:t>
            </a:r>
            <a:r>
              <a:rPr lang="en-US" dirty="0"/>
              <a:t>the simplest case for a homogeneous atmosphere, the effective transmission is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5440209"/>
              </p:ext>
            </p:extLst>
          </p:nvPr>
        </p:nvGraphicFramePr>
        <p:xfrm>
          <a:off x="3278511" y="5877272"/>
          <a:ext cx="2586977" cy="764704"/>
        </p:xfrm>
        <a:graphic>
          <a:graphicData uri="http://schemas.openxmlformats.org/presentationml/2006/ole">
            <mc:AlternateContent xmlns:mc="http://schemas.openxmlformats.org/markup-compatibility/2006">
              <mc:Choice xmlns:v="urn:schemas-microsoft-com:vml" Requires="v">
                <p:oleObj spid="_x0000_s134166" name="Równanie" r:id="rId3" imgW="1511300" imgH="444500" progId="Equation.3">
                  <p:embed/>
                </p:oleObj>
              </mc:Choice>
              <mc:Fallback>
                <p:oleObj name="Równanie" r:id="rId3" imgW="1511300" imgH="444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8511" y="5877272"/>
                        <a:ext cx="2586977" cy="764704"/>
                      </a:xfrm>
                      <a:prstGeom prst="rect">
                        <a:avLst/>
                      </a:prstGeom>
                      <a:noFill/>
                    </p:spPr>
                  </p:pic>
                </p:oleObj>
              </mc:Fallback>
            </mc:AlternateContent>
          </a:graphicData>
        </a:graphic>
      </p:graphicFrame>
    </p:spTree>
    <p:extLst>
      <p:ext uri="{BB962C8B-B14F-4D97-AF65-F5344CB8AC3E}">
        <p14:creationId xmlns:p14="http://schemas.microsoft.com/office/powerpoint/2010/main" val="51712301"/>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3461</TotalTime>
  <Words>930</Words>
  <Application>Microsoft Office PowerPoint</Application>
  <PresentationFormat>Pokaz na ekranie (4:3)</PresentationFormat>
  <Paragraphs>97</Paragraphs>
  <Slides>14</Slides>
  <Notes>0</Notes>
  <HiddenSlides>0</HiddenSlides>
  <MMClips>0</MMClips>
  <ScaleCrop>false</ScaleCrop>
  <HeadingPairs>
    <vt:vector size="6" baseType="variant">
      <vt:variant>
        <vt:lpstr>Motyw</vt:lpstr>
      </vt:variant>
      <vt:variant>
        <vt:i4>1</vt:i4>
      </vt:variant>
      <vt:variant>
        <vt:lpstr>Osadzone serwery OLE</vt:lpstr>
      </vt:variant>
      <vt:variant>
        <vt:i4>2</vt:i4>
      </vt:variant>
      <vt:variant>
        <vt:lpstr>Tytuły slajdów</vt:lpstr>
      </vt:variant>
      <vt:variant>
        <vt:i4>14</vt:i4>
      </vt:variant>
    </vt:vector>
  </HeadingPairs>
  <TitlesOfParts>
    <vt:vector size="17" baseType="lpstr">
      <vt:lpstr>Motyw pakietu Office</vt:lpstr>
      <vt:lpstr>Równanie</vt:lpstr>
      <vt:lpstr>Microsoft Equation 3.0</vt:lpstr>
      <vt:lpstr>Radiative processes  in the atmosphere</vt:lpstr>
      <vt:lpstr>DISORT method</vt:lpstr>
      <vt:lpstr>DISORT</vt:lpstr>
      <vt:lpstr>Prezentacja programu PowerPoint</vt:lpstr>
      <vt:lpstr>Prezentacja programu PowerPoint</vt:lpstr>
      <vt:lpstr>Final consideration</vt:lpstr>
      <vt:lpstr>Prezentacja programu PowerPoint</vt:lpstr>
      <vt:lpstr>Properties of the DISORT method (numerical code of the discrete ordinate method)</vt:lpstr>
      <vt:lpstr>Line-by-line model</vt:lpstr>
      <vt:lpstr>Prezentacja programu PowerPoint</vt:lpstr>
      <vt:lpstr>Band model</vt:lpstr>
      <vt:lpstr>Prezentacja programu PowerPoint</vt:lpstr>
      <vt:lpstr>Example</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393</cp:revision>
  <dcterms:created xsi:type="dcterms:W3CDTF">2024-02-06T09:22:18Z</dcterms:created>
  <dcterms:modified xsi:type="dcterms:W3CDTF">2024-05-14T21:13:44Z</dcterms:modified>
</cp:coreProperties>
</file>