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7"/>
  </p:notesMasterIdLst>
  <p:sldIdLst>
    <p:sldId id="257" r:id="rId2"/>
    <p:sldId id="258" r:id="rId3"/>
    <p:sldId id="259" r:id="rId4"/>
    <p:sldId id="260" r:id="rId5"/>
    <p:sldId id="261" r:id="rId6"/>
    <p:sldId id="264" r:id="rId7"/>
    <p:sldId id="265" r:id="rId8"/>
    <p:sldId id="337" r:id="rId9"/>
    <p:sldId id="338" r:id="rId10"/>
    <p:sldId id="33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9" r:id="rId23"/>
    <p:sldId id="278" r:id="rId24"/>
    <p:sldId id="317" r:id="rId25"/>
    <p:sldId id="322" r:id="rId26"/>
    <p:sldId id="312" r:id="rId27"/>
    <p:sldId id="323" r:id="rId28"/>
    <p:sldId id="324" r:id="rId29"/>
    <p:sldId id="325" r:id="rId30"/>
    <p:sldId id="326" r:id="rId31"/>
    <p:sldId id="327" r:id="rId32"/>
    <p:sldId id="328" r:id="rId33"/>
    <p:sldId id="329" r:id="rId34"/>
    <p:sldId id="339" r:id="rId35"/>
    <p:sldId id="331" r:id="rId36"/>
    <p:sldId id="332" r:id="rId37"/>
    <p:sldId id="280" r:id="rId38"/>
    <p:sldId id="335" r:id="rId39"/>
    <p:sldId id="333" r:id="rId40"/>
    <p:sldId id="334" r:id="rId41"/>
    <p:sldId id="284" r:id="rId42"/>
    <p:sldId id="285" r:id="rId43"/>
    <p:sldId id="286" r:id="rId44"/>
    <p:sldId id="287" r:id="rId45"/>
    <p:sldId id="288" r:id="rId46"/>
    <p:sldId id="301" r:id="rId47"/>
    <p:sldId id="300" r:id="rId48"/>
    <p:sldId id="289" r:id="rId49"/>
    <p:sldId id="290" r:id="rId50"/>
    <p:sldId id="302" r:id="rId51"/>
    <p:sldId id="303" r:id="rId52"/>
    <p:sldId id="306" r:id="rId53"/>
    <p:sldId id="307" r:id="rId54"/>
    <p:sldId id="308" r:id="rId55"/>
    <p:sldId id="309" r:id="rId56"/>
    <p:sldId id="310" r:id="rId57"/>
    <p:sldId id="291" r:id="rId58"/>
    <p:sldId id="292" r:id="rId59"/>
    <p:sldId id="293" r:id="rId60"/>
    <p:sldId id="311" r:id="rId61"/>
    <p:sldId id="294" r:id="rId62"/>
    <p:sldId id="295" r:id="rId63"/>
    <p:sldId id="296" r:id="rId64"/>
    <p:sldId id="297" r:id="rId65"/>
    <p:sldId id="298" r:id="rId66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050" autoAdjust="0"/>
  </p:normalViewPr>
  <p:slideViewPr>
    <p:cSldViewPr>
      <p:cViewPr>
        <p:scale>
          <a:sx n="76" d="100"/>
          <a:sy n="76" d="100"/>
        </p:scale>
        <p:origin x="-2634" y="-82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E0518F-01CF-4624-9BFB-A6655A5D0B73}" type="datetimeFigureOut">
              <a:rPr lang="pl-PL" smtClean="0"/>
              <a:t>04.10.2026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0BB2E8-1875-4BCD-A524-CDF694005D2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415238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 noResize="1"/>
          </p:cNvSpPr>
          <p:nvPr>
            <p:ph type="sldImg"/>
          </p:nvPr>
        </p:nvSpPr>
        <p:spPr>
          <a:solidFill>
            <a:srgbClr val="99CCFF"/>
          </a:solidFill>
          <a:ln w="25400">
            <a:solidFill>
              <a:srgbClr val="000000"/>
            </a:solidFill>
            <a:prstDash val="solid"/>
          </a:ln>
        </p:spPr>
      </p:sp>
      <p:sp>
        <p:nvSpPr>
          <p:cNvPr id="3" name="Symbol zastępczy notatek 2"/>
          <p:cNvSpPr txBox="1">
            <a:spLocks noGrp="1"/>
          </p:cNvSpPr>
          <p:nvPr>
            <p:ph type="body" sz="quarter" idx="1"/>
          </p:nvPr>
        </p:nvSpPr>
        <p:spPr>
          <a:xfrm>
            <a:off x="1060750" y="4350404"/>
            <a:ext cx="4737775" cy="276999"/>
          </a:xfrm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pl-P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 noResize="1"/>
          </p:cNvSpPr>
          <p:nvPr>
            <p:ph type="sldImg"/>
          </p:nvPr>
        </p:nvSpPr>
        <p:spPr>
          <a:solidFill>
            <a:srgbClr val="99CCFF"/>
          </a:solidFill>
          <a:ln w="25400">
            <a:solidFill>
              <a:srgbClr val="000000"/>
            </a:solidFill>
            <a:prstDash val="solid"/>
          </a:ln>
        </p:spPr>
      </p:sp>
      <p:sp>
        <p:nvSpPr>
          <p:cNvPr id="3" name="Symbol zastępczy notatek 2"/>
          <p:cNvSpPr txBox="1">
            <a:spLocks noGrp="1"/>
          </p:cNvSpPr>
          <p:nvPr>
            <p:ph type="body" sz="quarter" idx="1"/>
          </p:nvPr>
        </p:nvSpPr>
        <p:spPr>
          <a:xfrm>
            <a:off x="1060750" y="4350404"/>
            <a:ext cx="4737775" cy="276999"/>
          </a:xfrm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pl-PL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17625" y="877888"/>
            <a:ext cx="4219575" cy="3165475"/>
          </a:xfrm>
          <a:solidFill>
            <a:srgbClr val="99CCFF"/>
          </a:solidFill>
          <a:ln w="25400">
            <a:solidFill>
              <a:srgbClr val="000000"/>
            </a:solidFill>
            <a:prstDash val="solid"/>
          </a:ln>
        </p:spPr>
      </p:sp>
      <p:sp>
        <p:nvSpPr>
          <p:cNvPr id="3" name="Symbol zastępczy notatek 2"/>
          <p:cNvSpPr txBox="1">
            <a:spLocks noGrp="1"/>
          </p:cNvSpPr>
          <p:nvPr>
            <p:ph type="body" sz="quarter" idx="1"/>
          </p:nvPr>
        </p:nvSpPr>
        <p:spPr>
          <a:xfrm>
            <a:off x="1060750" y="4350404"/>
            <a:ext cx="4737775" cy="276999"/>
          </a:xfrm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pl-PL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17625" y="877888"/>
            <a:ext cx="4219575" cy="3165475"/>
          </a:xfrm>
          <a:solidFill>
            <a:srgbClr val="99CCFF"/>
          </a:solidFill>
          <a:ln w="25400">
            <a:solidFill>
              <a:srgbClr val="000000"/>
            </a:solidFill>
            <a:prstDash val="solid"/>
          </a:ln>
        </p:spPr>
      </p:sp>
      <p:sp>
        <p:nvSpPr>
          <p:cNvPr id="3" name="Symbol zastępczy notatek 2"/>
          <p:cNvSpPr txBox="1">
            <a:spLocks noGrp="1"/>
          </p:cNvSpPr>
          <p:nvPr>
            <p:ph type="body" sz="quarter" idx="1"/>
          </p:nvPr>
        </p:nvSpPr>
        <p:spPr>
          <a:xfrm>
            <a:off x="1060750" y="4350404"/>
            <a:ext cx="4737775" cy="276999"/>
          </a:xfrm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pl-PL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17625" y="877888"/>
            <a:ext cx="4219575" cy="3165475"/>
          </a:xfrm>
          <a:solidFill>
            <a:srgbClr val="99CCFF"/>
          </a:solidFill>
          <a:ln w="25400">
            <a:solidFill>
              <a:srgbClr val="000000"/>
            </a:solidFill>
            <a:prstDash val="solid"/>
          </a:ln>
        </p:spPr>
      </p:sp>
      <p:sp>
        <p:nvSpPr>
          <p:cNvPr id="3" name="Symbol zastępczy notatek 2"/>
          <p:cNvSpPr txBox="1">
            <a:spLocks noGrp="1"/>
          </p:cNvSpPr>
          <p:nvPr>
            <p:ph type="body" sz="quarter" idx="1"/>
          </p:nvPr>
        </p:nvSpPr>
        <p:spPr>
          <a:xfrm>
            <a:off x="1060750" y="4350404"/>
            <a:ext cx="4737775" cy="276999"/>
          </a:xfrm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pl-PL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 noResize="1"/>
          </p:cNvSpPr>
          <p:nvPr>
            <p:ph type="sldImg"/>
          </p:nvPr>
        </p:nvSpPr>
        <p:spPr>
          <a:solidFill>
            <a:srgbClr val="99CCFF"/>
          </a:solidFill>
          <a:ln w="25400">
            <a:solidFill>
              <a:srgbClr val="000000"/>
            </a:solidFill>
            <a:prstDash val="solid"/>
          </a:ln>
        </p:spPr>
      </p:sp>
      <p:sp>
        <p:nvSpPr>
          <p:cNvPr id="3" name="Symbol zastępczy notatek 2"/>
          <p:cNvSpPr txBox="1">
            <a:spLocks noGrp="1"/>
          </p:cNvSpPr>
          <p:nvPr>
            <p:ph type="body" sz="quarter" idx="1"/>
          </p:nvPr>
        </p:nvSpPr>
        <p:spPr>
          <a:xfrm>
            <a:off x="1060750" y="4350404"/>
            <a:ext cx="4737775" cy="276999"/>
          </a:xfrm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pl-PL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 noResize="1"/>
          </p:cNvSpPr>
          <p:nvPr>
            <p:ph type="sldImg"/>
          </p:nvPr>
        </p:nvSpPr>
        <p:spPr>
          <a:solidFill>
            <a:srgbClr val="99CCFF"/>
          </a:solidFill>
          <a:ln w="25400">
            <a:solidFill>
              <a:srgbClr val="000000"/>
            </a:solidFill>
            <a:prstDash val="solid"/>
          </a:ln>
        </p:spPr>
      </p:sp>
      <p:sp>
        <p:nvSpPr>
          <p:cNvPr id="3" name="Symbol zastępczy notatek 2"/>
          <p:cNvSpPr txBox="1">
            <a:spLocks noGrp="1"/>
          </p:cNvSpPr>
          <p:nvPr>
            <p:ph type="body" sz="quarter" idx="1"/>
          </p:nvPr>
        </p:nvSpPr>
        <p:spPr>
          <a:xfrm>
            <a:off x="1060750" y="4350404"/>
            <a:ext cx="4737775" cy="276999"/>
          </a:xfrm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pl-PL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17625" y="877888"/>
            <a:ext cx="4219575" cy="3165475"/>
          </a:xfrm>
          <a:solidFill>
            <a:srgbClr val="99CCFF"/>
          </a:solidFill>
          <a:ln w="25400">
            <a:solidFill>
              <a:srgbClr val="000000"/>
            </a:solidFill>
            <a:prstDash val="solid"/>
          </a:ln>
        </p:spPr>
      </p:sp>
      <p:sp>
        <p:nvSpPr>
          <p:cNvPr id="3" name="Symbol zastępczy notatek 2"/>
          <p:cNvSpPr txBox="1">
            <a:spLocks noGrp="1"/>
          </p:cNvSpPr>
          <p:nvPr>
            <p:ph type="body" sz="quarter" idx="1"/>
          </p:nvPr>
        </p:nvSpPr>
        <p:spPr>
          <a:xfrm>
            <a:off x="1060750" y="4350404"/>
            <a:ext cx="4737775" cy="276999"/>
          </a:xfrm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pl-PL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 noResize="1"/>
          </p:cNvSpPr>
          <p:nvPr>
            <p:ph type="sldImg"/>
          </p:nvPr>
        </p:nvSpPr>
        <p:spPr>
          <a:solidFill>
            <a:srgbClr val="99CCFF"/>
          </a:solidFill>
          <a:ln w="25400">
            <a:solidFill>
              <a:srgbClr val="000000"/>
            </a:solidFill>
            <a:prstDash val="solid"/>
          </a:ln>
        </p:spPr>
      </p:sp>
      <p:sp>
        <p:nvSpPr>
          <p:cNvPr id="3" name="Symbol zastępczy notatek 2"/>
          <p:cNvSpPr txBox="1">
            <a:spLocks noGrp="1"/>
          </p:cNvSpPr>
          <p:nvPr>
            <p:ph type="body" sz="quarter" idx="1"/>
          </p:nvPr>
        </p:nvSpPr>
        <p:spPr>
          <a:xfrm>
            <a:off x="1060750" y="4350404"/>
            <a:ext cx="4737775" cy="276999"/>
          </a:xfrm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pl-PL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 noResize="1"/>
          </p:cNvSpPr>
          <p:nvPr>
            <p:ph type="sldImg"/>
          </p:nvPr>
        </p:nvSpPr>
        <p:spPr>
          <a:solidFill>
            <a:srgbClr val="99CCFF"/>
          </a:solidFill>
          <a:ln w="25400">
            <a:solidFill>
              <a:srgbClr val="000000"/>
            </a:solidFill>
            <a:prstDash val="solid"/>
          </a:ln>
        </p:spPr>
      </p:sp>
      <p:sp>
        <p:nvSpPr>
          <p:cNvPr id="3" name="Symbol zastępczy notatek 2"/>
          <p:cNvSpPr txBox="1">
            <a:spLocks noGrp="1"/>
          </p:cNvSpPr>
          <p:nvPr>
            <p:ph type="body" sz="quarter" idx="1"/>
          </p:nvPr>
        </p:nvSpPr>
        <p:spPr>
          <a:xfrm>
            <a:off x="1060750" y="4350404"/>
            <a:ext cx="4737775" cy="276999"/>
          </a:xfrm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pl-P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A08FE-1DAE-498E-A83F-5901D2AEE31F}" type="datetimeFigureOut">
              <a:rPr lang="pl-PL" smtClean="0"/>
              <a:t>04.10.2026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28F25-C5E3-4ABD-A2DE-B6BC2280EC9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975583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A08FE-1DAE-498E-A83F-5901D2AEE31F}" type="datetimeFigureOut">
              <a:rPr lang="pl-PL" smtClean="0"/>
              <a:t>04.10.2026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28F25-C5E3-4ABD-A2DE-B6BC2280EC9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315781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A08FE-1DAE-498E-A83F-5901D2AEE31F}" type="datetimeFigureOut">
              <a:rPr lang="pl-PL" smtClean="0"/>
              <a:t>04.10.2026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28F25-C5E3-4ABD-A2DE-B6BC2280EC9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403745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A08FE-1DAE-498E-A83F-5901D2AEE31F}" type="datetimeFigureOut">
              <a:rPr lang="pl-PL" smtClean="0"/>
              <a:t>04.10.2026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28F25-C5E3-4ABD-A2DE-B6BC2280EC9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526246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A08FE-1DAE-498E-A83F-5901D2AEE31F}" type="datetimeFigureOut">
              <a:rPr lang="pl-PL" smtClean="0"/>
              <a:t>04.10.2026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28F25-C5E3-4ABD-A2DE-B6BC2280EC9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969063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A08FE-1DAE-498E-A83F-5901D2AEE31F}" type="datetimeFigureOut">
              <a:rPr lang="pl-PL" smtClean="0"/>
              <a:t>04.10.2026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28F25-C5E3-4ABD-A2DE-B6BC2280EC9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69541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A08FE-1DAE-498E-A83F-5901D2AEE31F}" type="datetimeFigureOut">
              <a:rPr lang="pl-PL" smtClean="0"/>
              <a:t>04.10.2026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28F25-C5E3-4ABD-A2DE-B6BC2280EC9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621856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A08FE-1DAE-498E-A83F-5901D2AEE31F}" type="datetimeFigureOut">
              <a:rPr lang="pl-PL" smtClean="0"/>
              <a:t>04.10.2026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28F25-C5E3-4ABD-A2DE-B6BC2280EC9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379339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A08FE-1DAE-498E-A83F-5901D2AEE31F}" type="datetimeFigureOut">
              <a:rPr lang="pl-PL" smtClean="0"/>
              <a:t>04.10.2026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28F25-C5E3-4ABD-A2DE-B6BC2280EC9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028002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A08FE-1DAE-498E-A83F-5901D2AEE31F}" type="datetimeFigureOut">
              <a:rPr lang="pl-PL" smtClean="0"/>
              <a:t>04.10.2026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28F25-C5E3-4ABD-A2DE-B6BC2280EC9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886314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A08FE-1DAE-498E-A83F-5901D2AEE31F}" type="datetimeFigureOut">
              <a:rPr lang="pl-PL" smtClean="0"/>
              <a:t>04.10.2026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28F25-C5E3-4ABD-A2DE-B6BC2280EC9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627050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8A08FE-1DAE-498E-A83F-5901D2AEE31F}" type="datetimeFigureOut">
              <a:rPr lang="pl-PL" smtClean="0"/>
              <a:t>04.10.2026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E28F25-C5E3-4ABD-A2DE-B6BC2280EC9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01116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://pl.wikipedia.org/wiki/Osad_atmosferyczny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forest-fire.emergency.copernicus.eu/apps/effis.longterm.forecasts/Seasonal" TargetMode="External"/><Relationship Id="rId2" Type="http://schemas.openxmlformats.org/officeDocument/2006/relationships/hyperlink" Target="https://forest-fire.emergency.copernicus.eu/apps/effis.longterm.forecasts/" TargetMode="Externa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https://pl.wikipedia.org/wiki/Upa%C5%82y_w_Europie_w_2026_roku" TargetMode="Externa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://go2.wordpress.com/?id=725X1342&amp;site=alienproject.wordpress.com&amp;url=http://alienproject.files.wordpress.com/2009/11/payload-2-preprep-4.jpg" TargetMode="External"/><Relationship Id="rId2" Type="http://schemas.openxmlformats.org/officeDocument/2006/relationships/hyperlink" Target="http://www.natrium42.com/halo/flight2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flickr.com/photos/54644437@N00/1782124263/in/set-72157602750851851/" TargetMode="External"/><Relationship Id="rId3" Type="http://schemas.openxmlformats.org/officeDocument/2006/relationships/image" Target="../media/image28.jpeg"/><Relationship Id="rId7" Type="http://schemas.openxmlformats.org/officeDocument/2006/relationships/image" Target="../media/image30.jpeg"/><Relationship Id="rId2" Type="http://schemas.openxmlformats.org/officeDocument/2006/relationships/hyperlink" Target="http://www.flickr.com/photos/54644437@N00/1781794405/in/set-72157602750851851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flickr.com/photos/54644437@N00/1781943213/in/set-72157602750851851/" TargetMode="External"/><Relationship Id="rId5" Type="http://schemas.openxmlformats.org/officeDocument/2006/relationships/image" Target="../media/image29.jpeg"/><Relationship Id="rId4" Type="http://schemas.openxmlformats.org/officeDocument/2006/relationships/hyperlink" Target="http://www.flickr.com/photos/54644437@N00/1781900669/in/set-72157602750851851/" TargetMode="External"/><Relationship Id="rId9" Type="http://schemas.openxmlformats.org/officeDocument/2006/relationships/image" Target="../media/image31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hyperlink" Target="http://www.flickr.com/photos/54644437@N00/1782896004/in/set-72157602750851851/" TargetMode="Externa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hyperlink" Target="http://upload.wikimedia.org/wikipedia/commons/7/7a/Atmosphere_gas_proportions.svg" TargetMode="External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gif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hyperlink" Target="http://pl.wikipedia.org/w/index.php?title=Plik:Podzia%C5%82_atmosfery.svg&amp;filetimestamp=20071126140036" TargetMode="Externa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gif"/><Relationship Id="rId4" Type="http://schemas.openxmlformats.org/officeDocument/2006/relationships/image" Target="../media/image46.gif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9552" y="3394831"/>
            <a:ext cx="8424862" cy="1440408"/>
          </a:xfrm>
        </p:spPr>
        <p:txBody>
          <a:bodyPr>
            <a:normAutofit fontScale="90000"/>
          </a:bodyPr>
          <a:lstStyle/>
          <a:p>
            <a:r>
              <a:rPr lang="pl-PL" altLang="pl-PL" b="1" dirty="0"/>
              <a:t/>
            </a:r>
            <a:br>
              <a:rPr lang="pl-PL" altLang="pl-PL" b="1" dirty="0"/>
            </a:br>
            <a:r>
              <a:rPr lang="pl-PL" altLang="pl-PL" b="1" dirty="0">
                <a:latin typeface="Arial" pitchFamily="34" charset="0"/>
              </a:rPr>
              <a:t>Fizyka Pogody i Klimatu</a:t>
            </a:r>
            <a:br>
              <a:rPr lang="pl-PL" altLang="pl-PL" b="1" dirty="0">
                <a:latin typeface="Arial" pitchFamily="34" charset="0"/>
              </a:rPr>
            </a:br>
            <a:r>
              <a:rPr lang="pl-PL" altLang="pl-PL" sz="3600" b="1" dirty="0">
                <a:latin typeface="Arial" pitchFamily="34" charset="0"/>
              </a:rPr>
              <a:t>Wykład 1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5445224"/>
            <a:ext cx="6400800" cy="1320552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pl-PL" altLang="pl-PL" sz="2000" b="1" dirty="0"/>
              <a:t>Szymon Malinowski, Krzysztof Markowicz</a:t>
            </a:r>
          </a:p>
          <a:p>
            <a:pPr>
              <a:lnSpc>
                <a:spcPct val="80000"/>
              </a:lnSpc>
            </a:pPr>
            <a:r>
              <a:rPr lang="pl-PL" altLang="pl-PL" sz="2000" b="1" dirty="0"/>
              <a:t>Instytut Geofizyki, Wydział Fizyki </a:t>
            </a:r>
          </a:p>
          <a:p>
            <a:pPr>
              <a:lnSpc>
                <a:spcPct val="80000"/>
              </a:lnSpc>
            </a:pPr>
            <a:r>
              <a:rPr lang="pl-PL" altLang="pl-PL" sz="2000" b="1" dirty="0"/>
              <a:t>Uniwersytet Warszawski</a:t>
            </a: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lum/>
            <a:alphaModFix/>
          </a:blip>
          <a:srcRect/>
          <a:stretch>
            <a:fillRect/>
          </a:stretch>
        </p:blipFill>
        <p:spPr>
          <a:xfrm>
            <a:off x="0" y="0"/>
            <a:ext cx="9144000" cy="339483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798489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ymbol zastępczy numeru slajdu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3AB7201C-D106-40C2-9B3A-65A11BAA5573}" type="slidenum">
              <a:rPr lang="en-US" altLang="pl-PL" sz="1400" smtClean="0"/>
              <a:pPr/>
              <a:t>2</a:t>
            </a:fld>
            <a:endParaRPr lang="en-US" altLang="pl-PL" sz="1400"/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333375"/>
            <a:ext cx="7772400" cy="935038"/>
          </a:xfrm>
        </p:spPr>
        <p:txBody>
          <a:bodyPr/>
          <a:lstStyle/>
          <a:p>
            <a:r>
              <a:rPr lang="pl-PL" altLang="pl-PL" sz="3200" b="1" dirty="0">
                <a:latin typeface="Arial" pitchFamily="34" charset="0"/>
                <a:cs typeface="Arial" pitchFamily="34" charset="0"/>
              </a:rPr>
              <a:t>Uwagi ogólne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557338"/>
            <a:ext cx="8964613" cy="4535487"/>
          </a:xfrm>
        </p:spPr>
        <p:txBody>
          <a:bodyPr/>
          <a:lstStyle/>
          <a:p>
            <a:r>
              <a:rPr lang="pl-PL" altLang="pl-PL" sz="2400" dirty="0">
                <a:latin typeface="Arial" pitchFamily="34" charset="0"/>
              </a:rPr>
              <a:t>Kod </a:t>
            </a:r>
            <a:r>
              <a:rPr lang="pl-PL" altLang="pl-PL" sz="2400" dirty="0">
                <a:latin typeface="Arial" pitchFamily="34" charset="0"/>
                <a:cs typeface="Arial" pitchFamily="34" charset="0"/>
              </a:rPr>
              <a:t>przedmiotu:</a:t>
            </a:r>
            <a:r>
              <a:rPr lang="pl-PL" sz="2400" dirty="0">
                <a:latin typeface="Arial" pitchFamily="34" charset="0"/>
                <a:cs typeface="Arial" pitchFamily="34" charset="0"/>
              </a:rPr>
              <a:t>1100-2`FPK</a:t>
            </a:r>
            <a:r>
              <a:rPr lang="pl-PL" altLang="pl-PL" sz="2400" dirty="0">
                <a:latin typeface="Arial" pitchFamily="34" charset="0"/>
                <a:cs typeface="Arial" pitchFamily="34" charset="0"/>
              </a:rPr>
              <a:t>,3 ECTS, 30 h</a:t>
            </a:r>
          </a:p>
          <a:p>
            <a:r>
              <a:rPr lang="pl-PL" altLang="pl-PL" sz="2400" dirty="0">
                <a:latin typeface="Arial" pitchFamily="34" charset="0"/>
                <a:cs typeface="Arial" pitchFamily="34" charset="0"/>
              </a:rPr>
              <a:t>Prowadzący:</a:t>
            </a:r>
          </a:p>
          <a:p>
            <a:pPr>
              <a:buFontTx/>
              <a:buNone/>
            </a:pPr>
            <a:r>
              <a:rPr lang="pl-PL" altLang="pl-PL" sz="2400" dirty="0">
                <a:latin typeface="Arial" pitchFamily="34" charset="0"/>
                <a:cs typeface="Arial" pitchFamily="34" charset="0"/>
              </a:rPr>
              <a:t>	Szymon Malinowski, Krzysztof Markowicz </a:t>
            </a:r>
          </a:p>
          <a:p>
            <a:r>
              <a:rPr lang="pl-PL" altLang="pl-PL" sz="2400" dirty="0">
                <a:latin typeface="Arial" pitchFamily="34" charset="0"/>
                <a:cs typeface="Arial" pitchFamily="34" charset="0"/>
              </a:rPr>
              <a:t>Termin: semestr zimowy, poniedziałek</a:t>
            </a:r>
            <a:r>
              <a:rPr lang="pl-PL" altLang="pl-PL" sz="2400" dirty="0">
                <a:latin typeface="Arial" pitchFamily="34" charset="0"/>
              </a:rPr>
              <a:t>, godz. 13.15</a:t>
            </a:r>
          </a:p>
          <a:p>
            <a:r>
              <a:rPr lang="pl-PL" altLang="pl-PL" sz="2400" dirty="0">
                <a:latin typeface="Arial" pitchFamily="34" charset="0"/>
              </a:rPr>
              <a:t>Zajęcia stacjonarne (ewentualnie platforma </a:t>
            </a:r>
            <a:r>
              <a:rPr lang="pl-PL" altLang="pl-PL" sz="2400" dirty="0" err="1" smtClean="0">
                <a:latin typeface="Arial" pitchFamily="34" charset="0"/>
              </a:rPr>
              <a:t>google</a:t>
            </a:r>
            <a:r>
              <a:rPr lang="pl-PL" altLang="pl-PL" sz="2400" dirty="0" smtClean="0">
                <a:latin typeface="Arial" pitchFamily="34" charset="0"/>
              </a:rPr>
              <a:t> </a:t>
            </a:r>
            <a:r>
              <a:rPr lang="pl-PL" altLang="pl-PL" sz="2400" dirty="0" err="1" smtClean="0">
                <a:latin typeface="Arial" pitchFamily="34" charset="0"/>
              </a:rPr>
              <a:t>meet</a:t>
            </a:r>
            <a:r>
              <a:rPr lang="pl-PL" altLang="pl-PL" sz="2400" dirty="0" smtClean="0">
                <a:latin typeface="Arial" pitchFamily="34" charset="0"/>
              </a:rPr>
              <a:t>)</a:t>
            </a:r>
            <a:endParaRPr lang="pl-PL" altLang="pl-PL" sz="2400" dirty="0">
              <a:latin typeface="Arial" pitchFamily="34" charset="0"/>
            </a:endParaRPr>
          </a:p>
          <a:p>
            <a:r>
              <a:rPr lang="pl-PL" altLang="pl-PL" sz="2400" dirty="0">
                <a:latin typeface="Arial" pitchFamily="34" charset="0"/>
              </a:rPr>
              <a:t>Forma zaliczenia:  egzamin </a:t>
            </a:r>
            <a:r>
              <a:rPr lang="pl-PL" altLang="pl-PL" sz="2400" dirty="0" smtClean="0">
                <a:latin typeface="Arial" pitchFamily="34" charset="0"/>
              </a:rPr>
              <a:t>pisemny (5 pytań otwartych).</a:t>
            </a:r>
            <a:endParaRPr lang="pl-PL" altLang="pl-PL" sz="2400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75917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333375"/>
            <a:ext cx="7772400" cy="1143000"/>
          </a:xfrm>
        </p:spPr>
        <p:txBody>
          <a:bodyPr/>
          <a:lstStyle/>
          <a:p>
            <a:r>
              <a:rPr lang="pl-PL" altLang="pl-PL" sz="3200" b="1" dirty="0">
                <a:latin typeface="Arial" pitchFamily="34" charset="0"/>
                <a:cs typeface="Arial" pitchFamily="34" charset="0"/>
              </a:rPr>
              <a:t>Literatura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484313"/>
            <a:ext cx="7772400" cy="4114800"/>
          </a:xfrm>
        </p:spPr>
        <p:txBody>
          <a:bodyPr/>
          <a:lstStyle/>
          <a:p>
            <a:pPr>
              <a:buFontTx/>
              <a:buNone/>
            </a:pPr>
            <a:endParaRPr lang="pl-PL" altLang="pl-PL" b="1" dirty="0"/>
          </a:p>
          <a:p>
            <a:r>
              <a:rPr lang="pl-PL" altLang="pl-PL" sz="2000" dirty="0" smtClean="0">
                <a:latin typeface="Arial" pitchFamily="34" charset="0"/>
                <a:cs typeface="Arial" pitchFamily="34" charset="0"/>
              </a:rPr>
              <a:t>G. W. </a:t>
            </a:r>
            <a:r>
              <a:rPr lang="pl-PL" altLang="pl-PL" sz="2000" dirty="0" err="1" smtClean="0">
                <a:latin typeface="Arial" pitchFamily="34" charset="0"/>
                <a:cs typeface="Arial" pitchFamily="34" charset="0"/>
              </a:rPr>
              <a:t>Petty</a:t>
            </a:r>
            <a:r>
              <a:rPr lang="pl-PL" altLang="pl-PL" sz="2000" dirty="0" smtClean="0">
                <a:latin typeface="Arial" pitchFamily="34" charset="0"/>
                <a:cs typeface="Arial" pitchFamily="34" charset="0"/>
              </a:rPr>
              <a:t>, A First Course in </a:t>
            </a:r>
            <a:r>
              <a:rPr lang="pl-PL" altLang="pl-PL" sz="2000" dirty="0" err="1" smtClean="0">
                <a:latin typeface="Arial" pitchFamily="34" charset="0"/>
                <a:cs typeface="Arial" pitchFamily="34" charset="0"/>
              </a:rPr>
              <a:t>Atmospheric</a:t>
            </a:r>
            <a:r>
              <a:rPr lang="pl-PL" altLang="pl-PL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l-PL" altLang="pl-PL" sz="2000" dirty="0" err="1" smtClean="0">
                <a:latin typeface="Arial" pitchFamily="34" charset="0"/>
                <a:cs typeface="Arial" pitchFamily="34" charset="0"/>
              </a:rPr>
              <a:t>Radiation</a:t>
            </a:r>
            <a:r>
              <a:rPr lang="pl-PL" altLang="pl-PL" sz="2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eaLnBrk="1" hangingPunct="1"/>
            <a:r>
              <a:rPr lang="pl-PL" altLang="pl-PL" sz="2000" dirty="0" smtClean="0">
                <a:latin typeface="Arial" pitchFamily="34" charset="0"/>
                <a:cs typeface="Arial" pitchFamily="34" charset="0"/>
              </a:rPr>
              <a:t>J.R</a:t>
            </a:r>
            <a:r>
              <a:rPr lang="pl-PL" altLang="pl-PL" sz="2000" dirty="0">
                <a:latin typeface="Arial" pitchFamily="34" charset="0"/>
                <a:cs typeface="Arial" pitchFamily="34" charset="0"/>
              </a:rPr>
              <a:t>. </a:t>
            </a:r>
            <a:r>
              <a:rPr lang="pl-PL" altLang="pl-PL" sz="2000" dirty="0" err="1">
                <a:latin typeface="Arial" pitchFamily="34" charset="0"/>
                <a:cs typeface="Arial" pitchFamily="34" charset="0"/>
              </a:rPr>
              <a:t>Holton</a:t>
            </a:r>
            <a:r>
              <a:rPr lang="pl-PL" altLang="pl-PL" sz="2000" dirty="0">
                <a:latin typeface="Arial" pitchFamily="34" charset="0"/>
                <a:cs typeface="Arial" pitchFamily="34" charset="0"/>
              </a:rPr>
              <a:t>, </a:t>
            </a:r>
            <a:r>
              <a:rPr lang="pl-PL" altLang="pl-PL" sz="2000" dirty="0" err="1">
                <a:latin typeface="Arial" pitchFamily="34" charset="0"/>
                <a:cs typeface="Arial" pitchFamily="34" charset="0"/>
              </a:rPr>
              <a:t>An</a:t>
            </a:r>
            <a:r>
              <a:rPr lang="pl-PL" altLang="pl-PL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pl-PL" altLang="pl-PL" sz="2000" dirty="0" err="1">
                <a:latin typeface="Arial" pitchFamily="34" charset="0"/>
                <a:cs typeface="Arial" pitchFamily="34" charset="0"/>
              </a:rPr>
              <a:t>Introduction</a:t>
            </a:r>
            <a:r>
              <a:rPr lang="pl-PL" altLang="pl-PL" sz="2000" dirty="0">
                <a:latin typeface="Arial" pitchFamily="34" charset="0"/>
                <a:cs typeface="Arial" pitchFamily="34" charset="0"/>
              </a:rPr>
              <a:t> to </a:t>
            </a:r>
            <a:r>
              <a:rPr lang="pl-PL" altLang="pl-PL" sz="2000" dirty="0" err="1">
                <a:latin typeface="Arial" pitchFamily="34" charset="0"/>
                <a:cs typeface="Arial" pitchFamily="34" charset="0"/>
              </a:rPr>
              <a:t>dynamic</a:t>
            </a:r>
            <a:r>
              <a:rPr lang="pl-PL" altLang="pl-PL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pl-PL" altLang="pl-PL" sz="2000" dirty="0" err="1">
                <a:latin typeface="Arial" pitchFamily="34" charset="0"/>
                <a:cs typeface="Arial" pitchFamily="34" charset="0"/>
              </a:rPr>
              <a:t>meteorology</a:t>
            </a:r>
            <a:r>
              <a:rPr lang="pl-PL" altLang="pl-PL" sz="2000" dirty="0">
                <a:latin typeface="Arial" pitchFamily="34" charset="0"/>
                <a:cs typeface="Arial" pitchFamily="34" charset="0"/>
              </a:rPr>
              <a:t>.</a:t>
            </a:r>
          </a:p>
          <a:p>
            <a:pPr eaLnBrk="1" hangingPunct="1"/>
            <a:r>
              <a:rPr lang="pl-PL" altLang="pl-PL" sz="2000" dirty="0">
                <a:latin typeface="Arial" pitchFamily="34" charset="0"/>
                <a:cs typeface="Arial" pitchFamily="34" charset="0"/>
              </a:rPr>
              <a:t>M. L. </a:t>
            </a:r>
            <a:r>
              <a:rPr lang="pl-PL" altLang="pl-PL" sz="2000" dirty="0" err="1">
                <a:latin typeface="Arial" pitchFamily="34" charset="0"/>
                <a:cs typeface="Arial" pitchFamily="34" charset="0"/>
              </a:rPr>
              <a:t>Salby</a:t>
            </a:r>
            <a:r>
              <a:rPr lang="pl-PL" altLang="pl-PL" sz="2000" dirty="0">
                <a:latin typeface="Arial" pitchFamily="34" charset="0"/>
                <a:cs typeface="Arial" pitchFamily="34" charset="0"/>
              </a:rPr>
              <a:t>, Fundamentals of </a:t>
            </a:r>
            <a:r>
              <a:rPr lang="pl-PL" altLang="pl-PL" sz="2000" dirty="0" err="1">
                <a:latin typeface="Arial" pitchFamily="34" charset="0"/>
                <a:cs typeface="Arial" pitchFamily="34" charset="0"/>
              </a:rPr>
              <a:t>Atmospheric</a:t>
            </a:r>
            <a:r>
              <a:rPr lang="pl-PL" altLang="pl-PL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pl-PL" altLang="pl-PL" sz="2000" dirty="0" err="1">
                <a:latin typeface="Arial" pitchFamily="34" charset="0"/>
                <a:cs typeface="Arial" pitchFamily="34" charset="0"/>
              </a:rPr>
              <a:t>Sciences</a:t>
            </a:r>
            <a:r>
              <a:rPr lang="pl-PL" altLang="pl-PL" sz="2000" dirty="0">
                <a:latin typeface="Arial" pitchFamily="34" charset="0"/>
                <a:cs typeface="Arial" pitchFamily="34" charset="0"/>
              </a:rPr>
              <a:t>.</a:t>
            </a:r>
          </a:p>
          <a:p>
            <a:pPr eaLnBrk="1" hangingPunct="1"/>
            <a:r>
              <a:rPr lang="pl-PL" altLang="pl-PL" sz="2000" dirty="0" smtClean="0">
                <a:latin typeface="Arial" pitchFamily="34" charset="0"/>
                <a:cs typeface="Arial" pitchFamily="34" charset="0"/>
              </a:rPr>
              <a:t>M. </a:t>
            </a:r>
            <a:r>
              <a:rPr lang="pl-PL" altLang="pl-PL" sz="2000" dirty="0" err="1" smtClean="0">
                <a:latin typeface="Arial" pitchFamily="34" charset="0"/>
                <a:cs typeface="Arial" pitchFamily="34" charset="0"/>
              </a:rPr>
              <a:t>Popkiewicz</a:t>
            </a:r>
            <a:r>
              <a:rPr lang="pl-PL" altLang="pl-PL" sz="2000" dirty="0" smtClean="0">
                <a:latin typeface="Arial" pitchFamily="34" charset="0"/>
                <a:cs typeface="Arial" pitchFamily="34" charset="0"/>
              </a:rPr>
              <a:t>, A. </a:t>
            </a:r>
            <a:r>
              <a:rPr lang="pl-PL" altLang="pl-PL" sz="2000" dirty="0" err="1" smtClean="0">
                <a:latin typeface="Arial" pitchFamily="34" charset="0"/>
                <a:cs typeface="Arial" pitchFamily="34" charset="0"/>
              </a:rPr>
              <a:t>Kardaś</a:t>
            </a:r>
            <a:r>
              <a:rPr lang="pl-PL" altLang="pl-PL" sz="2000" dirty="0" smtClean="0">
                <a:latin typeface="Arial" pitchFamily="34" charset="0"/>
                <a:cs typeface="Arial" pitchFamily="34" charset="0"/>
              </a:rPr>
              <a:t>, Sz. Malinowski, Nauka o Klimacie (II rozdział)</a:t>
            </a:r>
          </a:p>
          <a:p>
            <a:endParaRPr lang="pl-PL" altLang="pl-PL" sz="2000" dirty="0">
              <a:latin typeface="Tahoma" pitchFamily="34" charset="0"/>
              <a:cs typeface="Arial" pitchFamily="34" charset="0"/>
            </a:endParaRPr>
          </a:p>
          <a:p>
            <a:endParaRPr lang="pl-PL" altLang="pl-PL" sz="2000" dirty="0"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59487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ymbol zastępczy zawartości 2"/>
          <p:cNvSpPr>
            <a:spLocks noGrp="1"/>
          </p:cNvSpPr>
          <p:nvPr>
            <p:ph idx="1"/>
          </p:nvPr>
        </p:nvSpPr>
        <p:spPr>
          <a:xfrm>
            <a:off x="179512" y="1196752"/>
            <a:ext cx="8640763" cy="5400327"/>
          </a:xfrm>
        </p:spPr>
        <p:txBody>
          <a:bodyPr>
            <a:normAutofit lnSpcReduction="10000"/>
          </a:bodyPr>
          <a:lstStyle/>
          <a:p>
            <a:r>
              <a:rPr lang="pl-PL" altLang="pl-PL" sz="2400" dirty="0">
                <a:latin typeface="Arial" pitchFamily="34" charset="0"/>
                <a:cs typeface="Arial" pitchFamily="34" charset="0"/>
              </a:rPr>
              <a:t>Pogoda i klimat: deterministyczny i deterministyczno-stochastyczny opis zjawisk atmosferycznych.</a:t>
            </a:r>
          </a:p>
          <a:p>
            <a:r>
              <a:rPr lang="pl-PL" altLang="pl-PL" sz="2400" dirty="0">
                <a:latin typeface="Arial" pitchFamily="34" charset="0"/>
                <a:cs typeface="Arial" pitchFamily="34" charset="0"/>
              </a:rPr>
              <a:t>Bilans energetyczny atmosfery. Transfer radiacyjny w atmosferze. Efekt cieplarniany. Równowaga konwekcyjno-radiacyjna. Rola aerozolu i chmur w bilansie energetycznym.</a:t>
            </a:r>
          </a:p>
          <a:p>
            <a:r>
              <a:rPr lang="pl-PL" altLang="pl-PL" sz="2400" dirty="0">
                <a:latin typeface="Arial" pitchFamily="34" charset="0"/>
                <a:cs typeface="Arial" pitchFamily="34" charset="0"/>
              </a:rPr>
              <a:t>Podstawy termodynamiki atmosfery: stała gazowa powietrza suchego, </a:t>
            </a:r>
            <a:r>
              <a:rPr lang="pl-PL" altLang="pl-PL" sz="2400" dirty="0" err="1">
                <a:latin typeface="Arial" pitchFamily="34" charset="0"/>
                <a:cs typeface="Arial" pitchFamily="34" charset="0"/>
              </a:rPr>
              <a:t>wilgotnośc</a:t>
            </a:r>
            <a:r>
              <a:rPr lang="pl-PL" altLang="pl-PL" sz="2400" dirty="0">
                <a:latin typeface="Arial" pitchFamily="34" charset="0"/>
                <a:cs typeface="Arial" pitchFamily="34" charset="0"/>
              </a:rPr>
              <a:t> temperatura wirtualna. Równowaga hydrostatyczna atmosfery i temperatura potencjalna. Kondensacja i parowanie. Chmury i opady. </a:t>
            </a:r>
          </a:p>
          <a:p>
            <a:r>
              <a:rPr lang="pl-PL" altLang="pl-PL" sz="2400" dirty="0">
                <a:latin typeface="Arial" pitchFamily="34" charset="0"/>
                <a:cs typeface="Arial" pitchFamily="34" charset="0"/>
              </a:rPr>
              <a:t>Podstawowe wiadomości o cyrkulacjach atmosferycznych. </a:t>
            </a:r>
            <a:r>
              <a:rPr lang="pl-PL" altLang="pl-PL" sz="2400" dirty="0" err="1">
                <a:latin typeface="Arial" pitchFamily="34" charset="0"/>
                <a:cs typeface="Arial" pitchFamily="34" charset="0"/>
              </a:rPr>
              <a:t>Wieloskalowość</a:t>
            </a:r>
            <a:r>
              <a:rPr lang="pl-PL" altLang="pl-PL" sz="2400" dirty="0">
                <a:latin typeface="Arial" pitchFamily="34" charset="0"/>
                <a:cs typeface="Arial" pitchFamily="34" charset="0"/>
              </a:rPr>
              <a:t> i oddziaływania </a:t>
            </a:r>
            <a:r>
              <a:rPr lang="pl-PL" altLang="pl-PL" sz="2400" dirty="0" err="1">
                <a:latin typeface="Arial" pitchFamily="34" charset="0"/>
                <a:cs typeface="Arial" pitchFamily="34" charset="0"/>
              </a:rPr>
              <a:t>międzyskalowe</a:t>
            </a:r>
            <a:r>
              <a:rPr lang="pl-PL" altLang="pl-PL" sz="2400" dirty="0">
                <a:latin typeface="Arial" pitchFamily="34" charset="0"/>
                <a:cs typeface="Arial" pitchFamily="34" charset="0"/>
              </a:rPr>
              <a:t>. Równania podstawowe (</a:t>
            </a:r>
            <a:r>
              <a:rPr lang="pl-PL" altLang="pl-PL" sz="2400" dirty="0" err="1">
                <a:latin typeface="Arial" pitchFamily="34" charset="0"/>
                <a:cs typeface="Arial" pitchFamily="34" charset="0"/>
              </a:rPr>
              <a:t>primitive</a:t>
            </a:r>
            <a:r>
              <a:rPr lang="pl-PL" altLang="pl-PL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pl-PL" altLang="pl-PL" sz="2400" dirty="0" err="1">
                <a:latin typeface="Arial" pitchFamily="34" charset="0"/>
                <a:cs typeface="Arial" pitchFamily="34" charset="0"/>
              </a:rPr>
              <a:t>equations</a:t>
            </a:r>
            <a:r>
              <a:rPr lang="pl-PL" altLang="pl-PL" sz="2400" dirty="0">
                <a:latin typeface="Arial" pitchFamily="34" charset="0"/>
                <a:cs typeface="Arial" pitchFamily="34" charset="0"/>
              </a:rPr>
              <a:t>). Przepływy w skali synoptycznej, przybliżenie geostroficzne. Turbulencja.</a:t>
            </a:r>
          </a:p>
          <a:p>
            <a:endParaRPr lang="pl-PL" altLang="pl-PL" dirty="0"/>
          </a:p>
        </p:txBody>
      </p:sp>
      <p:sp>
        <p:nvSpPr>
          <p:cNvPr id="6147" name="Symbol zastępczy numeru slajdu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9E361630-41A9-4393-84F7-76FD6424285B}" type="slidenum">
              <a:rPr lang="en-US" altLang="pl-PL" sz="1400" smtClean="0"/>
              <a:pPr/>
              <a:t>4</a:t>
            </a:fld>
            <a:endParaRPr lang="en-US" altLang="pl-PL" sz="1400"/>
          </a:p>
        </p:txBody>
      </p:sp>
      <p:sp>
        <p:nvSpPr>
          <p:cNvPr id="4" name="pole tekstowe 1"/>
          <p:cNvSpPr txBox="1">
            <a:spLocks noChangeArrowheads="1"/>
          </p:cNvSpPr>
          <p:nvPr/>
        </p:nvSpPr>
        <p:spPr bwMode="auto">
          <a:xfrm>
            <a:off x="1619672" y="260648"/>
            <a:ext cx="561657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 algn="ctr"/>
            <a:r>
              <a:rPr lang="pl-PL" sz="3200" b="1" dirty="0">
                <a:latin typeface="Arial" pitchFamily="34" charset="0"/>
                <a:cs typeface="Arial" pitchFamily="34" charset="0"/>
              </a:rPr>
              <a:t>Plan wykładu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73732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ymbol zastępczy zawartości 2"/>
          <p:cNvSpPr>
            <a:spLocks noGrp="1"/>
          </p:cNvSpPr>
          <p:nvPr>
            <p:ph idx="1"/>
          </p:nvPr>
        </p:nvSpPr>
        <p:spPr>
          <a:xfrm>
            <a:off x="179388" y="404813"/>
            <a:ext cx="8278812" cy="5691187"/>
          </a:xfrm>
        </p:spPr>
        <p:txBody>
          <a:bodyPr/>
          <a:lstStyle/>
          <a:p>
            <a:r>
              <a:rPr lang="pl-PL" altLang="pl-PL" sz="2400">
                <a:latin typeface="Arial" pitchFamily="34" charset="0"/>
                <a:cs typeface="Arial" pitchFamily="34" charset="0"/>
              </a:rPr>
              <a:t>Cyrkulacje atmosferyczne i oceaniczne jako mechanizmy redystrybucji energii. Globalna cyrkulacja atmosfery i jej najważniejsze zaburzenia (monsuny, ENSO). Cyrkulacja termohalinowa oceanów.</a:t>
            </a:r>
          </a:p>
          <a:p>
            <a:r>
              <a:rPr lang="pl-PL" altLang="pl-PL" sz="2400">
                <a:latin typeface="Arial" pitchFamily="34" charset="0"/>
                <a:cs typeface="Arial" pitchFamily="34" charset="0"/>
              </a:rPr>
              <a:t>Skale czasu procesów rządzących zmianami klimatu. Globalne zmiany klimatu: przyczyny naturalne i antropogeniczne. </a:t>
            </a:r>
          </a:p>
          <a:p>
            <a:r>
              <a:rPr lang="pl-PL" altLang="pl-PL" sz="2400">
                <a:latin typeface="Arial" pitchFamily="34" charset="0"/>
                <a:cs typeface="Arial" pitchFamily="34" charset="0"/>
              </a:rPr>
              <a:t>Niestabilność przepływów atmosferycznych. Pojęcie przewidywalności zjawisk atmosferycznych (predictability). Problem niedokładnej znajomości stanu początkowego ("efekt motyla") i problem niepełnej znajomości systemu. Prognozowanie pogody i klimatu. </a:t>
            </a:r>
          </a:p>
        </p:txBody>
      </p:sp>
      <p:sp>
        <p:nvSpPr>
          <p:cNvPr id="7171" name="Symbol zastępczy numeru slajdu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21F1B4C8-2F38-45EB-A435-A55B6A1CC53F}" type="slidenum">
              <a:rPr lang="en-US" altLang="pl-PL" sz="1400" smtClean="0"/>
              <a:pPr/>
              <a:t>5</a:t>
            </a:fld>
            <a:endParaRPr lang="en-US" altLang="pl-PL" sz="1400"/>
          </a:p>
        </p:txBody>
      </p:sp>
    </p:spTree>
    <p:extLst>
      <p:ext uri="{BB962C8B-B14F-4D97-AF65-F5344CB8AC3E}">
        <p14:creationId xmlns:p14="http://schemas.microsoft.com/office/powerpoint/2010/main" val="23876113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ytuł 1"/>
          <p:cNvSpPr>
            <a:spLocks noGrp="1"/>
          </p:cNvSpPr>
          <p:nvPr>
            <p:ph type="title"/>
          </p:nvPr>
        </p:nvSpPr>
        <p:spPr>
          <a:xfrm>
            <a:off x="642938" y="0"/>
            <a:ext cx="7772400" cy="1143000"/>
          </a:xfrm>
        </p:spPr>
        <p:txBody>
          <a:bodyPr/>
          <a:lstStyle/>
          <a:p>
            <a:r>
              <a:rPr lang="pl-PL" altLang="pl-PL" sz="3200" b="1" dirty="0">
                <a:latin typeface="Arial" pitchFamily="34" charset="0"/>
                <a:cs typeface="Arial" pitchFamily="34" charset="0"/>
              </a:rPr>
              <a:t>Deterministyczny i stochastyczny opis zjawisk meteorologicznych.</a:t>
            </a:r>
            <a:endParaRPr lang="en-US" altLang="pl-PL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243" name="Symbol zastępczy zawartości 2"/>
          <p:cNvSpPr>
            <a:spLocks noGrp="1"/>
          </p:cNvSpPr>
          <p:nvPr>
            <p:ph idx="1"/>
          </p:nvPr>
        </p:nvSpPr>
        <p:spPr>
          <a:xfrm>
            <a:off x="250825" y="1357313"/>
            <a:ext cx="8642350" cy="5024437"/>
          </a:xfrm>
        </p:spPr>
        <p:txBody>
          <a:bodyPr/>
          <a:lstStyle/>
          <a:p>
            <a:r>
              <a:rPr lang="pl-PL" altLang="pl-PL" sz="2400">
                <a:latin typeface="Arial" pitchFamily="34" charset="0"/>
                <a:cs typeface="Arial" pitchFamily="34" charset="0"/>
              </a:rPr>
              <a:t>Atmosfera wraz z hydrosferą stanowią układ dynamiczny opisywany przez nieliniowe równania różniczkowe. </a:t>
            </a:r>
          </a:p>
          <a:p>
            <a:r>
              <a:rPr lang="pl-PL" altLang="pl-PL" sz="2400">
                <a:latin typeface="Arial" pitchFamily="34" charset="0"/>
                <a:cs typeface="Arial" pitchFamily="34" charset="0"/>
              </a:rPr>
              <a:t>Okazuje się, że niewielkie zaburzenie warunków początkowych powoduje rosnące wykładniczo z czasem zmiany w zachowaniu układu. Popularnie nazywane jest to </a:t>
            </a:r>
            <a:r>
              <a:rPr lang="pl-PL" altLang="pl-PL" sz="2400">
                <a:solidFill>
                  <a:schemeClr val="folHlink"/>
                </a:solidFill>
                <a:latin typeface="Arial" pitchFamily="34" charset="0"/>
                <a:cs typeface="Arial" pitchFamily="34" charset="0"/>
              </a:rPr>
              <a:t>efektem motyla</a:t>
            </a:r>
            <a:r>
              <a:rPr lang="pl-PL" altLang="pl-PL" sz="2400">
                <a:latin typeface="Arial" pitchFamily="34" charset="0"/>
                <a:cs typeface="Arial" pitchFamily="34" charset="0"/>
              </a:rPr>
              <a:t> - znikoma różnica na jakimś etapie może po dłuższym czasie urosnąć do dowolnie dużych rozmiarów. </a:t>
            </a:r>
          </a:p>
          <a:p>
            <a:r>
              <a:rPr lang="pl-PL" altLang="pl-PL" sz="2400">
                <a:latin typeface="Arial" pitchFamily="34" charset="0"/>
                <a:cs typeface="Arial" pitchFamily="34" charset="0"/>
              </a:rPr>
              <a:t>Powoduje to mimo, że model jest  deterministyczny, w dłuższej skali czasowej wydaje się zachowywać w sposób losowy. </a:t>
            </a:r>
          </a:p>
        </p:txBody>
      </p:sp>
      <p:sp>
        <p:nvSpPr>
          <p:cNvPr id="10244" name="Symbol zastępczy numeru slajdu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22A85720-B301-4FBE-BF5C-4A6B5536E41B}" type="slidenum">
              <a:rPr lang="en-US" altLang="pl-PL" sz="1400" smtClean="0"/>
              <a:pPr/>
              <a:t>6</a:t>
            </a:fld>
            <a:endParaRPr lang="en-US" altLang="pl-PL" sz="1400"/>
          </a:p>
        </p:txBody>
      </p:sp>
      <p:pic>
        <p:nvPicPr>
          <p:cNvPr id="10245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175" y="5229225"/>
            <a:ext cx="4959350" cy="124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31759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 dirty="0" smtClean="0"/>
              <a:t>Prognoza metodą wiązek</a:t>
            </a:r>
            <a:endParaRPr lang="pl-PL" altLang="pl-PL" dirty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  <p:sp>
        <p:nvSpPr>
          <p:cNvPr id="11268" name="AutoShape 5" descr="MS_2250_ens"/>
          <p:cNvSpPr>
            <a:spLocks noChangeAspect="1" noChangeArrowheads="1"/>
          </p:cNvSpPr>
          <p:nvPr/>
        </p:nvSpPr>
        <p:spPr bwMode="auto">
          <a:xfrm>
            <a:off x="762000" y="590550"/>
            <a:ext cx="7620000" cy="567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l-PL" altLang="pl-PL"/>
          </a:p>
        </p:txBody>
      </p:sp>
      <p:sp>
        <p:nvSpPr>
          <p:cNvPr id="11269" name="AutoShape 7" descr="MS_2250_ens"/>
          <p:cNvSpPr>
            <a:spLocks noChangeAspect="1" noChangeArrowheads="1"/>
          </p:cNvSpPr>
          <p:nvPr/>
        </p:nvSpPr>
        <p:spPr bwMode="auto">
          <a:xfrm>
            <a:off x="762000" y="590550"/>
            <a:ext cx="7620000" cy="567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l-PL" altLang="pl-PL"/>
          </a:p>
        </p:txBody>
      </p:sp>
      <p:sp>
        <p:nvSpPr>
          <p:cNvPr id="11270" name="AutoShape 9" descr="MS_2250_ens"/>
          <p:cNvSpPr>
            <a:spLocks noChangeAspect="1" noChangeArrowheads="1"/>
          </p:cNvSpPr>
          <p:nvPr/>
        </p:nvSpPr>
        <p:spPr bwMode="auto">
          <a:xfrm>
            <a:off x="762000" y="590550"/>
            <a:ext cx="7620000" cy="567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l-PL" altLang="pl-PL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071" y="2420888"/>
            <a:ext cx="8891858" cy="37168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845524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b="1" dirty="0"/>
              <a:t>Lorenz i narodziny </a:t>
            </a:r>
            <a:r>
              <a:rPr lang="pl-PL" b="1" dirty="0" smtClean="0"/>
              <a:t>chaosu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pl-PL" b="1" dirty="0" smtClean="0"/>
              <a:t>Edward </a:t>
            </a:r>
            <a:r>
              <a:rPr lang="pl-PL" b="1" dirty="0"/>
              <a:t>Lorenz – początki teorii chaosu</a:t>
            </a:r>
            <a:endParaRPr lang="pl-PL" dirty="0"/>
          </a:p>
          <a:p>
            <a:r>
              <a:rPr lang="pl-PL" b="1" dirty="0"/>
              <a:t>1960 r.</a:t>
            </a:r>
            <a:r>
              <a:rPr lang="pl-PL" dirty="0"/>
              <a:t> – Edward Lorenz pracował nad komputerowym prognozowaniem pogody. </a:t>
            </a:r>
          </a:p>
          <a:p>
            <a:r>
              <a:rPr lang="pl-PL" dirty="0"/>
              <a:t>Zbudował uproszczony model atmosfery opisany układem </a:t>
            </a:r>
            <a:r>
              <a:rPr lang="pl-PL" b="1" dirty="0"/>
              <a:t>12 równań</a:t>
            </a:r>
            <a:r>
              <a:rPr lang="pl-PL" dirty="0"/>
              <a:t>. </a:t>
            </a:r>
          </a:p>
          <a:p>
            <a:r>
              <a:rPr lang="pl-PL" dirty="0"/>
              <a:t>Równania opisywały m.in. zależności między: </a:t>
            </a:r>
          </a:p>
          <a:p>
            <a:pPr lvl="1"/>
            <a:r>
              <a:rPr lang="pl-PL" dirty="0"/>
              <a:t>temperaturą, </a:t>
            </a:r>
          </a:p>
          <a:p>
            <a:pPr lvl="1"/>
            <a:r>
              <a:rPr lang="pl-PL" dirty="0"/>
              <a:t>ciśnieniem, </a:t>
            </a:r>
          </a:p>
          <a:p>
            <a:pPr lvl="1"/>
            <a:r>
              <a:rPr lang="pl-PL" dirty="0"/>
              <a:t>prędkością wiatru. </a:t>
            </a:r>
          </a:p>
          <a:p>
            <a:r>
              <a:rPr lang="pl-PL" dirty="0"/>
              <a:t>Przyjmowano wówczas, że </a:t>
            </a:r>
            <a:r>
              <a:rPr lang="pl-PL" b="1" dirty="0"/>
              <a:t>małe błędy danych początkowych powinny prowadzić do małych błędów prognozy</a:t>
            </a:r>
            <a:r>
              <a:rPr lang="pl-PL" dirty="0"/>
              <a:t>. </a:t>
            </a:r>
          </a:p>
          <a:p>
            <a:r>
              <a:rPr lang="pl-PL" b="1" dirty="0"/>
              <a:t>Czy bardzo podobny stan początkowy zawsze prowadzi do bardzo podobnego rozwoju atmosfery?</a:t>
            </a:r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3542138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/>
              <a:t>Efekt </a:t>
            </a:r>
            <a:r>
              <a:rPr lang="pl-PL" b="1" dirty="0" smtClean="0"/>
              <a:t>motyla - </a:t>
            </a:r>
            <a:r>
              <a:rPr lang="pl-PL" b="1" dirty="0"/>
              <a:t>Wrażliwość na warunki </a:t>
            </a:r>
            <a:r>
              <a:rPr lang="pl-PL" b="1" dirty="0" smtClean="0"/>
              <a:t>początkowe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41168"/>
          </a:xfrm>
        </p:spPr>
        <p:txBody>
          <a:bodyPr>
            <a:normAutofit fontScale="62500" lnSpcReduction="20000"/>
          </a:bodyPr>
          <a:lstStyle/>
          <a:p>
            <a:r>
              <a:rPr lang="pl-PL" dirty="0" smtClean="0"/>
              <a:t>Lorenz </a:t>
            </a:r>
            <a:r>
              <a:rPr lang="pl-PL" dirty="0"/>
              <a:t>wykonał dwie symulacje, różniące się tylko jedną wartością początkową:</a:t>
            </a:r>
          </a:p>
          <a:p>
            <a:pPr marL="0" indent="0">
              <a:buNone/>
            </a:pPr>
            <a:r>
              <a:rPr lang="pl-PL" dirty="0" smtClean="0"/>
              <a:t>0.506127  0.5060  </a:t>
            </a:r>
          </a:p>
          <a:p>
            <a:r>
              <a:rPr lang="pl-PL" dirty="0" smtClean="0"/>
              <a:t>Różnica </a:t>
            </a:r>
            <a:r>
              <a:rPr lang="pl-PL" dirty="0"/>
              <a:t>początkowa</a:t>
            </a:r>
            <a:r>
              <a:rPr lang="pl-PL" dirty="0" smtClean="0"/>
              <a:t>: Δx</a:t>
            </a:r>
            <a:r>
              <a:rPr lang="pl-PL" dirty="0"/>
              <a:t>≈</a:t>
            </a:r>
            <a:r>
              <a:rPr lang="pl-PL" dirty="0" smtClean="0"/>
              <a:t>1.3×10-4</a:t>
            </a:r>
          </a:p>
          <a:p>
            <a:pPr marL="0" indent="0">
              <a:buNone/>
            </a:pPr>
            <a:r>
              <a:rPr lang="pl-PL" b="1" dirty="0" smtClean="0"/>
              <a:t>A </a:t>
            </a:r>
            <a:r>
              <a:rPr lang="pl-PL" b="1" dirty="0"/>
              <a:t>jednak:</a:t>
            </a:r>
            <a:endParaRPr lang="pl-PL" dirty="0"/>
          </a:p>
          <a:p>
            <a:r>
              <a:rPr lang="pl-PL" dirty="0"/>
              <a:t>początkowo przebieg symulacji był niemal identyczny, </a:t>
            </a:r>
          </a:p>
          <a:p>
            <a:r>
              <a:rPr lang="pl-PL" dirty="0"/>
              <a:t>z czasem rozwiązania zaczęły się coraz bardziej różnić, </a:t>
            </a:r>
          </a:p>
          <a:p>
            <a:r>
              <a:rPr lang="pl-PL" dirty="0"/>
              <a:t>po dostatecznie długim czasie </a:t>
            </a:r>
            <a:r>
              <a:rPr lang="pl-PL" b="1" dirty="0"/>
              <a:t>nie miały już ze sobą praktycznie nic wspólnego</a:t>
            </a:r>
            <a:r>
              <a:rPr lang="pl-PL" dirty="0"/>
              <a:t>. </a:t>
            </a:r>
          </a:p>
          <a:p>
            <a:pPr marL="0" indent="0">
              <a:buNone/>
            </a:pPr>
            <a:r>
              <a:rPr lang="pl-PL" b="1" dirty="0"/>
              <a:t>→ Wrażliwość na warunki początkowe</a:t>
            </a:r>
          </a:p>
          <a:p>
            <a:pPr marL="0" indent="0">
              <a:buNone/>
            </a:pPr>
            <a:r>
              <a:rPr lang="pl-PL" b="1" dirty="0"/>
              <a:t>→ „Efekt motyla”</a:t>
            </a:r>
          </a:p>
          <a:p>
            <a:pPr marL="0" indent="0">
              <a:buNone/>
            </a:pPr>
            <a:r>
              <a:rPr lang="pl-PL" b="1" dirty="0"/>
              <a:t>Konsekwencja dla pogody:</a:t>
            </a:r>
            <a:endParaRPr lang="pl-PL" dirty="0"/>
          </a:p>
          <a:p>
            <a:r>
              <a:rPr lang="pl-PL" dirty="0"/>
              <a:t>Nie możemy znać aktualnego stanu atmosfery z nieskończoną dokładnością. Nawet bardzo małe błędy pomiarowe mogą z czasem prowadzić do dużych różnic w prognozie.</a:t>
            </a:r>
          </a:p>
          <a:p>
            <a:r>
              <a:rPr lang="pl-PL" b="1" dirty="0"/>
              <a:t>Dlatego szczegółowa prognoza pogody ma fundamentalne ograniczenie czasowe.</a:t>
            </a:r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321478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AutoShape 2" descr="blob:https://gemini.google.com/d7c4aa05-b3ba-49e8-9d60-ead87ca26e0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2123" y="7936"/>
            <a:ext cx="9356123" cy="685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14261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260350"/>
            <a:ext cx="7772400" cy="647700"/>
          </a:xfrm>
        </p:spPr>
        <p:txBody>
          <a:bodyPr>
            <a:normAutofit fontScale="90000"/>
          </a:bodyPr>
          <a:lstStyle/>
          <a:p>
            <a:r>
              <a:rPr lang="pl-PL" altLang="pl-PL" sz="2800" b="1" dirty="0">
                <a:latin typeface="Arial" pitchFamily="34" charset="0"/>
              </a:rPr>
              <a:t>Przewidywalność zjawisk</a:t>
            </a:r>
            <a:r>
              <a:rPr lang="pl-PL" altLang="pl-PL" sz="4000" b="1" dirty="0"/>
              <a:t> 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412875"/>
            <a:ext cx="8351838" cy="4392613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pl-PL" altLang="pl-PL" sz="2400">
                <a:latin typeface="Arial" pitchFamily="34" charset="0"/>
              </a:rPr>
              <a:t>Aby móc przewidywać należy znać: </a:t>
            </a:r>
          </a:p>
          <a:p>
            <a:pPr lvl="1">
              <a:lnSpc>
                <a:spcPct val="80000"/>
              </a:lnSpc>
            </a:pPr>
            <a:r>
              <a:rPr lang="pl-PL" altLang="pl-PL" sz="2400">
                <a:latin typeface="Arial" pitchFamily="34" charset="0"/>
              </a:rPr>
              <a:t>ogólne prawa ruchu</a:t>
            </a:r>
          </a:p>
          <a:p>
            <a:pPr lvl="1">
              <a:lnSpc>
                <a:spcPct val="80000"/>
              </a:lnSpc>
            </a:pPr>
            <a:r>
              <a:rPr lang="pl-PL" altLang="pl-PL" sz="2400">
                <a:latin typeface="Arial" pitchFamily="34" charset="0"/>
              </a:rPr>
              <a:t>działające siły</a:t>
            </a:r>
          </a:p>
          <a:p>
            <a:pPr lvl="1">
              <a:lnSpc>
                <a:spcPct val="80000"/>
              </a:lnSpc>
            </a:pPr>
            <a:r>
              <a:rPr lang="pl-PL" altLang="pl-PL" sz="2400">
                <a:latin typeface="Arial" pitchFamily="34" charset="0"/>
              </a:rPr>
              <a:t>warunki początkowe (lub brzegowe)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pl-PL" altLang="pl-PL" sz="2400">
                <a:latin typeface="Arial" pitchFamily="34" charset="0"/>
              </a:rPr>
              <a:t>	(pędy i położenia składników w pewnej chwili t</a:t>
            </a:r>
            <a:r>
              <a:rPr lang="pl-PL" altLang="pl-PL" sz="2400" baseline="-25000">
                <a:latin typeface="Arial" pitchFamily="34" charset="0"/>
              </a:rPr>
              <a:t>o</a:t>
            </a:r>
            <a:r>
              <a:rPr lang="pl-PL" altLang="pl-PL" sz="2400">
                <a:latin typeface="Arial" pitchFamily="34" charset="0"/>
              </a:rPr>
              <a:t> )  </a:t>
            </a:r>
          </a:p>
          <a:p>
            <a:pPr>
              <a:lnSpc>
                <a:spcPct val="80000"/>
              </a:lnSpc>
            </a:pPr>
            <a:r>
              <a:rPr lang="pl-PL" altLang="pl-PL" sz="2400">
                <a:latin typeface="Arial" pitchFamily="34" charset="0"/>
              </a:rPr>
              <a:t>Warunki początkowe znamy zawsze ze skończoną dokładnością (pomiary). </a:t>
            </a:r>
          </a:p>
          <a:p>
            <a:pPr>
              <a:lnSpc>
                <a:spcPct val="80000"/>
              </a:lnSpc>
            </a:pPr>
            <a:r>
              <a:rPr lang="pl-PL" altLang="pl-PL" sz="2400">
                <a:latin typeface="Arial" pitchFamily="34" charset="0"/>
              </a:rPr>
              <a:t>Liniowość równań mechaniki klasycznej – dokładność przewidywań jest wprost proporcjonalna do dokładności pomiarów.</a:t>
            </a:r>
          </a:p>
        </p:txBody>
      </p:sp>
    </p:spTree>
    <p:extLst>
      <p:ext uri="{BB962C8B-B14F-4D97-AF65-F5344CB8AC3E}">
        <p14:creationId xmlns:p14="http://schemas.microsoft.com/office/powerpoint/2010/main" val="21648905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0"/>
            <a:ext cx="7772400" cy="836613"/>
          </a:xfrm>
        </p:spPr>
        <p:txBody>
          <a:bodyPr>
            <a:normAutofit/>
          </a:bodyPr>
          <a:lstStyle/>
          <a:p>
            <a:r>
              <a:rPr lang="pl-PL" altLang="pl-PL" sz="3200" b="1" dirty="0">
                <a:latin typeface="Arial" pitchFamily="34" charset="0"/>
              </a:rPr>
              <a:t>Determinizm w mechanice klasycznej</a:t>
            </a:r>
            <a:r>
              <a:rPr lang="pl-PL" altLang="pl-PL" sz="3200" b="1" dirty="0"/>
              <a:t> 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650" y="1341438"/>
            <a:ext cx="7772400" cy="53276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pl-PL" altLang="pl-PL" sz="2400" dirty="0">
                <a:latin typeface="Arial" pitchFamily="34" charset="0"/>
              </a:rPr>
              <a:t>Determinizm = stan układu w pewnej chwili początkowej t</a:t>
            </a:r>
            <a:r>
              <a:rPr lang="pl-PL" altLang="pl-PL" sz="2400" baseline="-25000" dirty="0">
                <a:latin typeface="Arial" pitchFamily="34" charset="0"/>
              </a:rPr>
              <a:t>o</a:t>
            </a:r>
            <a:r>
              <a:rPr lang="pl-PL" altLang="pl-PL" sz="2400" dirty="0">
                <a:latin typeface="Arial" pitchFamily="34" charset="0"/>
              </a:rPr>
              <a:t> jednoznacznie wyznacza stan układu w dowolnej chwili t. </a:t>
            </a:r>
          </a:p>
          <a:p>
            <a:pPr>
              <a:lnSpc>
                <a:spcPct val="90000"/>
              </a:lnSpc>
            </a:pPr>
            <a:endParaRPr lang="pl-PL" altLang="pl-PL" sz="2400" dirty="0">
              <a:latin typeface="Arial" pitchFamily="34" charset="0"/>
            </a:endParaRPr>
          </a:p>
          <a:p>
            <a:pPr>
              <a:lnSpc>
                <a:spcPct val="90000"/>
              </a:lnSpc>
            </a:pPr>
            <a:endParaRPr lang="pl-PL" altLang="pl-PL" sz="2400" dirty="0">
              <a:latin typeface="Arial" pitchFamily="34" charset="0"/>
            </a:endParaRPr>
          </a:p>
          <a:p>
            <a:pPr>
              <a:lnSpc>
                <a:spcPct val="90000"/>
              </a:lnSpc>
            </a:pPr>
            <a:r>
              <a:rPr lang="pl-PL" altLang="pl-PL" sz="2400" dirty="0">
                <a:latin typeface="Arial" pitchFamily="34" charset="0"/>
              </a:rPr>
              <a:t>Stan układu (izolowanego) określony jest przez położenia r i pędy p wszystkich jego składników w chwili t. </a:t>
            </a:r>
          </a:p>
          <a:p>
            <a:pPr>
              <a:lnSpc>
                <a:spcPct val="90000"/>
              </a:lnSpc>
            </a:pPr>
            <a:r>
              <a:rPr lang="pl-PL" altLang="pl-PL" sz="2400" dirty="0">
                <a:latin typeface="Arial" pitchFamily="34" charset="0"/>
              </a:rPr>
              <a:t>Dynamikę układu opisują liniowe równania różniczkowe Newtona. </a:t>
            </a:r>
          </a:p>
          <a:p>
            <a:pPr>
              <a:lnSpc>
                <a:spcPct val="90000"/>
              </a:lnSpc>
            </a:pPr>
            <a:r>
              <a:rPr lang="pl-PL" altLang="pl-PL" sz="2400" dirty="0">
                <a:latin typeface="Arial" pitchFamily="34" charset="0"/>
              </a:rPr>
              <a:t>Równania liniowe mają jednoznaczne rozwiązania. </a:t>
            </a:r>
          </a:p>
        </p:txBody>
      </p:sp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688" y="2133600"/>
            <a:ext cx="1611312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14286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501650" y="188913"/>
            <a:ext cx="8642350" cy="792162"/>
          </a:xfrm>
        </p:spPr>
        <p:txBody>
          <a:bodyPr>
            <a:normAutofit fontScale="90000"/>
          </a:bodyPr>
          <a:lstStyle/>
          <a:p>
            <a:r>
              <a:rPr lang="pl-PL" altLang="pl-PL" sz="3200" b="1" dirty="0">
                <a:latin typeface="Arial" pitchFamily="34" charset="0"/>
              </a:rPr>
              <a:t>Prawa deterministyczne a prawa statystyczne</a:t>
            </a:r>
            <a:r>
              <a:rPr lang="pl-PL" altLang="pl-PL" sz="4000" b="1" dirty="0"/>
              <a:t> 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196975"/>
            <a:ext cx="8424862" cy="51117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pl-PL" altLang="pl-PL" sz="2400" dirty="0">
                <a:latin typeface="Arial" pitchFamily="34" charset="0"/>
              </a:rPr>
              <a:t>W większości przypadków dedukcja zachowania układów złożonych ze znajomości elementarnych procesów mechanicznych okazała się efektywnie niewykonalna – w fizyce zastosowano prawa statystyczne (kinetyczna teoria gazów), które ustalają przebieg zjawisk w skali makroskopowej i nie muszą być spełnione w każdym pojedynczym przypadku. </a:t>
            </a:r>
          </a:p>
          <a:p>
            <a:pPr>
              <a:lnSpc>
                <a:spcPct val="90000"/>
              </a:lnSpc>
            </a:pPr>
            <a:r>
              <a:rPr lang="pl-PL" altLang="pl-PL" sz="2400" dirty="0">
                <a:latin typeface="Arial" pitchFamily="34" charset="0"/>
              </a:rPr>
              <a:t>Przyjmowano, że prawa statystyczne mają status praw wtórnych (każda cząsteczka gazu porusza się zgodnie z deterministycznymi równaniami Newtona, które mają charakter praw podstawowych.</a:t>
            </a:r>
          </a:p>
          <a:p>
            <a:pPr>
              <a:lnSpc>
                <a:spcPct val="90000"/>
              </a:lnSpc>
            </a:pPr>
            <a:r>
              <a:rPr lang="pl-PL" altLang="pl-PL" sz="2400" dirty="0">
                <a:latin typeface="Arial" pitchFamily="34" charset="0"/>
              </a:rPr>
              <a:t>Zagadnienie trzech ciał na gruncie mechaniki klasycznej nie ma ścisłego rozwiązania i trzeba szukać rozwiązań przybliżonych. </a:t>
            </a:r>
          </a:p>
        </p:txBody>
      </p:sp>
    </p:spTree>
    <p:extLst>
      <p:ext uri="{BB962C8B-B14F-4D97-AF65-F5344CB8AC3E}">
        <p14:creationId xmlns:p14="http://schemas.microsoft.com/office/powerpoint/2010/main" val="13203012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052513"/>
            <a:ext cx="7772400" cy="511333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pl-PL" altLang="pl-PL" sz="2400">
                <a:latin typeface="Arial" pitchFamily="34" charset="0"/>
              </a:rPr>
              <a:t>Prawa deterministyczne i stochastyczne odgrywają we współczesnej fizyce równie ważną rolę i nie widać powodu (ani możliwości) redukowania jednych do drugich. </a:t>
            </a:r>
          </a:p>
          <a:p>
            <a:pPr>
              <a:lnSpc>
                <a:spcPct val="90000"/>
              </a:lnSpc>
            </a:pPr>
            <a:r>
              <a:rPr lang="pl-PL" altLang="pl-PL" sz="2400">
                <a:latin typeface="Arial" pitchFamily="34" charset="0"/>
              </a:rPr>
              <a:t>W pewnych przypadkach można przewidywać zjawiska niemal z całkowitą pewnością, w innych musimy się zadowolić znajomością prawdopodobieństwa.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pl-PL" altLang="pl-PL" sz="2400">
                <a:latin typeface="Arial" pitchFamily="34" charset="0"/>
              </a:rPr>
              <a:t>Np.:</a:t>
            </a:r>
          </a:p>
          <a:p>
            <a:pPr>
              <a:lnSpc>
                <a:spcPct val="90000"/>
              </a:lnSpc>
            </a:pPr>
            <a:r>
              <a:rPr lang="pl-PL" altLang="pl-PL" sz="2400">
                <a:latin typeface="Arial" pitchFamily="34" charset="0"/>
              </a:rPr>
              <a:t>prognoza wystąpienia burzy konkretnego dnia na danym obszarze, </a:t>
            </a:r>
          </a:p>
          <a:p>
            <a:pPr>
              <a:lnSpc>
                <a:spcPct val="90000"/>
              </a:lnSpc>
            </a:pPr>
            <a:r>
              <a:rPr lang="pl-PL" altLang="pl-PL" sz="2400">
                <a:latin typeface="Arial" pitchFamily="34" charset="0"/>
              </a:rPr>
              <a:t>prognoza porywów wiatrów przekraczających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pl-PL" altLang="pl-PL" sz="2400">
                <a:latin typeface="Arial" pitchFamily="34" charset="0"/>
              </a:rPr>
              <a:t>	100 km/h</a:t>
            </a:r>
          </a:p>
          <a:p>
            <a:pPr>
              <a:lnSpc>
                <a:spcPct val="90000"/>
              </a:lnSpc>
            </a:pPr>
            <a:endParaRPr lang="pl-PL" altLang="pl-PL" sz="2400">
              <a:latin typeface="Arial" pitchFamily="34" charset="0"/>
            </a:endParaRPr>
          </a:p>
          <a:p>
            <a:pPr>
              <a:lnSpc>
                <a:spcPct val="90000"/>
              </a:lnSpc>
            </a:pPr>
            <a:endParaRPr lang="pl-PL" altLang="pl-PL" sz="2400">
              <a:latin typeface="Arial" pitchFamily="34" charset="0"/>
            </a:endParaRPr>
          </a:p>
          <a:p>
            <a:pPr>
              <a:lnSpc>
                <a:spcPct val="90000"/>
              </a:lnSpc>
            </a:pPr>
            <a:endParaRPr lang="pl-PL" altLang="pl-PL" sz="240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19345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pl-PL" altLang="pl-PL" sz="2800" b="1" dirty="0">
                <a:latin typeface="Arial" pitchFamily="34" charset="0"/>
              </a:rPr>
              <a:t>Czy możemy przewidywać zmiany klimatyczne gdy nie potrafimy przewidzieć pogody na kilka tygodni na przód?</a:t>
            </a:r>
            <a:r>
              <a:rPr lang="pl-PL" altLang="pl-PL" sz="2800" dirty="0">
                <a:latin typeface="Arial" pitchFamily="34" charset="0"/>
              </a:rPr>
              <a:t> </a:t>
            </a:r>
            <a:r>
              <a:rPr lang="pl-PL" altLang="pl-PL" sz="4000" dirty="0"/>
              <a:t> 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2875" y="1214438"/>
            <a:ext cx="8858250" cy="5500687"/>
          </a:xfrm>
        </p:spPr>
        <p:txBody>
          <a:bodyPr/>
          <a:lstStyle/>
          <a:p>
            <a:r>
              <a:rPr lang="pl-PL" altLang="pl-PL" sz="2400" dirty="0">
                <a:latin typeface="Arial" pitchFamily="34" charset="0"/>
                <a:cs typeface="Arial" pitchFamily="34" charset="0"/>
              </a:rPr>
              <a:t>Modele klimatu mają bardzo podobną strukturę do modeli prognozujących pogodę na kuli ziemskiej, ale są od nich mimo wszystko różne. </a:t>
            </a:r>
          </a:p>
          <a:p>
            <a:r>
              <a:rPr lang="pl-PL" altLang="pl-PL" sz="2400" dirty="0">
                <a:latin typeface="Arial" pitchFamily="34" charset="0"/>
                <a:cs typeface="Arial" pitchFamily="34" charset="0"/>
              </a:rPr>
              <a:t>W prognozie pogody symulacje są dosyć krótkie - maksymalnie kilka dni. Modele prognozy pogody wymagają bardzo precyzyjnych danych początkowych - zazwyczaj obserwacji ze stacji synoptycznych połączonych z asymilacją danych. </a:t>
            </a:r>
          </a:p>
          <a:p>
            <a:r>
              <a:rPr lang="pl-PL" altLang="pl-PL" sz="2400" dirty="0">
                <a:latin typeface="Arial" pitchFamily="34" charset="0"/>
                <a:cs typeface="Arial" pitchFamily="34" charset="0"/>
              </a:rPr>
              <a:t>Modele prognozy są robione zazwyczaj na znacznie gęstszej siatce</a:t>
            </a:r>
          </a:p>
          <a:p>
            <a:r>
              <a:rPr lang="pl-PL" altLang="pl-PL" sz="2400" dirty="0">
                <a:latin typeface="Arial" pitchFamily="34" charset="0"/>
                <a:cs typeface="Arial" pitchFamily="34" charset="0"/>
              </a:rPr>
              <a:t>Mimo, że prognozy numeryczne pogody po kilku dniach tracą dokładność to nie znaczy, że symulacje klimatu są niedokładne. Dzieje się tak dlatego, ponieważ w problemie klimatu istotne są wartości statystyczne (średnie, trendy itd.).</a:t>
            </a:r>
          </a:p>
          <a:p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15449190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ymbol zastępczy zawartości 2"/>
          <p:cNvSpPr>
            <a:spLocks noGrp="1"/>
          </p:cNvSpPr>
          <p:nvPr>
            <p:ph idx="1"/>
          </p:nvPr>
        </p:nvSpPr>
        <p:spPr>
          <a:xfrm>
            <a:off x="428625" y="428625"/>
            <a:ext cx="8229600" cy="4114800"/>
          </a:xfrm>
        </p:spPr>
        <p:txBody>
          <a:bodyPr/>
          <a:lstStyle/>
          <a:p>
            <a:r>
              <a:rPr lang="pl-PL" altLang="pl-PL" sz="2400">
                <a:latin typeface="Arial" pitchFamily="34" charset="0"/>
                <a:cs typeface="Arial" pitchFamily="34" charset="0"/>
              </a:rPr>
              <a:t>Różnice pomiędzy modelem klimatu a modelem prognoz pogody widoczne są na przykładzie ćmy poruszającej się w pokoju w którym jednym źródłem światła jest żarówka przy suficie. Nie jesteśmy w stanie przewidzieć położenia ćmy po kilku sekundach za to możemy powiedzieć jakie jest jej średnie położenie nawet po godzinie… </a:t>
            </a:r>
            <a:endParaRPr lang="en-US" altLang="pl-PL" sz="240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56798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ytuł 1"/>
          <p:cNvSpPr>
            <a:spLocks noGrp="1"/>
          </p:cNvSpPr>
          <p:nvPr>
            <p:ph type="title"/>
          </p:nvPr>
        </p:nvSpPr>
        <p:spPr>
          <a:xfrm>
            <a:off x="714375" y="0"/>
            <a:ext cx="7772400" cy="857250"/>
          </a:xfrm>
        </p:spPr>
        <p:txBody>
          <a:bodyPr/>
          <a:lstStyle/>
          <a:p>
            <a:r>
              <a:rPr lang="pl-PL" altLang="pl-PL" sz="3200" b="1" dirty="0">
                <a:latin typeface="Arial" pitchFamily="34" charset="0"/>
                <a:cs typeface="Arial" pitchFamily="34" charset="0"/>
              </a:rPr>
              <a:t>Pogoda i klimat.</a:t>
            </a:r>
            <a:endParaRPr lang="en-US" altLang="pl-PL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459" name="Symbol zastępczy zawartości 2"/>
          <p:cNvSpPr>
            <a:spLocks noGrp="1"/>
          </p:cNvSpPr>
          <p:nvPr>
            <p:ph idx="1"/>
          </p:nvPr>
        </p:nvSpPr>
        <p:spPr>
          <a:xfrm>
            <a:off x="357188" y="1000125"/>
            <a:ext cx="7772400" cy="4114800"/>
          </a:xfrm>
        </p:spPr>
        <p:txBody>
          <a:bodyPr/>
          <a:lstStyle/>
          <a:p>
            <a:r>
              <a:rPr lang="pl-PL" altLang="pl-PL" sz="2400" b="1" dirty="0">
                <a:latin typeface="Arial" pitchFamily="34" charset="0"/>
                <a:cs typeface="Arial" pitchFamily="34" charset="0"/>
              </a:rPr>
              <a:t>Pogoda</a:t>
            </a:r>
            <a:r>
              <a:rPr lang="pl-PL" altLang="pl-PL" sz="2400" dirty="0">
                <a:latin typeface="Arial" pitchFamily="34" charset="0"/>
                <a:cs typeface="Arial" pitchFamily="34" charset="0"/>
              </a:rPr>
              <a:t> – chwilowy stan atmosfery opisywany przez</a:t>
            </a:r>
          </a:p>
          <a:p>
            <a:pPr>
              <a:buFontTx/>
              <a:buNone/>
            </a:pPr>
            <a:r>
              <a:rPr lang="pl-PL" altLang="pl-PL" sz="2400" dirty="0">
                <a:latin typeface="Arial" pitchFamily="34" charset="0"/>
                <a:cs typeface="Arial" pitchFamily="34" charset="0"/>
              </a:rPr>
              <a:t>	wielkości fizyczne takie jak: temperatura powietrza, </a:t>
            </a:r>
          </a:p>
          <a:p>
            <a:pPr>
              <a:buFontTx/>
              <a:buNone/>
            </a:pPr>
            <a:r>
              <a:rPr lang="pl-PL" altLang="pl-PL" sz="2400" dirty="0">
                <a:latin typeface="Arial" pitchFamily="34" charset="0"/>
                <a:cs typeface="Arial" pitchFamily="34" charset="0"/>
              </a:rPr>
              <a:t>	ciśnienie atmosferyczne, wilgotność, natężenie promieniowania słonecznego, prędkość i kierunek wiatru, zachmurzenie i rodzaj chmur, opady itd.</a:t>
            </a:r>
            <a:r>
              <a:rPr lang="pl-PL" altLang="pl-PL" sz="2400" dirty="0">
                <a:latin typeface="Arial" pitchFamily="34" charset="0"/>
                <a:cs typeface="Arial" pitchFamily="34" charset="0"/>
                <a:hlinkClick r:id="rId2" action="ppaction://hlinkfile" tooltip="Osad atmosferyczny"/>
              </a:rPr>
              <a:t> </a:t>
            </a:r>
            <a:endParaRPr lang="pl-PL" altLang="pl-PL" sz="2400" dirty="0">
              <a:latin typeface="Arial" pitchFamily="34" charset="0"/>
              <a:cs typeface="Arial" pitchFamily="34" charset="0"/>
            </a:endParaRPr>
          </a:p>
          <a:p>
            <a:pPr>
              <a:buFontTx/>
              <a:buNone/>
            </a:pPr>
            <a:endParaRPr lang="pl-PL" altLang="pl-PL" sz="2400" dirty="0">
              <a:latin typeface="Arial" pitchFamily="34" charset="0"/>
              <a:cs typeface="Arial" pitchFamily="34" charset="0"/>
            </a:endParaRPr>
          </a:p>
          <a:p>
            <a:r>
              <a:rPr lang="pl-PL" altLang="pl-PL" sz="2400" b="1" dirty="0">
                <a:latin typeface="Arial" pitchFamily="34" charset="0"/>
                <a:cs typeface="Arial" pitchFamily="34" charset="0"/>
              </a:rPr>
              <a:t>Klimat</a:t>
            </a:r>
            <a:r>
              <a:rPr lang="pl-PL" altLang="pl-PL" sz="2400" dirty="0">
                <a:latin typeface="Arial" pitchFamily="34" charset="0"/>
                <a:cs typeface="Arial" pitchFamily="34" charset="0"/>
              </a:rPr>
              <a:t> (def. geograficzna)– charakterystycznych dla danego obszaru przebieg warunków atmosferycznych określony na podstawie minimum 30-sto letnich obserwacji.</a:t>
            </a:r>
          </a:p>
          <a:p>
            <a:endParaRPr lang="en-US" altLang="pl-PL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460" name="Symbol zastępczy numeru slajdu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9ECE5C15-D7B1-4998-BE51-DA70C38B9A6E}" type="slidenum">
              <a:rPr lang="en-US" altLang="pl-PL" sz="1400" smtClean="0"/>
              <a:pPr/>
              <a:t>17</a:t>
            </a:fld>
            <a:endParaRPr lang="en-US" altLang="pl-PL" sz="1400"/>
          </a:p>
        </p:txBody>
      </p:sp>
    </p:spTree>
    <p:extLst>
      <p:ext uri="{BB962C8B-B14F-4D97-AF65-F5344CB8AC3E}">
        <p14:creationId xmlns:p14="http://schemas.microsoft.com/office/powerpoint/2010/main" val="30168606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260350"/>
            <a:ext cx="7772400" cy="579438"/>
          </a:xfrm>
        </p:spPr>
        <p:txBody>
          <a:bodyPr/>
          <a:lstStyle/>
          <a:p>
            <a:pPr eaLnBrk="1" hangingPunct="1"/>
            <a:r>
              <a:rPr lang="pl-PL" altLang="pl-PL" sz="3200" b="1" dirty="0">
                <a:latin typeface="Arial" pitchFamily="34" charset="0"/>
                <a:cs typeface="Arial" pitchFamily="34" charset="0"/>
              </a:rPr>
              <a:t>Klimat, definicja fizyczna</a:t>
            </a:r>
          </a:p>
        </p:txBody>
      </p:sp>
      <p:sp>
        <p:nvSpPr>
          <p:cNvPr id="2048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125538"/>
            <a:ext cx="8424862" cy="4967287"/>
          </a:xfrm>
        </p:spPr>
        <p:txBody>
          <a:bodyPr/>
          <a:lstStyle/>
          <a:p>
            <a:pPr eaLnBrk="1" hangingPunct="1"/>
            <a:r>
              <a:rPr lang="pl-PL" altLang="pl-PL" sz="2400" dirty="0">
                <a:latin typeface="Arial" pitchFamily="34" charset="0"/>
                <a:cs typeface="Arial" pitchFamily="34" charset="0"/>
              </a:rPr>
              <a:t>Klimat to pojęcie statystyczne i bardziej złożone. Zdefiniowany jest przez pojęcia statystyczne a nie tylko przez wartości średnie. Wielkościami tymi są: </a:t>
            </a:r>
          </a:p>
          <a:p>
            <a:pPr eaLnBrk="1" hangingPunct="1">
              <a:buFontTx/>
              <a:buNone/>
            </a:pPr>
            <a:r>
              <a:rPr lang="pl-PL" altLang="pl-PL" sz="2400" dirty="0">
                <a:latin typeface="Arial" pitchFamily="34" charset="0"/>
                <a:cs typeface="Arial" pitchFamily="34" charset="0"/>
              </a:rPr>
              <a:t>	wariancja (miara odchylenia od wartości średniej)</a:t>
            </a:r>
          </a:p>
          <a:p>
            <a:pPr eaLnBrk="1" hangingPunct="1">
              <a:buFontTx/>
              <a:buNone/>
            </a:pPr>
            <a:r>
              <a:rPr lang="pl-PL" altLang="pl-PL" sz="2400" dirty="0">
                <a:latin typeface="Arial" pitchFamily="34" charset="0"/>
                <a:cs typeface="Arial" pitchFamily="34" charset="0"/>
              </a:rPr>
              <a:t>	odchylenie sztandarowe</a:t>
            </a:r>
          </a:p>
          <a:p>
            <a:pPr eaLnBrk="1" hangingPunct="1">
              <a:buFontTx/>
              <a:buNone/>
            </a:pPr>
            <a:r>
              <a:rPr lang="pl-PL" altLang="pl-PL" sz="2400" dirty="0">
                <a:latin typeface="Arial" pitchFamily="34" charset="0"/>
                <a:cs typeface="Arial" pitchFamily="34" charset="0"/>
              </a:rPr>
              <a:t>	</a:t>
            </a:r>
            <a:r>
              <a:rPr lang="pl-PL" altLang="pl-PL" sz="2400" dirty="0" err="1">
                <a:latin typeface="Arial" pitchFamily="34" charset="0"/>
                <a:cs typeface="Arial" pitchFamily="34" charset="0"/>
              </a:rPr>
              <a:t>kwantyle</a:t>
            </a:r>
            <a:r>
              <a:rPr lang="pl-PL" altLang="pl-PL" sz="2400" dirty="0">
                <a:latin typeface="Arial" pitchFamily="34" charset="0"/>
                <a:cs typeface="Arial" pitchFamily="34" charset="0"/>
              </a:rPr>
              <a:t> (np. prawdopodobieństwo, że średnia temperatura stycznia 2023 roku będzie niższa niż -4C) </a:t>
            </a:r>
          </a:p>
          <a:p>
            <a:pPr eaLnBrk="1" hangingPunct="1">
              <a:buFontTx/>
              <a:buNone/>
            </a:pPr>
            <a:r>
              <a:rPr lang="pl-PL" altLang="pl-PL" sz="2400" dirty="0">
                <a:latin typeface="Arial" pitchFamily="34" charset="0"/>
                <a:cs typeface="Arial" pitchFamily="34" charset="0"/>
              </a:rPr>
              <a:t>	prawdopodobieństwo</a:t>
            </a:r>
          </a:p>
          <a:p>
            <a:pPr eaLnBrk="1" hangingPunct="1">
              <a:buFontTx/>
              <a:buNone/>
            </a:pPr>
            <a:r>
              <a:rPr lang="pl-PL" altLang="pl-PL" sz="2400" dirty="0">
                <a:latin typeface="Arial" pitchFamily="34" charset="0"/>
                <a:cs typeface="Arial" pitchFamily="34" charset="0"/>
              </a:rPr>
              <a:t>	Ostatnia wielkość określa np. jakie jest prawdopodobieństwo że średnia temperatura lutego 2023 roku będzie w przedziale od -3 do -4 C.</a:t>
            </a:r>
          </a:p>
          <a:p>
            <a:pPr eaLnBrk="1" hangingPunct="1">
              <a:buFontTx/>
              <a:buNone/>
            </a:pPr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28059432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279400"/>
            <a:ext cx="7772400" cy="579438"/>
          </a:xfrm>
        </p:spPr>
        <p:txBody>
          <a:bodyPr/>
          <a:lstStyle/>
          <a:p>
            <a:pPr eaLnBrk="1" hangingPunct="1"/>
            <a:r>
              <a:rPr lang="pl-PL" altLang="pl-PL" sz="3200" b="1" dirty="0">
                <a:latin typeface="Arial" pitchFamily="34" charset="0"/>
                <a:cs typeface="Arial" pitchFamily="34" charset="0"/>
              </a:rPr>
              <a:t>Anomalie</a:t>
            </a:r>
          </a:p>
        </p:txBody>
      </p:sp>
      <p:sp>
        <p:nvSpPr>
          <p:cNvPr id="2150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1196975"/>
            <a:ext cx="8424863" cy="4752975"/>
          </a:xfrm>
        </p:spPr>
        <p:txBody>
          <a:bodyPr/>
          <a:lstStyle/>
          <a:p>
            <a:pPr eaLnBrk="1" hangingPunct="1"/>
            <a:r>
              <a:rPr lang="pl-PL" altLang="pl-PL" sz="2400" dirty="0">
                <a:latin typeface="Arial" pitchFamily="34" charset="0"/>
                <a:cs typeface="Arial" pitchFamily="34" charset="0"/>
              </a:rPr>
              <a:t>Czyli odchylenie od wartości średniej (przeciętej)</a:t>
            </a:r>
          </a:p>
          <a:p>
            <a:pPr eaLnBrk="1" hangingPunct="1"/>
            <a:r>
              <a:rPr lang="pl-PL" altLang="pl-PL" sz="2400" dirty="0">
                <a:latin typeface="Arial" pitchFamily="34" charset="0"/>
                <a:cs typeface="Arial" pitchFamily="34" charset="0"/>
              </a:rPr>
              <a:t>Pojęcie stosowane często w klimatologii do analizy zmienności warunków pogodowych.</a:t>
            </a:r>
          </a:p>
          <a:p>
            <a:pPr eaLnBrk="1" hangingPunct="1"/>
            <a:endParaRPr lang="pl-PL" altLang="pl-PL" sz="2400" dirty="0"/>
          </a:p>
          <a:p>
            <a:pPr eaLnBrk="1" hangingPunct="1">
              <a:buFontTx/>
              <a:buNone/>
            </a:pPr>
            <a:r>
              <a:rPr lang="pl-PL" altLang="pl-PL" sz="2400" dirty="0">
                <a:solidFill>
                  <a:srgbClr val="FFFF00"/>
                </a:solidFill>
              </a:rPr>
              <a:t>	</a:t>
            </a:r>
            <a:r>
              <a:rPr lang="pl-PL" altLang="pl-PL" sz="2400" dirty="0">
                <a:latin typeface="Arial" pitchFamily="34" charset="0"/>
                <a:cs typeface="Arial" pitchFamily="34" charset="0"/>
              </a:rPr>
              <a:t>Czy anomalie pogodowe świadczą o zmianach klimatu</a:t>
            </a:r>
          </a:p>
          <a:p>
            <a:pPr eaLnBrk="1" hangingPunct="1"/>
            <a:r>
              <a:rPr lang="pl-PL" altLang="pl-PL" sz="2400" dirty="0">
                <a:latin typeface="Arial" pitchFamily="34" charset="0"/>
                <a:cs typeface="Arial" pitchFamily="34" charset="0"/>
              </a:rPr>
              <a:t>Nie, gdyż anomalie są naturalnie związanie z klimatem. </a:t>
            </a:r>
          </a:p>
          <a:p>
            <a:pPr eaLnBrk="1" hangingPunct="1"/>
            <a:r>
              <a:rPr lang="pl-PL" altLang="pl-PL" sz="2400" dirty="0">
                <a:latin typeface="Arial" pitchFamily="34" charset="0"/>
                <a:cs typeface="Arial" pitchFamily="34" charset="0"/>
              </a:rPr>
              <a:t>Dopiero gdy anomalia utrzymuje się przez odpowiedni długi okres czasu (30 lat) może to świadczyć o zmianach klimatycznych. </a:t>
            </a:r>
          </a:p>
        </p:txBody>
      </p:sp>
    </p:spTree>
    <p:extLst>
      <p:ext uri="{BB962C8B-B14F-4D97-AF65-F5344CB8AC3E}">
        <p14:creationId xmlns:p14="http://schemas.microsoft.com/office/powerpoint/2010/main" val="10932480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188913"/>
            <a:ext cx="7772400" cy="579437"/>
          </a:xfrm>
        </p:spPr>
        <p:txBody>
          <a:bodyPr/>
          <a:lstStyle/>
          <a:p>
            <a:pPr eaLnBrk="1" hangingPunct="1"/>
            <a:r>
              <a:rPr lang="pl-PL" altLang="pl-PL" sz="3200" b="1" dirty="0">
                <a:latin typeface="Arial" pitchFamily="34" charset="0"/>
                <a:cs typeface="Arial" pitchFamily="34" charset="0"/>
              </a:rPr>
              <a:t>Anomalie c.d.</a:t>
            </a:r>
          </a:p>
        </p:txBody>
      </p:sp>
      <p:sp>
        <p:nvSpPr>
          <p:cNvPr id="2253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341438"/>
            <a:ext cx="8496300" cy="4114800"/>
          </a:xfrm>
        </p:spPr>
        <p:txBody>
          <a:bodyPr/>
          <a:lstStyle/>
          <a:p>
            <a:pPr eaLnBrk="1" hangingPunct="1"/>
            <a:r>
              <a:rPr lang="pl-PL" altLang="pl-PL" sz="2400" dirty="0">
                <a:latin typeface="Arial" pitchFamily="34" charset="0"/>
                <a:cs typeface="Arial" pitchFamily="34" charset="0"/>
              </a:rPr>
              <a:t>Czy chłodne lato jakiegoś roku może dowodzić, że nie mamy do czynienia z globalnym ociepleniem?</a:t>
            </a:r>
          </a:p>
          <a:p>
            <a:pPr eaLnBrk="1" hangingPunct="1"/>
            <a:endParaRPr lang="pl-PL" altLang="pl-PL" sz="2400" dirty="0">
              <a:latin typeface="Arial" pitchFamily="34" charset="0"/>
              <a:cs typeface="Arial" pitchFamily="34" charset="0"/>
            </a:endParaRPr>
          </a:p>
          <a:p>
            <a:pPr eaLnBrk="1" hangingPunct="1"/>
            <a:r>
              <a:rPr lang="pl-PL" altLang="pl-PL" sz="2400" dirty="0">
                <a:latin typeface="Arial" pitchFamily="34" charset="0"/>
                <a:cs typeface="Arial" pitchFamily="34" charset="0"/>
              </a:rPr>
              <a:t>Czy śnieżna i mroźna zima jakiegoś roku może być dowodem na brak globalnego ocieplenia?  </a:t>
            </a:r>
          </a:p>
        </p:txBody>
      </p:sp>
    </p:spTree>
    <p:extLst>
      <p:ext uri="{BB962C8B-B14F-4D97-AF65-F5344CB8AC3E}">
        <p14:creationId xmlns:p14="http://schemas.microsoft.com/office/powerpoint/2010/main" val="1230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ymbol zastępczy daty 1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2C7F0AF1-8455-4C9D-85F1-80109F65D2E1}" type="datetime1">
              <a:rPr lang="en-US" altLang="pl-PL" sz="1400" smtClean="0"/>
              <a:pPr/>
              <a:t>10/4/2026</a:t>
            </a:fld>
            <a:endParaRPr lang="pl-PL" altLang="pl-PL" sz="1400"/>
          </a:p>
        </p:txBody>
      </p:sp>
      <p:sp>
        <p:nvSpPr>
          <p:cNvPr id="23556" name="pole tekstowe 3"/>
          <p:cNvSpPr txBox="1">
            <a:spLocks noChangeArrowheads="1"/>
          </p:cNvSpPr>
          <p:nvPr/>
        </p:nvSpPr>
        <p:spPr bwMode="auto">
          <a:xfrm>
            <a:off x="785813" y="214313"/>
            <a:ext cx="7000875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pl-PL" altLang="pl-PL" b="1" dirty="0">
                <a:latin typeface="Arial" pitchFamily="34" charset="0"/>
              </a:rPr>
              <a:t>Oscylacja Północno Atlantycka NO</a:t>
            </a:r>
            <a:r>
              <a:rPr lang="pl-PL" altLang="pl-PL" dirty="0">
                <a:solidFill>
                  <a:srgbClr val="FFFF00"/>
                </a:solidFill>
                <a:latin typeface="Arial" pitchFamily="34" charset="0"/>
              </a:rPr>
              <a:t>A</a:t>
            </a:r>
            <a:endParaRPr lang="en-US" altLang="pl-PL" dirty="0">
              <a:solidFill>
                <a:srgbClr val="FFFF00"/>
              </a:solidFill>
              <a:latin typeface="Arial" pitchFamily="34" charset="0"/>
            </a:endParaRPr>
          </a:p>
        </p:txBody>
      </p:sp>
      <p:pic>
        <p:nvPicPr>
          <p:cNvPr id="23557" name="Picture 2" descr="http://www.ldeo.columbia.edu/res/pi/NAO/NAO+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85813"/>
            <a:ext cx="4286250" cy="4427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8" name="Picture 4" descr="http://www.ldeo.columbia.edu/res/pi/NAO/NAO-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7088" y="785813"/>
            <a:ext cx="4343400" cy="442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9" name="pole tekstowe 6"/>
          <p:cNvSpPr txBox="1">
            <a:spLocks noChangeArrowheads="1"/>
          </p:cNvSpPr>
          <p:nvPr/>
        </p:nvSpPr>
        <p:spPr bwMode="auto">
          <a:xfrm>
            <a:off x="214313" y="5214938"/>
            <a:ext cx="40005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pl-PL" altLang="pl-PL" sz="2400">
                <a:latin typeface="Arial" pitchFamily="34" charset="0"/>
              </a:rPr>
              <a:t>Faza dodatni – łagodne ale dynamiczne zimy w Polsce</a:t>
            </a:r>
            <a:endParaRPr lang="en-US" altLang="pl-PL" sz="2400">
              <a:latin typeface="Arial" pitchFamily="34" charset="0"/>
            </a:endParaRPr>
          </a:p>
        </p:txBody>
      </p:sp>
      <p:sp>
        <p:nvSpPr>
          <p:cNvPr id="23560" name="pole tekstowe 7"/>
          <p:cNvSpPr txBox="1">
            <a:spLocks noChangeArrowheads="1"/>
          </p:cNvSpPr>
          <p:nvPr/>
        </p:nvSpPr>
        <p:spPr bwMode="auto">
          <a:xfrm>
            <a:off x="4643438" y="5214938"/>
            <a:ext cx="40005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pl-PL" altLang="pl-PL" sz="2400">
                <a:latin typeface="Arial" pitchFamily="34" charset="0"/>
              </a:rPr>
              <a:t>Faza ujemna – surowe zimy w Polsce</a:t>
            </a:r>
            <a:endParaRPr lang="en-US" altLang="pl-PL" sz="240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54612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24302"/>
            <a:ext cx="8229600" cy="710102"/>
          </a:xfrm>
        </p:spPr>
        <p:txBody>
          <a:bodyPr>
            <a:normAutofit fontScale="90000"/>
          </a:bodyPr>
          <a:lstStyle/>
          <a:p>
            <a:r>
              <a:rPr lang="pl-PL" altLang="pl-PL" dirty="0" smtClean="0"/>
              <a:t>Mapa synoptyczna</a:t>
            </a:r>
            <a:endParaRPr lang="pl-PL" altLang="pl-PL" dirty="0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 dirty="0"/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9144000" cy="617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117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1" name="pole tekstowe 4"/>
          <p:cNvSpPr txBox="1">
            <a:spLocks noChangeArrowheads="1"/>
          </p:cNvSpPr>
          <p:nvPr/>
        </p:nvSpPr>
        <p:spPr bwMode="auto">
          <a:xfrm>
            <a:off x="0" y="0"/>
            <a:ext cx="76374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pl-PL" altLang="pl-PL" sz="2400" b="1" dirty="0">
                <a:latin typeface="Arial" pitchFamily="34" charset="0"/>
                <a:cs typeface="Arial" pitchFamily="34" charset="0"/>
              </a:rPr>
              <a:t>Indeks NAO w ostatnich miesiącach</a:t>
            </a:r>
            <a:endParaRPr lang="en-US" altLang="pl-PL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Prostokąt 1"/>
          <p:cNvSpPr/>
          <p:nvPr/>
        </p:nvSpPr>
        <p:spPr>
          <a:xfrm>
            <a:off x="5364088" y="5841643"/>
            <a:ext cx="34198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dirty="0"/>
              <a:t>https://www.cpc.ncep.noaa.gov/products/precip/CWlink/pna/nao.sprd2.gif</a:t>
            </a:r>
          </a:p>
        </p:txBody>
      </p:sp>
      <p:pic>
        <p:nvPicPr>
          <p:cNvPr id="3074" name="Picture 2" descr="https://www.cpc.ncep.noaa.gov/products/precip/CWlink/pna/nao.gefs.sprd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36" y="897067"/>
            <a:ext cx="5053819" cy="5896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81150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>
            <a:extLst>
              <a:ext uri="{FF2B5EF4-FFF2-40B4-BE49-F238E27FC236}">
                <a16:creationId xmlns:a16="http://schemas.microsoft.com/office/drawing/2014/main" xmlns="" id="{6ACD2508-8720-3577-4263-05F781503280}"/>
              </a:ext>
            </a:extLst>
          </p:cNvPr>
          <p:cNvSpPr txBox="1"/>
          <p:nvPr/>
        </p:nvSpPr>
        <p:spPr>
          <a:xfrm>
            <a:off x="315083" y="2132856"/>
            <a:ext cx="842493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>
                <a:hlinkClick r:id="rId2"/>
              </a:rPr>
              <a:t>https://forest-fire.emergency.copernicus.eu/apps/effis.longterm.forecasts/</a:t>
            </a:r>
            <a:endParaRPr lang="pl-PL" dirty="0"/>
          </a:p>
          <a:p>
            <a:endParaRPr lang="pl-PL" dirty="0"/>
          </a:p>
          <a:p>
            <a:r>
              <a:rPr lang="pl-PL" dirty="0">
                <a:hlinkClick r:id="rId3"/>
              </a:rPr>
              <a:t>https://forest-fire.emergency.copernicus.eu/apps/effis.longterm.forecasts/Seasonal</a:t>
            </a:r>
            <a:r>
              <a:rPr lang="pl-PL" dirty="0"/>
              <a:t> 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xmlns="" id="{B043711F-3137-A340-D416-119B866022FB}"/>
              </a:ext>
            </a:extLst>
          </p:cNvPr>
          <p:cNvSpPr txBox="1"/>
          <p:nvPr/>
        </p:nvSpPr>
        <p:spPr>
          <a:xfrm>
            <a:off x="683568" y="692696"/>
            <a:ext cx="76328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3200" dirty="0"/>
              <a:t>Prognozy długookresowe i sezonowe</a:t>
            </a:r>
          </a:p>
        </p:txBody>
      </p:sp>
    </p:spTree>
    <p:extLst>
      <p:ext uri="{BB962C8B-B14F-4D97-AF65-F5344CB8AC3E}">
        <p14:creationId xmlns:p14="http://schemas.microsoft.com/office/powerpoint/2010/main" val="40280918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Map of SST anomali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84784"/>
            <a:ext cx="9167607" cy="5407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pole tekstowe 1"/>
          <p:cNvSpPr txBox="1"/>
          <p:nvPr/>
        </p:nvSpPr>
        <p:spPr>
          <a:xfrm>
            <a:off x="827584" y="260648"/>
            <a:ext cx="72728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b="1" dirty="0" smtClean="0"/>
              <a:t>Silne El-Nino w 2026 roku</a:t>
            </a:r>
            <a:endParaRPr lang="pl-PL" sz="3200" b="1" dirty="0"/>
          </a:p>
        </p:txBody>
      </p:sp>
    </p:spTree>
    <p:extLst>
      <p:ext uri="{BB962C8B-B14F-4D97-AF65-F5344CB8AC3E}">
        <p14:creationId xmlns:p14="http://schemas.microsoft.com/office/powerpoint/2010/main" val="160982765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b="1" dirty="0" smtClean="0"/>
              <a:t>2026 rok w Polsce</a:t>
            </a:r>
            <a:endParaRPr lang="en-US" sz="3200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700808"/>
            <a:ext cx="60960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36894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b="1" dirty="0" smtClean="0"/>
              <a:t>Anomalie strumieni promieniowania słonecznego w 2026 r.</a:t>
            </a:r>
            <a:endParaRPr lang="pl-PL" sz="3200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988840"/>
            <a:ext cx="60960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919865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b="1" dirty="0" smtClean="0"/>
              <a:t>Fale upału w 2026 r.</a:t>
            </a:r>
            <a:endParaRPr lang="pl-PL" sz="3200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Rekord temperatury w Polsce, Kołuda  Wielka (40.6C) i Słubice 40.5C (28.06.2026), Prószków 40.2 C (29.07.1921)</a:t>
            </a:r>
          </a:p>
          <a:p>
            <a:r>
              <a:rPr lang="pl-PL" dirty="0">
                <a:hlinkClick r:id="rId2"/>
              </a:rPr>
              <a:t>https://</a:t>
            </a:r>
            <a:r>
              <a:rPr lang="pl-PL" dirty="0" smtClean="0">
                <a:hlinkClick r:id="rId2"/>
              </a:rPr>
              <a:t>pl.wikipedia.org/wiki/Upa%C5%82y_w_Europie_w_2026_roku</a:t>
            </a:r>
            <a:r>
              <a:rPr lang="pl-PL" dirty="0" smtClean="0"/>
              <a:t> 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71677102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AutoShape 2" descr="Ilustracj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4435"/>
            <a:ext cx="7308304" cy="6927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801801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676456" cy="65073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089051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15" y="3506867"/>
            <a:ext cx="4468177" cy="33511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0333" y="-21687"/>
            <a:ext cx="4888948" cy="36667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5430115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-96838"/>
            <a:ext cx="9134475" cy="70580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2788460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9218" name="Picture 2" descr="https://wetterzentrale.de/maps/archive/2026/cfsr/CFSR_1_2026080518_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4491"/>
            <a:ext cx="9134475" cy="7058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246210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b="1" dirty="0" smtClean="0"/>
              <a:t>Trajektorie wsteczne podczas </a:t>
            </a:r>
            <a:r>
              <a:rPr lang="pl-PL" sz="3200" b="1" smtClean="0"/>
              <a:t>fali upału</a:t>
            </a:r>
            <a:endParaRPr lang="pl-PL" sz="3200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6463" y="1412776"/>
            <a:ext cx="4791075" cy="5314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0741837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0431821A-A4E6-32A5-5110-5C8AC7D280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64" y="138906"/>
            <a:ext cx="8928992" cy="1143000"/>
          </a:xfrm>
        </p:spPr>
        <p:txBody>
          <a:bodyPr>
            <a:normAutofit fontScale="90000"/>
          </a:bodyPr>
          <a:lstStyle/>
          <a:p>
            <a:r>
              <a:rPr lang="pl-PL" altLang="pl-PL" b="1" dirty="0" smtClean="0">
                <a:latin typeface="Google Sans"/>
              </a:rPr>
              <a:t>Zmiany promieniowania słonecznego</a:t>
            </a:r>
            <a:endParaRPr lang="pl-PL" dirty="0"/>
          </a:p>
        </p:txBody>
      </p:sp>
      <p:sp>
        <p:nvSpPr>
          <p:cNvPr id="11" name="Symbol zastępczy zawartości 10">
            <a:extLst>
              <a:ext uri="{FF2B5EF4-FFF2-40B4-BE49-F238E27FC236}">
                <a16:creationId xmlns="" xmlns:a16="http://schemas.microsoft.com/office/drawing/2014/main" id="{3E70C518-0664-F7C6-513F-1564AC0783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3" name="Obraz 12">
            <a:extLst>
              <a:ext uri="{FF2B5EF4-FFF2-40B4-BE49-F238E27FC236}">
                <a16:creationId xmlns="" xmlns:a16="http://schemas.microsoft.com/office/drawing/2014/main" id="{65602317-FD14-30CF-CA07-7079083F9B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751" y="1281906"/>
            <a:ext cx="7672388" cy="543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94076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b="1" dirty="0" smtClean="0"/>
              <a:t>Jak zmienia się klimat w Polsce</a:t>
            </a:r>
            <a:endParaRPr lang="pl-PL" sz="3200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58" y="1268759"/>
            <a:ext cx="9023837" cy="45119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Prostokąt 3"/>
          <p:cNvSpPr/>
          <p:nvPr/>
        </p:nvSpPr>
        <p:spPr>
          <a:xfrm>
            <a:off x="539552" y="5934670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l-PL" dirty="0"/>
              <a:t>https://naukaoklimacie.pl/aktualnosci/najcieplejszy-rok-w-polskiej-historii-pomiarow-ponownie-396</a:t>
            </a:r>
          </a:p>
        </p:txBody>
      </p:sp>
    </p:spTree>
    <p:extLst>
      <p:ext uri="{BB962C8B-B14F-4D97-AF65-F5344CB8AC3E}">
        <p14:creationId xmlns:p14="http://schemas.microsoft.com/office/powerpoint/2010/main" val="229982743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ytuł 1"/>
          <p:cNvSpPr>
            <a:spLocks noGrp="1"/>
          </p:cNvSpPr>
          <p:nvPr>
            <p:ph type="title"/>
          </p:nvPr>
        </p:nvSpPr>
        <p:spPr>
          <a:xfrm>
            <a:off x="714375" y="0"/>
            <a:ext cx="7772400" cy="785813"/>
          </a:xfrm>
        </p:spPr>
        <p:txBody>
          <a:bodyPr/>
          <a:lstStyle/>
          <a:p>
            <a:r>
              <a:rPr lang="pl-PL" altLang="pl-PL" sz="3200" b="1" dirty="0">
                <a:latin typeface="Arial" pitchFamily="34" charset="0"/>
                <a:cs typeface="Arial" pitchFamily="34" charset="0"/>
              </a:rPr>
              <a:t>System klimatyczny</a:t>
            </a:r>
            <a:endParaRPr lang="en-US" altLang="pl-PL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6627" name="Symbol zastępczy zawartości 2"/>
          <p:cNvSpPr>
            <a:spLocks noGrp="1"/>
          </p:cNvSpPr>
          <p:nvPr>
            <p:ph idx="1"/>
          </p:nvPr>
        </p:nvSpPr>
        <p:spPr>
          <a:xfrm>
            <a:off x="571500" y="928688"/>
            <a:ext cx="7772400" cy="5357812"/>
          </a:xfrm>
        </p:spPr>
        <p:txBody>
          <a:bodyPr/>
          <a:lstStyle/>
          <a:p>
            <a:r>
              <a:rPr lang="pl-PL" altLang="pl-PL" sz="2400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System klimatyczny </a:t>
            </a:r>
            <a:r>
              <a:rPr lang="pl-PL" altLang="pl-PL" sz="2400" dirty="0">
                <a:latin typeface="Arial" pitchFamily="34" charset="0"/>
                <a:cs typeface="Arial" pitchFamily="34" charset="0"/>
              </a:rPr>
              <a:t>to złożony układ składający się z pięciu elementów: atmosfera, hydrosfera, kriosfera, biosfera i powierzchnia ziemi w którym zachodzą interakcje między nimi. </a:t>
            </a:r>
          </a:p>
          <a:p>
            <a:r>
              <a:rPr lang="pl-PL" altLang="pl-PL" sz="2400" dirty="0">
                <a:latin typeface="Arial" pitchFamily="34" charset="0"/>
                <a:cs typeface="Arial" pitchFamily="34" charset="0"/>
              </a:rPr>
              <a:t>System klimatyczny jest pod wpływem wewnętrznej dynamiki oraz zewnętrznych zaburzeń (np. aktywność Słońca). </a:t>
            </a:r>
          </a:p>
          <a:p>
            <a:r>
              <a:rPr lang="pl-PL" altLang="pl-PL" sz="2400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Procesy klimatyczne </a:t>
            </a:r>
            <a:r>
              <a:rPr lang="pl-PL" altLang="pl-PL" sz="2400" dirty="0">
                <a:latin typeface="Arial" pitchFamily="34" charset="0"/>
                <a:cs typeface="Arial" pitchFamily="34" charset="0"/>
              </a:rPr>
              <a:t>- to procesy fizyczne zachodzące w systemie klimatycznym prowadzące do zmian klimatu. Najczęściej zalicza się do nich obieg energii, cykl hydrologiczny oraz cyrkulację powietrza. Determinują one zarówno naturalne i antropogeniczne zmiany w systemie klimatycznym. </a:t>
            </a:r>
          </a:p>
          <a:p>
            <a:endParaRPr lang="en-US" altLang="pl-PL" dirty="0"/>
          </a:p>
        </p:txBody>
      </p:sp>
      <p:sp>
        <p:nvSpPr>
          <p:cNvPr id="26628" name="Symbol zastępczy numeru slajdu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A9A54901-1087-4A3A-B342-A43894FACEBA}" type="slidenum">
              <a:rPr lang="en-US" altLang="pl-PL" sz="1400" smtClean="0"/>
              <a:pPr/>
              <a:t>37</a:t>
            </a:fld>
            <a:endParaRPr lang="en-US" altLang="pl-PL" sz="1400"/>
          </a:p>
        </p:txBody>
      </p:sp>
    </p:spTree>
    <p:extLst>
      <p:ext uri="{BB962C8B-B14F-4D97-AF65-F5344CB8AC3E}">
        <p14:creationId xmlns:p14="http://schemas.microsoft.com/office/powerpoint/2010/main" val="17710106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altLang="pl-PL" sz="3200" b="1" dirty="0">
                <a:latin typeface="Arial" pitchFamily="34" charset="0"/>
                <a:cs typeface="Arial" pitchFamily="34" charset="0"/>
              </a:rPr>
              <a:t>Składniki systemu klimatycznego</a:t>
            </a:r>
            <a:endParaRPr lang="pl-PL" sz="32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090" y="1916832"/>
            <a:ext cx="8839836" cy="48256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4106576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AutoShape 2" descr="blob:https://gemini.google.com/cfd95c44-5765-4621-b698-4502a96c40f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7"/>
            <a:ext cx="9144000" cy="61525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4807055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1230" cy="6858000"/>
          </a:xfrm>
        </p:spPr>
      </p:pic>
    </p:spTree>
    <p:extLst>
      <p:ext uri="{BB962C8B-B14F-4D97-AF65-F5344CB8AC3E}">
        <p14:creationId xmlns:p14="http://schemas.microsoft.com/office/powerpoint/2010/main" val="154192277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Symbol zastępczy stopki 3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pl-PL" altLang="pl-PL" sz="1400"/>
              <a:t>Krzysztof Markowicz kmark@igf.fuw.edu.pl</a:t>
            </a:r>
          </a:p>
        </p:txBody>
      </p:sp>
      <p:pic>
        <p:nvPicPr>
          <p:cNvPr id="30724" name="Picture 3" descr="layer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2000250"/>
            <a:ext cx="6477000" cy="485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5" name="Picture 4" descr="globe_east_lr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125913" cy="378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6" name="Prostokąt 6"/>
          <p:cNvSpPr>
            <a:spLocks noChangeArrowheads="1"/>
          </p:cNvSpPr>
          <p:nvPr/>
        </p:nvSpPr>
        <p:spPr bwMode="auto">
          <a:xfrm>
            <a:off x="4786313" y="642938"/>
            <a:ext cx="36703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pl-PL" altLang="pl-PL" sz="3200" dirty="0">
                <a:latin typeface="Arial" pitchFamily="34" charset="0"/>
              </a:rPr>
              <a:t>Atmosfera ziemska</a:t>
            </a:r>
            <a:endParaRPr lang="en-US" altLang="pl-PL" sz="3200" dirty="0"/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0" y="3786188"/>
            <a:ext cx="2627784" cy="3071812"/>
          </a:xfrm>
          <a:prstGeom prst="rect">
            <a:avLst/>
          </a:prstGeom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pl-PL" kern="0" dirty="0">
              <a:latin typeface="Arial" pitchFamily="34" charset="0"/>
            </a:endParaRPr>
          </a:p>
          <a:p>
            <a:pPr marL="342900" indent="-342900">
              <a:spcBef>
                <a:spcPct val="20000"/>
              </a:spcBef>
              <a:defRPr/>
            </a:pPr>
            <a:r>
              <a:rPr lang="pl-PL" kern="0" dirty="0">
                <a:solidFill>
                  <a:schemeClr val="folHlink"/>
                </a:solidFill>
                <a:latin typeface="Arial" pitchFamily="34" charset="0"/>
              </a:rPr>
              <a:t>Czy możemy dostrzec atmosferę z kosmosu?</a:t>
            </a: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pl-PL" kern="0" dirty="0">
                <a:latin typeface="Arial" pitchFamily="34" charset="0"/>
              </a:rPr>
              <a:t>bezpośrednio (cienka warstwa otaczająca kulę ziemską)</a:t>
            </a: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pl-PL" kern="0" dirty="0">
                <a:latin typeface="Arial" pitchFamily="34" charset="0"/>
              </a:rPr>
              <a:t>pośrednio (chmury)</a:t>
            </a:r>
          </a:p>
        </p:txBody>
      </p:sp>
    </p:spTree>
    <p:extLst>
      <p:ext uri="{BB962C8B-B14F-4D97-AF65-F5344CB8AC3E}">
        <p14:creationId xmlns:p14="http://schemas.microsoft.com/office/powerpoint/2010/main" val="235425876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0"/>
            <a:ext cx="7772400" cy="1143000"/>
          </a:xfrm>
        </p:spPr>
        <p:txBody>
          <a:bodyPr/>
          <a:lstStyle/>
          <a:p>
            <a:r>
              <a:rPr lang="pl-PL" altLang="pl-PL" sz="3200" b="1" dirty="0">
                <a:latin typeface="Arial" pitchFamily="34" charset="0"/>
              </a:rPr>
              <a:t>Atmosfera…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908050"/>
            <a:ext cx="7772400" cy="4114800"/>
          </a:xfrm>
        </p:spPr>
        <p:txBody>
          <a:bodyPr/>
          <a:lstStyle/>
          <a:p>
            <a:r>
              <a:rPr lang="pl-PL" altLang="pl-PL" sz="2400" dirty="0">
                <a:latin typeface="Arial" pitchFamily="34" charset="0"/>
              </a:rPr>
              <a:t>Sami możemy zmierzyć jaka jest jej grubość</a:t>
            </a:r>
          </a:p>
          <a:p>
            <a:r>
              <a:rPr lang="pl-PL" altLang="pl-PL" sz="2400" dirty="0">
                <a:latin typeface="Arial" pitchFamily="34" charset="0"/>
              </a:rPr>
              <a:t>Amatorski projekt fotografii Ziemi z wyższych warstw atmosfery. </a:t>
            </a:r>
          </a:p>
          <a:p>
            <a:r>
              <a:rPr lang="pl-PL" altLang="pl-PL" sz="2400" dirty="0">
                <a:latin typeface="Arial" pitchFamily="34" charset="0"/>
              </a:rPr>
              <a:t>Aparat cyfrowy wyniesiony na wysokość 25-30 km przy pomocy balonu meteorologicznego. </a:t>
            </a:r>
          </a:p>
          <a:p>
            <a:r>
              <a:rPr lang="pl-PL" altLang="pl-PL" sz="2400" dirty="0">
                <a:latin typeface="Arial" pitchFamily="34" charset="0"/>
              </a:rPr>
              <a:t>Odbiornik GPS i telefon komórkowy umożliwia wysłanie SMS-a o położeniu sondy po wylądowaniu na powierzchni ziemi. </a:t>
            </a:r>
          </a:p>
        </p:txBody>
      </p:sp>
      <p:sp>
        <p:nvSpPr>
          <p:cNvPr id="31748" name="Text Box 6"/>
          <p:cNvSpPr txBox="1">
            <a:spLocks noChangeArrowheads="1"/>
          </p:cNvSpPr>
          <p:nvPr/>
        </p:nvSpPr>
        <p:spPr bwMode="auto">
          <a:xfrm>
            <a:off x="1258888" y="5943600"/>
            <a:ext cx="3635375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l-PL" altLang="pl-PL" sz="1800">
                <a:latin typeface="Arial" pitchFamily="34" charset="0"/>
              </a:rPr>
              <a:t>Alexei Karpenko </a:t>
            </a:r>
          </a:p>
          <a:p>
            <a:pPr>
              <a:spcBef>
                <a:spcPct val="50000"/>
              </a:spcBef>
            </a:pPr>
            <a:r>
              <a:rPr lang="pl-PL" altLang="pl-PL" sz="1600">
                <a:hlinkClick r:id="rId2"/>
              </a:rPr>
              <a:t>http://www.natrium42.com/halo/flight2/</a:t>
            </a:r>
            <a:r>
              <a:rPr lang="pl-PL" altLang="pl-PL" sz="2400"/>
              <a:t> </a:t>
            </a:r>
          </a:p>
        </p:txBody>
      </p:sp>
      <p:pic>
        <p:nvPicPr>
          <p:cNvPr id="31749" name="Picture 7" descr="Payload: Pre flight checks 4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63" y="3860800"/>
            <a:ext cx="3995737" cy="299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279743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pl-PL" altLang="pl-PL"/>
          </a:p>
        </p:txBody>
      </p:sp>
      <p:pic>
        <p:nvPicPr>
          <p:cNvPr id="32771" name="Picture 7" descr="IMG_0248">
            <a:hlinkClick r:id="rId2" tooltip="IMG_0248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294188" cy="322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2" name="Picture 9" descr="IMG_0355">
            <a:hlinkClick r:id="rId4" tooltip="IMG_0355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41725"/>
            <a:ext cx="4284663" cy="321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3" name="Picture 11" descr="IMG_0389">
            <a:hlinkClick r:id="rId6" tooltip="IMG_0389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3641725"/>
            <a:ext cx="4284662" cy="321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4" name="Text Box 12"/>
          <p:cNvSpPr txBox="1">
            <a:spLocks noChangeArrowheads="1"/>
          </p:cNvSpPr>
          <p:nvPr/>
        </p:nvSpPr>
        <p:spPr bwMode="auto">
          <a:xfrm>
            <a:off x="2916238" y="188913"/>
            <a:ext cx="10795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l-PL" altLang="pl-PL" sz="2400"/>
              <a:t>1 km</a:t>
            </a:r>
          </a:p>
        </p:txBody>
      </p:sp>
      <p:sp>
        <p:nvSpPr>
          <p:cNvPr id="32775" name="Text Box 13"/>
          <p:cNvSpPr txBox="1">
            <a:spLocks noChangeArrowheads="1"/>
          </p:cNvSpPr>
          <p:nvPr/>
        </p:nvSpPr>
        <p:spPr bwMode="auto">
          <a:xfrm>
            <a:off x="3059113" y="3860800"/>
            <a:ext cx="10080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l-PL" altLang="pl-PL" sz="2400"/>
              <a:t>13 km</a:t>
            </a:r>
          </a:p>
        </p:txBody>
      </p:sp>
      <p:sp>
        <p:nvSpPr>
          <p:cNvPr id="32776" name="Text Box 14"/>
          <p:cNvSpPr txBox="1">
            <a:spLocks noChangeArrowheads="1"/>
          </p:cNvSpPr>
          <p:nvPr/>
        </p:nvSpPr>
        <p:spPr bwMode="auto">
          <a:xfrm>
            <a:off x="8027988" y="3860800"/>
            <a:ext cx="11160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l-PL" altLang="pl-PL" sz="2400"/>
              <a:t>21 km</a:t>
            </a:r>
          </a:p>
        </p:txBody>
      </p:sp>
      <p:pic>
        <p:nvPicPr>
          <p:cNvPr id="32777" name="Picture 16" descr="IMG_0542">
            <a:hlinkClick r:id="rId8" tooltip="IMG_0542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9813" y="0"/>
            <a:ext cx="4294187" cy="322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8" name="Text Box 17"/>
          <p:cNvSpPr txBox="1">
            <a:spLocks noChangeArrowheads="1"/>
          </p:cNvSpPr>
          <p:nvPr/>
        </p:nvSpPr>
        <p:spPr bwMode="auto">
          <a:xfrm>
            <a:off x="8027988" y="260350"/>
            <a:ext cx="9366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l-PL" altLang="pl-PL" sz="2400"/>
              <a:t>6 km</a:t>
            </a:r>
          </a:p>
        </p:txBody>
      </p:sp>
    </p:spTree>
    <p:extLst>
      <p:ext uri="{BB962C8B-B14F-4D97-AF65-F5344CB8AC3E}">
        <p14:creationId xmlns:p14="http://schemas.microsoft.com/office/powerpoint/2010/main" val="143365778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4" descr="IMG_0475">
            <a:hlinkClick r:id="rId2" tooltip="IMG_0475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350"/>
            <a:ext cx="9144000" cy="686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5" name="Text Box 5"/>
          <p:cNvSpPr txBox="1">
            <a:spLocks noChangeArrowheads="1"/>
          </p:cNvSpPr>
          <p:nvPr/>
        </p:nvSpPr>
        <p:spPr bwMode="auto">
          <a:xfrm>
            <a:off x="250825" y="0"/>
            <a:ext cx="36353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l-PL" altLang="pl-PL" sz="1800">
                <a:latin typeface="Arial" pitchFamily="34" charset="0"/>
              </a:rPr>
              <a:t>Widok z wysokości około 30 km</a:t>
            </a:r>
          </a:p>
        </p:txBody>
      </p:sp>
      <p:sp>
        <p:nvSpPr>
          <p:cNvPr id="33796" name="Line 6"/>
          <p:cNvSpPr>
            <a:spLocks noChangeShapeType="1"/>
          </p:cNvSpPr>
          <p:nvPr/>
        </p:nvSpPr>
        <p:spPr bwMode="auto">
          <a:xfrm flipH="1">
            <a:off x="3779838" y="3429000"/>
            <a:ext cx="215900" cy="1008063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triangl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l-PL"/>
          </a:p>
        </p:txBody>
      </p:sp>
      <p:sp>
        <p:nvSpPr>
          <p:cNvPr id="33797" name="Text Box 7"/>
          <p:cNvSpPr txBox="1">
            <a:spLocks noChangeArrowheads="1"/>
          </p:cNvSpPr>
          <p:nvPr/>
        </p:nvSpPr>
        <p:spPr bwMode="auto">
          <a:xfrm>
            <a:off x="4192588" y="3665538"/>
            <a:ext cx="1539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pl-PL" altLang="pl-PL" sz="2400">
                <a:latin typeface="Arial" pitchFamily="34" charset="0"/>
              </a:rPr>
              <a:t>atmosfera</a:t>
            </a:r>
          </a:p>
        </p:txBody>
      </p:sp>
      <p:sp>
        <p:nvSpPr>
          <p:cNvPr id="33798" name="Text Box 8"/>
          <p:cNvSpPr txBox="1">
            <a:spLocks noChangeArrowheads="1"/>
          </p:cNvSpPr>
          <p:nvPr/>
        </p:nvSpPr>
        <p:spPr bwMode="auto">
          <a:xfrm>
            <a:off x="323850" y="3284538"/>
            <a:ext cx="2447925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l-PL" altLang="pl-PL" sz="1600">
                <a:latin typeface="Arial" pitchFamily="34" charset="0"/>
              </a:rPr>
              <a:t>intensywne rozpraszanie promieniowania</a:t>
            </a:r>
          </a:p>
        </p:txBody>
      </p:sp>
      <p:sp>
        <p:nvSpPr>
          <p:cNvPr id="33799" name="Text Box 9"/>
          <p:cNvSpPr txBox="1">
            <a:spLocks noChangeArrowheads="1"/>
          </p:cNvSpPr>
          <p:nvPr/>
        </p:nvSpPr>
        <p:spPr bwMode="auto">
          <a:xfrm>
            <a:off x="5003800" y="2349500"/>
            <a:ext cx="2447925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l-PL" altLang="pl-PL" sz="1600">
                <a:latin typeface="Arial" pitchFamily="34" charset="0"/>
              </a:rPr>
              <a:t>słabe rozpraszanie promieniowania</a:t>
            </a:r>
          </a:p>
        </p:txBody>
      </p:sp>
    </p:spTree>
    <p:extLst>
      <p:ext uri="{BB962C8B-B14F-4D97-AF65-F5344CB8AC3E}">
        <p14:creationId xmlns:p14="http://schemas.microsoft.com/office/powerpoint/2010/main" val="103682772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188913"/>
            <a:ext cx="7772400" cy="1143000"/>
          </a:xfrm>
        </p:spPr>
        <p:txBody>
          <a:bodyPr/>
          <a:lstStyle/>
          <a:p>
            <a:r>
              <a:rPr lang="pl-PL" altLang="pl-PL" sz="3200" b="1" dirty="0">
                <a:latin typeface="Arial" pitchFamily="34" charset="0"/>
              </a:rPr>
              <a:t>Atmosfera c.d.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700213"/>
            <a:ext cx="7772400" cy="4114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pl-PL" altLang="pl-PL" sz="2400">
                <a:latin typeface="Arial" pitchFamily="34" charset="0"/>
              </a:rPr>
              <a:t>Masę atmosfery 5.3·10</a:t>
            </a:r>
            <a:r>
              <a:rPr lang="pl-PL" altLang="pl-PL" sz="2400" baseline="30000">
                <a:latin typeface="Arial" pitchFamily="34" charset="0"/>
              </a:rPr>
              <a:t>15</a:t>
            </a:r>
            <a:r>
              <a:rPr lang="pl-PL" altLang="pl-PL" sz="2400">
                <a:latin typeface="Arial" pitchFamily="34" charset="0"/>
              </a:rPr>
              <a:t> t. </a:t>
            </a:r>
          </a:p>
          <a:p>
            <a:pPr>
              <a:lnSpc>
                <a:spcPct val="80000"/>
              </a:lnSpc>
            </a:pPr>
            <a:r>
              <a:rPr lang="pl-PL" altLang="pl-PL" sz="2400">
                <a:latin typeface="Arial" pitchFamily="34" charset="0"/>
              </a:rPr>
              <a:t>Połowa całej masy atmosfery mieści się w warstwie od powierzchni Ziemi do 5.5 km</a:t>
            </a:r>
          </a:p>
          <a:p>
            <a:pPr>
              <a:lnSpc>
                <a:spcPct val="80000"/>
              </a:lnSpc>
            </a:pPr>
            <a:r>
              <a:rPr lang="pl-PL" altLang="pl-PL" sz="2400">
                <a:latin typeface="Arial" pitchFamily="34" charset="0"/>
              </a:rPr>
              <a:t>75% - do 10,5 km</a:t>
            </a:r>
          </a:p>
          <a:p>
            <a:pPr>
              <a:lnSpc>
                <a:spcPct val="80000"/>
              </a:lnSpc>
            </a:pPr>
            <a:r>
              <a:rPr lang="pl-PL" altLang="pl-PL" sz="2400">
                <a:latin typeface="Arial" pitchFamily="34" charset="0"/>
              </a:rPr>
              <a:t>90% - do 20 km</a:t>
            </a:r>
          </a:p>
          <a:p>
            <a:pPr>
              <a:lnSpc>
                <a:spcPct val="80000"/>
              </a:lnSpc>
            </a:pPr>
            <a:r>
              <a:rPr lang="pl-PL" altLang="pl-PL" sz="2400">
                <a:latin typeface="Arial" pitchFamily="34" charset="0"/>
              </a:rPr>
              <a:t>99% - do 35 km. </a:t>
            </a:r>
          </a:p>
          <a:p>
            <a:pPr>
              <a:lnSpc>
                <a:spcPct val="80000"/>
              </a:lnSpc>
            </a:pPr>
            <a:r>
              <a:rPr lang="pl-PL" altLang="pl-PL" sz="2400">
                <a:latin typeface="Arial" pitchFamily="34" charset="0"/>
              </a:rPr>
              <a:t>Gdyby sprężyc całą atmosferę do gęstości panującej przy powierzchni ziemi wówczas jej grubość wynosiłaby około 7.8 km. </a:t>
            </a:r>
          </a:p>
          <a:p>
            <a:pPr>
              <a:lnSpc>
                <a:spcPct val="80000"/>
              </a:lnSpc>
            </a:pPr>
            <a:endParaRPr lang="pl-PL" altLang="pl-PL" sz="240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649158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107503" y="0"/>
            <a:ext cx="2433569" cy="300255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compatLnSpc="0">
            <a:spAutoFit/>
          </a:bodyPr>
          <a:lstStyle/>
          <a:p>
            <a:pPr hangingPunct="0"/>
            <a:r>
              <a:rPr lang="pl-PL" sz="2200" b="1" dirty="0">
                <a:latin typeface="Arial" pitchFamily="34"/>
                <a:ea typeface="Gothic" pitchFamily="2"/>
                <a:cs typeface="Tahoma" pitchFamily="2"/>
              </a:rPr>
              <a:t>Skład powietrza suchego</a:t>
            </a:r>
          </a:p>
          <a:p>
            <a:pPr hangingPunct="0"/>
            <a:endParaRPr lang="pl-PL" sz="2200" dirty="0">
              <a:latin typeface="Arial" pitchFamily="34"/>
              <a:ea typeface="Gothic" pitchFamily="2"/>
              <a:cs typeface="Tahoma" pitchFamily="2"/>
            </a:endParaRPr>
          </a:p>
          <a:p>
            <a:pPr hangingPunct="0"/>
            <a:endParaRPr lang="pl-PL" sz="1500" dirty="0">
              <a:latin typeface="Arial" pitchFamily="34"/>
              <a:ea typeface="Gothic" pitchFamily="2"/>
              <a:cs typeface="Tahoma" pitchFamily="2"/>
            </a:endParaRPr>
          </a:p>
          <a:p>
            <a:pPr algn="just" hangingPunct="0">
              <a:spcAft>
                <a:spcPts val="259"/>
              </a:spcAft>
            </a:pPr>
            <a:r>
              <a:rPr lang="pl-PL" sz="1500" dirty="0">
                <a:latin typeface="Arial" pitchFamily="34"/>
                <a:ea typeface="Gothic" pitchFamily="2"/>
                <a:cs typeface="Tahoma" pitchFamily="2"/>
              </a:rPr>
              <a:t>* </a:t>
            </a:r>
            <a:r>
              <a:rPr lang="pl-PL" sz="1500" dirty="0" err="1">
                <a:latin typeface="Arial" pitchFamily="34"/>
                <a:ea typeface="Gothic" pitchFamily="2"/>
                <a:cs typeface="Tahoma" pitchFamily="2"/>
              </a:rPr>
              <a:t>ppm</a:t>
            </a:r>
            <a:r>
              <a:rPr lang="pl-PL" sz="1500" dirty="0">
                <a:latin typeface="Arial" pitchFamily="34"/>
                <a:ea typeface="Gothic" pitchFamily="2"/>
                <a:cs typeface="Tahoma" pitchFamily="2"/>
              </a:rPr>
              <a:t> — liczba molekuł danej substancji przypadających na milion molekuł mieszaniny</a:t>
            </a:r>
          </a:p>
          <a:p>
            <a:pPr algn="just" hangingPunct="0"/>
            <a:r>
              <a:rPr lang="pl-PL" sz="1500" dirty="0">
                <a:latin typeface="Arial" pitchFamily="34"/>
                <a:ea typeface="Gothic" pitchFamily="2"/>
                <a:cs typeface="Tahoma" pitchFamily="2"/>
              </a:rPr>
              <a:t>** </a:t>
            </a:r>
            <a:r>
              <a:rPr lang="pl-PL" sz="1500" dirty="0" err="1">
                <a:latin typeface="Arial" pitchFamily="34"/>
                <a:ea typeface="Gothic" pitchFamily="2"/>
                <a:cs typeface="Tahoma" pitchFamily="2"/>
              </a:rPr>
              <a:t>ppb</a:t>
            </a:r>
            <a:r>
              <a:rPr lang="pl-PL" sz="1500" dirty="0">
                <a:latin typeface="Arial" pitchFamily="34"/>
                <a:ea typeface="Gothic" pitchFamily="2"/>
                <a:cs typeface="Tahoma" pitchFamily="2"/>
              </a:rPr>
              <a:t> — liczba molekuł danej substancji przypadających na miliard molekuł mieszaniny</a:t>
            </a: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2541073" y="0"/>
            <a:ext cx="6639439" cy="68579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4088019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323528" y="302429"/>
            <a:ext cx="8208912" cy="35387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compatLnSpc="0">
            <a:spAutoFit/>
          </a:bodyPr>
          <a:lstStyle/>
          <a:p>
            <a:pPr algn="ctr" hangingPunct="0">
              <a:spcBef>
                <a:spcPts val="545"/>
              </a:spcBef>
            </a:pPr>
            <a:r>
              <a:rPr lang="pl-PL" sz="2400" b="1" dirty="0">
                <a:latin typeface="Arial" pitchFamily="34"/>
                <a:ea typeface="Arial CE" pitchFamily="34"/>
                <a:cs typeface="Arial CE" pitchFamily="34"/>
              </a:rPr>
              <a:t>Zmiany czasowe koncentracji dwutlenku węgła</a:t>
            </a:r>
          </a:p>
        </p:txBody>
      </p:sp>
      <p:sp>
        <p:nvSpPr>
          <p:cNvPr id="3" name="pole tekstowe 2"/>
          <p:cNvSpPr txBox="1"/>
          <p:nvPr/>
        </p:nvSpPr>
        <p:spPr>
          <a:xfrm>
            <a:off x="3563888" y="5589240"/>
            <a:ext cx="1787156" cy="19165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compatLnSpc="0">
            <a:spAutoFit/>
          </a:bodyPr>
          <a:lstStyle/>
          <a:p>
            <a:pPr hangingPunct="0"/>
            <a:r>
              <a:rPr lang="pl-PL" sz="1300" dirty="0">
                <a:latin typeface="Times New Roman" pitchFamily="18"/>
                <a:ea typeface="Gothic" pitchFamily="2"/>
                <a:cs typeface="Tahoma" pitchFamily="2"/>
              </a:rPr>
              <a:t>http://scrippsco2.ucsd.edu/</a:t>
            </a:r>
          </a:p>
        </p:txBody>
      </p:sp>
      <p:pic>
        <p:nvPicPr>
          <p:cNvPr id="13314" name="Picture 2" descr="Mauna Loa Observatory, Hawaii CO2 recor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880815"/>
            <a:ext cx="8712968" cy="4201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874276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515938"/>
            <a:ext cx="5148263" cy="1066800"/>
          </a:xfrm>
        </p:spPr>
        <p:txBody>
          <a:bodyPr/>
          <a:lstStyle/>
          <a:p>
            <a:pPr eaLnBrk="1" hangingPunct="1"/>
            <a:r>
              <a:rPr lang="pl-PL" altLang="pl-PL" sz="3200" b="1" dirty="0">
                <a:latin typeface="Arial" pitchFamily="34" charset="0"/>
                <a:cs typeface="Arial" pitchFamily="34" charset="0"/>
              </a:rPr>
              <a:t>Skład atmosfery</a:t>
            </a:r>
            <a:br>
              <a:rPr lang="pl-PL" altLang="pl-PL" sz="3200" b="1" dirty="0">
                <a:latin typeface="Arial" pitchFamily="34" charset="0"/>
                <a:cs typeface="Arial" pitchFamily="34" charset="0"/>
              </a:rPr>
            </a:br>
            <a:r>
              <a:rPr lang="pl-PL" altLang="pl-PL" sz="3200" b="1" dirty="0">
                <a:latin typeface="Arial" pitchFamily="34" charset="0"/>
                <a:cs typeface="Arial" pitchFamily="34" charset="0"/>
              </a:rPr>
              <a:t>gazy stałe</a:t>
            </a:r>
            <a:endParaRPr lang="en-GB" altLang="pl-PL" sz="32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12671" name="Group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0494292"/>
              </p:ext>
            </p:extLst>
          </p:nvPr>
        </p:nvGraphicFramePr>
        <p:xfrm>
          <a:off x="0" y="1857375"/>
          <a:ext cx="6705600" cy="4227513"/>
        </p:xfrm>
        <a:graphic>
          <a:graphicData uri="http://schemas.openxmlformats.org/drawingml/2006/table">
            <a:tbl>
              <a:tblPr/>
              <a:tblGrid>
                <a:gridCol w="1143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100655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pl-PL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latin typeface="Arial" charset="0"/>
                        </a:rPr>
                        <a:t>Gaz</a:t>
                      </a:r>
                      <a:endParaRPr kumimoji="0" lang="en-GB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pl-PL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latin typeface="Arial" charset="0"/>
                        </a:rPr>
                        <a:t>Symbol</a:t>
                      </a:r>
                      <a:endParaRPr kumimoji="0" lang="en-GB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pl-PL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latin typeface="Arial" charset="0"/>
                        </a:rPr>
                        <a:t>% objętości</a:t>
                      </a:r>
                      <a:endParaRPr kumimoji="0" lang="en-GB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pl-PL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latin typeface="Arial" charset="0"/>
                        </a:rPr>
                        <a:t>Dlaczego ważny?</a:t>
                      </a:r>
                      <a:endParaRPr kumimoji="0" lang="en-GB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01607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pl-PL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Azot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pl-PL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</a:t>
                      </a:r>
                      <a:r>
                        <a:rPr kumimoji="0" lang="pl-PL" sz="2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en-GB" sz="2400" b="0" i="0" u="none" strike="noStrike" cap="none" normalizeH="0" baseline="-25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pl-PL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78,09</a:t>
                      </a:r>
                      <a:endParaRPr kumimoji="0" lang="en-GB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pl-PL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biosfera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01607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pl-PL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Tlen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pl-PL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</a:t>
                      </a:r>
                      <a:r>
                        <a:rPr kumimoji="0" lang="pl-PL" sz="2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en-GB" sz="2400" b="0" i="0" u="none" strike="noStrike" cap="none" normalizeH="0" baseline="-25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pl-PL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20.95</a:t>
                      </a:r>
                      <a:endParaRPr kumimoji="0" lang="en-GB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pl-PL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Pochłanianie UV,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pl-PL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oddychanie</a:t>
                      </a:r>
                      <a:endParaRPr kumimoji="0" lang="en-GB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18880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pl-PL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Argon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pl-PL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Ar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pl-PL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0,93</a:t>
                      </a:r>
                      <a:endParaRPr kumimoji="0" lang="en-GB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pl-PL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Gaz nieaktywny, właściwie nieistotny</a:t>
                      </a:r>
                      <a:endParaRPr kumimoji="0" lang="en-GB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pic>
        <p:nvPicPr>
          <p:cNvPr id="35872" name="Picture 5" descr="File:Atmosphere gas proportions.sv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8913" y="0"/>
            <a:ext cx="2605087" cy="542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283965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ymbol zastępczy daty 2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767B9193-7C24-4453-8143-8B1EB5335820}" type="datetime1">
              <a:rPr lang="en-US" altLang="pl-PL" sz="1400" smtClean="0"/>
              <a:pPr/>
              <a:t>10/4/2026</a:t>
            </a:fld>
            <a:endParaRPr lang="pl-PL" altLang="pl-PL" sz="1400"/>
          </a:p>
        </p:txBody>
      </p:sp>
      <p:sp>
        <p:nvSpPr>
          <p:cNvPr id="36867" name="Symbol zastępczy stopki 3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pl-PL" altLang="pl-PL" sz="1400"/>
              <a:t>Krzysztof Markowicz kmark@igf.fuw.edu.pl</a:t>
            </a:r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193675"/>
            <a:ext cx="8280400" cy="641350"/>
          </a:xfrm>
        </p:spPr>
        <p:txBody>
          <a:bodyPr/>
          <a:lstStyle/>
          <a:p>
            <a:pPr eaLnBrk="1" hangingPunct="1"/>
            <a:r>
              <a:rPr lang="pl-PL" altLang="pl-PL" sz="3200" b="1" dirty="0">
                <a:latin typeface="Arial" pitchFamily="34" charset="0"/>
                <a:cs typeface="Arial" pitchFamily="34" charset="0"/>
              </a:rPr>
              <a:t>Skład atmosfery - gazy zmienne</a:t>
            </a:r>
            <a:endParaRPr lang="en-GB" altLang="pl-PL" sz="32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13714" name="Group 5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2518514"/>
              </p:ext>
            </p:extLst>
          </p:nvPr>
        </p:nvGraphicFramePr>
        <p:xfrm>
          <a:off x="179388" y="765175"/>
          <a:ext cx="8407400" cy="5572124"/>
        </p:xfrm>
        <a:graphic>
          <a:graphicData uri="http://schemas.openxmlformats.org/drawingml/2006/table">
            <a:tbl>
              <a:tblPr/>
              <a:tblGrid>
                <a:gridCol w="224947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7001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32873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55917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93667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pl-PL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latin typeface="Arial" charset="0"/>
                        </a:rPr>
                        <a:t>Gaz</a:t>
                      </a:r>
                      <a:endParaRPr kumimoji="0" lang="en-GB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pl-PL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latin typeface="Arial" charset="0"/>
                        </a:rPr>
                        <a:t>Symbol</a:t>
                      </a:r>
                      <a:endParaRPr kumimoji="0" lang="en-GB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pl-PL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latin typeface="Arial" charset="0"/>
                        </a:rPr>
                        <a:t>% objętości</a:t>
                      </a:r>
                      <a:endParaRPr kumimoji="0" lang="en-GB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pl-PL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latin typeface="Arial" charset="0"/>
                        </a:rPr>
                        <a:t>Dlaczego ważny?</a:t>
                      </a:r>
                      <a:endParaRPr kumimoji="0" lang="en-GB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1887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Para wodna</a:t>
                      </a: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</a:t>
                      </a:r>
                      <a:r>
                        <a:rPr kumimoji="0" lang="pl-PL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r>
                        <a:rPr kumimoji="0" lang="pl-PL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</a:t>
                      </a: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0-4</a:t>
                      </a: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Transport ciepła, gaz cieplarniany, uczestniczy w tworzeniu różnych zjawisk (chmury)</a:t>
                      </a: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4011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Dwutlenek węgla</a:t>
                      </a: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CO</a:t>
                      </a:r>
                      <a:r>
                        <a:rPr kumimoji="0" lang="pl-PL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en-GB" sz="2000" b="0" i="0" u="none" strike="noStrike" cap="none" normalizeH="0" baseline="-25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0,041</a:t>
                      </a:r>
                      <a:endParaRPr kumimoji="0" lang="en-GB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Gaz cieplarniany, biosfera (fotosynteza)</a:t>
                      </a: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4011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Metan</a:t>
                      </a: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CH</a:t>
                      </a:r>
                      <a:r>
                        <a:rPr kumimoji="0" lang="pl-PL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  <a:endParaRPr kumimoji="0" lang="en-GB" sz="2000" b="0" i="0" u="none" strike="noStrike" cap="none" normalizeH="0" baseline="-25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0,000185</a:t>
                      </a:r>
                      <a:endParaRPr kumimoji="0" lang="en-GB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Gaz cieplarniany, bardziej wydajny niż CO</a:t>
                      </a:r>
                      <a:r>
                        <a:rPr kumimoji="0" lang="pl-PL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en-GB" sz="1800" b="0" i="0" u="none" strike="noStrike" cap="none" normalizeH="0" baseline="-25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8105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Tlenek azotu</a:t>
                      </a: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</a:t>
                      </a:r>
                      <a:r>
                        <a:rPr kumimoji="0" lang="pl-PL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r>
                        <a:rPr kumimoji="0" lang="pl-PL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</a:t>
                      </a: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0,00003</a:t>
                      </a: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Gaz cieplarniany</a:t>
                      </a: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7947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Ozon</a:t>
                      </a: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</a:t>
                      </a:r>
                      <a:r>
                        <a:rPr kumimoji="0" lang="pl-PL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  <a:endParaRPr kumimoji="0" lang="en-GB" sz="2000" b="0" i="0" u="none" strike="noStrike" cap="none" normalizeH="0" baseline="-25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0,000004</a:t>
                      </a: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Warstwa ozonowa, pochłania UV</a:t>
                      </a: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00589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Cząstki stałe (pyły, sadze), tzw aerozole</a:t>
                      </a: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0,000001</a:t>
                      </a: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Budżet energii; tworzenie chmur</a:t>
                      </a:r>
                      <a:endParaRPr kumimoji="0" lang="en-GB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1412692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107504" y="188640"/>
            <a:ext cx="8784976" cy="64311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compatLnSpc="0">
            <a:spAutoFit/>
          </a:bodyPr>
          <a:lstStyle/>
          <a:p>
            <a:pPr algn="ctr" hangingPunct="0">
              <a:spcAft>
                <a:spcPts val="545"/>
              </a:spcAft>
            </a:pPr>
            <a:r>
              <a:rPr lang="pl-PL" sz="2800" b="1" dirty="0">
                <a:latin typeface="Arial" pitchFamily="34"/>
                <a:ea typeface="Arial CE" pitchFamily="34"/>
                <a:cs typeface="Arial CE" pitchFamily="34"/>
              </a:rPr>
              <a:t>Ewolucja atmosfery ziemskiej.</a:t>
            </a:r>
          </a:p>
          <a:p>
            <a:pPr algn="just" hangingPunct="0">
              <a:spcAft>
                <a:spcPts val="545"/>
              </a:spcAft>
            </a:pPr>
            <a:endParaRPr lang="pl-PL" sz="2200" b="1" dirty="0">
              <a:latin typeface="Arial" pitchFamily="34"/>
              <a:ea typeface="Arial CE" pitchFamily="34"/>
              <a:cs typeface="Arial CE" pitchFamily="34"/>
            </a:endParaRPr>
          </a:p>
          <a:p>
            <a:pPr marL="342900" indent="-342900" algn="just" hangingPunct="0">
              <a:spcAft>
                <a:spcPts val="545"/>
              </a:spcAft>
              <a:buFont typeface="Arial" pitchFamily="34" charset="0"/>
              <a:buChar char="•"/>
            </a:pPr>
            <a:r>
              <a:rPr lang="pl-PL" sz="2000" dirty="0">
                <a:latin typeface="Arial" pitchFamily="34"/>
                <a:ea typeface="Arial CE" pitchFamily="34"/>
                <a:cs typeface="Arial CE" pitchFamily="34"/>
              </a:rPr>
              <a:t>Podczas formowania naszej planety 4,5–5 miliardów lat temu gazy rozpuszczone w magmie wydobywa</a:t>
            </a:r>
            <a:r>
              <a:rPr lang="pl-PL" sz="2000" dirty="0">
                <a:latin typeface="Arial" pitchFamily="34"/>
                <a:ea typeface="Times New Roman CE" pitchFamily="18"/>
                <a:cs typeface="Times New Roman CE" pitchFamily="18"/>
              </a:rPr>
              <a:t>ł</a:t>
            </a:r>
            <a:r>
              <a:rPr lang="pl-PL" sz="2000" dirty="0">
                <a:latin typeface="Arial" pitchFamily="34"/>
                <a:ea typeface="Arial CE" pitchFamily="34"/>
                <a:cs typeface="Arial CE" pitchFamily="34"/>
              </a:rPr>
              <a:t>y się z niej tworząc pierwotną atmosferę. </a:t>
            </a:r>
          </a:p>
          <a:p>
            <a:pPr marL="342900" indent="-342900" algn="just" hangingPunct="0">
              <a:spcAft>
                <a:spcPts val="545"/>
              </a:spcAft>
              <a:buFont typeface="Arial" pitchFamily="34" charset="0"/>
              <a:buChar char="•"/>
            </a:pPr>
            <a:r>
              <a:rPr lang="pl-PL" sz="2000" dirty="0">
                <a:latin typeface="Arial" pitchFamily="34"/>
                <a:ea typeface="Arial CE" pitchFamily="34"/>
                <a:cs typeface="Arial CE" pitchFamily="34"/>
              </a:rPr>
              <a:t>Przypuszcza się, że sk</a:t>
            </a:r>
            <a:r>
              <a:rPr lang="pl-PL" sz="2000" dirty="0">
                <a:latin typeface="Arial" pitchFamily="34"/>
                <a:ea typeface="Times New Roman CE" pitchFamily="18"/>
                <a:cs typeface="Times New Roman CE" pitchFamily="18"/>
              </a:rPr>
              <a:t>ł</a:t>
            </a:r>
            <a:r>
              <a:rPr lang="pl-PL" sz="2000" dirty="0">
                <a:latin typeface="Arial" pitchFamily="34"/>
                <a:ea typeface="Arial CE" pitchFamily="34"/>
                <a:cs typeface="Arial CE" pitchFamily="34"/>
              </a:rPr>
              <a:t>ad tej atmosfery by</a:t>
            </a:r>
            <a:r>
              <a:rPr lang="pl-PL" sz="2000" dirty="0">
                <a:latin typeface="Arial" pitchFamily="34"/>
                <a:ea typeface="Times New Roman CE" pitchFamily="18"/>
                <a:cs typeface="Times New Roman CE" pitchFamily="18"/>
              </a:rPr>
              <a:t>ł</a:t>
            </a:r>
            <a:r>
              <a:rPr lang="pl-PL" sz="2000" dirty="0">
                <a:latin typeface="Arial" pitchFamily="34"/>
                <a:ea typeface="Arial CE" pitchFamily="34"/>
                <a:cs typeface="Arial CE" pitchFamily="34"/>
              </a:rPr>
              <a:t> podobny do sk</a:t>
            </a:r>
            <a:r>
              <a:rPr lang="pl-PL" sz="2000" dirty="0">
                <a:latin typeface="Arial" pitchFamily="34"/>
                <a:ea typeface="Times New Roman CE" pitchFamily="18"/>
                <a:cs typeface="Times New Roman CE" pitchFamily="18"/>
              </a:rPr>
              <a:t>ł</a:t>
            </a:r>
            <a:r>
              <a:rPr lang="pl-PL" sz="2000" dirty="0">
                <a:latin typeface="Arial" pitchFamily="34"/>
                <a:ea typeface="Arial CE" pitchFamily="34"/>
                <a:cs typeface="Arial CE" pitchFamily="34"/>
              </a:rPr>
              <a:t>adu gazów wydobywających się dziś z magmy podczas erupcji wulkanicznych (dwutlenek węgla CO</a:t>
            </a:r>
            <a:r>
              <a:rPr lang="pl-PL" sz="2000" baseline="-21000" dirty="0">
                <a:latin typeface="Arial" pitchFamily="34"/>
                <a:ea typeface="Arial CE" pitchFamily="34"/>
                <a:cs typeface="Arial CE" pitchFamily="34"/>
              </a:rPr>
              <a:t>2</a:t>
            </a:r>
            <a:r>
              <a:rPr lang="pl-PL" sz="2000" dirty="0">
                <a:latin typeface="Arial" pitchFamily="34"/>
                <a:ea typeface="Arial CE" pitchFamily="34"/>
                <a:cs typeface="Arial CE" pitchFamily="34"/>
              </a:rPr>
              <a:t>, azot N</a:t>
            </a:r>
            <a:r>
              <a:rPr lang="pl-PL" sz="2000" baseline="-21000" dirty="0">
                <a:latin typeface="Arial" pitchFamily="34"/>
                <a:ea typeface="Arial CE" pitchFamily="34"/>
                <a:cs typeface="Arial CE" pitchFamily="34"/>
              </a:rPr>
              <a:t>2</a:t>
            </a:r>
            <a:r>
              <a:rPr lang="pl-PL" sz="2000" dirty="0">
                <a:latin typeface="Arial" pitchFamily="34"/>
                <a:ea typeface="Arial CE" pitchFamily="34"/>
                <a:cs typeface="Arial CE" pitchFamily="34"/>
              </a:rPr>
              <a:t>, para wodna H</a:t>
            </a:r>
            <a:r>
              <a:rPr lang="pl-PL" sz="2000" baseline="-21000" dirty="0">
                <a:latin typeface="Arial" pitchFamily="34"/>
                <a:ea typeface="Arial CE" pitchFamily="34"/>
                <a:cs typeface="Arial CE" pitchFamily="34"/>
              </a:rPr>
              <a:t>2</a:t>
            </a:r>
            <a:r>
              <a:rPr lang="pl-PL" sz="2000" dirty="0">
                <a:latin typeface="Arial" pitchFamily="34"/>
                <a:ea typeface="Arial CE" pitchFamily="34"/>
                <a:cs typeface="Arial CE" pitchFamily="34"/>
              </a:rPr>
              <a:t>O). Następnie, podczas ochładzania Ziemi, para wodna kondensowała i wypadała w postaci deszczu tworząc oceany, w których rozpuściły się duże ilości CO</a:t>
            </a:r>
            <a:r>
              <a:rPr lang="pl-PL" sz="2000" baseline="-21000" dirty="0">
                <a:latin typeface="Arial" pitchFamily="34"/>
                <a:ea typeface="Arial CE" pitchFamily="34"/>
                <a:cs typeface="Arial CE" pitchFamily="34"/>
              </a:rPr>
              <a:t>2</a:t>
            </a:r>
            <a:r>
              <a:rPr lang="pl-PL" sz="2000" dirty="0">
                <a:latin typeface="Arial" pitchFamily="34"/>
                <a:ea typeface="Arial CE" pitchFamily="34"/>
                <a:cs typeface="Arial CE" pitchFamily="34"/>
              </a:rPr>
              <a:t>. </a:t>
            </a:r>
          </a:p>
          <a:p>
            <a:pPr marL="342900" indent="-342900" algn="just" hangingPunct="0">
              <a:spcAft>
                <a:spcPts val="545"/>
              </a:spcAft>
              <a:buFont typeface="Arial" pitchFamily="34" charset="0"/>
              <a:buChar char="•"/>
            </a:pPr>
            <a:r>
              <a:rPr lang="pl-PL" sz="2000" dirty="0">
                <a:latin typeface="Arial" pitchFamily="34"/>
                <a:ea typeface="Arial CE" pitchFamily="34"/>
                <a:cs typeface="Arial CE" pitchFamily="34"/>
              </a:rPr>
              <a:t>Tlen O</a:t>
            </a:r>
            <a:r>
              <a:rPr lang="pl-PL" sz="2000" baseline="-21000" dirty="0">
                <a:latin typeface="Arial" pitchFamily="34"/>
                <a:ea typeface="Arial CE" pitchFamily="34"/>
                <a:cs typeface="Arial CE" pitchFamily="34"/>
              </a:rPr>
              <a:t>2</a:t>
            </a:r>
            <a:r>
              <a:rPr lang="pl-PL" sz="2000" dirty="0">
                <a:latin typeface="Arial" pitchFamily="34"/>
                <a:ea typeface="Arial CE" pitchFamily="34"/>
                <a:cs typeface="Arial CE" pitchFamily="34"/>
              </a:rPr>
              <a:t>, który jest teraz jednym z głównych składników atmosfery, powstał częściowo w procesie fotodysocjacji  H</a:t>
            </a:r>
            <a:r>
              <a:rPr lang="pl-PL" sz="2000" baseline="-21000" dirty="0">
                <a:latin typeface="Arial" pitchFamily="34"/>
                <a:ea typeface="Arial CE" pitchFamily="34"/>
                <a:cs typeface="Arial CE" pitchFamily="34"/>
              </a:rPr>
              <a:t>2</a:t>
            </a:r>
            <a:r>
              <a:rPr lang="pl-PL" sz="2000" dirty="0">
                <a:latin typeface="Arial" pitchFamily="34"/>
                <a:ea typeface="Arial CE" pitchFamily="34"/>
                <a:cs typeface="Arial CE" pitchFamily="34"/>
              </a:rPr>
              <a:t>O (wodór, jako najlżejszy sk</a:t>
            </a:r>
            <a:r>
              <a:rPr lang="pl-PL" sz="2000" dirty="0">
                <a:latin typeface="Arial" pitchFamily="34"/>
                <a:ea typeface="Times New Roman CE" pitchFamily="18"/>
                <a:cs typeface="Times New Roman CE" pitchFamily="18"/>
              </a:rPr>
              <a:t>ł</a:t>
            </a:r>
            <a:r>
              <a:rPr lang="pl-PL" sz="2000" dirty="0">
                <a:latin typeface="Arial" pitchFamily="34"/>
                <a:ea typeface="Arial CE" pitchFamily="34"/>
                <a:cs typeface="Arial CE" pitchFamily="34"/>
              </a:rPr>
              <a:t>adnik uciekł w przestrzeń kosmiczną), a w głównej mierze w procesie fotosyntezy przebiegającej w prymitywnych formach życia (sinice), które pojawiły się w oceanach. </a:t>
            </a:r>
          </a:p>
          <a:p>
            <a:pPr marL="342900" indent="-342900" algn="just" hangingPunct="0">
              <a:spcAft>
                <a:spcPts val="545"/>
              </a:spcAft>
              <a:buFont typeface="Arial" pitchFamily="34" charset="0"/>
              <a:buChar char="•"/>
            </a:pPr>
            <a:r>
              <a:rPr lang="pl-PL" sz="2000" dirty="0">
                <a:latin typeface="Arial" pitchFamily="34"/>
                <a:ea typeface="Arial CE" pitchFamily="34"/>
                <a:cs typeface="Arial CE" pitchFamily="34"/>
              </a:rPr>
              <a:t>Węgiel zawarty w CO</a:t>
            </a:r>
            <a:r>
              <a:rPr lang="pl-PL" sz="2000" baseline="-21000" dirty="0">
                <a:latin typeface="Arial" pitchFamily="34"/>
                <a:ea typeface="Arial CE" pitchFamily="34"/>
                <a:cs typeface="Arial CE" pitchFamily="34"/>
              </a:rPr>
              <a:t>2 </a:t>
            </a:r>
            <a:r>
              <a:rPr lang="pl-PL" sz="2000" dirty="0">
                <a:latin typeface="Arial" pitchFamily="34"/>
                <a:ea typeface="Arial CE" pitchFamily="34"/>
                <a:cs typeface="Arial CE" pitchFamily="34"/>
              </a:rPr>
              <a:t>zosta</a:t>
            </a:r>
            <a:r>
              <a:rPr lang="pl-PL" sz="2000" dirty="0">
                <a:latin typeface="Arial" pitchFamily="34"/>
                <a:ea typeface="Times New Roman CE" pitchFamily="18"/>
                <a:cs typeface="Times New Roman CE" pitchFamily="18"/>
              </a:rPr>
              <a:t>ł</a:t>
            </a:r>
            <a:r>
              <a:rPr lang="pl-PL" sz="2000" dirty="0">
                <a:latin typeface="Arial" pitchFamily="34"/>
                <a:ea typeface="Arial CE" pitchFamily="34"/>
                <a:cs typeface="Arial CE" pitchFamily="34"/>
              </a:rPr>
              <a:t> związany w postaci związków organicznych i występuje teraz w skałach osadowych (wapienie,  węgiel kamienny i węgiel brunatny, ropa naftowa i gaz ziemny w szczelinach piaskowców). </a:t>
            </a:r>
          </a:p>
          <a:p>
            <a:pPr marL="342900" indent="-342900" algn="just" hangingPunct="0">
              <a:spcAft>
                <a:spcPts val="545"/>
              </a:spcAft>
              <a:buFont typeface="Arial" pitchFamily="34" charset="0"/>
              <a:buChar char="•"/>
            </a:pPr>
            <a:r>
              <a:rPr lang="pl-PL" sz="2000" dirty="0">
                <a:latin typeface="Arial" pitchFamily="34"/>
                <a:ea typeface="Arial CE" pitchFamily="34"/>
                <a:cs typeface="Arial CE" pitchFamily="34"/>
              </a:rPr>
              <a:t>Pozostała woda występuje w oceanach i wodach śródlądowych, jest także, jak wspomniano ważnym składnikiem atmosfery.</a:t>
            </a:r>
          </a:p>
        </p:txBody>
      </p:sp>
    </p:spTree>
    <p:extLst>
      <p:ext uri="{BB962C8B-B14F-4D97-AF65-F5344CB8AC3E}">
        <p14:creationId xmlns:p14="http://schemas.microsoft.com/office/powerpoint/2010/main" val="176088001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207360" y="414764"/>
            <a:ext cx="8806229" cy="576696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compatLnSpc="0">
            <a:spAutoFit/>
          </a:bodyPr>
          <a:lstStyle/>
          <a:p>
            <a:pPr marL="285750" indent="-285750" algn="just" hangingPunct="0">
              <a:spcAft>
                <a:spcPts val="545"/>
              </a:spcAft>
              <a:buFont typeface="Arial" pitchFamily="34" charset="0"/>
              <a:buChar char="•"/>
            </a:pPr>
            <a:r>
              <a:rPr lang="pl-PL" dirty="0">
                <a:latin typeface="Arial" pitchFamily="34"/>
                <a:ea typeface="Arial CE" pitchFamily="34"/>
                <a:cs typeface="Arial CE" pitchFamily="34"/>
              </a:rPr>
              <a:t>O ile proporcje g</a:t>
            </a:r>
            <a:r>
              <a:rPr lang="pl-PL" dirty="0">
                <a:latin typeface="Arial" pitchFamily="34"/>
                <a:ea typeface="Times New Roman CE" pitchFamily="18"/>
                <a:cs typeface="Times New Roman CE" pitchFamily="18"/>
              </a:rPr>
              <a:t>ł</a:t>
            </a:r>
            <a:r>
              <a:rPr lang="pl-PL" dirty="0">
                <a:latin typeface="Arial" pitchFamily="34"/>
                <a:ea typeface="Arial CE" pitchFamily="34"/>
                <a:cs typeface="Arial CE" pitchFamily="34"/>
              </a:rPr>
              <a:t>ównych składników atmosfery zależą od procesów ewolucyjnych w skali całej planety, o tyle stężenia i proporcje wielu związków chemicznych występujących w atmosferze odznaczają się dużą zmiennością w czasie i przestrzeni. </a:t>
            </a:r>
          </a:p>
          <a:p>
            <a:pPr marL="285750" indent="-285750" algn="just" hangingPunct="0">
              <a:spcAft>
                <a:spcPts val="545"/>
              </a:spcAft>
              <a:buFont typeface="Arial" pitchFamily="34" charset="0"/>
              <a:buChar char="•"/>
            </a:pPr>
            <a:r>
              <a:rPr lang="pl-PL" dirty="0">
                <a:latin typeface="Arial" pitchFamily="34"/>
                <a:ea typeface="Arial CE" pitchFamily="34"/>
                <a:cs typeface="Arial CE" pitchFamily="34"/>
              </a:rPr>
              <a:t>G</a:t>
            </a:r>
            <a:r>
              <a:rPr lang="pl-PL" dirty="0">
                <a:latin typeface="Arial" pitchFamily="34"/>
                <a:ea typeface="Times New Roman CE" pitchFamily="18"/>
                <a:cs typeface="Times New Roman CE" pitchFamily="18"/>
              </a:rPr>
              <a:t>ł</a:t>
            </a:r>
            <a:r>
              <a:rPr lang="pl-PL" dirty="0">
                <a:latin typeface="Arial" pitchFamily="34"/>
                <a:ea typeface="Arial CE" pitchFamily="34"/>
                <a:cs typeface="Arial CE" pitchFamily="34"/>
              </a:rPr>
              <a:t>ównymi źródłami związków siarki, azotu i węgla w atmosferze są procesy </a:t>
            </a:r>
            <a:r>
              <a:rPr lang="pl-PL" u="sng" dirty="0">
                <a:latin typeface="Arial" pitchFamily="34"/>
                <a:ea typeface="Arial CE" pitchFamily="34"/>
                <a:cs typeface="Arial CE" pitchFamily="34"/>
              </a:rPr>
              <a:t>spalania</a:t>
            </a:r>
            <a:r>
              <a:rPr lang="pl-PL" dirty="0">
                <a:latin typeface="Arial" pitchFamily="34"/>
                <a:ea typeface="Arial CE" pitchFamily="34"/>
                <a:cs typeface="Arial CE" pitchFamily="34"/>
              </a:rPr>
              <a:t> i procesy biologiczne (rozkład materii organicznej, oddychanie). Związki te są usuwane z atmosfery wskutek wymywania przez </a:t>
            </a:r>
            <a:r>
              <a:rPr lang="pl-PL" u="sng" dirty="0">
                <a:latin typeface="Arial" pitchFamily="34"/>
                <a:ea typeface="Arial CE" pitchFamily="34"/>
                <a:cs typeface="Arial CE" pitchFamily="34"/>
              </a:rPr>
              <a:t>opady </a:t>
            </a:r>
            <a:r>
              <a:rPr lang="pl-PL" dirty="0">
                <a:latin typeface="Arial" pitchFamily="34"/>
                <a:ea typeface="Arial CE" pitchFamily="34"/>
                <a:cs typeface="Arial CE" pitchFamily="34"/>
              </a:rPr>
              <a:t>oraz procesów chemicznych i biologicznych (pochłanianie przez rośliny, fotosynteza), zachodzących na powierzchni Ziemi. Ich koncentracja w atmosferze jest wynikiem równowagi, jaka ustala się między skomplikowanymi procesami produkcji, transportu, przemian chemicznych oraz usuwania i łatwo może się zmienić. </a:t>
            </a:r>
          </a:p>
          <a:p>
            <a:pPr marL="285750" indent="-285750" algn="just" hangingPunct="0">
              <a:spcAft>
                <a:spcPts val="545"/>
              </a:spcAft>
              <a:buFont typeface="Arial" pitchFamily="34" charset="0"/>
              <a:buChar char="•"/>
            </a:pPr>
            <a:r>
              <a:rPr lang="pl-PL" dirty="0">
                <a:latin typeface="Arial" pitchFamily="34"/>
                <a:ea typeface="Arial CE" pitchFamily="34"/>
                <a:cs typeface="Arial CE" pitchFamily="34"/>
              </a:rPr>
              <a:t>Przyczyny zmian mogą być naturalne (pożary lasów, erupcje wulkaniczne), bądź związane z działalnością człowieka. Na przykład zawartość CO</a:t>
            </a:r>
            <a:r>
              <a:rPr lang="pl-PL" baseline="-21000" dirty="0">
                <a:latin typeface="Arial" pitchFamily="34"/>
                <a:ea typeface="Arial CE" pitchFamily="34"/>
                <a:cs typeface="Arial CE" pitchFamily="34"/>
              </a:rPr>
              <a:t>2</a:t>
            </a:r>
            <a:r>
              <a:rPr lang="pl-PL" dirty="0">
                <a:latin typeface="Arial" pitchFamily="34"/>
                <a:ea typeface="Arial CE" pitchFamily="34"/>
                <a:cs typeface="Arial CE" pitchFamily="34"/>
              </a:rPr>
              <a:t>, przedostającego się do atmosfery w wyniku spalania paliw kopalnych, wzros</a:t>
            </a:r>
            <a:r>
              <a:rPr lang="pl-PL" dirty="0">
                <a:latin typeface="Arial" pitchFamily="34"/>
                <a:ea typeface="Times New Roman CE" pitchFamily="18"/>
                <a:cs typeface="Times New Roman CE" pitchFamily="18"/>
              </a:rPr>
              <a:t>ł</a:t>
            </a:r>
            <a:r>
              <a:rPr lang="pl-PL" dirty="0">
                <a:latin typeface="Arial" pitchFamily="34"/>
                <a:ea typeface="Arial CE" pitchFamily="34"/>
                <a:cs typeface="Arial CE" pitchFamily="34"/>
              </a:rPr>
              <a:t>a (mimo rozpuszczania znacznych ilości CO</a:t>
            </a:r>
            <a:r>
              <a:rPr lang="pl-PL" baseline="-21000" dirty="0">
                <a:latin typeface="Arial" pitchFamily="34"/>
                <a:ea typeface="Arial CE" pitchFamily="34"/>
                <a:cs typeface="Arial CE" pitchFamily="34"/>
              </a:rPr>
              <a:t>2 </a:t>
            </a:r>
            <a:r>
              <a:rPr lang="pl-PL" dirty="0">
                <a:latin typeface="Arial" pitchFamily="34"/>
                <a:ea typeface="Arial CE" pitchFamily="34"/>
                <a:cs typeface="Arial CE" pitchFamily="34"/>
              </a:rPr>
              <a:t>w oceanach) w ciągu ostatnich stu lat o około 40% i ciągle (coraz szybciej) wzrasta. Ponieważ dwutlenek węgla odgrywa istotną rolę w powstawaniu efektu cieplarnianego, wzrost jego ilości w atmosferze powoduje zmiany klimatu w skali całego globu. </a:t>
            </a:r>
          </a:p>
          <a:p>
            <a:pPr marL="285750" indent="-285750" algn="just" hangingPunct="0">
              <a:spcAft>
                <a:spcPts val="545"/>
              </a:spcAft>
              <a:buFont typeface="Arial" pitchFamily="34" charset="0"/>
              <a:buChar char="•"/>
            </a:pPr>
            <a:r>
              <a:rPr lang="pl-PL" dirty="0">
                <a:latin typeface="Arial" pitchFamily="34"/>
                <a:ea typeface="Arial CE" pitchFamily="34"/>
                <a:cs typeface="Arial CE" pitchFamily="34"/>
              </a:rPr>
              <a:t>Śledzenie obiegu węgla, azotu i siarki w atmosferze i oceanach pozwala zrozumieć zawartość poszczególnych składników w rezerwuarach i strumienie ich przepływu między rezerwuarami.</a:t>
            </a:r>
          </a:p>
        </p:txBody>
      </p:sp>
    </p:spTree>
    <p:extLst>
      <p:ext uri="{BB962C8B-B14F-4D97-AF65-F5344CB8AC3E}">
        <p14:creationId xmlns:p14="http://schemas.microsoft.com/office/powerpoint/2010/main" val="244022542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414720" y="1451672"/>
            <a:ext cx="8468234" cy="545593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compatLnSpc="0">
            <a:spAutoFit/>
          </a:bodyPr>
          <a:lstStyle/>
          <a:p>
            <a:pPr algn="just" hangingPunct="0">
              <a:spcAft>
                <a:spcPts val="545"/>
              </a:spcAft>
            </a:pPr>
            <a:r>
              <a:rPr lang="pl-PL" dirty="0">
                <a:latin typeface="Arial" pitchFamily="34"/>
                <a:ea typeface="Gothic" pitchFamily="2"/>
                <a:cs typeface="Tahoma" pitchFamily="2"/>
              </a:rPr>
              <a:t>W stratosferze, na wysokości 10–50 km,</a:t>
            </a:r>
          </a:p>
          <a:p>
            <a:pPr algn="just" hangingPunct="0">
              <a:spcAft>
                <a:spcPts val="545"/>
              </a:spcAft>
            </a:pPr>
            <a:r>
              <a:rPr lang="pl-PL" dirty="0">
                <a:latin typeface="Arial" pitchFamily="34"/>
                <a:ea typeface="Gothic" pitchFamily="2"/>
                <a:cs typeface="Tahoma" pitchFamily="2"/>
              </a:rPr>
              <a:t> znajduje się </a:t>
            </a:r>
            <a:r>
              <a:rPr lang="pl-PL" b="1" dirty="0">
                <a:latin typeface="Arial" pitchFamily="34"/>
                <a:ea typeface="Gothic" pitchFamily="2"/>
                <a:cs typeface="Tahoma" pitchFamily="2"/>
              </a:rPr>
              <a:t>ozonosfera</a:t>
            </a:r>
            <a:r>
              <a:rPr lang="pl-PL" dirty="0">
                <a:latin typeface="Arial" pitchFamily="34"/>
                <a:ea typeface="Gothic" pitchFamily="2"/>
                <a:cs typeface="Tahoma" pitchFamily="2"/>
              </a:rPr>
              <a:t>.</a:t>
            </a:r>
          </a:p>
          <a:p>
            <a:pPr algn="just" hangingPunct="0">
              <a:spcAft>
                <a:spcPts val="545"/>
              </a:spcAft>
            </a:pPr>
            <a:r>
              <a:rPr lang="pl-PL" dirty="0">
                <a:latin typeface="Arial" pitchFamily="34"/>
                <a:ea typeface="Gothic" pitchFamily="2"/>
                <a:cs typeface="Tahoma" pitchFamily="2"/>
              </a:rPr>
              <a:t>Ozon powstaje tam w wyniku reakcji:</a:t>
            </a:r>
          </a:p>
          <a:p>
            <a:pPr algn="just" hangingPunct="0">
              <a:spcAft>
                <a:spcPts val="545"/>
              </a:spcAft>
            </a:pPr>
            <a:r>
              <a:rPr lang="pl-PL" dirty="0">
                <a:latin typeface="Arial" pitchFamily="34"/>
                <a:ea typeface="Gothic" pitchFamily="2"/>
                <a:cs typeface="Tahoma" pitchFamily="2"/>
              </a:rPr>
              <a:t>O</a:t>
            </a:r>
            <a:r>
              <a:rPr lang="pl-PL" baseline="-21000" dirty="0">
                <a:latin typeface="Arial" pitchFamily="34"/>
                <a:ea typeface="Gothic" pitchFamily="2"/>
                <a:cs typeface="Tahoma" pitchFamily="2"/>
              </a:rPr>
              <a:t>2</a:t>
            </a:r>
            <a:r>
              <a:rPr lang="pl-PL" dirty="0">
                <a:latin typeface="Arial" pitchFamily="34"/>
                <a:ea typeface="Gothic" pitchFamily="2"/>
                <a:cs typeface="Tahoma" pitchFamily="2"/>
              </a:rPr>
              <a:t>+ O + M → O</a:t>
            </a:r>
            <a:r>
              <a:rPr lang="pl-PL" baseline="-21000" dirty="0">
                <a:latin typeface="Arial" pitchFamily="34"/>
                <a:ea typeface="Gothic" pitchFamily="2"/>
                <a:cs typeface="Tahoma" pitchFamily="2"/>
              </a:rPr>
              <a:t>3</a:t>
            </a:r>
            <a:r>
              <a:rPr lang="pl-PL" dirty="0">
                <a:latin typeface="Arial" pitchFamily="34"/>
                <a:ea typeface="Gothic" pitchFamily="2"/>
                <a:cs typeface="Tahoma" pitchFamily="2"/>
              </a:rPr>
              <a:t> + M;</a:t>
            </a:r>
          </a:p>
          <a:p>
            <a:pPr algn="just" hangingPunct="0">
              <a:spcAft>
                <a:spcPts val="545"/>
              </a:spcAft>
            </a:pPr>
            <a:r>
              <a:rPr lang="pl-PL" dirty="0">
                <a:latin typeface="Arial" pitchFamily="34"/>
                <a:ea typeface="Gothic" pitchFamily="2"/>
                <a:cs typeface="Tahoma" pitchFamily="2"/>
              </a:rPr>
              <a:t>gdzie M jest molekułą, która odbiera energię wydzielającą się w tej reakcji. Tlen atomowy O pojawia się w górnych warstwach atmosfery wskutek rozpadu tlenu cząsteczkowego O</a:t>
            </a:r>
            <a:r>
              <a:rPr lang="pl-PL" baseline="-21000" dirty="0">
                <a:latin typeface="Arial" pitchFamily="34"/>
                <a:ea typeface="Gothic" pitchFamily="2"/>
                <a:cs typeface="Tahoma" pitchFamily="2"/>
              </a:rPr>
              <a:t>2 </a:t>
            </a:r>
            <a:r>
              <a:rPr lang="pl-PL" dirty="0">
                <a:latin typeface="Arial" pitchFamily="34"/>
                <a:ea typeface="Gothic" pitchFamily="2"/>
                <a:cs typeface="Tahoma" pitchFamily="2"/>
              </a:rPr>
              <a:t>pod wpływem promieniowania nadfioletowego o długości fali mniejszej niż 200 nm. Powyżej 50 km reakcja powstawania ozonu zachodzi rzadko z powodu małej koncentracji molekuł.</a:t>
            </a:r>
          </a:p>
          <a:p>
            <a:pPr algn="just" hangingPunct="0">
              <a:spcAft>
                <a:spcPts val="545"/>
              </a:spcAft>
            </a:pPr>
            <a:r>
              <a:rPr lang="pl-PL" dirty="0">
                <a:latin typeface="Arial" pitchFamily="34"/>
                <a:ea typeface="Gothic" pitchFamily="2"/>
                <a:cs typeface="Tahoma" pitchFamily="2"/>
              </a:rPr>
              <a:t>Stratosferyczna warstwa ozonowa zawiera około 97% ozonu atmosferycznego. Jego ilość zależy od ustalenia się równowagi między procesami jego wytwarzania (w przedstawionej wyżej reakcji) i rozpadu.</a:t>
            </a:r>
          </a:p>
          <a:p>
            <a:pPr algn="just" hangingPunct="0">
              <a:spcAft>
                <a:spcPts val="545"/>
              </a:spcAft>
            </a:pPr>
            <a:r>
              <a:rPr lang="pl-PL" dirty="0">
                <a:latin typeface="Arial" pitchFamily="34"/>
                <a:ea typeface="Gothic" pitchFamily="2"/>
                <a:cs typeface="Tahoma" pitchFamily="2"/>
              </a:rPr>
              <a:t>Podstawowa, wywołana czynnikami naturalnymi reakcja rozpadu:</a:t>
            </a:r>
          </a:p>
          <a:p>
            <a:pPr algn="just" hangingPunct="0">
              <a:spcAft>
                <a:spcPts val="545"/>
              </a:spcAft>
            </a:pPr>
            <a:r>
              <a:rPr lang="pl-PL" dirty="0">
                <a:latin typeface="Arial" pitchFamily="34"/>
                <a:ea typeface="Gothic" pitchFamily="2"/>
                <a:cs typeface="Tahoma" pitchFamily="2"/>
              </a:rPr>
              <a:t>O</a:t>
            </a:r>
            <a:r>
              <a:rPr lang="pl-PL" baseline="-25000" dirty="0">
                <a:latin typeface="Arial" pitchFamily="34"/>
                <a:ea typeface="Gothic" pitchFamily="2"/>
                <a:cs typeface="Tahoma" pitchFamily="2"/>
              </a:rPr>
              <a:t>3</a:t>
            </a:r>
            <a:r>
              <a:rPr lang="pl-PL" dirty="0">
                <a:latin typeface="Arial" pitchFamily="34"/>
                <a:ea typeface="Gothic" pitchFamily="2"/>
                <a:cs typeface="Tahoma" pitchFamily="2"/>
              </a:rPr>
              <a:t> + </a:t>
            </a:r>
            <a:r>
              <a:rPr lang="pl-PL" i="1" dirty="0" err="1">
                <a:latin typeface="Arial" pitchFamily="34"/>
                <a:ea typeface="Gothic" pitchFamily="2"/>
                <a:cs typeface="Tahoma" pitchFamily="2"/>
              </a:rPr>
              <a:t>h</a:t>
            </a:r>
            <a:r>
              <a:rPr lang="pl-PL" i="1" dirty="0" err="1">
                <a:latin typeface="Arial" pitchFamily="34"/>
                <a:ea typeface="Arial" pitchFamily="34"/>
                <a:cs typeface="Arial" pitchFamily="34"/>
              </a:rPr>
              <a:t>ν</a:t>
            </a:r>
            <a:r>
              <a:rPr lang="pl-PL" dirty="0">
                <a:latin typeface="Arial" pitchFamily="34"/>
                <a:ea typeface="Gothic" pitchFamily="2"/>
                <a:cs typeface="Tahoma" pitchFamily="2"/>
              </a:rPr>
              <a:t> → O</a:t>
            </a:r>
            <a:r>
              <a:rPr lang="pl-PL" baseline="-25000" dirty="0">
                <a:latin typeface="Arial" pitchFamily="34"/>
                <a:ea typeface="Gothic" pitchFamily="2"/>
                <a:cs typeface="Tahoma" pitchFamily="2"/>
              </a:rPr>
              <a:t>2</a:t>
            </a:r>
            <a:r>
              <a:rPr lang="pl-PL" dirty="0">
                <a:latin typeface="Arial" pitchFamily="34"/>
                <a:ea typeface="Gothic" pitchFamily="2"/>
                <a:cs typeface="Tahoma" pitchFamily="2"/>
              </a:rPr>
              <a:t>+ O,</a:t>
            </a:r>
          </a:p>
          <a:p>
            <a:pPr algn="just" hangingPunct="0">
              <a:spcAft>
                <a:spcPts val="545"/>
              </a:spcAft>
            </a:pPr>
            <a:r>
              <a:rPr lang="pl-PL" dirty="0">
                <a:latin typeface="Arial" pitchFamily="34"/>
                <a:ea typeface="Gothic" pitchFamily="2"/>
                <a:cs typeface="Tahoma" pitchFamily="2"/>
              </a:rPr>
              <a:t>gdzie </a:t>
            </a:r>
            <a:r>
              <a:rPr lang="pl-PL" i="1" dirty="0" err="1">
                <a:latin typeface="Arial" pitchFamily="34"/>
                <a:ea typeface="Gothic" pitchFamily="2"/>
                <a:cs typeface="Tahoma" pitchFamily="2"/>
              </a:rPr>
              <a:t>h</a:t>
            </a:r>
            <a:r>
              <a:rPr lang="pl-PL" i="1" dirty="0" err="1">
                <a:latin typeface="Arial" pitchFamily="34"/>
                <a:ea typeface="Arial" pitchFamily="34"/>
                <a:cs typeface="Arial" pitchFamily="34"/>
              </a:rPr>
              <a:t>ν</a:t>
            </a:r>
            <a:r>
              <a:rPr lang="pl-PL" dirty="0">
                <a:latin typeface="Arial" pitchFamily="34"/>
                <a:ea typeface="Gothic" pitchFamily="2"/>
                <a:cs typeface="Tahoma" pitchFamily="2"/>
              </a:rPr>
              <a:t> oznacza kwant promieniowania nadfioletowego o długości fali 200-300 </a:t>
            </a:r>
            <a:r>
              <a:rPr lang="pl-PL" dirty="0" err="1">
                <a:latin typeface="Arial" pitchFamily="34"/>
                <a:ea typeface="Gothic" pitchFamily="2"/>
                <a:cs typeface="Tahoma" pitchFamily="2"/>
              </a:rPr>
              <a:t>nm</a:t>
            </a:r>
            <a:r>
              <a:rPr lang="pl-PL" dirty="0">
                <a:latin typeface="Arial" pitchFamily="34"/>
                <a:ea typeface="Gothic" pitchFamily="2"/>
                <a:cs typeface="Tahoma" pitchFamily="2"/>
              </a:rPr>
              <a:t>, chroni powierzchnię Ziemi przed dopływem szkodliwego dla żywych organizmów promieniowania.</a:t>
            </a:r>
          </a:p>
          <a:p>
            <a:pPr algn="just" hangingPunct="0">
              <a:spcAft>
                <a:spcPts val="545"/>
              </a:spcAft>
            </a:pPr>
            <a:endParaRPr lang="pl-PL" dirty="0">
              <a:latin typeface="Arial" pitchFamily="34"/>
              <a:ea typeface="Gothic" pitchFamily="2"/>
              <a:cs typeface="Tahoma" pitchFamily="2"/>
            </a:endParaRP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769280" y="829527"/>
            <a:ext cx="2903040" cy="1866436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pole tekstowe 3"/>
          <p:cNvSpPr txBox="1"/>
          <p:nvPr/>
        </p:nvSpPr>
        <p:spPr>
          <a:xfrm>
            <a:off x="414720" y="414763"/>
            <a:ext cx="4310924" cy="41293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compatLnSpc="0">
            <a:spAutoFit/>
          </a:bodyPr>
          <a:lstStyle/>
          <a:p>
            <a:pPr hangingPunct="0">
              <a:defRPr sz="2400">
                <a:latin typeface="DejaVu Sans" pitchFamily="34"/>
              </a:defRPr>
            </a:pPr>
            <a:r>
              <a:rPr lang="pl-PL" sz="2800" b="1" dirty="0">
                <a:latin typeface="DejaVu Sans" pitchFamily="34"/>
                <a:ea typeface="Gothic" pitchFamily="2"/>
                <a:cs typeface="Tahoma" pitchFamily="2"/>
              </a:rPr>
              <a:t>Przykład ważnych reakcji</a:t>
            </a:r>
          </a:p>
        </p:txBody>
      </p:sp>
    </p:spTree>
    <p:extLst>
      <p:ext uri="{BB962C8B-B14F-4D97-AF65-F5344CB8AC3E}">
        <p14:creationId xmlns:p14="http://schemas.microsoft.com/office/powerpoint/2010/main" val="289555101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207360" y="1451673"/>
            <a:ext cx="8613112" cy="389978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compatLnSpc="0">
            <a:spAutoFit/>
          </a:bodyPr>
          <a:lstStyle/>
          <a:p>
            <a:pPr hangingPunct="0">
              <a:spcAft>
                <a:spcPts val="545"/>
              </a:spcAft>
            </a:pPr>
            <a:r>
              <a:rPr lang="pl-PL" dirty="0">
                <a:latin typeface="Arial" pitchFamily="34"/>
                <a:ea typeface="Gothic" pitchFamily="2"/>
                <a:cs typeface="Tahoma" pitchFamily="2"/>
              </a:rPr>
              <a:t>Inne naturalne reakcje rozpadu ozonu to:</a:t>
            </a:r>
          </a:p>
          <a:p>
            <a:pPr hangingPunct="0">
              <a:spcAft>
                <a:spcPts val="545"/>
              </a:spcAft>
            </a:pPr>
            <a:r>
              <a:rPr lang="pl-PL" dirty="0">
                <a:latin typeface="Arial" pitchFamily="34"/>
                <a:ea typeface="Gothic" pitchFamily="2"/>
                <a:cs typeface="Tahoma" pitchFamily="2"/>
              </a:rPr>
              <a:t>- rekombinacja tlenu atomowego i ozonu:</a:t>
            </a:r>
          </a:p>
          <a:p>
            <a:pPr hangingPunct="0">
              <a:spcAft>
                <a:spcPts val="545"/>
              </a:spcAft>
            </a:pPr>
            <a:r>
              <a:rPr lang="pl-PL" dirty="0">
                <a:latin typeface="Arial" pitchFamily="34"/>
                <a:ea typeface="Gothic" pitchFamily="2"/>
                <a:cs typeface="Tahoma" pitchFamily="2"/>
              </a:rPr>
              <a:t>O</a:t>
            </a:r>
            <a:r>
              <a:rPr lang="pl-PL" baseline="-21000" dirty="0">
                <a:latin typeface="Arial" pitchFamily="34"/>
                <a:ea typeface="Gothic" pitchFamily="2"/>
                <a:cs typeface="Tahoma" pitchFamily="2"/>
              </a:rPr>
              <a:t>3</a:t>
            </a:r>
            <a:r>
              <a:rPr lang="pl-PL" dirty="0">
                <a:latin typeface="Arial" pitchFamily="34"/>
                <a:ea typeface="Gothic" pitchFamily="2"/>
                <a:cs typeface="Tahoma" pitchFamily="2"/>
              </a:rPr>
              <a:t> + O → 2O</a:t>
            </a:r>
            <a:r>
              <a:rPr lang="pl-PL" baseline="-21000" dirty="0">
                <a:latin typeface="Arial" pitchFamily="34"/>
                <a:ea typeface="Gothic" pitchFamily="2"/>
                <a:cs typeface="Tahoma" pitchFamily="2"/>
              </a:rPr>
              <a:t>2</a:t>
            </a:r>
            <a:r>
              <a:rPr lang="pl-PL" dirty="0">
                <a:latin typeface="Arial" pitchFamily="34"/>
                <a:ea typeface="Gothic" pitchFamily="2"/>
                <a:cs typeface="Tahoma" pitchFamily="2"/>
              </a:rPr>
              <a:t>;</a:t>
            </a:r>
          </a:p>
          <a:p>
            <a:pPr hangingPunct="0">
              <a:spcAft>
                <a:spcPts val="545"/>
              </a:spcAft>
            </a:pPr>
            <a:r>
              <a:rPr lang="pl-PL" dirty="0">
                <a:latin typeface="Arial" pitchFamily="34"/>
                <a:ea typeface="Gothic" pitchFamily="2"/>
                <a:cs typeface="Tahoma" pitchFamily="2"/>
              </a:rPr>
              <a:t>- katalityczna reakcja rozkładu ozonu, np. z udziałem tlenków azotu (wytwarzanych m.in. w procesach organicznych na powierzchni Ziemi):</a:t>
            </a:r>
          </a:p>
          <a:p>
            <a:pPr hangingPunct="0">
              <a:spcAft>
                <a:spcPts val="545"/>
              </a:spcAft>
            </a:pPr>
            <a:r>
              <a:rPr lang="pl-PL" dirty="0">
                <a:latin typeface="Arial" pitchFamily="34"/>
                <a:ea typeface="Gothic" pitchFamily="2"/>
                <a:cs typeface="Tahoma" pitchFamily="2"/>
              </a:rPr>
              <a:t>NO + O</a:t>
            </a:r>
            <a:r>
              <a:rPr lang="pl-PL" baseline="-21000" dirty="0">
                <a:latin typeface="Arial" pitchFamily="34"/>
                <a:ea typeface="Gothic" pitchFamily="2"/>
                <a:cs typeface="Tahoma" pitchFamily="2"/>
              </a:rPr>
              <a:t>3</a:t>
            </a:r>
            <a:r>
              <a:rPr lang="pl-PL" dirty="0">
                <a:latin typeface="Arial" pitchFamily="34"/>
                <a:ea typeface="Gothic" pitchFamily="2"/>
                <a:cs typeface="Tahoma" pitchFamily="2"/>
              </a:rPr>
              <a:t> → NO</a:t>
            </a:r>
            <a:r>
              <a:rPr lang="pl-PL" baseline="-21000" dirty="0">
                <a:latin typeface="Arial" pitchFamily="34"/>
                <a:ea typeface="Gothic" pitchFamily="2"/>
                <a:cs typeface="Tahoma" pitchFamily="2"/>
              </a:rPr>
              <a:t>2</a:t>
            </a:r>
            <a:r>
              <a:rPr lang="pl-PL" dirty="0">
                <a:latin typeface="Arial" pitchFamily="34"/>
                <a:ea typeface="Gothic" pitchFamily="2"/>
                <a:cs typeface="Tahoma" pitchFamily="2"/>
              </a:rPr>
              <a:t>+ O</a:t>
            </a:r>
            <a:r>
              <a:rPr lang="pl-PL" baseline="-21000" dirty="0">
                <a:latin typeface="Arial" pitchFamily="34"/>
                <a:ea typeface="Gothic" pitchFamily="2"/>
                <a:cs typeface="Tahoma" pitchFamily="2"/>
              </a:rPr>
              <a:t>2</a:t>
            </a:r>
            <a:r>
              <a:rPr lang="pl-PL" dirty="0">
                <a:latin typeface="Arial" pitchFamily="34"/>
                <a:ea typeface="Gothic" pitchFamily="2"/>
                <a:cs typeface="Tahoma" pitchFamily="2"/>
              </a:rPr>
              <a:t>,</a:t>
            </a:r>
          </a:p>
          <a:p>
            <a:pPr hangingPunct="0">
              <a:spcAft>
                <a:spcPts val="545"/>
              </a:spcAft>
            </a:pPr>
            <a:r>
              <a:rPr lang="pl-PL" dirty="0">
                <a:latin typeface="Arial" pitchFamily="34"/>
                <a:ea typeface="Gothic" pitchFamily="2"/>
                <a:cs typeface="Tahoma" pitchFamily="2"/>
              </a:rPr>
              <a:t>NO</a:t>
            </a:r>
            <a:r>
              <a:rPr lang="pl-PL" baseline="-21000" dirty="0">
                <a:latin typeface="Arial" pitchFamily="34"/>
                <a:ea typeface="Gothic" pitchFamily="2"/>
                <a:cs typeface="Tahoma" pitchFamily="2"/>
              </a:rPr>
              <a:t>2</a:t>
            </a:r>
            <a:r>
              <a:rPr lang="pl-PL" dirty="0">
                <a:latin typeface="Arial" pitchFamily="34"/>
                <a:ea typeface="Gothic" pitchFamily="2"/>
                <a:cs typeface="Tahoma" pitchFamily="2"/>
              </a:rPr>
              <a:t>+ O → NO + O</a:t>
            </a:r>
            <a:r>
              <a:rPr lang="pl-PL" baseline="-21000" dirty="0">
                <a:latin typeface="Arial" pitchFamily="34"/>
                <a:ea typeface="Gothic" pitchFamily="2"/>
                <a:cs typeface="Tahoma" pitchFamily="2"/>
              </a:rPr>
              <a:t>2</a:t>
            </a:r>
            <a:r>
              <a:rPr lang="pl-PL" dirty="0">
                <a:latin typeface="Arial" pitchFamily="34"/>
                <a:ea typeface="Gothic" pitchFamily="2"/>
                <a:cs typeface="Tahoma" pitchFamily="2"/>
              </a:rPr>
              <a:t>.</a:t>
            </a:r>
          </a:p>
          <a:p>
            <a:pPr hangingPunct="0">
              <a:spcAft>
                <a:spcPts val="545"/>
              </a:spcAft>
            </a:pPr>
            <a:r>
              <a:rPr lang="pl-PL" dirty="0">
                <a:latin typeface="Arial" pitchFamily="34"/>
                <a:ea typeface="Gothic" pitchFamily="2"/>
                <a:cs typeface="Tahoma" pitchFamily="2"/>
              </a:rPr>
              <a:t>Stan równowagi  między procesami wytwarzania i rozpadu ozonu zależy od różnych procesów występujących w przyrodzie. Na przykład jedenastoletni cykl </a:t>
            </a:r>
            <a:r>
              <a:rPr lang="pl-PL" u="sng" dirty="0">
                <a:latin typeface="Arial" pitchFamily="34"/>
                <a:ea typeface="Gothic" pitchFamily="2"/>
                <a:cs typeface="Tahoma" pitchFamily="2"/>
              </a:rPr>
              <a:t>aktywności słonecznej</a:t>
            </a:r>
            <a:r>
              <a:rPr lang="pl-PL" dirty="0">
                <a:latin typeface="Arial" pitchFamily="34"/>
                <a:ea typeface="Gothic" pitchFamily="2"/>
                <a:cs typeface="Tahoma" pitchFamily="2"/>
              </a:rPr>
              <a:t> prowadzi do fluktuacji całkowitej zawartości ozonu stratosferycznego w granicach 12%.</a:t>
            </a:r>
          </a:p>
          <a:p>
            <a:pPr hangingPunct="0">
              <a:spcAft>
                <a:spcPts val="545"/>
              </a:spcAft>
            </a:pPr>
            <a:r>
              <a:rPr lang="pl-PL" dirty="0">
                <a:latin typeface="Arial" pitchFamily="34"/>
                <a:ea typeface="Gothic" pitchFamily="2"/>
                <a:cs typeface="Tahoma" pitchFamily="2"/>
              </a:rPr>
              <a:t>W ostatnich dziesięcioleciach zauważono, że równowaga między wytwarzaniem i rozpadem ozonu została zachwiana wskutek działalności gospodarczej człowieka.</a:t>
            </a:r>
          </a:p>
        </p:txBody>
      </p:sp>
      <p:sp>
        <p:nvSpPr>
          <p:cNvPr id="3" name="pole tekstowe 2"/>
          <p:cNvSpPr txBox="1"/>
          <p:nvPr/>
        </p:nvSpPr>
        <p:spPr>
          <a:xfrm>
            <a:off x="4976639" y="4769781"/>
            <a:ext cx="65" cy="32444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compatLnSpc="0">
            <a:spAutoFit/>
          </a:bodyPr>
          <a:lstStyle/>
          <a:p>
            <a:pPr hangingPunct="0"/>
            <a:endParaRPr lang="pl-PL" sz="2200">
              <a:latin typeface="Times New Roman" pitchFamily="18"/>
              <a:ea typeface="Gothic" pitchFamily="2"/>
              <a:cs typeface="Tahoma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60840519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15046" y="1503925"/>
            <a:ext cx="4146873" cy="4095382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4561920" y="1036909"/>
            <a:ext cx="4147200" cy="518454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3296007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414720" y="1244289"/>
            <a:ext cx="8402917" cy="510396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compatLnSpc="0">
            <a:spAutoFit/>
          </a:bodyPr>
          <a:lstStyle/>
          <a:p>
            <a:pPr marL="342900" indent="-342900" hangingPunct="0">
              <a:spcAft>
                <a:spcPts val="545"/>
              </a:spcAft>
              <a:buFont typeface="Arial" pitchFamily="34" charset="0"/>
              <a:buChar char="•"/>
            </a:pPr>
            <a:r>
              <a:rPr lang="pl-PL" sz="2000" dirty="0">
                <a:solidFill>
                  <a:srgbClr val="000000"/>
                </a:solidFill>
                <a:latin typeface="Arial" pitchFamily="34"/>
                <a:ea typeface="Gothic" pitchFamily="2"/>
                <a:cs typeface="Tahoma" pitchFamily="2"/>
              </a:rPr>
              <a:t>Jedną z przyczyn spadku zawartości ozonu jest nawożenie gleby związkami azotu, które przedostają się do atmosfery w postaci tlenków azotu, migrują dalej do stratosfery i niszczą warstwę ozonową. </a:t>
            </a:r>
          </a:p>
          <a:p>
            <a:pPr marL="342900" indent="-342900" hangingPunct="0">
              <a:spcAft>
                <a:spcPts val="545"/>
              </a:spcAft>
              <a:buFont typeface="Arial" pitchFamily="34" charset="0"/>
              <a:buChar char="•"/>
            </a:pPr>
            <a:r>
              <a:rPr lang="pl-PL" sz="2000" dirty="0">
                <a:solidFill>
                  <a:srgbClr val="000000"/>
                </a:solidFill>
                <a:latin typeface="Arial" pitchFamily="34"/>
                <a:ea typeface="Gothic" pitchFamily="2"/>
                <a:cs typeface="Tahoma" pitchFamily="2"/>
              </a:rPr>
              <a:t>Innym </a:t>
            </a:r>
            <a:r>
              <a:rPr lang="pl-PL" sz="2000" dirty="0" err="1">
                <a:solidFill>
                  <a:srgbClr val="000000"/>
                </a:solidFill>
                <a:latin typeface="Arial" pitchFamily="34"/>
                <a:ea typeface="Gothic" pitchFamily="2"/>
                <a:cs typeface="Tahoma" pitchFamily="2"/>
              </a:rPr>
              <a:t>antropogennym</a:t>
            </a:r>
            <a:r>
              <a:rPr lang="pl-PL" sz="2000" dirty="0">
                <a:solidFill>
                  <a:srgbClr val="000000"/>
                </a:solidFill>
                <a:latin typeface="Arial" pitchFamily="34"/>
                <a:ea typeface="Gothic" pitchFamily="2"/>
                <a:cs typeface="Tahoma" pitchFamily="2"/>
              </a:rPr>
              <a:t> źródłem tlenków azotu są procesy spalania paliw, m.in. w silnikach spalinowych, nie tylko samochodów, ale i samolotów latających na coraz większych wysokościach. </a:t>
            </a:r>
          </a:p>
          <a:p>
            <a:pPr marL="342900" indent="-342900" hangingPunct="0">
              <a:spcAft>
                <a:spcPts val="545"/>
              </a:spcAft>
              <a:buFont typeface="Arial" pitchFamily="34" charset="0"/>
              <a:buChar char="•"/>
            </a:pPr>
            <a:r>
              <a:rPr lang="pl-PL" sz="2000" dirty="0">
                <a:solidFill>
                  <a:srgbClr val="000000"/>
                </a:solidFill>
                <a:latin typeface="Arial" pitchFamily="34"/>
                <a:ea typeface="Gothic" pitchFamily="2"/>
                <a:cs typeface="Tahoma" pitchFamily="2"/>
              </a:rPr>
              <a:t>Jednak za podstawową substancję niszczącą ozon uznano chlor, który do stratosfery dostaje się głównie w postaci związków — gazów zwanych </a:t>
            </a:r>
            <a:r>
              <a:rPr lang="pl-PL" sz="2000" u="sng" dirty="0">
                <a:solidFill>
                  <a:srgbClr val="000000"/>
                </a:solidFill>
                <a:latin typeface="Arial" pitchFamily="34"/>
                <a:ea typeface="Gothic" pitchFamily="2"/>
                <a:cs typeface="Tahoma" pitchFamily="2"/>
              </a:rPr>
              <a:t>freonami</a:t>
            </a:r>
            <a:r>
              <a:rPr lang="pl-PL" sz="2000" dirty="0">
                <a:solidFill>
                  <a:srgbClr val="000000"/>
                </a:solidFill>
                <a:latin typeface="Arial" pitchFamily="34"/>
                <a:ea typeface="Gothic" pitchFamily="2"/>
                <a:cs typeface="Tahoma" pitchFamily="2"/>
              </a:rPr>
              <a:t>, używanych do niedawna powszechnie  w urządzeniach chłodniczych i </a:t>
            </a:r>
            <a:r>
              <a:rPr lang="pl-PL" sz="2000">
                <a:solidFill>
                  <a:srgbClr val="000000"/>
                </a:solidFill>
                <a:latin typeface="Arial" pitchFamily="34"/>
                <a:ea typeface="Gothic" pitchFamily="2"/>
                <a:cs typeface="Tahoma" pitchFamily="2"/>
              </a:rPr>
              <a:t>aerozolach.</a:t>
            </a:r>
          </a:p>
          <a:p>
            <a:pPr marL="342900" indent="-342900" hangingPunct="0">
              <a:spcAft>
                <a:spcPts val="545"/>
              </a:spcAft>
              <a:buFont typeface="Arial" pitchFamily="34" charset="0"/>
              <a:buChar char="•"/>
            </a:pPr>
            <a:r>
              <a:rPr lang="pl-PL" sz="2000">
                <a:solidFill>
                  <a:srgbClr val="000000"/>
                </a:solidFill>
                <a:latin typeface="Arial" pitchFamily="34"/>
                <a:ea typeface="Gothic" pitchFamily="2"/>
                <a:cs typeface="Tahoma" pitchFamily="2"/>
              </a:rPr>
              <a:t>Freony</a:t>
            </a:r>
            <a:r>
              <a:rPr lang="pl-PL" sz="2000" dirty="0">
                <a:solidFill>
                  <a:srgbClr val="000000"/>
                </a:solidFill>
                <a:latin typeface="Arial" pitchFamily="34"/>
                <a:ea typeface="Gothic" pitchFamily="2"/>
                <a:cs typeface="Tahoma" pitchFamily="2"/>
              </a:rPr>
              <a:t>, bardzo stabilne w normalnych warunkach, w stratosferze rozkładają się pod wpływem promieniowania nadfioletowego uwalniając chlor, który bierze udział w reakcjach katalitycznych:</a:t>
            </a:r>
          </a:p>
          <a:p>
            <a:pPr algn="just" hangingPunct="0">
              <a:spcAft>
                <a:spcPts val="545"/>
              </a:spcAft>
            </a:pPr>
            <a:r>
              <a:rPr lang="pl-PL" sz="2000" dirty="0">
                <a:solidFill>
                  <a:srgbClr val="000000"/>
                </a:solidFill>
                <a:latin typeface="Arial" pitchFamily="34"/>
                <a:ea typeface="Gothic" pitchFamily="2"/>
                <a:cs typeface="Tahoma" pitchFamily="2"/>
              </a:rPr>
              <a:t>Cl + O</a:t>
            </a:r>
            <a:r>
              <a:rPr lang="pl-PL" sz="2000" baseline="-25000" dirty="0">
                <a:solidFill>
                  <a:srgbClr val="000000"/>
                </a:solidFill>
                <a:latin typeface="Arial" pitchFamily="34"/>
                <a:ea typeface="Gothic" pitchFamily="2"/>
                <a:cs typeface="Tahoma" pitchFamily="2"/>
              </a:rPr>
              <a:t>3</a:t>
            </a:r>
            <a:r>
              <a:rPr lang="pl-PL" sz="2000" dirty="0">
                <a:solidFill>
                  <a:srgbClr val="000000"/>
                </a:solidFill>
                <a:latin typeface="Arial" pitchFamily="34"/>
                <a:ea typeface="Gothic" pitchFamily="2"/>
                <a:cs typeface="Tahoma" pitchFamily="2"/>
              </a:rPr>
              <a:t> → </a:t>
            </a:r>
            <a:r>
              <a:rPr lang="pl-PL" sz="2000" dirty="0" err="1">
                <a:solidFill>
                  <a:srgbClr val="000000"/>
                </a:solidFill>
                <a:latin typeface="Arial" pitchFamily="34"/>
                <a:ea typeface="Gothic" pitchFamily="2"/>
                <a:cs typeface="Tahoma" pitchFamily="2"/>
              </a:rPr>
              <a:t>ClO</a:t>
            </a:r>
            <a:r>
              <a:rPr lang="pl-PL" sz="2000" dirty="0">
                <a:solidFill>
                  <a:srgbClr val="000000"/>
                </a:solidFill>
                <a:latin typeface="Arial" pitchFamily="34"/>
                <a:ea typeface="Gothic" pitchFamily="2"/>
                <a:cs typeface="Tahoma" pitchFamily="2"/>
              </a:rPr>
              <a:t> + O</a:t>
            </a:r>
            <a:r>
              <a:rPr lang="pl-PL" sz="2000" baseline="-25000" dirty="0">
                <a:solidFill>
                  <a:srgbClr val="000000"/>
                </a:solidFill>
                <a:latin typeface="Arial" pitchFamily="34"/>
                <a:ea typeface="Gothic" pitchFamily="2"/>
                <a:cs typeface="Tahoma" pitchFamily="2"/>
              </a:rPr>
              <a:t>2</a:t>
            </a:r>
            <a:r>
              <a:rPr lang="pl-PL" sz="2000" dirty="0">
                <a:solidFill>
                  <a:srgbClr val="000000"/>
                </a:solidFill>
                <a:latin typeface="Arial" pitchFamily="34"/>
                <a:ea typeface="Gothic" pitchFamily="2"/>
                <a:cs typeface="Tahoma" pitchFamily="2"/>
              </a:rPr>
              <a:t>,</a:t>
            </a:r>
          </a:p>
          <a:p>
            <a:pPr algn="just" hangingPunct="0">
              <a:spcAft>
                <a:spcPts val="545"/>
              </a:spcAft>
            </a:pPr>
            <a:r>
              <a:rPr lang="pl-PL" sz="2000" dirty="0" err="1">
                <a:solidFill>
                  <a:srgbClr val="000000"/>
                </a:solidFill>
                <a:latin typeface="Arial" pitchFamily="34"/>
                <a:ea typeface="Gothic" pitchFamily="2"/>
                <a:cs typeface="Tahoma" pitchFamily="2"/>
              </a:rPr>
              <a:t>ClO</a:t>
            </a:r>
            <a:r>
              <a:rPr lang="pl-PL" sz="2000" dirty="0">
                <a:solidFill>
                  <a:srgbClr val="000000"/>
                </a:solidFill>
                <a:latin typeface="Arial" pitchFamily="34"/>
                <a:ea typeface="Gothic" pitchFamily="2"/>
                <a:cs typeface="Tahoma" pitchFamily="2"/>
              </a:rPr>
              <a:t> + O → Cl + O</a:t>
            </a:r>
            <a:r>
              <a:rPr lang="pl-PL" sz="2000" baseline="-25000" dirty="0">
                <a:solidFill>
                  <a:srgbClr val="000000"/>
                </a:solidFill>
                <a:latin typeface="Arial" pitchFamily="34"/>
                <a:ea typeface="Gothic" pitchFamily="2"/>
                <a:cs typeface="Tahoma" pitchFamily="2"/>
              </a:rPr>
              <a:t>2</a:t>
            </a:r>
            <a:r>
              <a:rPr lang="pl-PL" sz="2000" dirty="0">
                <a:solidFill>
                  <a:srgbClr val="000000"/>
                </a:solidFill>
                <a:latin typeface="Arial" pitchFamily="34"/>
                <a:ea typeface="Gothic" pitchFamily="2"/>
                <a:cs typeface="Tahoma" pitchFamily="2"/>
              </a:rPr>
              <a:t>;</a:t>
            </a:r>
          </a:p>
          <a:p>
            <a:pPr algn="just" hangingPunct="0">
              <a:spcAft>
                <a:spcPts val="545"/>
              </a:spcAft>
            </a:pPr>
            <a:r>
              <a:rPr lang="pl-PL" sz="2000" dirty="0">
                <a:solidFill>
                  <a:srgbClr val="000000"/>
                </a:solidFill>
                <a:latin typeface="Arial" pitchFamily="34"/>
                <a:ea typeface="Gothic" pitchFamily="2"/>
                <a:cs typeface="Tahoma" pitchFamily="2"/>
              </a:rPr>
              <a:t>prowadzących do rozpadu ozonu.</a:t>
            </a:r>
          </a:p>
        </p:txBody>
      </p:sp>
    </p:spTree>
    <p:extLst>
      <p:ext uri="{BB962C8B-B14F-4D97-AF65-F5344CB8AC3E}">
        <p14:creationId xmlns:p14="http://schemas.microsoft.com/office/powerpoint/2010/main" val="46356387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6013440" y="4562399"/>
            <a:ext cx="65" cy="32444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compatLnSpc="0">
            <a:spAutoFit/>
          </a:bodyPr>
          <a:lstStyle/>
          <a:p>
            <a:pPr hangingPunct="0"/>
            <a:endParaRPr lang="pl-PL" sz="2200">
              <a:latin typeface="Times New Roman" pitchFamily="18"/>
              <a:ea typeface="Gothic" pitchFamily="2"/>
              <a:cs typeface="Tahoma" pitchFamily="2"/>
            </a:endParaRPr>
          </a:p>
        </p:txBody>
      </p:sp>
      <p:sp>
        <p:nvSpPr>
          <p:cNvPr id="3" name="pole tekstowe 2"/>
          <p:cNvSpPr txBox="1"/>
          <p:nvPr/>
        </p:nvSpPr>
        <p:spPr>
          <a:xfrm>
            <a:off x="5806079" y="3940254"/>
            <a:ext cx="65" cy="32444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compatLnSpc="0">
            <a:spAutoFit/>
          </a:bodyPr>
          <a:lstStyle/>
          <a:p>
            <a:pPr hangingPunct="0"/>
            <a:endParaRPr lang="pl-PL" sz="2200">
              <a:latin typeface="Times New Roman" pitchFamily="18"/>
              <a:ea typeface="Gothic" pitchFamily="2"/>
              <a:cs typeface="Tahoma" pitchFamily="2"/>
            </a:endParaRP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039765" y="6532"/>
            <a:ext cx="5111832" cy="685796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pole tekstowe 4"/>
          <p:cNvSpPr txBox="1"/>
          <p:nvPr/>
        </p:nvSpPr>
        <p:spPr>
          <a:xfrm>
            <a:off x="207361" y="139778"/>
            <a:ext cx="3932591" cy="404597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compatLnSpc="0">
            <a:spAutoFit/>
          </a:bodyPr>
          <a:lstStyle/>
          <a:p>
            <a:pPr hangingPunct="0">
              <a:spcAft>
                <a:spcPts val="545"/>
              </a:spcAft>
            </a:pPr>
            <a:r>
              <a:rPr lang="pl-PL" dirty="0">
                <a:latin typeface="Arial" pitchFamily="34"/>
                <a:ea typeface="Gothic" pitchFamily="2"/>
                <a:cs typeface="Tahoma" pitchFamily="2"/>
              </a:rPr>
              <a:t>Reakcje te zachodzą szczególnie intensywnie w okresie wiosennym w strefach okołobiegunowych (po okresie braku dopływu światła słonecznego — nocy polarnej), powodując gwałtowny spadek zawartości ozonu nawet o kilkadziesiąt % w stosunku do średniej wieloletniej. Zjawisko to znane jest pod nazwą </a:t>
            </a:r>
            <a:r>
              <a:rPr lang="pl-PL" u="sng" dirty="0">
                <a:latin typeface="Arial" pitchFamily="34"/>
                <a:ea typeface="Gothic" pitchFamily="2"/>
                <a:cs typeface="Tahoma" pitchFamily="2"/>
              </a:rPr>
              <a:t>dziury ozonowej</a:t>
            </a:r>
            <a:r>
              <a:rPr lang="pl-PL" dirty="0">
                <a:latin typeface="Arial" pitchFamily="34"/>
                <a:ea typeface="Gothic" pitchFamily="2"/>
                <a:cs typeface="Tahoma" pitchFamily="2"/>
              </a:rPr>
              <a:t>.</a:t>
            </a:r>
          </a:p>
          <a:p>
            <a:pPr hangingPunct="0">
              <a:spcAft>
                <a:spcPts val="545"/>
              </a:spcAft>
            </a:pPr>
            <a:r>
              <a:rPr lang="pl-PL" dirty="0">
                <a:solidFill>
                  <a:srgbClr val="000000"/>
                </a:solidFill>
                <a:latin typeface="Arial" pitchFamily="34"/>
                <a:ea typeface="Gothic" pitchFamily="2"/>
                <a:cs typeface="Tahoma" pitchFamily="2"/>
              </a:rPr>
              <a:t>Charakterystyczny czas przebywania chloru w stratosferze wynosi 5–10 lat, a przeciętny czas migracji freonów z dolnych warstw atmosfery do troposfery wynosi kilkanaście lat/</a:t>
            </a:r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518564" y="4113344"/>
            <a:ext cx="3006556" cy="27302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8081676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6372225" cy="692150"/>
          </a:xfrm>
        </p:spPr>
        <p:txBody>
          <a:bodyPr/>
          <a:lstStyle/>
          <a:p>
            <a:r>
              <a:rPr lang="pl-PL" altLang="pl-PL" sz="3200" b="1" dirty="0">
                <a:latin typeface="Arial" pitchFamily="34" charset="0"/>
              </a:rPr>
              <a:t>Budowa pionowa atmosfery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628775"/>
            <a:ext cx="6732588" cy="6237288"/>
          </a:xfrm>
        </p:spPr>
        <p:txBody>
          <a:bodyPr/>
          <a:lstStyle/>
          <a:p>
            <a:r>
              <a:rPr lang="pl-PL" altLang="pl-PL" sz="2400">
                <a:latin typeface="Arial" pitchFamily="34" charset="0"/>
              </a:rPr>
              <a:t>Za umowną granicę przyjmuje się pierwsze 100 km. Jednak atmosfera sięga dużo wyżej. </a:t>
            </a:r>
          </a:p>
          <a:p>
            <a:r>
              <a:rPr lang="pl-PL" altLang="pl-PL" sz="2400">
                <a:latin typeface="Arial" pitchFamily="34" charset="0"/>
              </a:rPr>
              <a:t>Warstwa do 100 km nosi nazwę homosfery charakteryzującą się stałym składem chemicznym (z wyjątkiem pary wodnej i tzw. gazów śladowych), </a:t>
            </a:r>
          </a:p>
          <a:p>
            <a:r>
              <a:rPr lang="pl-PL" altLang="pl-PL" sz="2400">
                <a:latin typeface="Arial" pitchFamily="34" charset="0"/>
              </a:rPr>
              <a:t>Warstwa po wyżej 100 km nosi nazwę heterosfery. Występuje w niej zmienny skład chemicznym gazów atmosferycznych.</a:t>
            </a:r>
            <a:r>
              <a:rPr lang="pl-PL" altLang="pl-PL" sz="1800"/>
              <a:t> </a:t>
            </a:r>
          </a:p>
          <a:p>
            <a:endParaRPr lang="pl-PL" altLang="pl-PL"/>
          </a:p>
        </p:txBody>
      </p:sp>
      <p:pic>
        <p:nvPicPr>
          <p:cNvPr id="37892" name="Picture 5" descr="180px-Podzia%C5%82_atmosfery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5438" y="0"/>
            <a:ext cx="246856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903315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ymbol zastępczy daty 2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66E03D3E-884A-4F51-8359-10540209E581}" type="datetime1">
              <a:rPr lang="en-US" altLang="pl-PL" sz="1400" smtClean="0"/>
              <a:pPr/>
              <a:t>10/4/2026</a:t>
            </a:fld>
            <a:endParaRPr lang="pl-PL" altLang="pl-PL" sz="1400"/>
          </a:p>
        </p:txBody>
      </p:sp>
      <p:sp>
        <p:nvSpPr>
          <p:cNvPr id="38915" name="Symbol zastępczy stopki 3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pl-PL" altLang="pl-PL" sz="1400"/>
              <a:t>Krzysztof Markowicz kmark@igf.fuw.edu.pl</a:t>
            </a:r>
          </a:p>
        </p:txBody>
      </p:sp>
      <p:sp>
        <p:nvSpPr>
          <p:cNvPr id="3891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84138"/>
            <a:ext cx="9144000" cy="1066800"/>
          </a:xfrm>
        </p:spPr>
        <p:txBody>
          <a:bodyPr/>
          <a:lstStyle/>
          <a:p>
            <a:pPr eaLnBrk="1" hangingPunct="1"/>
            <a:r>
              <a:rPr lang="pl-PL" altLang="pl-PL" sz="3200" b="1" dirty="0">
                <a:latin typeface="Arial" pitchFamily="34" charset="0"/>
                <a:cs typeface="Arial" pitchFamily="34" charset="0"/>
              </a:rPr>
              <a:t>Rozkład śladowych gazów w atmosferze</a:t>
            </a:r>
          </a:p>
        </p:txBody>
      </p:sp>
      <p:pic>
        <p:nvPicPr>
          <p:cNvPr id="38917" name="Picture 3" descr="rys1_2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2587625"/>
            <a:ext cx="7305675" cy="427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8" name="Line 4"/>
          <p:cNvSpPr>
            <a:spLocks noChangeShapeType="1"/>
          </p:cNvSpPr>
          <p:nvPr/>
        </p:nvSpPr>
        <p:spPr bwMode="auto">
          <a:xfrm flipV="1">
            <a:off x="5867400" y="4648200"/>
            <a:ext cx="381000" cy="14478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l-PL"/>
          </a:p>
        </p:txBody>
      </p:sp>
      <p:sp>
        <p:nvSpPr>
          <p:cNvPr id="38919" name="Line 5"/>
          <p:cNvSpPr>
            <a:spLocks noChangeShapeType="1"/>
          </p:cNvSpPr>
          <p:nvPr/>
        </p:nvSpPr>
        <p:spPr bwMode="auto">
          <a:xfrm flipH="1">
            <a:off x="6934200" y="2590800"/>
            <a:ext cx="457200" cy="5334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l-PL"/>
          </a:p>
        </p:txBody>
      </p:sp>
      <p:sp>
        <p:nvSpPr>
          <p:cNvPr id="38920" name="Line 6"/>
          <p:cNvSpPr>
            <a:spLocks noChangeShapeType="1"/>
          </p:cNvSpPr>
          <p:nvPr/>
        </p:nvSpPr>
        <p:spPr bwMode="auto">
          <a:xfrm flipV="1">
            <a:off x="3733800" y="2895600"/>
            <a:ext cx="1447800" cy="7620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l-PL"/>
          </a:p>
        </p:txBody>
      </p:sp>
      <p:sp>
        <p:nvSpPr>
          <p:cNvPr id="38921" name="Rectangle 8"/>
          <p:cNvSpPr>
            <a:spLocks noChangeArrowheads="1"/>
          </p:cNvSpPr>
          <p:nvPr/>
        </p:nvSpPr>
        <p:spPr bwMode="auto">
          <a:xfrm>
            <a:off x="0" y="1627078"/>
            <a:ext cx="9144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r>
              <a:rPr lang="pl-PL" altLang="pl-PL" dirty="0">
                <a:latin typeface="Arial" pitchFamily="34" charset="0"/>
                <a:cs typeface="Arial" pitchFamily="34" charset="0"/>
              </a:rPr>
              <a:t>Homosfera z&lt;100 km</a:t>
            </a:r>
            <a:br>
              <a:rPr lang="pl-PL" altLang="pl-PL" dirty="0">
                <a:latin typeface="Arial" pitchFamily="34" charset="0"/>
                <a:cs typeface="Arial" pitchFamily="34" charset="0"/>
              </a:rPr>
            </a:br>
            <a:r>
              <a:rPr lang="pl-PL" altLang="pl-PL" dirty="0">
                <a:latin typeface="Arial" pitchFamily="34" charset="0"/>
                <a:cs typeface="Arial" pitchFamily="34" charset="0"/>
              </a:rPr>
              <a:t>Heterosfera z&gt;100 km</a:t>
            </a:r>
          </a:p>
        </p:txBody>
      </p:sp>
    </p:spTree>
    <p:extLst>
      <p:ext uri="{BB962C8B-B14F-4D97-AF65-F5344CB8AC3E}">
        <p14:creationId xmlns:p14="http://schemas.microsoft.com/office/powerpoint/2010/main" val="3144486691"/>
      </p:ext>
    </p:extLst>
  </p:cSld>
  <p:clrMapOvr>
    <a:masterClrMapping/>
  </p:clrMapOvr>
  <p:transition>
    <p:pull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0" name="Rectangle 2"/>
          <p:cNvSpPr>
            <a:spLocks noGrp="1" noChangeArrowheads="1"/>
          </p:cNvSpPr>
          <p:nvPr>
            <p:ph type="title"/>
          </p:nvPr>
        </p:nvSpPr>
        <p:spPr>
          <a:xfrm>
            <a:off x="714375" y="142875"/>
            <a:ext cx="7772400" cy="1143000"/>
          </a:xfrm>
        </p:spPr>
        <p:txBody>
          <a:bodyPr/>
          <a:lstStyle/>
          <a:p>
            <a:pPr eaLnBrk="1" hangingPunct="1"/>
            <a:r>
              <a:rPr lang="pl-PL" altLang="pl-PL" sz="3200" b="1" dirty="0">
                <a:latin typeface="Arial" pitchFamily="34" charset="0"/>
                <a:cs typeface="Arial" pitchFamily="34" charset="0"/>
              </a:rPr>
              <a:t>Podział atmosfery </a:t>
            </a:r>
          </a:p>
        </p:txBody>
      </p:sp>
      <p:pic>
        <p:nvPicPr>
          <p:cNvPr id="39941" name="Picture 3" descr="profi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1357313"/>
            <a:ext cx="360045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2" name="Picture 4" descr="atmos_layers_ne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00188"/>
            <a:ext cx="4953000" cy="454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591143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0" y="1036909"/>
            <a:ext cx="4160915" cy="518454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2903040" y="1045727"/>
            <a:ext cx="4436198" cy="5184544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6013440" y="1036909"/>
            <a:ext cx="4147200" cy="518454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4040458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0"/>
            <a:ext cx="7772400" cy="836613"/>
          </a:xfrm>
        </p:spPr>
        <p:txBody>
          <a:bodyPr/>
          <a:lstStyle/>
          <a:p>
            <a:r>
              <a:rPr lang="pl-PL" altLang="pl-PL" sz="3200" b="1" dirty="0">
                <a:latin typeface="Arial" pitchFamily="34" charset="0"/>
              </a:rPr>
              <a:t>Hydrosfera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7188" y="785813"/>
            <a:ext cx="8572500" cy="5857875"/>
          </a:xfrm>
        </p:spPr>
        <p:txBody>
          <a:bodyPr/>
          <a:lstStyle/>
          <a:p>
            <a:r>
              <a:rPr lang="pl-PL" altLang="pl-PL" sz="2400">
                <a:latin typeface="Arial" pitchFamily="34" charset="0"/>
                <a:cs typeface="Arial" pitchFamily="34" charset="0"/>
              </a:rPr>
              <a:t>Hydrosfera - jedna z geosfer, ogół wód na Ziemi - wody podziemne, powierzchniowe wraz z rzekami, jeziorami, lodowcami, morzami i oceanami, a także parą wodną w powietrzu.</a:t>
            </a:r>
          </a:p>
          <a:p>
            <a:r>
              <a:rPr lang="pl-PL" altLang="pl-PL" sz="2400">
                <a:latin typeface="Arial" pitchFamily="34" charset="0"/>
                <a:cs typeface="Arial" pitchFamily="34" charset="0"/>
              </a:rPr>
              <a:t>Hydrosferę można podzielić na dwie części: oceanosferę i wody na lądach.</a:t>
            </a:r>
          </a:p>
          <a:p>
            <a:r>
              <a:rPr lang="pl-PL" altLang="pl-PL" sz="2400">
                <a:latin typeface="Arial" pitchFamily="34" charset="0"/>
                <a:cs typeface="Arial" pitchFamily="34" charset="0"/>
              </a:rPr>
              <a:t>W większości hydrosferę tworzą wody słone, bo aż 97.5%. Słodka woda to 2.5%. </a:t>
            </a:r>
          </a:p>
          <a:p>
            <a:r>
              <a:rPr lang="pl-PL" altLang="pl-PL" sz="2400">
                <a:latin typeface="Arial" pitchFamily="34" charset="0"/>
                <a:cs typeface="Arial" pitchFamily="34" charset="0"/>
              </a:rPr>
              <a:t>2/3 wody słodkiej skoncentrowane jest w lodowcach, trwałej pokrywie śnieżnej i wiecznej zmarzlinie w Antarktyce, Arktyce i w wysokich górach. Pozostała część wody słodkiej przypada na wody podziemne, jeziora, rzeki.</a:t>
            </a:r>
          </a:p>
          <a:p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87783143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ytuł 1"/>
          <p:cNvSpPr>
            <a:spLocks noGrp="1"/>
          </p:cNvSpPr>
          <p:nvPr>
            <p:ph type="title"/>
          </p:nvPr>
        </p:nvSpPr>
        <p:spPr>
          <a:xfrm>
            <a:off x="785813" y="0"/>
            <a:ext cx="7772400" cy="857250"/>
          </a:xfrm>
        </p:spPr>
        <p:txBody>
          <a:bodyPr/>
          <a:lstStyle/>
          <a:p>
            <a:r>
              <a:rPr lang="pl-PL" altLang="pl-PL" sz="3200" b="1" dirty="0">
                <a:latin typeface="Arial" pitchFamily="34" charset="0"/>
                <a:cs typeface="Arial" pitchFamily="34" charset="0"/>
              </a:rPr>
              <a:t>Oceany</a:t>
            </a:r>
            <a:endParaRPr lang="en-US" altLang="pl-PL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1987" name="Symbol zastępczy zawartości 2"/>
          <p:cNvSpPr>
            <a:spLocks noGrp="1"/>
          </p:cNvSpPr>
          <p:nvPr>
            <p:ph idx="1"/>
          </p:nvPr>
        </p:nvSpPr>
        <p:spPr>
          <a:xfrm>
            <a:off x="500063" y="1214438"/>
            <a:ext cx="8429625" cy="4114800"/>
          </a:xfrm>
        </p:spPr>
        <p:txBody>
          <a:bodyPr/>
          <a:lstStyle/>
          <a:p>
            <a:r>
              <a:rPr lang="pl-PL" altLang="pl-PL" sz="2400">
                <a:latin typeface="Arial" pitchFamily="34" charset="0"/>
                <a:cs typeface="Arial" pitchFamily="34" charset="0"/>
              </a:rPr>
              <a:t>Wody słone to główne oceany. Pokrywają one 70.8% powierzchni Ziemi. Przy czym na półkuli południowej pokrywają 81% a na północnej 61%. </a:t>
            </a:r>
          </a:p>
          <a:p>
            <a:r>
              <a:rPr lang="pl-PL" altLang="pl-PL" sz="2400">
                <a:latin typeface="Arial" pitchFamily="34" charset="0"/>
                <a:cs typeface="Arial" pitchFamily="34" charset="0"/>
              </a:rPr>
              <a:t>Średnia głębokość to 3711 metra.</a:t>
            </a:r>
          </a:p>
          <a:p>
            <a:r>
              <a:rPr lang="pl-PL" altLang="pl-PL" sz="2400">
                <a:latin typeface="Arial" pitchFamily="34" charset="0"/>
                <a:cs typeface="Arial" pitchFamily="34" charset="0"/>
              </a:rPr>
              <a:t>Średnie zasolenie wód wynosi ok. 35‰ i waha się w granicach: 34.5‰ w okolicach równika, 38‰ w strefie około zwrotnikowej, 30‰ w strefie okołobiegunowej.</a:t>
            </a:r>
            <a:br>
              <a:rPr lang="pl-PL" altLang="pl-PL" sz="2400">
                <a:latin typeface="Arial" pitchFamily="34" charset="0"/>
                <a:cs typeface="Arial" pitchFamily="34" charset="0"/>
              </a:rPr>
            </a:br>
            <a:endParaRPr lang="en-US" altLang="pl-PL" sz="2400">
              <a:latin typeface="Arial" pitchFamily="34" charset="0"/>
              <a:cs typeface="Arial" pitchFamily="34" charset="0"/>
            </a:endParaRPr>
          </a:p>
        </p:txBody>
      </p:sp>
      <p:sp>
        <p:nvSpPr>
          <p:cNvPr id="41988" name="Symbol zastępczy numeru slajdu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30F581F4-2555-4220-B544-76C4A73386E3}" type="slidenum">
              <a:rPr lang="en-US" altLang="pl-PL" sz="1400" smtClean="0"/>
              <a:pPr/>
              <a:t>62</a:t>
            </a:fld>
            <a:endParaRPr lang="en-US" altLang="pl-PL" sz="1400"/>
          </a:p>
        </p:txBody>
      </p:sp>
    </p:spTree>
    <p:extLst>
      <p:ext uri="{BB962C8B-B14F-4D97-AF65-F5344CB8AC3E}">
        <p14:creationId xmlns:p14="http://schemas.microsoft.com/office/powerpoint/2010/main" val="258848864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ytuł 1"/>
          <p:cNvSpPr>
            <a:spLocks noGrp="1"/>
          </p:cNvSpPr>
          <p:nvPr>
            <p:ph type="title"/>
          </p:nvPr>
        </p:nvSpPr>
        <p:spPr>
          <a:xfrm>
            <a:off x="785813" y="0"/>
            <a:ext cx="7772400" cy="857250"/>
          </a:xfrm>
        </p:spPr>
        <p:txBody>
          <a:bodyPr/>
          <a:lstStyle/>
          <a:p>
            <a:r>
              <a:rPr lang="pl-PL" altLang="pl-PL" sz="3200">
                <a:latin typeface="Arial" pitchFamily="34" charset="0"/>
                <a:cs typeface="Arial" pitchFamily="34" charset="0"/>
              </a:rPr>
              <a:t>Struktura pionowa oceanów</a:t>
            </a:r>
            <a:endParaRPr lang="en-US" altLang="pl-PL" sz="3200">
              <a:latin typeface="Arial" pitchFamily="34" charset="0"/>
              <a:cs typeface="Arial" pitchFamily="34" charset="0"/>
            </a:endParaRPr>
          </a:p>
        </p:txBody>
      </p:sp>
      <p:sp>
        <p:nvSpPr>
          <p:cNvPr id="43011" name="Symbol zastępczy zawartości 2"/>
          <p:cNvSpPr>
            <a:spLocks noGrp="1"/>
          </p:cNvSpPr>
          <p:nvPr>
            <p:ph idx="1"/>
          </p:nvPr>
        </p:nvSpPr>
        <p:spPr>
          <a:xfrm>
            <a:off x="685800" y="4786313"/>
            <a:ext cx="7772400" cy="1857375"/>
          </a:xfrm>
        </p:spPr>
        <p:txBody>
          <a:bodyPr/>
          <a:lstStyle/>
          <a:p>
            <a:r>
              <a:rPr lang="pl-PL" altLang="pl-PL" sz="2400">
                <a:latin typeface="Arial" pitchFamily="34" charset="0"/>
                <a:cs typeface="Arial" pitchFamily="34" charset="0"/>
              </a:rPr>
              <a:t>warstwa mieszania</a:t>
            </a:r>
          </a:p>
          <a:p>
            <a:r>
              <a:rPr lang="pl-PL" altLang="pl-PL" sz="2400">
                <a:latin typeface="Arial" pitchFamily="34" charset="0"/>
                <a:cs typeface="Arial" pitchFamily="34" charset="0"/>
              </a:rPr>
              <a:t>warstwa przejściowa – termoklina</a:t>
            </a:r>
          </a:p>
          <a:p>
            <a:r>
              <a:rPr lang="pl-PL" altLang="pl-PL" sz="2400">
                <a:latin typeface="Arial" pitchFamily="34" charset="0"/>
                <a:cs typeface="Arial" pitchFamily="34" charset="0"/>
              </a:rPr>
              <a:t>głębia oceaniczna</a:t>
            </a:r>
            <a:endParaRPr lang="en-US" altLang="pl-PL" sz="2400">
              <a:latin typeface="Arial" pitchFamily="34" charset="0"/>
              <a:cs typeface="Arial" pitchFamily="34" charset="0"/>
            </a:endParaRPr>
          </a:p>
        </p:txBody>
      </p:sp>
      <p:sp>
        <p:nvSpPr>
          <p:cNvPr id="43012" name="Symbol zastępczy numeru slajdu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37CD63BC-4946-46F0-894D-EEB23211002F}" type="slidenum">
              <a:rPr lang="en-US" altLang="pl-PL" sz="1400" smtClean="0"/>
              <a:pPr/>
              <a:t>63</a:t>
            </a:fld>
            <a:endParaRPr lang="en-US" altLang="pl-PL" sz="1400"/>
          </a:p>
        </p:txBody>
      </p:sp>
      <p:pic>
        <p:nvPicPr>
          <p:cNvPr id="43013" name="Picture 2" descr="http://1.bp.blogspot.com/_zwaRuUhzrcM/SrZwF3l1cHI/AAAAAAAACWE/g3QzWoVRRPY/s400/thermoclin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928688"/>
            <a:ext cx="3810000" cy="354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4" name="Picture 4" descr="depiction of mixed layer above pycnocline above deep layer betwen greenland and antarctica, description follow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3500" y="1285875"/>
            <a:ext cx="3600450" cy="232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802256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ytuł 1"/>
          <p:cNvSpPr>
            <a:spLocks noGrp="1"/>
          </p:cNvSpPr>
          <p:nvPr>
            <p:ph type="title"/>
          </p:nvPr>
        </p:nvSpPr>
        <p:spPr>
          <a:xfrm>
            <a:off x="642938" y="142875"/>
            <a:ext cx="7772400" cy="1143000"/>
          </a:xfrm>
        </p:spPr>
        <p:txBody>
          <a:bodyPr/>
          <a:lstStyle/>
          <a:p>
            <a:r>
              <a:rPr lang="pl-PL" altLang="pl-PL" sz="3200">
                <a:latin typeface="Arial" pitchFamily="34" charset="0"/>
                <a:cs typeface="Arial" pitchFamily="34" charset="0"/>
              </a:rPr>
              <a:t>Różnice pomiędzy oceanem a atmosferą</a:t>
            </a:r>
            <a:endParaRPr lang="en-US" altLang="pl-PL" sz="3200">
              <a:latin typeface="Arial" pitchFamily="34" charset="0"/>
              <a:cs typeface="Arial" pitchFamily="34" charset="0"/>
            </a:endParaRPr>
          </a:p>
        </p:txBody>
      </p:sp>
      <p:sp>
        <p:nvSpPr>
          <p:cNvPr id="44035" name="Symbol zastępczy zawartości 2"/>
          <p:cNvSpPr>
            <a:spLocks noGrp="1"/>
          </p:cNvSpPr>
          <p:nvPr>
            <p:ph idx="1"/>
          </p:nvPr>
        </p:nvSpPr>
        <p:spPr>
          <a:xfrm>
            <a:off x="571500" y="1428750"/>
            <a:ext cx="8215313" cy="4114800"/>
          </a:xfrm>
        </p:spPr>
        <p:txBody>
          <a:bodyPr/>
          <a:lstStyle/>
          <a:p>
            <a:r>
              <a:rPr lang="pl-PL" altLang="pl-PL" sz="2400">
                <a:latin typeface="Arial" pitchFamily="34" charset="0"/>
                <a:cs typeface="Arial" pitchFamily="34" charset="0"/>
              </a:rPr>
              <a:t>Woda ma około 4 większą pojemność cieplną</a:t>
            </a:r>
          </a:p>
          <a:p>
            <a:r>
              <a:rPr lang="pl-PL" altLang="pl-PL" sz="2400">
                <a:latin typeface="Arial" pitchFamily="34" charset="0"/>
                <a:cs typeface="Arial" pitchFamily="34" charset="0"/>
              </a:rPr>
              <a:t>Masa całej atmosfery jest równoważna około 10-cio metrowej warstwie wody.</a:t>
            </a:r>
          </a:p>
          <a:p>
            <a:r>
              <a:rPr lang="pl-PL" altLang="pl-PL" sz="2400">
                <a:latin typeface="Arial" pitchFamily="34" charset="0"/>
                <a:cs typeface="Arial" pitchFamily="34" charset="0"/>
              </a:rPr>
              <a:t>Atmosfera podgrzewana jest (przez promieniowanie słoneczne) od dołu (od powierzchni Zimie) podczas gdy woda podgrzewana jest od góry. Ma to znaczenie dla rozwoju konwekcji w atmosferze i oceanach. </a:t>
            </a:r>
          </a:p>
          <a:p>
            <a:endParaRPr lang="en-US" altLang="pl-PL"/>
          </a:p>
        </p:txBody>
      </p:sp>
      <p:sp>
        <p:nvSpPr>
          <p:cNvPr id="44036" name="Symbol zastępczy numeru slajdu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E2AE18B2-0732-43E2-9DCB-982E23EC45AD}" type="slidenum">
              <a:rPr lang="en-US" altLang="pl-PL" sz="1400" smtClean="0"/>
              <a:pPr/>
              <a:t>64</a:t>
            </a:fld>
            <a:endParaRPr lang="en-US" altLang="pl-PL" sz="1400"/>
          </a:p>
        </p:txBody>
      </p:sp>
    </p:spTree>
    <p:extLst>
      <p:ext uri="{BB962C8B-B14F-4D97-AF65-F5344CB8AC3E}">
        <p14:creationId xmlns:p14="http://schemas.microsoft.com/office/powerpoint/2010/main" val="282082148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ytuł 1"/>
          <p:cNvSpPr>
            <a:spLocks noGrp="1"/>
          </p:cNvSpPr>
          <p:nvPr>
            <p:ph type="title"/>
          </p:nvPr>
        </p:nvSpPr>
        <p:spPr>
          <a:xfrm>
            <a:off x="571500" y="0"/>
            <a:ext cx="8286750" cy="1143000"/>
          </a:xfrm>
        </p:spPr>
        <p:txBody>
          <a:bodyPr>
            <a:normAutofit/>
          </a:bodyPr>
          <a:lstStyle/>
          <a:p>
            <a:r>
              <a:rPr lang="pl-PL" altLang="pl-PL" sz="2800" b="1" dirty="0">
                <a:latin typeface="Arial" pitchFamily="34" charset="0"/>
                <a:cs typeface="Arial" pitchFamily="34" charset="0"/>
              </a:rPr>
              <a:t>Interakcje pomiędzy atmosferą a oceanem</a:t>
            </a:r>
            <a:endParaRPr lang="en-US" altLang="pl-PL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5059" name="Symbol zastępczy zawartości 2"/>
          <p:cNvSpPr>
            <a:spLocks noGrp="1"/>
          </p:cNvSpPr>
          <p:nvPr>
            <p:ph idx="1"/>
          </p:nvPr>
        </p:nvSpPr>
        <p:spPr>
          <a:xfrm>
            <a:off x="500063" y="1071563"/>
            <a:ext cx="8358187" cy="4114800"/>
          </a:xfrm>
        </p:spPr>
        <p:txBody>
          <a:bodyPr/>
          <a:lstStyle/>
          <a:p>
            <a:pPr>
              <a:buFontTx/>
              <a:buNone/>
            </a:pPr>
            <a:r>
              <a:rPr lang="pl-PL" altLang="pl-PL" sz="2400">
                <a:latin typeface="Arial" pitchFamily="34" charset="0"/>
                <a:cs typeface="Arial" pitchFamily="34" charset="0"/>
              </a:rPr>
              <a:t>	Wymiana: </a:t>
            </a:r>
          </a:p>
          <a:p>
            <a:r>
              <a:rPr lang="pl-PL" altLang="pl-PL" sz="2400">
                <a:latin typeface="Arial" pitchFamily="34" charset="0"/>
                <a:cs typeface="Arial" pitchFamily="34" charset="0"/>
              </a:rPr>
              <a:t>energii</a:t>
            </a:r>
          </a:p>
          <a:p>
            <a:r>
              <a:rPr lang="pl-PL" altLang="pl-PL" sz="2400">
                <a:latin typeface="Arial" pitchFamily="34" charset="0"/>
                <a:cs typeface="Arial" pitchFamily="34" charset="0"/>
              </a:rPr>
              <a:t>pędu</a:t>
            </a:r>
          </a:p>
          <a:p>
            <a:r>
              <a:rPr lang="pl-PL" altLang="pl-PL" sz="2400">
                <a:latin typeface="Arial" pitchFamily="34" charset="0"/>
                <a:cs typeface="Arial" pitchFamily="34" charset="0"/>
              </a:rPr>
              <a:t>pary wodnej</a:t>
            </a:r>
          </a:p>
          <a:p>
            <a:r>
              <a:rPr lang="pl-PL" altLang="pl-PL" sz="2400">
                <a:latin typeface="Arial" pitchFamily="34" charset="0"/>
                <a:cs typeface="Arial" pitchFamily="34" charset="0"/>
              </a:rPr>
              <a:t>dwutlenku węgla</a:t>
            </a:r>
          </a:p>
          <a:p>
            <a:r>
              <a:rPr lang="pl-PL" altLang="pl-PL" sz="2400">
                <a:latin typeface="Arial" pitchFamily="34" charset="0"/>
                <a:cs typeface="Arial" pitchFamily="34" charset="0"/>
              </a:rPr>
              <a:t>soli morskiej (produkcja aerozolu morskiego)</a:t>
            </a:r>
          </a:p>
        </p:txBody>
      </p:sp>
      <p:sp>
        <p:nvSpPr>
          <p:cNvPr id="45060" name="Symbol zastępczy numeru slajdu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931C4D7E-B290-4828-B114-E619B09F9276}" type="slidenum">
              <a:rPr lang="en-US" altLang="pl-PL" sz="1400" smtClean="0"/>
              <a:pPr/>
              <a:t>65</a:t>
            </a:fld>
            <a:endParaRPr lang="en-US" altLang="pl-PL" sz="1400"/>
          </a:p>
        </p:txBody>
      </p:sp>
    </p:spTree>
    <p:extLst>
      <p:ext uri="{BB962C8B-B14F-4D97-AF65-F5344CB8AC3E}">
        <p14:creationId xmlns:p14="http://schemas.microsoft.com/office/powerpoint/2010/main" val="2607720644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1848</TotalTime>
  <Words>2696</Words>
  <Application>Microsoft Office PowerPoint</Application>
  <PresentationFormat>Pokaz na ekranie (4:3)</PresentationFormat>
  <Paragraphs>299</Paragraphs>
  <Slides>65</Slides>
  <Notes>10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65</vt:i4>
      </vt:variant>
    </vt:vector>
  </HeadingPairs>
  <TitlesOfParts>
    <vt:vector size="66" baseType="lpstr">
      <vt:lpstr>Motyw pakietu Office</vt:lpstr>
      <vt:lpstr> Fizyka Pogody i Klimatu Wykład 1</vt:lpstr>
      <vt:lpstr>Uwagi ogólne</vt:lpstr>
      <vt:lpstr>Literatura</vt:lpstr>
      <vt:lpstr>Prezentacja programu PowerPoint</vt:lpstr>
      <vt:lpstr>Prezentacja programu PowerPoint</vt:lpstr>
      <vt:lpstr>Deterministyczny i stochastyczny opis zjawisk meteorologicznych.</vt:lpstr>
      <vt:lpstr>Prognoza metodą wiązek</vt:lpstr>
      <vt:lpstr>Lorenz i narodziny chaosu</vt:lpstr>
      <vt:lpstr>Efekt motyla - Wrażliwość na warunki początkowe</vt:lpstr>
      <vt:lpstr>Prezentacja programu PowerPoint</vt:lpstr>
      <vt:lpstr>Przewidywalność zjawisk </vt:lpstr>
      <vt:lpstr>Determinizm w mechanice klasycznej </vt:lpstr>
      <vt:lpstr>Prawa deterministyczne a prawa statystyczne </vt:lpstr>
      <vt:lpstr>Prezentacja programu PowerPoint</vt:lpstr>
      <vt:lpstr>Czy możemy przewidywać zmiany klimatyczne gdy nie potrafimy przewidzieć pogody na kilka tygodni na przód?  </vt:lpstr>
      <vt:lpstr>Prezentacja programu PowerPoint</vt:lpstr>
      <vt:lpstr>Pogoda i klimat.</vt:lpstr>
      <vt:lpstr>Klimat, definicja fizyczna</vt:lpstr>
      <vt:lpstr>Anomalie</vt:lpstr>
      <vt:lpstr>Anomalie c.d.</vt:lpstr>
      <vt:lpstr>Prezentacja programu PowerPoint</vt:lpstr>
      <vt:lpstr>Mapa synoptyczna</vt:lpstr>
      <vt:lpstr>Prezentacja programu PowerPoint</vt:lpstr>
      <vt:lpstr>Prezentacja programu PowerPoint</vt:lpstr>
      <vt:lpstr>Prezentacja programu PowerPoint</vt:lpstr>
      <vt:lpstr>2026 rok w Polsce</vt:lpstr>
      <vt:lpstr>Anomalie strumieni promieniowania słonecznego w 2026 r.</vt:lpstr>
      <vt:lpstr>Fale upału w 2026 r.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Trajektorie wsteczne podczas fali upału</vt:lpstr>
      <vt:lpstr>Zmiany promieniowania słonecznego</vt:lpstr>
      <vt:lpstr>Jak zmienia się klimat w Polsce</vt:lpstr>
      <vt:lpstr>System klimatyczny</vt:lpstr>
      <vt:lpstr>Składniki systemu klimatycznego</vt:lpstr>
      <vt:lpstr>Prezentacja programu PowerPoint</vt:lpstr>
      <vt:lpstr>Prezentacja programu PowerPoint</vt:lpstr>
      <vt:lpstr>Prezentacja programu PowerPoint</vt:lpstr>
      <vt:lpstr>Atmosfera…</vt:lpstr>
      <vt:lpstr>Prezentacja programu PowerPoint</vt:lpstr>
      <vt:lpstr>Prezentacja programu PowerPoint</vt:lpstr>
      <vt:lpstr>Atmosfera c.d.</vt:lpstr>
      <vt:lpstr>Prezentacja programu PowerPoint</vt:lpstr>
      <vt:lpstr>Prezentacja programu PowerPoint</vt:lpstr>
      <vt:lpstr>Skład atmosfery gazy stałe</vt:lpstr>
      <vt:lpstr>Skład atmosfery - gazy zmienne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Budowa pionowa atmosfery</vt:lpstr>
      <vt:lpstr>Rozkład śladowych gazów w atmosferze</vt:lpstr>
      <vt:lpstr>Podział atmosfery </vt:lpstr>
      <vt:lpstr>Prezentacja programu PowerPoint</vt:lpstr>
      <vt:lpstr>Hydrosfera</vt:lpstr>
      <vt:lpstr>Oceany</vt:lpstr>
      <vt:lpstr>Struktura pionowa oceanów</vt:lpstr>
      <vt:lpstr>Różnice pomiędzy oceanem a atmosferą</vt:lpstr>
      <vt:lpstr>Interakcje pomiędzy atmosferą a oceanem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Fizyka Pogody i Klimatu Wykład 1</dc:title>
  <dc:creator>admin</dc:creator>
  <cp:lastModifiedBy>admin</cp:lastModifiedBy>
  <cp:revision>66</cp:revision>
  <dcterms:created xsi:type="dcterms:W3CDTF">2019-10-07T09:58:21Z</dcterms:created>
  <dcterms:modified xsi:type="dcterms:W3CDTF">2026-10-05T10:40:14Z</dcterms:modified>
</cp:coreProperties>
</file>