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54" r:id="rId3"/>
    <p:sldId id="355" r:id="rId4"/>
    <p:sldId id="356" r:id="rId5"/>
    <p:sldId id="357" r:id="rId6"/>
    <p:sldId id="358" r:id="rId7"/>
    <p:sldId id="359" r:id="rId8"/>
    <p:sldId id="361" r:id="rId9"/>
    <p:sldId id="360" r:id="rId10"/>
    <p:sldId id="362" r:id="rId11"/>
    <p:sldId id="264" r:id="rId12"/>
    <p:sldId id="265" r:id="rId13"/>
    <p:sldId id="266" r:id="rId14"/>
    <p:sldId id="348" r:id="rId15"/>
    <p:sldId id="349" r:id="rId16"/>
    <p:sldId id="350" r:id="rId17"/>
    <p:sldId id="351" r:id="rId18"/>
    <p:sldId id="274" r:id="rId19"/>
    <p:sldId id="275" r:id="rId20"/>
    <p:sldId id="276" r:id="rId21"/>
    <p:sldId id="277" r:id="rId22"/>
    <p:sldId id="279" r:id="rId23"/>
    <p:sldId id="300" r:id="rId24"/>
    <p:sldId id="299" r:id="rId25"/>
    <p:sldId id="301" r:id="rId26"/>
    <p:sldId id="291" r:id="rId27"/>
    <p:sldId id="292" r:id="rId28"/>
    <p:sldId id="293" r:id="rId29"/>
    <p:sldId id="294" r:id="rId30"/>
    <p:sldId id="295" r:id="rId31"/>
    <p:sldId id="297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24" r:id="rId41"/>
    <p:sldId id="325" r:id="rId42"/>
    <p:sldId id="327" r:id="rId43"/>
    <p:sldId id="330" r:id="rId44"/>
    <p:sldId id="331" r:id="rId45"/>
    <p:sldId id="332" r:id="rId46"/>
    <p:sldId id="311" r:id="rId47"/>
    <p:sldId id="312" r:id="rId48"/>
    <p:sldId id="313" r:id="rId49"/>
    <p:sldId id="333" r:id="rId50"/>
    <p:sldId id="334" r:id="rId51"/>
    <p:sldId id="335" r:id="rId52"/>
    <p:sldId id="336" r:id="rId53"/>
    <p:sldId id="363" r:id="rId54"/>
    <p:sldId id="364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52" r:id="rId63"/>
    <p:sldId id="346" r:id="rId64"/>
    <p:sldId id="347" r:id="rId65"/>
    <p:sldId id="344" r:id="rId66"/>
    <p:sldId id="345" r:id="rId67"/>
    <p:sldId id="317" r:id="rId68"/>
    <p:sldId id="318" r:id="rId69"/>
    <p:sldId id="319" r:id="rId70"/>
    <p:sldId id="320" r:id="rId71"/>
    <p:sldId id="321" r:id="rId72"/>
    <p:sldId id="322" r:id="rId73"/>
    <p:sldId id="323" r:id="rId7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BC19-54E4-4561-9192-5FADB5583145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FC15-8D32-4106-85C0-57E3A8682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FE7F-F173-4B85-B7F5-F2091F61EF9C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31D2-2206-40BC-9153-593B2BBFB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6717-0F25-4169-BDC2-7AC535DA5DDB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B78B-D5E1-4B1A-B79D-53AA6ED91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CD31-C2B3-4850-B6E8-89995C9F6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1BB2-6DED-4EBE-903E-86F1CF37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9A49-B43E-4B7E-A0E9-741FCC4E1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6441-0CFD-43BA-B015-523D6032645A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F036-4AF5-4470-AC5F-FD1F83826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A7BF-3224-47D3-9AD2-DF5F8ED79BB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0102-4E2E-4A57-8F6F-B78D6FA21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3CA4-AFDE-498B-BED3-A233EF564AC2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2943-2CDD-4601-A451-DE9BFA34C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8282-6442-4D88-A494-D7151A647C23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A6AD-6EBC-492E-83BA-78C7F714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9321-6467-4809-82C7-649C34ACB632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0187-98A8-4A32-8BE4-7CD8AA22A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5DB1-5A2F-4C63-830D-0955B1841771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3537-DEFD-4E61-B39F-7D6086DD1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AFA8-E0E1-42B4-9C5A-2904B3181273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7B68-9D51-4CA3-BFFB-B8172445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E7A5-5D4D-4423-8679-F91632E0343E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4BDB-3FA7-4850-96BA-17AB494AF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355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4B6F21-43B9-4F83-ACB2-22DAE755D483}" type="datetimeFigureOut">
              <a:rPr lang="en-US"/>
              <a:pPr>
                <a:defRPr/>
              </a:pPr>
              <a:t>7/4/2017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7B3D9-2CC4-465E-9F55-06D8A5F7E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igf.fuw.edu.pl/meteo/stacja/climate/Balance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andaod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yklady\teledetekcja2006\modis_swath%5b1%5d.mpe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yklady\teledetekcja2006\ceres_swath%5b1%5d.m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yklady\teledetekcja2006\misr_swath%5b1%5d.mpe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/cgi-bin/surf/imagemap2/embb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://upload.wikimedia.org/wikipedia/commons/8/88/Emisia_fotonu.sv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c/Diffusion_rayleigh_et_diffraction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8.jpeg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0.png"/><Relationship Id="rId4" Type="http://schemas.openxmlformats.org/officeDocument/2006/relationships/oleObject" Target="../embeddings/oleObject1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tmospheric_radiative_transfer_code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ctrTitle"/>
          </p:nvPr>
        </p:nvSpPr>
        <p:spPr>
          <a:xfrm>
            <a:off x="614363" y="1473200"/>
            <a:ext cx="7772400" cy="1470025"/>
          </a:xfrm>
        </p:spPr>
        <p:txBody>
          <a:bodyPr/>
          <a:lstStyle/>
          <a:p>
            <a:pPr eaLnBrk="1" hangingPunct="1"/>
            <a:r>
              <a:rPr lang="pl-PL" smtClean="0"/>
              <a:t>Fizyczne podstawy teledetekcji atmosferycznej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350" y="3573463"/>
            <a:ext cx="6400800" cy="22320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Krzysztof Markowicz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Instytut Geofizyki, Wydział Fizyki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Uniwersytet Warszawski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kmark@igf.fuw.edu.pl</a:t>
            </a:r>
            <a:endParaRPr lang="pl-PL" dirty="0"/>
          </a:p>
        </p:txBody>
      </p:sp>
      <p:sp>
        <p:nvSpPr>
          <p:cNvPr id="27652" name="pole tekstowe 3"/>
          <p:cNvSpPr txBox="1">
            <a:spLocks noChangeArrowheads="1"/>
          </p:cNvSpPr>
          <p:nvPr/>
        </p:nvSpPr>
        <p:spPr bwMode="auto">
          <a:xfrm>
            <a:off x="611188" y="6308725"/>
            <a:ext cx="820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Szkoła letnia sieci badawczej Poland-AOD, Warszawa 5-8 lipca 2017r. </a:t>
            </a:r>
          </a:p>
        </p:txBody>
      </p:sp>
      <p:pic>
        <p:nvPicPr>
          <p:cNvPr id="27653" name="Obraz 14" descr="PAOD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15888"/>
            <a:ext cx="1727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l_fi" descr="28%20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0175"/>
            <a:ext cx="1058862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249A02-1521-4F6F-AEFE-C797A68F75C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25606" name="Picture 9" descr="http://www.igf.fuw.edu.pl/meteo/stacja/climate/Balanc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27088" y="268288"/>
            <a:ext cx="7561262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2495550" y="5970588"/>
            <a:ext cx="54705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1600" i="1">
                <a:cs typeface="Times New Roman" pitchFamily="18" charset="0"/>
              </a:rPr>
              <a:t>Bilans promieniowania słonecznego oraz ziemskiego atmosferze</a:t>
            </a:r>
          </a:p>
          <a:p>
            <a:pPr algn="ctr"/>
            <a:r>
              <a:rPr lang="pl-PL" sz="1600" i="1">
                <a:cs typeface="Times New Roman" pitchFamily="18" charset="0"/>
              </a:rPr>
              <a:t> (Trenberth, K.E., J.T. Fasullo, and J. Kiehl, 2009).</a:t>
            </a:r>
            <a:endParaRPr lang="pl-PL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65A71-CF2E-430E-847B-C7633E1C1D6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Wprowadzenie do pomiarów teledetekcyjnych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400" smtClean="0">
                <a:solidFill>
                  <a:schemeClr val="folHlink"/>
                </a:solidFill>
              </a:rPr>
              <a:t>METODY TELEDETEKCYJNE</a:t>
            </a:r>
            <a:r>
              <a:rPr lang="pl-PL" sz="2400" smtClean="0"/>
              <a:t> są metodami zdalnym w przeciwieństwie do pomiarów typu in-situ, które wykonywane są lokalnie.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/>
              <a:t>Ich ogromną zaletą jest duży zasięg przestrzenny obserwacji , natomiast wadą skomplikowana interpretacja sygnałów pomiarowych, która często wymaga stosowania metod odwrotnych. Metody te wymagają użycia teorii transferu promieniowania elektromagnetycznego w atmosferze (czasami również w oceanie) a w szczególności teorii rozpraszania oraz absorpcji promieniowania.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/>
              <a:t>Z całego widma promieniowania analizowane są takie przedziały spektralne, w których promieniowanie elektromagnetyczne oddziałuje z materią (molekuły powietrza, aerozol, chmury, powierzchnia ziemi). W ogólności sygnał S odbierany przez detektor może być zapisany w postaci:</a:t>
            </a:r>
          </a:p>
          <a:p>
            <a:pPr eaLnBrk="1" hangingPunct="1">
              <a:lnSpc>
                <a:spcPct val="80000"/>
              </a:lnSpc>
            </a:pPr>
            <a:endParaRPr 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7221F-2F52-4244-8DB0-F0A0CFBA1EA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148263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>
                <a:solidFill>
                  <a:schemeClr val="folHlink"/>
                </a:solidFill>
              </a:rPr>
              <a:t>S=F(T),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gdzie, T jest badanym obiektem, F reprezentuje zaś pewną funkcję.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Funkcja ta opisuje procesy radiacyjne w ośrodku i jest najczęściej funkcją nieliniową. Funkcja odwrotna F</a:t>
            </a:r>
            <a:r>
              <a:rPr lang="pl-PL" sz="2400" baseline="30000" smtClean="0"/>
              <a:t>-1 </a:t>
            </a:r>
            <a:r>
              <a:rPr lang="pl-PL" sz="2400" smtClean="0"/>
              <a:t>opisuje nam badany obiekt zgodnie z relacją: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smtClean="0">
                <a:solidFill>
                  <a:schemeClr val="folHlink"/>
                </a:solidFill>
              </a:rPr>
              <a:t>	T=F</a:t>
            </a:r>
            <a:r>
              <a:rPr lang="pl-PL" sz="2400" baseline="30000" smtClean="0">
                <a:solidFill>
                  <a:schemeClr val="folHlink"/>
                </a:solidFill>
              </a:rPr>
              <a:t>-1</a:t>
            </a:r>
            <a:r>
              <a:rPr lang="pl-PL" sz="2400" smtClean="0">
                <a:solidFill>
                  <a:schemeClr val="folHlink"/>
                </a:solidFill>
              </a:rPr>
              <a:t>(S).</a:t>
            </a:r>
            <a:r>
              <a:rPr lang="pl-PL" sz="24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smtClean="0"/>
              <a:t>	W większości przypadków, z jakimi mamy do czynienia w atmosferze funkcji odwrotnej F</a:t>
            </a:r>
            <a:r>
              <a:rPr lang="pl-PL" sz="2400" baseline="30000" smtClean="0"/>
              <a:t>-1</a:t>
            </a:r>
            <a:r>
              <a:rPr lang="pl-PL" sz="2400" smtClean="0"/>
              <a:t> nie możemy wyznaczyć. W takim przypadku poszukujemy pewnych parametrów naszego obiektu, które najlepiej odpowiadają zmierzonemu sygnałowi. 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5364163" y="333375"/>
            <a:ext cx="3322637" cy="2016125"/>
            <a:chOff x="3022" y="5197"/>
            <a:chExt cx="4665" cy="2976"/>
          </a:xfrm>
        </p:grpSpPr>
        <p:sp>
          <p:nvSpPr>
            <p:cNvPr id="29701" name="Oval 4"/>
            <p:cNvSpPr>
              <a:spLocks noChangeArrowheads="1"/>
            </p:cNvSpPr>
            <p:nvPr/>
          </p:nvSpPr>
          <p:spPr bwMode="auto">
            <a:xfrm>
              <a:off x="5707" y="5599"/>
              <a:ext cx="198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9702" name="Oval 5"/>
            <p:cNvSpPr>
              <a:spLocks noChangeArrowheads="1"/>
            </p:cNvSpPr>
            <p:nvPr/>
          </p:nvSpPr>
          <p:spPr bwMode="auto">
            <a:xfrm>
              <a:off x="3022" y="588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3217" y="627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400">
                  <a:solidFill>
                    <a:schemeClr val="hlink"/>
                  </a:solidFill>
                </a:rPr>
                <a:t>Target</a:t>
              </a:r>
            </a:p>
            <a:p>
              <a:pPr algn="ctr"/>
              <a:r>
                <a:rPr lang="pl-PL" sz="1400">
                  <a:solidFill>
                    <a:schemeClr val="hlink"/>
                  </a:solidFill>
                </a:rPr>
                <a:t>(T)</a:t>
              </a:r>
            </a:p>
          </p:txBody>
        </p:sp>
        <p:sp>
          <p:nvSpPr>
            <p:cNvPr id="29704" name="Oval 7"/>
            <p:cNvSpPr>
              <a:spLocks noChangeArrowheads="1"/>
            </p:cNvSpPr>
            <p:nvPr/>
          </p:nvSpPr>
          <p:spPr bwMode="auto">
            <a:xfrm>
              <a:off x="5992" y="585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6172" y="621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400">
                  <a:solidFill>
                    <a:schemeClr val="hlink"/>
                  </a:solidFill>
                </a:rPr>
                <a:t>Signal</a:t>
              </a:r>
            </a:p>
            <a:p>
              <a:pPr algn="ctr"/>
              <a:r>
                <a:rPr lang="pl-PL" sz="1400">
                  <a:solidFill>
                    <a:schemeClr val="hlink"/>
                  </a:solidFill>
                </a:rPr>
                <a:t>(S)</a:t>
              </a:r>
            </a:p>
          </p:txBody>
        </p:sp>
        <p:sp>
          <p:nvSpPr>
            <p:cNvPr id="29706" name="AutoShape 9"/>
            <p:cNvSpPr>
              <a:spLocks noChangeArrowheads="1"/>
            </p:cNvSpPr>
            <p:nvPr/>
          </p:nvSpPr>
          <p:spPr bwMode="auto">
            <a:xfrm>
              <a:off x="4297" y="573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9707" name="AutoShape 10"/>
            <p:cNvSpPr>
              <a:spLocks noChangeArrowheads="1"/>
            </p:cNvSpPr>
            <p:nvPr/>
          </p:nvSpPr>
          <p:spPr bwMode="auto">
            <a:xfrm rot="10800000">
              <a:off x="4297" y="717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4477" y="5197"/>
              <a:ext cx="108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400">
                  <a:solidFill>
                    <a:schemeClr val="hlink"/>
                  </a:solidFill>
                </a:rPr>
                <a:t>S=F(T)</a:t>
              </a:r>
              <a:r>
                <a:rPr lang="pl-PL" sz="1200"/>
                <a:t>    </a:t>
              </a:r>
              <a:endParaRPr lang="pl-PL"/>
            </a:p>
          </p:txBody>
        </p:sp>
        <p:sp>
          <p:nvSpPr>
            <p:cNvPr id="29709" name="Text Box 12"/>
            <p:cNvSpPr txBox="1">
              <a:spLocks noChangeArrowheads="1"/>
            </p:cNvSpPr>
            <p:nvPr/>
          </p:nvSpPr>
          <p:spPr bwMode="auto">
            <a:xfrm>
              <a:off x="4657" y="7717"/>
              <a:ext cx="126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400">
                  <a:solidFill>
                    <a:schemeClr val="hlink"/>
                  </a:solidFill>
                </a:rPr>
                <a:t>T=F</a:t>
              </a:r>
              <a:r>
                <a:rPr lang="pl-PL" sz="1400" baseline="30000">
                  <a:solidFill>
                    <a:schemeClr val="hlink"/>
                  </a:solidFill>
                </a:rPr>
                <a:t>-1</a:t>
              </a:r>
              <a:r>
                <a:rPr lang="pl-PL" sz="1400">
                  <a:solidFill>
                    <a:schemeClr val="hlink"/>
                  </a:solidFill>
                </a:rPr>
                <a:t>(S)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9592B-7CCD-46F7-BA21-29EB27E1F8C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/>
              <a:t>Podstawowym problemem, jaki napotykamy w metodach odwrotnych jest brak </a:t>
            </a:r>
            <a:r>
              <a:rPr lang="pl-PL" sz="2400" smtClean="0">
                <a:solidFill>
                  <a:schemeClr val="folHlink"/>
                </a:solidFill>
              </a:rPr>
              <a:t>jednoznacznego rozwiązania</a:t>
            </a:r>
            <a:r>
              <a:rPr lang="pl-PL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Wynika to z faktu, że nasz problem jest najczęściej problemem niedookreślonym ze względu na większą liczbę parametrów które chcemy wyznaczać w stosunku do liczny niezależnych obserwacji.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Np. w przypadku wyznaczania profilu temperatury zazwyczaj mamy pomiary w kilkunastu czy w kilkudziesięciu kanałach spektralnych, zaś naszą niewiadomą jest funkcja ciągła. Dlatego temperaturę powietrza wyznacza się tylko dla kilku lub kilkunastu warstw powietrza.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W innym przypadku jeśli dana warstwa ośrodka składający się z różnych gazów oraz  substancji ciekłych i stałych, ich kombinacja może dawać ten sam efekt radiacyjny (w pewnym obszarze spektralnym) dla różnych koncentracji składników atmosfery.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066800"/>
          </a:xfrm>
        </p:spPr>
        <p:txBody>
          <a:bodyPr/>
          <a:lstStyle/>
          <a:p>
            <a:r>
              <a:rPr lang="pl-PL" sz="3200" b="1" dirty="0" smtClean="0"/>
              <a:t>Co mierzą satelity</a:t>
            </a:r>
            <a:r>
              <a:rPr lang="en-US" sz="3200" b="1" dirty="0" smtClean="0"/>
              <a:t>?</a:t>
            </a:r>
            <a:endParaRPr lang="en-US" sz="3200" b="1" dirty="0" smtClean="0"/>
          </a:p>
        </p:txBody>
      </p:sp>
      <p:pic>
        <p:nvPicPr>
          <p:cNvPr id="31747" name="Picture 2" descr="Optical Remote Sen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600200"/>
            <a:ext cx="9136062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1748" name="Straight Arrow Connector 5"/>
          <p:cNvCxnSpPr>
            <a:cxnSpLocks noChangeShapeType="1"/>
          </p:cNvCxnSpPr>
          <p:nvPr/>
        </p:nvCxnSpPr>
        <p:spPr bwMode="auto">
          <a:xfrm flipH="1" flipV="1">
            <a:off x="3581400" y="2667000"/>
            <a:ext cx="1143000" cy="8382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31749" name="Straight Arrow Connector 7"/>
          <p:cNvCxnSpPr>
            <a:cxnSpLocks noChangeShapeType="1"/>
          </p:cNvCxnSpPr>
          <p:nvPr/>
        </p:nvCxnSpPr>
        <p:spPr bwMode="auto">
          <a:xfrm flipH="1">
            <a:off x="5105400" y="2590800"/>
            <a:ext cx="2362200" cy="9906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31750" name="TextBox 32"/>
          <p:cNvSpPr txBox="1">
            <a:spLocks noChangeArrowheads="1"/>
          </p:cNvSpPr>
          <p:nvPr/>
        </p:nvSpPr>
        <p:spPr bwMode="auto">
          <a:xfrm>
            <a:off x="8001000" y="62484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b="1">
                <a:solidFill>
                  <a:srgbClr val="FF0000"/>
                </a:solidFill>
              </a:rPr>
              <a:t>Reference: CCRS/CCT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/>
          <a:lstStyle/>
          <a:p>
            <a:r>
              <a:rPr lang="pl-PL" sz="3200" b="1" dirty="0" smtClean="0"/>
              <a:t>Teledetekcja </a:t>
            </a:r>
            <a:endParaRPr lang="en-US" sz="3200" b="1" dirty="0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2362200"/>
            <a:ext cx="1828800" cy="3886200"/>
          </a:xfrm>
          <a:prstGeom prst="rect">
            <a:avLst/>
          </a:prstGeom>
          <a:solidFill>
            <a:srgbClr val="99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04800" y="2895600"/>
            <a:ext cx="160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Satellite measured spectral radiance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514600" y="2362200"/>
            <a:ext cx="1828800" cy="388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en-US" sz="2000">
              <a:latin typeface="Verdana" pitchFamily="34" charset="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4648200" y="2362200"/>
            <a:ext cx="1828800" cy="3886200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6858000" y="2362200"/>
            <a:ext cx="1828800" cy="388620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2514600" y="2895600"/>
            <a:ext cx="1828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 priority information &amp; Radiative Transfer Theory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4724400" y="29718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Retrieval Algorithm</a:t>
            </a: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6907213" y="28194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Geophysical Parameters</a:t>
            </a:r>
          </a:p>
          <a:p>
            <a:pPr algn="ctr"/>
            <a:endParaRPr lang="en-US" b="1"/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6858000" y="4495800"/>
            <a:ext cx="1828800" cy="1752600"/>
          </a:xfrm>
          <a:prstGeom prst="rect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6858000" y="5151438"/>
            <a:ext cx="1855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Applications</a:t>
            </a:r>
          </a:p>
          <a:p>
            <a:pPr algn="ctr"/>
            <a:endParaRPr lang="en-US" b="1"/>
          </a:p>
        </p:txBody>
      </p:sp>
      <p:sp>
        <p:nvSpPr>
          <p:cNvPr id="32781" name="Curved Down Arrow 15"/>
          <p:cNvSpPr>
            <a:spLocks noChangeArrowheads="1"/>
          </p:cNvSpPr>
          <p:nvPr/>
        </p:nvSpPr>
        <p:spPr bwMode="auto">
          <a:xfrm>
            <a:off x="1524000" y="1600200"/>
            <a:ext cx="1600200" cy="762000"/>
          </a:xfrm>
          <a:prstGeom prst="curvedDownArrow">
            <a:avLst>
              <a:gd name="adj1" fmla="val 24996"/>
              <a:gd name="adj2" fmla="val 50001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32782" name="Curved Down Arrow 16"/>
          <p:cNvSpPr>
            <a:spLocks noChangeArrowheads="1"/>
          </p:cNvSpPr>
          <p:nvPr/>
        </p:nvSpPr>
        <p:spPr bwMode="auto">
          <a:xfrm>
            <a:off x="3886200" y="1600200"/>
            <a:ext cx="1600200" cy="762000"/>
          </a:xfrm>
          <a:prstGeom prst="curvedDownArrow">
            <a:avLst>
              <a:gd name="adj1" fmla="val 24996"/>
              <a:gd name="adj2" fmla="val 50001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32783" name="Curved Down Arrow 17"/>
          <p:cNvSpPr>
            <a:spLocks noChangeArrowheads="1"/>
          </p:cNvSpPr>
          <p:nvPr/>
        </p:nvSpPr>
        <p:spPr bwMode="auto">
          <a:xfrm>
            <a:off x="5943600" y="1600200"/>
            <a:ext cx="1600200" cy="762000"/>
          </a:xfrm>
          <a:prstGeom prst="curvedDownArrow">
            <a:avLst>
              <a:gd name="adj1" fmla="val 24996"/>
              <a:gd name="adj2" fmla="val 50001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32784" name="Down Arrow 18"/>
          <p:cNvSpPr>
            <a:spLocks noChangeArrowheads="1"/>
          </p:cNvSpPr>
          <p:nvPr/>
        </p:nvSpPr>
        <p:spPr bwMode="auto">
          <a:xfrm>
            <a:off x="7391400" y="3886200"/>
            <a:ext cx="762000" cy="1143000"/>
          </a:xfrm>
          <a:prstGeom prst="downArrow">
            <a:avLst>
              <a:gd name="adj1" fmla="val 50000"/>
              <a:gd name="adj2" fmla="val 50000"/>
            </a:avLst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  <p:sp>
        <p:nvSpPr>
          <p:cNvPr id="32785" name="Left-Right Arrow 21"/>
          <p:cNvSpPr>
            <a:spLocks noChangeArrowheads="1"/>
          </p:cNvSpPr>
          <p:nvPr/>
        </p:nvSpPr>
        <p:spPr bwMode="auto">
          <a:xfrm>
            <a:off x="228600" y="5867400"/>
            <a:ext cx="8458200" cy="304800"/>
          </a:xfrm>
          <a:prstGeom prst="leftRightArrow">
            <a:avLst>
              <a:gd name="adj1" fmla="val 50000"/>
              <a:gd name="adj2" fmla="val 49976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 satellites of NASA's A-T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89582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990600" y="4572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Synergia danych satelitarnych</a:t>
            </a:r>
            <a:endParaRPr lang="en-US" b="1" dirty="0"/>
          </a:p>
        </p:txBody>
      </p:sp>
      <p:cxnSp>
        <p:nvCxnSpPr>
          <p:cNvPr id="33796" name="Straight Connector 6"/>
          <p:cNvCxnSpPr>
            <a:cxnSpLocks noChangeShapeType="1"/>
          </p:cNvCxnSpPr>
          <p:nvPr/>
        </p:nvCxnSpPr>
        <p:spPr bwMode="auto">
          <a:xfrm flipH="1">
            <a:off x="1066800" y="3124200"/>
            <a:ext cx="457200" cy="838200"/>
          </a:xfrm>
          <a:prstGeom prst="lin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3797" name="Straight Connector 7"/>
          <p:cNvCxnSpPr>
            <a:cxnSpLocks noChangeShapeType="1"/>
          </p:cNvCxnSpPr>
          <p:nvPr/>
        </p:nvCxnSpPr>
        <p:spPr bwMode="auto">
          <a:xfrm>
            <a:off x="1066800" y="3124200"/>
            <a:ext cx="533400" cy="762000"/>
          </a:xfrm>
          <a:prstGeom prst="lin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oimages.gsfc.nasa.gov/images/imagerecords/76000/76674/global_vir_2011328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988"/>
            <a:ext cx="7086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http://upload.wikimedia.org/wikipedia/commons/thumb/b/ba/The_earth_at_night.jpg/1280px-The_earth_at_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7086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081088" y="2765425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Day Time</a:t>
            </a: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1143000" y="57150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Night Time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1081088" y="30163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VIIRS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 rot="16200000">
            <a:off x="-1414462" y="2870884"/>
            <a:ext cx="3949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Co można uzyskać z pomiarów satelitarnych</a:t>
            </a:r>
            <a:r>
              <a:rPr lang="en-US" b="1" dirty="0" smtClean="0"/>
              <a:t> </a:t>
            </a:r>
            <a:r>
              <a:rPr lang="en-US" b="1" dirty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40297-7344-49FE-A807-B86306EB0E1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/>
          <a:lstStyle/>
          <a:p>
            <a:pPr eaLnBrk="1" hangingPunct="1"/>
            <a:r>
              <a:rPr lang="pl-PL" sz="3200" b="1" smtClean="0"/>
              <a:t>Teledetekcja aktywna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Wykorzystuje się w niej sztuczne źródła promieniowania elektromagnetycznego, takiej jak lasery, radary. Emitują one fale o określonej długości, zaś detektory rejestrują promieniowanie rozproszone, odbite wstecznie. </a:t>
            </a:r>
          </a:p>
          <a:p>
            <a:pPr eaLnBrk="1" hangingPunct="1"/>
            <a:r>
              <a:rPr lang="pl-PL" sz="2400" smtClean="0"/>
              <a:t>Ostatni rozwój technik lidarowych i radarowych bazuje na metodach różnicowych czy depolaryzacyjnych pozwalających detekcje pary wodnej, aerozoli, gazów śladowych czy parametrów mikrofizycznych chmur.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EB871-3514-45D2-8C84-F220A495FEE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4775" y="2268538"/>
            <a:ext cx="6496050" cy="30305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06437"/>
          </a:xfrm>
        </p:spPr>
        <p:txBody>
          <a:bodyPr/>
          <a:lstStyle/>
          <a:p>
            <a:pPr eaLnBrk="1" hangingPunct="1"/>
            <a:r>
              <a:rPr lang="pl-PL" sz="3200" b="1" smtClean="0"/>
              <a:t>Co to jest Poland-AOD?</a:t>
            </a:r>
            <a:endParaRPr lang="en-US" sz="3200" b="1" smtClean="0"/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4525963"/>
          </a:xfrm>
        </p:spPr>
        <p:txBody>
          <a:bodyPr/>
          <a:lstStyle/>
          <a:p>
            <a:pPr eaLnBrk="1" hangingPunct="1"/>
            <a:r>
              <a:rPr lang="pl-PL" sz="2400" smtClean="0"/>
              <a:t>Naukowa sieć badawcza powołana w 2011r. w celu integracji badań nad wpływem aerozolu na klimat. Obecnie w skład sieci wchodzi </a:t>
            </a:r>
            <a:r>
              <a:rPr lang="en-US" sz="2400" smtClean="0"/>
              <a:t>9 </a:t>
            </a:r>
            <a:r>
              <a:rPr lang="pl-PL" sz="2400" smtClean="0"/>
              <a:t>stacji badawczych.</a:t>
            </a:r>
            <a:endParaRPr lang="en-US" sz="2400" smtClean="0"/>
          </a:p>
        </p:txBody>
      </p:sp>
      <p:pic>
        <p:nvPicPr>
          <p:cNvPr id="3076" name="Symbol zastępczy zawartości 3" descr="PolandAODnew20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05038"/>
            <a:ext cx="62087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Prostokąt 4"/>
          <p:cNvSpPr>
            <a:spLocks noChangeArrowheads="1"/>
          </p:cNvSpPr>
          <p:nvPr/>
        </p:nvSpPr>
        <p:spPr bwMode="auto">
          <a:xfrm>
            <a:off x="107950" y="6488113"/>
            <a:ext cx="2014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Calibri" pitchFamily="34" charset="0"/>
                <a:hlinkClick r:id="rId3"/>
              </a:rPr>
              <a:t>www.polandaod.pl</a:t>
            </a:r>
            <a:endParaRPr lang="en-US">
              <a:latin typeface="Calibri" pitchFamily="34" charset="0"/>
            </a:endParaRPr>
          </a:p>
        </p:txBody>
      </p:sp>
      <p:sp>
        <p:nvSpPr>
          <p:cNvPr id="3078" name="pole tekstowe 5"/>
          <p:cNvSpPr txBox="1">
            <a:spLocks noChangeArrowheads="1"/>
          </p:cNvSpPr>
          <p:nvPr/>
        </p:nvSpPr>
        <p:spPr bwMode="auto">
          <a:xfrm>
            <a:off x="3203575" y="4005263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A</a:t>
            </a:r>
            <a:endParaRPr lang="en-US">
              <a:latin typeface="Calibri" pitchFamily="34" charset="0"/>
            </a:endParaRPr>
          </a:p>
        </p:txBody>
      </p:sp>
      <p:sp>
        <p:nvSpPr>
          <p:cNvPr id="3079" name="pole tekstowe 6"/>
          <p:cNvSpPr txBox="1">
            <a:spLocks noChangeArrowheads="1"/>
          </p:cNvSpPr>
          <p:nvPr/>
        </p:nvSpPr>
        <p:spPr bwMode="auto">
          <a:xfrm>
            <a:off x="4859338" y="4292600"/>
            <a:ext cx="649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A,E</a:t>
            </a:r>
            <a:endParaRPr lang="en-US">
              <a:latin typeface="Calibri" pitchFamily="34" charset="0"/>
            </a:endParaRPr>
          </a:p>
        </p:txBody>
      </p:sp>
      <p:sp>
        <p:nvSpPr>
          <p:cNvPr id="3080" name="pole tekstowe 7"/>
          <p:cNvSpPr txBox="1">
            <a:spLocks noChangeArrowheads="1"/>
          </p:cNvSpPr>
          <p:nvPr/>
        </p:nvSpPr>
        <p:spPr bwMode="auto">
          <a:xfrm>
            <a:off x="4572000" y="5589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A</a:t>
            </a:r>
            <a:endParaRPr lang="en-US">
              <a:latin typeface="Calibri" pitchFamily="34" charset="0"/>
            </a:endParaRPr>
          </a:p>
        </p:txBody>
      </p:sp>
      <p:sp>
        <p:nvSpPr>
          <p:cNvPr id="3081" name="pole tekstowe 8"/>
          <p:cNvSpPr txBox="1">
            <a:spLocks noChangeArrowheads="1"/>
          </p:cNvSpPr>
          <p:nvPr/>
        </p:nvSpPr>
        <p:spPr bwMode="auto">
          <a:xfrm>
            <a:off x="5580063" y="56610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A</a:t>
            </a:r>
            <a:endParaRPr lang="en-US">
              <a:latin typeface="Calibri" pitchFamily="34" charset="0"/>
            </a:endParaRPr>
          </a:p>
        </p:txBody>
      </p:sp>
      <p:sp>
        <p:nvSpPr>
          <p:cNvPr id="3082" name="pole tekstowe 10"/>
          <p:cNvSpPr txBox="1">
            <a:spLocks noChangeArrowheads="1"/>
          </p:cNvSpPr>
          <p:nvPr/>
        </p:nvSpPr>
        <p:spPr bwMode="auto">
          <a:xfrm>
            <a:off x="5148263" y="3933825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E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82B8-F5CE-4592-A270-737F6172423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/>
          <a:lstStyle/>
          <a:p>
            <a:pPr eaLnBrk="1" hangingPunct="1"/>
            <a:r>
              <a:rPr lang="pl-PL" sz="3200" b="1" smtClean="0"/>
              <a:t>Teledetekcja pasywna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400" smtClean="0"/>
              <a:t>Używa naturalnych źródeł promieniowanie elektromagnetycznego takich jak Słońce, powierzchnia ziemi i czy atmosfera.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/>
              <a:t>W badaniach atmosfery wykorzystuje się szerokie widmo promieniowania począwszy od UV przez promieniowanie widzialne, podczerwone po mikrofale.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smtClean="0"/>
              <a:t>Pasywna teledetekcja dostarcza informacji o temperaturze powierzchni ziemi, atmosfery, profilach pionowych koncentracji składników atmosferycznych ponadto jest wykorzystywana do pomiaru bilansu energetycznego na górnej granicy atmosfery.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52F5B-FC33-4655-9878-9F851BFC0F4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8916" name="Picture 3" descr="dictionary-activepass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981075"/>
            <a:ext cx="7416800" cy="50101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CB803-4026-4387-ACA9-C12F762BD16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Podstawowe problemy metod zdanych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/>
              <a:t>Interpretacja sygnału - metody odwrotne. Potrzeba walidacji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Odbicie zwierciadlane od powierzchni wody (odblask słoneczny)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Pomiary niektórych wielkości zależą od warunków atmosferycznych oraz położenia Słońca, np. pomiar temperatury powierzchni oceanów w zakresie dalekiej podczerwieni możliwy jest tylko przy braku chmur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Problemy skanowania obszaru powierzchni ziemi przez satelity polarne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Problemy z używaniem satelitów geostacjonarych pomiarach dla wysokich szerokościach geograficznych. </a:t>
            </a:r>
          </a:p>
          <a:p>
            <a:pPr eaLnBrk="1" hangingPunct="1">
              <a:lnSpc>
                <a:spcPct val="90000"/>
              </a:lnSpc>
            </a:pPr>
            <a:endParaRPr 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Platformy pomiarowe do badań teledetekcyjnych</a:t>
            </a:r>
            <a:endParaRPr lang="en-US" sz="3200" b="1" smtClean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557338"/>
            <a:ext cx="461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260648"/>
            <a:ext cx="4619625" cy="6408712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u="sng" dirty="0" smtClean="0"/>
              <a:t>Skanowanie w nadirze: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Pomiar promieniowania słonecznego rozproszonego wstecznie lub długofalowego emitowanie z powierzchni ziemi i atmosfery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Dobra rozdzielczość spektralna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Słaba rozdzielczość pionowa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Solar </a:t>
            </a:r>
            <a:r>
              <a:rPr lang="en-US" u="sng" dirty="0" smtClean="0"/>
              <a:t>occultation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Pomiar bezpośredniego promieniowania słonecznego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Wysoka rozdzielczość pionowa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Niska rozdzielczość przestrzenna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Limb</a:t>
            </a:r>
            <a:r>
              <a:rPr lang="en-US" u="sng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Pomiar promieniowania rozproszonego lub emitowanie w podczerwieni termalnej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Wysoka rozdzielczość pionowa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Niska rozdzielczość przestrzenna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75"/>
            <a:ext cx="3581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113"/>
            <a:ext cx="9144000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E3554-7BD0-4F21-964F-19730DDCE96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77225" cy="1143000"/>
          </a:xfrm>
        </p:spPr>
        <p:txBody>
          <a:bodyPr/>
          <a:lstStyle/>
          <a:p>
            <a:pPr marL="838200" indent="-838200" eaLnBrk="1" hangingPunct="1"/>
            <a:r>
              <a:rPr lang="pl-PL" sz="2800" smtClean="0"/>
              <a:t>Rozdzielczość czasowa zmienia się od minut </a:t>
            </a:r>
            <a:br>
              <a:rPr lang="pl-PL" sz="2800" smtClean="0"/>
            </a:br>
            <a:r>
              <a:rPr lang="pl-PL" sz="2800" smtClean="0"/>
              <a:t>nawet 2-3 tygodni.</a:t>
            </a:r>
            <a:r>
              <a:rPr lang="pl-PL" sz="4000" smtClean="0"/>
              <a:t> </a:t>
            </a:r>
          </a:p>
        </p:txBody>
      </p:sp>
      <p:pic>
        <p:nvPicPr>
          <p:cNvPr id="440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8363" y="1338263"/>
            <a:ext cx="5735637" cy="55197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039AE-D7E6-4908-8DBA-76F3D7321A06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Tryby skanowania wykonywane przez detektory satelitarne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3814762" cy="1401762"/>
          </a:xfrm>
        </p:spPr>
        <p:txBody>
          <a:bodyPr/>
          <a:lstStyle/>
          <a:p>
            <a:pPr eaLnBrk="1" hangingPunct="1"/>
            <a:r>
              <a:rPr lang="pl-PL" sz="2400" smtClean="0"/>
              <a:t>Poprzeczny (Cross track)</a:t>
            </a:r>
          </a:p>
          <a:p>
            <a:pPr eaLnBrk="1" hangingPunct="1"/>
            <a:r>
              <a:rPr lang="pl-PL" sz="2400" smtClean="0"/>
              <a:t>Podłużny (Along track)</a:t>
            </a:r>
          </a:p>
          <a:p>
            <a:pPr eaLnBrk="1" hangingPunct="1"/>
            <a:r>
              <a:rPr lang="pl-PL" sz="2400" smtClean="0"/>
              <a:t>Wirowy (Spin skaner)</a:t>
            </a:r>
          </a:p>
          <a:p>
            <a:pPr eaLnBrk="1" hangingPunct="1"/>
            <a:endParaRPr lang="pl-PL" sz="2400" smtClean="0"/>
          </a:p>
        </p:txBody>
      </p:sp>
      <p:pic>
        <p:nvPicPr>
          <p:cNvPr id="4506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05150"/>
            <a:ext cx="7524750" cy="37528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6A03F-D2D1-4592-8B49-2BDABEFC20C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pl-PL" sz="3200" smtClean="0"/>
              <a:t>AQUA: MODIS detektor</a:t>
            </a:r>
          </a:p>
        </p:txBody>
      </p:sp>
      <p:pic>
        <p:nvPicPr>
          <p:cNvPr id="135171" name="modi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457325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2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5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1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F630F-8E5C-4716-B09B-FE8367DB52C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smtClean="0"/>
              <a:t>TERRA – CERES detektor</a:t>
            </a:r>
          </a:p>
        </p:txBody>
      </p:sp>
      <p:pic>
        <p:nvPicPr>
          <p:cNvPr id="136195" name="cere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557338"/>
            <a:ext cx="4826000" cy="482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6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619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pPr eaLnBrk="1" hangingPunct="1"/>
            <a:r>
              <a:rPr lang="pl-PL" sz="3200" b="1" smtClean="0"/>
              <a:t>Konsorcjum Poland-AOD</a:t>
            </a:r>
            <a:endParaRPr lang="en-US" sz="3200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268413"/>
            <a:ext cx="8229600" cy="411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Laboratorium Transferu Radiacyjnego Instytutu Geofizyki Wydziału Fizyki Uniwersytetu Warszawskiego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Stacja Pomiarowa Instytutu Oceanologii w Sopocie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Stacja Badawcza Transferu Radiacyjnego </a:t>
            </a:r>
            <a:r>
              <a:rPr lang="pl-PL" sz="2000" dirty="0" err="1" smtClean="0"/>
              <a:t>SolarAOT</a:t>
            </a:r>
            <a:r>
              <a:rPr lang="pl-PL" sz="2000" dirty="0" smtClean="0"/>
              <a:t> w Strzyżowie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Obserwatorium Meteorologiczne Katedry Meteorologii i Klimatologii Uniwersytetu Mikołaja Kopernika w Toruniu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Stacja Badawcza w Rzecinie Katedry Meteorologii Uniwersytetu Przyrodniczego w Poznaniu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Obserwatorium Meteorologiczne Zakładu Klimatologii i Ochrony Atmosfery Uniwersytetu Wrocławskiego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Stacja badawcza Uniwersytetu Gdańskiego w Borucinie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Centralne Obserwatorium Geofizyczne w Belsku Polskiej Akademii Nauk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Obserwatorium Geofizyczne w Raciborzu Polskiej Akademii Nauk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rgbClr val="0070C0"/>
                </a:solidFill>
              </a:rPr>
              <a:t>Fundacja </a:t>
            </a:r>
            <a:r>
              <a:rPr lang="pl-PL" sz="2000" dirty="0" err="1" smtClean="0">
                <a:solidFill>
                  <a:srgbClr val="0070C0"/>
                </a:solidFill>
              </a:rPr>
              <a:t>EkoPrognoza</a:t>
            </a:r>
            <a:r>
              <a:rPr lang="pl-PL" sz="2000" dirty="0" smtClean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0E311-B8DC-47F3-B632-5C8045A79C4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77875"/>
          </a:xfrm>
        </p:spPr>
        <p:txBody>
          <a:bodyPr/>
          <a:lstStyle/>
          <a:p>
            <a:pPr eaLnBrk="1" hangingPunct="1"/>
            <a:r>
              <a:rPr lang="pl-PL" sz="3200" smtClean="0"/>
              <a:t>Detektor MISR</a:t>
            </a:r>
          </a:p>
        </p:txBody>
      </p:sp>
      <p:pic>
        <p:nvPicPr>
          <p:cNvPr id="137219" name="misr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196975"/>
            <a:ext cx="5329238" cy="5329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0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7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1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19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B5990-701C-4D5F-AAE1-340F9C4FC68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Ogólny algorytm wyznaczania wielkości atmosferycznych</a:t>
            </a:r>
          </a:p>
        </p:txBody>
      </p:sp>
      <p:grpSp>
        <p:nvGrpSpPr>
          <p:cNvPr id="49156" name="Group 6"/>
          <p:cNvGrpSpPr>
            <a:grpSpLocks/>
          </p:cNvGrpSpPr>
          <p:nvPr/>
        </p:nvGrpSpPr>
        <p:grpSpPr bwMode="auto">
          <a:xfrm>
            <a:off x="539750" y="2997200"/>
            <a:ext cx="2592388" cy="647700"/>
            <a:chOff x="1383" y="1344"/>
            <a:chExt cx="1633" cy="408"/>
          </a:xfrm>
        </p:grpSpPr>
        <p:sp>
          <p:nvSpPr>
            <p:cNvPr id="49190" name="AutoShape 4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91" name="Text Box 5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kalibracja </a:t>
              </a:r>
            </a:p>
          </p:txBody>
        </p:sp>
      </p:grpSp>
      <p:grpSp>
        <p:nvGrpSpPr>
          <p:cNvPr id="49157" name="Group 7"/>
          <p:cNvGrpSpPr>
            <a:grpSpLocks/>
          </p:cNvGrpSpPr>
          <p:nvPr/>
        </p:nvGrpSpPr>
        <p:grpSpPr bwMode="auto">
          <a:xfrm>
            <a:off x="539750" y="1628775"/>
            <a:ext cx="2592388" cy="647700"/>
            <a:chOff x="1383" y="1344"/>
            <a:chExt cx="1633" cy="408"/>
          </a:xfrm>
        </p:grpSpPr>
        <p:sp>
          <p:nvSpPr>
            <p:cNvPr id="49188" name="AutoShape 8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89" name="Text Box 9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obserwacje satelitarne</a:t>
              </a:r>
            </a:p>
          </p:txBody>
        </p:sp>
      </p:grpSp>
      <p:sp>
        <p:nvSpPr>
          <p:cNvPr id="49158" name="AutoShape 10"/>
          <p:cNvSpPr>
            <a:spLocks noChangeArrowheads="1"/>
          </p:cNvSpPr>
          <p:nvPr/>
        </p:nvSpPr>
        <p:spPr bwMode="auto">
          <a:xfrm>
            <a:off x="1619250" y="23495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grpSp>
        <p:nvGrpSpPr>
          <p:cNvPr id="49159" name="Group 11"/>
          <p:cNvGrpSpPr>
            <a:grpSpLocks/>
          </p:cNvGrpSpPr>
          <p:nvPr/>
        </p:nvGrpSpPr>
        <p:grpSpPr bwMode="auto">
          <a:xfrm>
            <a:off x="539750" y="4365625"/>
            <a:ext cx="2592388" cy="647700"/>
            <a:chOff x="1383" y="1344"/>
            <a:chExt cx="1633" cy="408"/>
          </a:xfrm>
        </p:grpSpPr>
        <p:sp>
          <p:nvSpPr>
            <p:cNvPr id="49186" name="AutoShape 1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87" name="Text Box 1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czytanie formatu danych </a:t>
              </a:r>
            </a:p>
          </p:txBody>
        </p:sp>
      </p:grpSp>
      <p:grpSp>
        <p:nvGrpSpPr>
          <p:cNvPr id="49160" name="Group 14"/>
          <p:cNvGrpSpPr>
            <a:grpSpLocks/>
          </p:cNvGrpSpPr>
          <p:nvPr/>
        </p:nvGrpSpPr>
        <p:grpSpPr bwMode="auto">
          <a:xfrm>
            <a:off x="611188" y="5734050"/>
            <a:ext cx="2592387" cy="647700"/>
            <a:chOff x="1383" y="1344"/>
            <a:chExt cx="1633" cy="408"/>
          </a:xfrm>
        </p:grpSpPr>
        <p:sp>
          <p:nvSpPr>
            <p:cNvPr id="49184" name="AutoShape 1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85" name="Text Box 1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dowiązanie geolokacji</a:t>
              </a:r>
            </a:p>
          </p:txBody>
        </p:sp>
      </p:grpSp>
      <p:sp>
        <p:nvSpPr>
          <p:cNvPr id="49161" name="AutoShape 17"/>
          <p:cNvSpPr>
            <a:spLocks noChangeArrowheads="1"/>
          </p:cNvSpPr>
          <p:nvPr/>
        </p:nvSpPr>
        <p:spPr bwMode="auto">
          <a:xfrm>
            <a:off x="1619250" y="3716338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9162" name="AutoShape 18"/>
          <p:cNvSpPr>
            <a:spLocks noChangeArrowheads="1"/>
          </p:cNvSpPr>
          <p:nvPr/>
        </p:nvSpPr>
        <p:spPr bwMode="auto">
          <a:xfrm>
            <a:off x="1619250" y="508476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grpSp>
        <p:nvGrpSpPr>
          <p:cNvPr id="49163" name="Group 22"/>
          <p:cNvGrpSpPr>
            <a:grpSpLocks/>
          </p:cNvGrpSpPr>
          <p:nvPr/>
        </p:nvGrpSpPr>
        <p:grpSpPr bwMode="auto">
          <a:xfrm>
            <a:off x="4140200" y="5516563"/>
            <a:ext cx="2592388" cy="958850"/>
            <a:chOff x="2608" y="3430"/>
            <a:chExt cx="1633" cy="604"/>
          </a:xfrm>
        </p:grpSpPr>
        <p:sp>
          <p:nvSpPr>
            <p:cNvPr id="49182" name="AutoShape 20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83" name="Text Box 21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wybór pikseli chmurowych lub bezchmurnych</a:t>
              </a:r>
            </a:p>
          </p:txBody>
        </p:sp>
      </p:grpSp>
      <p:sp>
        <p:nvSpPr>
          <p:cNvPr id="49164" name="AutoShape 24"/>
          <p:cNvSpPr>
            <a:spLocks noChangeArrowheads="1"/>
          </p:cNvSpPr>
          <p:nvPr/>
        </p:nvSpPr>
        <p:spPr bwMode="auto">
          <a:xfrm>
            <a:off x="3276600" y="58769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grpSp>
        <p:nvGrpSpPr>
          <p:cNvPr id="49165" name="Group 25"/>
          <p:cNvGrpSpPr>
            <a:grpSpLocks/>
          </p:cNvGrpSpPr>
          <p:nvPr/>
        </p:nvGrpSpPr>
        <p:grpSpPr bwMode="auto">
          <a:xfrm>
            <a:off x="5148263" y="3500438"/>
            <a:ext cx="2592387" cy="958850"/>
            <a:chOff x="2608" y="3430"/>
            <a:chExt cx="1633" cy="604"/>
          </a:xfrm>
        </p:grpSpPr>
        <p:sp>
          <p:nvSpPr>
            <p:cNvPr id="49180" name="AutoShape 26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81" name="Text Box 27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metody odwrotne w oparciu o modele transferu radiacyjnego </a:t>
              </a:r>
            </a:p>
          </p:txBody>
        </p:sp>
      </p:grpSp>
      <p:grpSp>
        <p:nvGrpSpPr>
          <p:cNvPr id="49166" name="Group 31"/>
          <p:cNvGrpSpPr>
            <a:grpSpLocks/>
          </p:cNvGrpSpPr>
          <p:nvPr/>
        </p:nvGrpSpPr>
        <p:grpSpPr bwMode="auto">
          <a:xfrm>
            <a:off x="5940425" y="1700213"/>
            <a:ext cx="2592388" cy="647700"/>
            <a:chOff x="1383" y="1344"/>
            <a:chExt cx="1633" cy="408"/>
          </a:xfrm>
        </p:grpSpPr>
        <p:sp>
          <p:nvSpPr>
            <p:cNvPr id="49178" name="AutoShape 3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79" name="Text Box 3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wyznaczne wielkości </a:t>
              </a:r>
            </a:p>
          </p:txBody>
        </p:sp>
      </p:grpSp>
      <p:grpSp>
        <p:nvGrpSpPr>
          <p:cNvPr id="49167" name="Group 34"/>
          <p:cNvGrpSpPr>
            <a:grpSpLocks/>
          </p:cNvGrpSpPr>
          <p:nvPr/>
        </p:nvGrpSpPr>
        <p:grpSpPr bwMode="auto">
          <a:xfrm>
            <a:off x="3635375" y="2492375"/>
            <a:ext cx="1655763" cy="647700"/>
            <a:chOff x="1383" y="1344"/>
            <a:chExt cx="1633" cy="408"/>
          </a:xfrm>
        </p:grpSpPr>
        <p:sp>
          <p:nvSpPr>
            <p:cNvPr id="49176" name="AutoShape 3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77" name="Text Box 3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walidacja</a:t>
              </a:r>
            </a:p>
          </p:txBody>
        </p:sp>
      </p:grpSp>
      <p:sp>
        <p:nvSpPr>
          <p:cNvPr id="49168" name="AutoShape 37"/>
          <p:cNvSpPr>
            <a:spLocks noChangeArrowheads="1"/>
          </p:cNvSpPr>
          <p:nvPr/>
        </p:nvSpPr>
        <p:spPr bwMode="auto">
          <a:xfrm rot="-3895952">
            <a:off x="6227762" y="2852738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9169" name="AutoShape 38"/>
          <p:cNvSpPr>
            <a:spLocks noChangeArrowheads="1"/>
          </p:cNvSpPr>
          <p:nvPr/>
        </p:nvSpPr>
        <p:spPr bwMode="auto">
          <a:xfrm rot="-3895952">
            <a:off x="5221287" y="4868863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9170" name="AutoShape 39"/>
          <p:cNvSpPr>
            <a:spLocks noChangeArrowheads="1"/>
          </p:cNvSpPr>
          <p:nvPr/>
        </p:nvSpPr>
        <p:spPr bwMode="auto">
          <a:xfrm rot="8497950">
            <a:off x="5076825" y="206057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9171" name="AutoShape 40"/>
          <p:cNvSpPr>
            <a:spLocks noChangeArrowheads="1"/>
          </p:cNvSpPr>
          <p:nvPr/>
        </p:nvSpPr>
        <p:spPr bwMode="auto">
          <a:xfrm rot="2740082">
            <a:off x="4140200" y="3429001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grpSp>
        <p:nvGrpSpPr>
          <p:cNvPr id="49172" name="Group 41"/>
          <p:cNvGrpSpPr>
            <a:grpSpLocks/>
          </p:cNvGrpSpPr>
          <p:nvPr/>
        </p:nvGrpSpPr>
        <p:grpSpPr bwMode="auto">
          <a:xfrm>
            <a:off x="7308850" y="4868863"/>
            <a:ext cx="1655763" cy="712787"/>
            <a:chOff x="1383" y="1344"/>
            <a:chExt cx="1633" cy="449"/>
          </a:xfrm>
        </p:grpSpPr>
        <p:sp>
          <p:nvSpPr>
            <p:cNvPr id="49174" name="AutoShape 4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49175" name="Text Box 43"/>
            <p:cNvSpPr txBox="1">
              <a:spLocks noChangeArrowheads="1"/>
            </p:cNvSpPr>
            <p:nvPr/>
          </p:nvSpPr>
          <p:spPr bwMode="auto">
            <a:xfrm>
              <a:off x="1428" y="1389"/>
              <a:ext cx="1543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chemeClr val="bg2"/>
                  </a:solidFill>
                  <a:latin typeface="Calibri" pitchFamily="34" charset="0"/>
                </a:rPr>
                <a:t>informacje klimatyczne</a:t>
              </a:r>
            </a:p>
          </p:txBody>
        </p:sp>
      </p:grpSp>
      <p:sp>
        <p:nvSpPr>
          <p:cNvPr id="49173" name="AutoShape 44"/>
          <p:cNvSpPr>
            <a:spLocks noChangeArrowheads="1"/>
          </p:cNvSpPr>
          <p:nvPr/>
        </p:nvSpPr>
        <p:spPr bwMode="auto">
          <a:xfrm rot="-8736537">
            <a:off x="7740650" y="43656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pl-PL" sz="3200" b="1" smtClean="0"/>
              <a:t>Fizyczne podstawy teledetekcji</a:t>
            </a:r>
            <a:endParaRPr lang="en-US" sz="3200" b="1" smtClean="0"/>
          </a:p>
        </p:txBody>
      </p:sp>
      <p:sp>
        <p:nvSpPr>
          <p:cNvPr id="5017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Propagacja promieniowania w atmosferze</a:t>
            </a:r>
          </a:p>
          <a:p>
            <a:pPr eaLnBrk="1" hangingPunct="1"/>
            <a:r>
              <a:rPr lang="pl-PL" sz="2400" smtClean="0"/>
              <a:t>Oddziaływanie promieniowania z powietrzem</a:t>
            </a:r>
          </a:p>
          <a:p>
            <a:pPr eaLnBrk="1" hangingPunct="1"/>
            <a:r>
              <a:rPr lang="pl-PL" sz="2400" smtClean="0"/>
              <a:t>Oddziaływanie promieniowania z powierzchnią ziemi</a:t>
            </a:r>
          </a:p>
          <a:p>
            <a:pPr eaLnBrk="1" hangingPunct="1"/>
            <a:r>
              <a:rPr lang="pl-PL" sz="2400" smtClean="0"/>
              <a:t>Emisja promieniowania termalnego przez powierzchnię ziemi oraz powietrze</a:t>
            </a:r>
            <a:endParaRPr lang="en-US" sz="24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>
          <a:xfrm>
            <a:off x="5508625" y="2852738"/>
            <a:ext cx="3095625" cy="287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A59C1-B170-419D-A116-1179B8B9279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7875"/>
          </a:xfrm>
        </p:spPr>
        <p:txBody>
          <a:bodyPr/>
          <a:lstStyle/>
          <a:p>
            <a:pPr eaLnBrk="1" hangingPunct="1"/>
            <a:r>
              <a:rPr lang="pl-PL" sz="2800" smtClean="0"/>
              <a:t>Podstawowe wielkości związane z promieniowaniem</a:t>
            </a:r>
          </a:p>
        </p:txBody>
      </p:sp>
      <p:graphicFrame>
        <p:nvGraphicFramePr>
          <p:cNvPr id="1026" name="Rectangle 2"/>
          <p:cNvGraphicFramePr>
            <a:graphicFrameLocks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p:oleObj spid="_x0000_s1026" name="Równanie" r:id="rId3" imgW="0" imgH="0" progId="Equation.3">
              <p:embed/>
            </p:oleObj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95963" y="3213100"/>
            <a:ext cx="2400300" cy="2095500"/>
            <a:chOff x="6097" y="3370"/>
            <a:chExt cx="3780" cy="3300"/>
          </a:xfrm>
          <a:solidFill>
            <a:srgbClr val="00B050"/>
          </a:solidFill>
        </p:grpSpPr>
        <p:sp>
          <p:nvSpPr>
            <p:cNvPr id="142344" name="Text Box 8"/>
            <p:cNvSpPr txBox="1">
              <a:spLocks noChangeArrowheads="1"/>
            </p:cNvSpPr>
            <p:nvPr/>
          </p:nvSpPr>
          <p:spPr bwMode="auto">
            <a:xfrm>
              <a:off x="9157" y="3370"/>
              <a:ext cx="720" cy="540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pl-PL" sz="1200" b="1">
                  <a:sym typeface="Symbol" pitchFamily="18" charset="2"/>
                </a:rPr>
                <a:t></a:t>
              </a:r>
              <a:endParaRPr lang="pl-PL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097" y="4810"/>
              <a:ext cx="1860" cy="1860"/>
              <a:chOff x="2857" y="9124"/>
              <a:chExt cx="1860" cy="1860"/>
            </a:xfrm>
            <a:grpFill/>
          </p:grpSpPr>
          <p:sp>
            <p:nvSpPr>
              <p:cNvPr id="142346" name="Line 10"/>
              <p:cNvSpPr>
                <a:spLocks noChangeShapeType="1"/>
              </p:cNvSpPr>
              <p:nvPr/>
            </p:nvSpPr>
            <p:spPr bwMode="auto">
              <a:xfrm flipV="1">
                <a:off x="2857" y="9184"/>
                <a:ext cx="1440" cy="1440"/>
              </a:xfrm>
              <a:prstGeom prst="line">
                <a:avLst/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347" name="Line 11"/>
              <p:cNvSpPr>
                <a:spLocks noChangeShapeType="1"/>
              </p:cNvSpPr>
              <p:nvPr/>
            </p:nvSpPr>
            <p:spPr bwMode="auto">
              <a:xfrm flipV="1">
                <a:off x="3217" y="9544"/>
                <a:ext cx="1440" cy="1440"/>
              </a:xfrm>
              <a:prstGeom prst="line">
                <a:avLst/>
              </a:prstGeom>
              <a:grp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348" name="Line 12"/>
              <p:cNvSpPr>
                <a:spLocks noChangeShapeType="1"/>
              </p:cNvSpPr>
              <p:nvPr/>
            </p:nvSpPr>
            <p:spPr bwMode="auto">
              <a:xfrm>
                <a:off x="2857" y="10624"/>
                <a:ext cx="360" cy="36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349" name="Rectangle 13"/>
              <p:cNvSpPr>
                <a:spLocks noChangeArrowheads="1"/>
              </p:cNvSpPr>
              <p:nvPr/>
            </p:nvSpPr>
            <p:spPr bwMode="auto">
              <a:xfrm rot="8122468">
                <a:off x="3022" y="10564"/>
                <a:ext cx="180" cy="36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350" name="Line 14"/>
              <p:cNvSpPr>
                <a:spLocks noChangeShapeType="1"/>
              </p:cNvSpPr>
              <p:nvPr/>
            </p:nvSpPr>
            <p:spPr bwMode="auto">
              <a:xfrm>
                <a:off x="4297" y="9184"/>
                <a:ext cx="0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351" name="Line 15"/>
              <p:cNvSpPr>
                <a:spLocks noChangeShapeType="1"/>
              </p:cNvSpPr>
              <p:nvPr/>
            </p:nvSpPr>
            <p:spPr bwMode="auto">
              <a:xfrm>
                <a:off x="4237" y="9124"/>
                <a:ext cx="180" cy="165"/>
              </a:xfrm>
              <a:prstGeom prst="line">
                <a:avLst/>
              </a:prstGeom>
              <a:grpFill/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352" name="Line 16"/>
              <p:cNvSpPr>
                <a:spLocks noChangeShapeType="1"/>
              </p:cNvSpPr>
              <p:nvPr/>
            </p:nvSpPr>
            <p:spPr bwMode="auto">
              <a:xfrm flipH="1" flipV="1">
                <a:off x="4537" y="9409"/>
                <a:ext cx="180" cy="180"/>
              </a:xfrm>
              <a:prstGeom prst="line">
                <a:avLst/>
              </a:prstGeom>
              <a:grpFill/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2353" name="Line 17"/>
            <p:cNvSpPr>
              <a:spLocks noChangeShapeType="1"/>
            </p:cNvSpPr>
            <p:nvPr/>
          </p:nvSpPr>
          <p:spPr bwMode="auto">
            <a:xfrm flipV="1">
              <a:off x="6427" y="3730"/>
              <a:ext cx="2370" cy="2625"/>
            </a:xfrm>
            <a:prstGeom prst="line">
              <a:avLst/>
            </a:prstGeom>
            <a:grp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4" name="Line 18"/>
            <p:cNvSpPr>
              <a:spLocks noChangeShapeType="1"/>
            </p:cNvSpPr>
            <p:nvPr/>
          </p:nvSpPr>
          <p:spPr bwMode="auto">
            <a:xfrm flipV="1">
              <a:off x="6412" y="3910"/>
              <a:ext cx="2565" cy="2475"/>
            </a:xfrm>
            <a:prstGeom prst="line">
              <a:avLst/>
            </a:prstGeom>
            <a:grp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5" name="Text Box 19"/>
            <p:cNvSpPr txBox="1">
              <a:spLocks noChangeArrowheads="1"/>
            </p:cNvSpPr>
            <p:nvPr/>
          </p:nvSpPr>
          <p:spPr bwMode="auto">
            <a:xfrm>
              <a:off x="8617" y="4270"/>
              <a:ext cx="720" cy="540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pl-PL" sz="1200"/>
                <a:t>d</a:t>
              </a:r>
              <a:r>
                <a:rPr lang="pl-PL" sz="1200">
                  <a:sym typeface="Symbol" pitchFamily="18" charset="2"/>
                </a:rPr>
                <a:t></a:t>
              </a:r>
              <a:endParaRPr lang="pl-PL"/>
            </a:p>
          </p:txBody>
        </p:sp>
        <p:sp>
          <p:nvSpPr>
            <p:cNvPr id="142356" name="Arc 20"/>
            <p:cNvSpPr>
              <a:spLocks/>
            </p:cNvSpPr>
            <p:nvPr/>
          </p:nvSpPr>
          <p:spPr bwMode="auto">
            <a:xfrm>
              <a:off x="8617" y="3910"/>
              <a:ext cx="18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7" name="Line 21"/>
            <p:cNvSpPr>
              <a:spLocks noChangeShapeType="1"/>
            </p:cNvSpPr>
            <p:nvPr/>
          </p:nvSpPr>
          <p:spPr bwMode="auto">
            <a:xfrm flipV="1">
              <a:off x="6412" y="3535"/>
              <a:ext cx="2745" cy="2850"/>
            </a:xfrm>
            <a:prstGeom prst="line">
              <a:avLst/>
            </a:prstGeom>
            <a:grpFill/>
            <a:ln w="9525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358" name="Line 22"/>
            <p:cNvSpPr>
              <a:spLocks noChangeShapeType="1"/>
            </p:cNvSpPr>
            <p:nvPr/>
          </p:nvSpPr>
          <p:spPr bwMode="auto">
            <a:xfrm flipH="1">
              <a:off x="6457" y="6457"/>
              <a:ext cx="1080" cy="0"/>
            </a:xfrm>
            <a:prstGeom prst="lin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4" name="Text Box 23"/>
          <p:cNvSpPr txBox="1">
            <a:spLocks noChangeArrowheads="1"/>
          </p:cNvSpPr>
          <p:nvPr/>
        </p:nvSpPr>
        <p:spPr bwMode="auto">
          <a:xfrm>
            <a:off x="468313" y="2349500"/>
            <a:ext cx="47513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</a:rPr>
              <a:t>Radiancja </a:t>
            </a:r>
            <a:r>
              <a:rPr lang="pl-PL"/>
              <a:t>– ilość energii mierzonej w określonym kierunku w jednostce czasu dt na jednostkę powierzchni dA, kąta bryłowego d</a:t>
            </a:r>
            <a:r>
              <a:rPr lang="pl-PL">
                <a:sym typeface="Symbol" pitchFamily="18" charset="2"/>
              </a:rPr>
              <a:t></a:t>
            </a:r>
            <a:r>
              <a:rPr lang="pl-PL"/>
              <a:t> oraz w wąskim przedziale spektralnym d</a:t>
            </a:r>
            <a:r>
              <a:rPr lang="pl-PL">
                <a:sym typeface="Symbol" pitchFamily="18" charset="2"/>
              </a:rPr>
              <a:t></a:t>
            </a:r>
            <a:r>
              <a:rPr lang="pl-PL"/>
              <a:t>. </a:t>
            </a:r>
          </a:p>
        </p:txBody>
      </p:sp>
      <p:sp>
        <p:nvSpPr>
          <p:cNvPr id="1035" name="Rectangle 2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84213" y="4292600"/>
          <a:ext cx="2376487" cy="735013"/>
        </p:xfrm>
        <a:graphic>
          <a:graphicData uri="http://schemas.openxmlformats.org/presentationml/2006/ole">
            <p:oleObj spid="_x0000_s1027" name="Równanie" r:id="rId4" imgW="1320227" imgH="406224" progId="Equation.3">
              <p:embed/>
            </p:oleObj>
          </a:graphicData>
        </a:graphic>
      </p:graphicFrame>
      <p:sp>
        <p:nvSpPr>
          <p:cNvPr id="1036" name="Rectangle 2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3851275" y="4292600"/>
          <a:ext cx="1081088" cy="811213"/>
        </p:xfrm>
        <a:graphic>
          <a:graphicData uri="http://schemas.openxmlformats.org/presentationml/2006/ole">
            <p:oleObj spid="_x0000_s1028" name="Równanie" r:id="rId5" imgW="571252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4356100" y="1773238"/>
            <a:ext cx="4319588" cy="251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B65F0-8637-4566-81A2-3E5D13A56F7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1628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400" b="1" smtClean="0">
                <a:solidFill>
                  <a:schemeClr val="folHlink"/>
                </a:solidFill>
              </a:rPr>
              <a:t>Strumień, natężenie promieniowania</a:t>
            </a:r>
            <a:r>
              <a:rPr lang="pl-PL" sz="2400" b="1" smtClean="0"/>
              <a:t> -</a:t>
            </a:r>
            <a:r>
              <a:rPr lang="pl-PL" sz="2400" smtClean="0"/>
              <a:t> ilość energii na jednostkę czasu przechodzącej przez jednostkową powierzchni dA dla wąskiego przedziału spektralnego d</a:t>
            </a:r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 promieniowania elektromagnetycznego.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8313" y="2060575"/>
          <a:ext cx="1655762" cy="800100"/>
        </p:xfrm>
        <a:graphic>
          <a:graphicData uri="http://schemas.openxmlformats.org/presentationml/2006/ole">
            <p:oleObj spid="_x0000_s2050" name="Równanie" r:id="rId3" imgW="850531" imgH="406224" progId="Equation.3">
              <p:embed/>
            </p:oleObj>
          </a:graphicData>
        </a:graphic>
      </p:graphicFrame>
      <p:grpSp>
        <p:nvGrpSpPr>
          <p:cNvPr id="2056" name="Group 5"/>
          <p:cNvGrpSpPr>
            <a:grpSpLocks noChangeAspect="1"/>
          </p:cNvGrpSpPr>
          <p:nvPr/>
        </p:nvGrpSpPr>
        <p:grpSpPr bwMode="auto">
          <a:xfrm>
            <a:off x="3924300" y="2205038"/>
            <a:ext cx="4457700" cy="1943100"/>
            <a:chOff x="2137" y="2137"/>
            <a:chExt cx="7020" cy="3060"/>
          </a:xfrm>
        </p:grpSpPr>
        <p:sp>
          <p:nvSpPr>
            <p:cNvPr id="2059" name="AutoShape 6"/>
            <p:cNvSpPr>
              <a:spLocks noChangeAspect="1" noChangeArrowheads="1"/>
            </p:cNvSpPr>
            <p:nvPr/>
          </p:nvSpPr>
          <p:spPr bwMode="auto">
            <a:xfrm>
              <a:off x="2137" y="2137"/>
              <a:ext cx="7020" cy="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Text Box 7"/>
            <p:cNvSpPr txBox="1">
              <a:spLocks noChangeArrowheads="1"/>
            </p:cNvSpPr>
            <p:nvPr/>
          </p:nvSpPr>
          <p:spPr bwMode="auto">
            <a:xfrm>
              <a:off x="5917" y="2137"/>
              <a:ext cx="144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/>
                <a:t>I(</a:t>
              </a:r>
              <a:r>
                <a:rPr lang="pl-PL" sz="1200">
                  <a:sym typeface="Symbol" pitchFamily="18" charset="2"/>
                </a:rPr>
                <a:t></a:t>
              </a:r>
              <a:r>
                <a:rPr lang="pl-PL" sz="1200"/>
                <a:t>,</a:t>
              </a:r>
              <a:r>
                <a:rPr lang="pl-PL" sz="1200">
                  <a:sym typeface="Symbol" pitchFamily="18" charset="2"/>
                </a:rPr>
                <a:t></a:t>
              </a:r>
              <a:r>
                <a:rPr lang="pl-PL" sz="1200"/>
                <a:t>)</a:t>
              </a:r>
              <a:endParaRPr lang="pl-PL"/>
            </a:p>
          </p:txBody>
        </p:sp>
        <p:grpSp>
          <p:nvGrpSpPr>
            <p:cNvPr id="2061" name="Group 8"/>
            <p:cNvGrpSpPr>
              <a:grpSpLocks/>
            </p:cNvGrpSpPr>
            <p:nvPr/>
          </p:nvGrpSpPr>
          <p:grpSpPr bwMode="auto">
            <a:xfrm>
              <a:off x="3292" y="2497"/>
              <a:ext cx="5685" cy="2265"/>
              <a:chOff x="3292" y="2497"/>
              <a:chExt cx="5685" cy="2265"/>
            </a:xfrm>
          </p:grpSpPr>
          <p:sp>
            <p:nvSpPr>
              <p:cNvPr id="2062" name="Rectangle 9"/>
              <p:cNvSpPr>
                <a:spLocks noChangeArrowheads="1"/>
              </p:cNvSpPr>
              <p:nvPr/>
            </p:nvSpPr>
            <p:spPr bwMode="auto">
              <a:xfrm>
                <a:off x="5017" y="4297"/>
                <a:ext cx="1620" cy="1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Rectangle 10"/>
              <p:cNvSpPr>
                <a:spLocks noChangeArrowheads="1"/>
              </p:cNvSpPr>
              <p:nvPr/>
            </p:nvSpPr>
            <p:spPr bwMode="auto">
              <a:xfrm>
                <a:off x="5377" y="4477"/>
                <a:ext cx="900" cy="180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Line 11"/>
              <p:cNvSpPr>
                <a:spLocks noChangeShapeType="1"/>
              </p:cNvSpPr>
              <p:nvPr/>
            </p:nvSpPr>
            <p:spPr bwMode="auto">
              <a:xfrm>
                <a:off x="3757" y="2857"/>
                <a:ext cx="720" cy="72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Line 12"/>
              <p:cNvSpPr>
                <a:spLocks noChangeShapeType="1"/>
              </p:cNvSpPr>
              <p:nvPr/>
            </p:nvSpPr>
            <p:spPr bwMode="auto">
              <a:xfrm>
                <a:off x="5737" y="2497"/>
                <a:ext cx="1" cy="90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13"/>
              <p:cNvSpPr>
                <a:spLocks noChangeShapeType="1"/>
              </p:cNvSpPr>
              <p:nvPr/>
            </p:nvSpPr>
            <p:spPr bwMode="auto">
              <a:xfrm flipH="1">
                <a:off x="6997" y="2857"/>
                <a:ext cx="900" cy="72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Arc 14"/>
              <p:cNvSpPr>
                <a:spLocks/>
              </p:cNvSpPr>
              <p:nvPr/>
            </p:nvSpPr>
            <p:spPr bwMode="auto">
              <a:xfrm rot="16401337" flipV="1">
                <a:off x="5406" y="3102"/>
                <a:ext cx="883" cy="1597"/>
              </a:xfrm>
              <a:custGeom>
                <a:avLst/>
                <a:gdLst>
                  <a:gd name="T0" fmla="*/ 0 w 22246"/>
                  <a:gd name="T1" fmla="*/ 0 h 43198"/>
                  <a:gd name="T2" fmla="*/ 0 w 22246"/>
                  <a:gd name="T3" fmla="*/ 2 h 43198"/>
                  <a:gd name="T4" fmla="*/ 0 w 22246"/>
                  <a:gd name="T5" fmla="*/ 1 h 43198"/>
                  <a:gd name="T6" fmla="*/ 0 60000 65536"/>
                  <a:gd name="T7" fmla="*/ 0 60000 65536"/>
                  <a:gd name="T8" fmla="*/ 0 60000 65536"/>
                  <a:gd name="T9" fmla="*/ 0 w 22246"/>
                  <a:gd name="T10" fmla="*/ 0 h 43198"/>
                  <a:gd name="T11" fmla="*/ 22246 w 2224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246" h="43198" fill="none" extrusionOk="0">
                    <a:moveTo>
                      <a:pt x="967" y="0"/>
                    </a:moveTo>
                    <a:cubicBezTo>
                      <a:pt x="12770" y="176"/>
                      <a:pt x="22246" y="9794"/>
                      <a:pt x="22246" y="21598"/>
                    </a:cubicBezTo>
                    <a:cubicBezTo>
                      <a:pt x="22246" y="33527"/>
                      <a:pt x="12575" y="43198"/>
                      <a:pt x="646" y="43198"/>
                    </a:cubicBezTo>
                    <a:cubicBezTo>
                      <a:pt x="430" y="43198"/>
                      <a:pt x="215" y="43194"/>
                      <a:pt x="-1" y="43188"/>
                    </a:cubicBezTo>
                  </a:path>
                  <a:path w="22246" h="43198" stroke="0" extrusionOk="0">
                    <a:moveTo>
                      <a:pt x="967" y="0"/>
                    </a:moveTo>
                    <a:cubicBezTo>
                      <a:pt x="12770" y="176"/>
                      <a:pt x="22246" y="9794"/>
                      <a:pt x="22246" y="21598"/>
                    </a:cubicBezTo>
                    <a:cubicBezTo>
                      <a:pt x="22246" y="33527"/>
                      <a:pt x="12575" y="43198"/>
                      <a:pt x="646" y="43198"/>
                    </a:cubicBezTo>
                    <a:cubicBezTo>
                      <a:pt x="430" y="43198"/>
                      <a:pt x="215" y="43194"/>
                      <a:pt x="-1" y="43188"/>
                    </a:cubicBezTo>
                    <a:lnTo>
                      <a:pt x="646" y="21598"/>
                    </a:lnTo>
                    <a:close/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15"/>
              <p:cNvSpPr>
                <a:spLocks noChangeShapeType="1"/>
              </p:cNvSpPr>
              <p:nvPr/>
            </p:nvSpPr>
            <p:spPr bwMode="auto">
              <a:xfrm flipH="1">
                <a:off x="6457" y="4372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16"/>
              <p:cNvSpPr>
                <a:spLocks noChangeShapeType="1"/>
              </p:cNvSpPr>
              <p:nvPr/>
            </p:nvSpPr>
            <p:spPr bwMode="auto">
              <a:xfrm>
                <a:off x="4297" y="4552"/>
                <a:ext cx="1260" cy="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Text Box 17"/>
              <p:cNvSpPr txBox="1">
                <a:spLocks noChangeArrowheads="1"/>
              </p:cNvSpPr>
              <p:nvPr/>
            </p:nvSpPr>
            <p:spPr bwMode="auto">
              <a:xfrm>
                <a:off x="3292" y="4222"/>
                <a:ext cx="1260" cy="54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l-PL" sz="1200"/>
                  <a:t>detektor</a:t>
                </a:r>
                <a:endParaRPr lang="pl-PL"/>
              </a:p>
            </p:txBody>
          </p:sp>
          <p:sp>
            <p:nvSpPr>
              <p:cNvPr id="2071" name="Text Box 18"/>
              <p:cNvSpPr txBox="1">
                <a:spLocks noChangeArrowheads="1"/>
              </p:cNvSpPr>
              <p:nvPr/>
            </p:nvSpPr>
            <p:spPr bwMode="auto">
              <a:xfrm>
                <a:off x="7357" y="4117"/>
                <a:ext cx="1620" cy="54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l-PL" sz="1200"/>
                  <a:t>dyfuzor</a:t>
                </a:r>
                <a:endParaRPr lang="pl-PL"/>
              </a:p>
            </p:txBody>
          </p:sp>
        </p:grpSp>
      </p:grp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68313" y="4868863"/>
          <a:ext cx="2376487" cy="806450"/>
        </p:xfrm>
        <a:graphic>
          <a:graphicData uri="http://schemas.openxmlformats.org/presentationml/2006/ole">
            <p:oleObj spid="_x0000_s2051" name="Równanie" r:id="rId4" imgW="1091726" imgH="368140" progId="Equation.3">
              <p:embed/>
            </p:oleObj>
          </a:graphicData>
        </a:graphic>
      </p:graphicFrame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50825" y="4005263"/>
            <a:ext cx="511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Związek radiancji ze strumieniem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74BBF-3BA6-4566-8EB0-2A4CF2F619A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33413"/>
          </a:xfrm>
        </p:spPr>
        <p:txBody>
          <a:bodyPr/>
          <a:lstStyle/>
          <a:p>
            <a:pPr eaLnBrk="1" hangingPunct="1"/>
            <a:r>
              <a:rPr lang="pl-PL" sz="2800" b="1" smtClean="0"/>
              <a:t>Promieniowanie ciała doskonale czarnego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1584325"/>
          </a:xfrm>
        </p:spPr>
        <p:txBody>
          <a:bodyPr/>
          <a:lstStyle/>
          <a:p>
            <a:pPr eaLnBrk="1" hangingPunct="1"/>
            <a:r>
              <a:rPr lang="pl-PL" sz="2400" b="1" smtClean="0">
                <a:solidFill>
                  <a:schemeClr val="folHlink"/>
                </a:solidFill>
              </a:rPr>
              <a:t>Ciało doskonale czarne </a:t>
            </a:r>
            <a:r>
              <a:rPr lang="pl-PL" sz="2400" smtClean="0">
                <a:solidFill>
                  <a:schemeClr val="folHlink"/>
                </a:solidFill>
              </a:rPr>
              <a:t>-</a:t>
            </a:r>
            <a:r>
              <a:rPr lang="pl-PL" sz="2400" smtClean="0"/>
              <a:t> to ciało fizyczne, które pochłania całkowicie padające na niego promieniowanie oraz emituje energie zgodnie równowadze prawem Plancka: 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4213" y="2708275"/>
          <a:ext cx="2735262" cy="881063"/>
        </p:xfrm>
        <a:graphic>
          <a:graphicData uri="http://schemas.openxmlformats.org/presentationml/2006/ole">
            <p:oleObj spid="_x0000_s3074" name="Równanie" r:id="rId3" imgW="1422400" imgH="457200" progId="Equation.3">
              <p:embed/>
            </p:oleObj>
          </a:graphicData>
        </a:graphic>
      </p:graphicFrame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4572000" y="2781300"/>
            <a:ext cx="367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h=6.626x10</a:t>
            </a:r>
            <a:r>
              <a:rPr lang="pl-PL" baseline="30000"/>
              <a:t>-34 </a:t>
            </a:r>
            <a:r>
              <a:rPr lang="pl-PL"/>
              <a:t>Js, </a:t>
            </a:r>
          </a:p>
          <a:p>
            <a:r>
              <a:rPr lang="pl-PL"/>
              <a:t>k=1.3806x10</a:t>
            </a:r>
            <a:r>
              <a:rPr lang="pl-PL" baseline="30000"/>
              <a:t>-23</a:t>
            </a:r>
            <a:r>
              <a:rPr lang="pl-PL"/>
              <a:t>  J/K</a:t>
            </a: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59338" y="4149725"/>
          <a:ext cx="2736850" cy="581025"/>
        </p:xfrm>
        <a:graphic>
          <a:graphicData uri="http://schemas.openxmlformats.org/presentationml/2006/ole">
            <p:oleObj spid="_x0000_s3075" name="Równanie" r:id="rId4" imgW="1079500" imgH="228600" progId="Equation.3">
              <p:embed/>
            </p:oleObj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50825" y="4149725"/>
            <a:ext cx="489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Prawo Stefana-Boltzmanna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323850" y="4752975"/>
            <a:ext cx="317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>
                <a:sym typeface="Symbol" pitchFamily="18" charset="2"/>
              </a:rPr>
              <a:t>=</a:t>
            </a:r>
            <a:r>
              <a:rPr lang="pl-PL"/>
              <a:t>5.67x10</a:t>
            </a:r>
            <a:r>
              <a:rPr lang="pl-PL">
                <a:sym typeface="Symbol" pitchFamily="18" charset="2"/>
              </a:rPr>
              <a:t>-8 Wm</a:t>
            </a:r>
            <a:r>
              <a:rPr lang="pl-PL" baseline="30000">
                <a:sym typeface="Symbol" pitchFamily="18" charset="2"/>
              </a:rPr>
              <a:t>-2</a:t>
            </a:r>
            <a:r>
              <a:rPr lang="pl-PL">
                <a:sym typeface="Symbol" pitchFamily="18" charset="2"/>
              </a:rPr>
              <a:t>K</a:t>
            </a:r>
            <a:r>
              <a:rPr lang="pl-PL" baseline="30000">
                <a:sym typeface="Symbol" pitchFamily="18" charset="2"/>
              </a:rPr>
              <a:t>-4</a:t>
            </a:r>
            <a:r>
              <a:rPr lang="pl-PL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96AFE-52E9-48FB-8DFE-C6BA0E882B4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4100" name="Picture 2" descr="blackbod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0"/>
            <a:ext cx="5076825" cy="3805238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539750" y="450850"/>
            <a:ext cx="209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b="1"/>
              <a:t>Prawo </a:t>
            </a:r>
            <a:r>
              <a:rPr lang="pl-PL" b="1">
                <a:cs typeface="Times New Roman" pitchFamily="18" charset="0"/>
              </a:rPr>
              <a:t>Wien’a</a:t>
            </a:r>
            <a:r>
              <a:rPr lang="pl-PL" sz="1200">
                <a:cs typeface="Times New Roman" pitchFamily="18" charset="0"/>
              </a:rPr>
              <a:t> </a:t>
            </a:r>
            <a:endParaRPr lang="pl-PL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39750" y="981075"/>
          <a:ext cx="1943100" cy="606425"/>
        </p:xfrm>
        <a:graphic>
          <a:graphicData uri="http://schemas.openxmlformats.org/presentationml/2006/ole">
            <p:oleObj spid="_x0000_s4098" name="Równanie" r:id="rId4" imgW="736600" imgH="228600" progId="Equation.3">
              <p:embed/>
            </p:oleObj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11188" y="1754188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>
                <a:cs typeface="Times New Roman" pitchFamily="18" charset="0"/>
              </a:rPr>
              <a:t>a=2.897x10</a:t>
            </a:r>
            <a:r>
              <a:rPr lang="pl-PL" baseline="30000">
                <a:cs typeface="Times New Roman" pitchFamily="18" charset="0"/>
              </a:rPr>
              <a:t>-3</a:t>
            </a:r>
            <a:r>
              <a:rPr lang="pl-PL">
                <a:cs typeface="Times New Roman" pitchFamily="18" charset="0"/>
              </a:rPr>
              <a:t> mK.</a:t>
            </a:r>
            <a:endParaRPr lang="pl-PL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4116388"/>
            <a:ext cx="8543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b="1"/>
              <a:t>zdolność emisyjna </a:t>
            </a:r>
            <a:r>
              <a:rPr lang="pl-PL" b="1">
                <a:sym typeface="Symbol" pitchFamily="18" charset="2"/>
              </a:rPr>
              <a:t></a:t>
            </a:r>
            <a:r>
              <a:rPr lang="pl-PL" b="1" baseline="-25000">
                <a:sym typeface="Symbol" pitchFamily="18" charset="2"/>
              </a:rPr>
              <a:t></a:t>
            </a:r>
            <a:r>
              <a:rPr lang="pl-PL" b="1">
                <a:sym typeface="Symbol" pitchFamily="18" charset="2"/>
              </a:rPr>
              <a:t> </a:t>
            </a:r>
            <a:r>
              <a:rPr lang="pl-PL"/>
              <a:t>- stosunek emitowanej przez ciało radiancji do radiancji emitowanej przez ciało doskonale czarne (wzór Planck’a). </a:t>
            </a:r>
            <a:endParaRPr lang="pl-PL" b="1">
              <a:sym typeface="Symbol" pitchFamily="18" charset="2"/>
            </a:endParaRPr>
          </a:p>
          <a:p>
            <a:r>
              <a:rPr lang="pl-PL" b="1">
                <a:sym typeface="Symbol" pitchFamily="18" charset="2"/>
              </a:rPr>
              <a:t>zdolność absorpcyjna A</a:t>
            </a:r>
            <a:r>
              <a:rPr lang="pl-PL" b="1" baseline="-25000">
                <a:sym typeface="Symbol" pitchFamily="18" charset="2"/>
              </a:rPr>
              <a:t></a:t>
            </a:r>
            <a:r>
              <a:rPr lang="pl-PL"/>
              <a:t>– stosunek promieniowania absorbowanego przez ciało do funkcji Planck’a.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76834-335D-4D52-B334-60CD319852B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33412"/>
          </a:xfrm>
        </p:spPr>
        <p:txBody>
          <a:bodyPr/>
          <a:lstStyle/>
          <a:p>
            <a:pPr eaLnBrk="1" hangingPunct="1"/>
            <a:r>
              <a:rPr lang="pl-PL" sz="2800" b="1" smtClean="0"/>
              <a:t>Prawo Kirchhoff’a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	W równowadze termodynamicznej mamy: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>
                <a:sym typeface="Symbol" pitchFamily="18" charset="2"/>
              </a:rPr>
              <a:t>	</a:t>
            </a:r>
            <a:r>
              <a:rPr lang="pl-PL" sz="2800" baseline="-25000" smtClean="0">
                <a:sym typeface="Symbol" pitchFamily="18" charset="2"/>
              </a:rPr>
              <a:t></a:t>
            </a:r>
            <a:r>
              <a:rPr lang="pl-PL" sz="2800" smtClean="0"/>
              <a:t>=A</a:t>
            </a:r>
            <a:r>
              <a:rPr lang="pl-PL" sz="2800" baseline="-25000" smtClean="0">
                <a:sym typeface="Symbol" pitchFamily="18" charset="2"/>
              </a:rPr>
              <a:t></a:t>
            </a:r>
            <a:r>
              <a:rPr lang="pl-PL" sz="280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	Przyrodzie ciała doskonale czarne nie występują, dlatego często definiuje się pojęcie </a:t>
            </a:r>
            <a:r>
              <a:rPr lang="pl-PL" sz="2800" b="1" smtClean="0"/>
              <a:t>ciała doskonale szarego</a:t>
            </a:r>
            <a:r>
              <a:rPr lang="pl-PL" sz="2800" smtClean="0"/>
              <a:t>, przez które rozumie się ciało, dla którego zdolność absorpcyjna A jest stałą mniejszą od jedności (A&lt;1) i niezależny od długości fali. W tym przypadku całkowita energia emitowana przez ciało może być wyznaczana ze wzoru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	F=</a:t>
            </a:r>
            <a:r>
              <a:rPr lang="pl-PL" sz="2800" smtClean="0">
                <a:sym typeface="Symbol" pitchFamily="18" charset="2"/>
              </a:rPr>
              <a:t></a:t>
            </a:r>
            <a:r>
              <a:rPr lang="pl-PL" sz="2800" smtClean="0"/>
              <a:t>T</a:t>
            </a:r>
            <a:r>
              <a:rPr lang="pl-PL" sz="2800" baseline="30000" smtClean="0"/>
              <a:t>4</a:t>
            </a:r>
            <a:r>
              <a:rPr lang="pl-PL" sz="2800" smtClean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2EA2-54FB-42D3-B973-B0093AF834B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430713"/>
            <a:ext cx="3708400" cy="2427287"/>
          </a:xfrm>
        </p:spPr>
      </p:pic>
      <p:pic>
        <p:nvPicPr>
          <p:cNvPr id="52229" name="Picture 4" descr="Gif Map of Global Broadband Emissivity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4572000"/>
          </a:xfrm>
        </p:spPr>
      </p:pic>
      <p:pic>
        <p:nvPicPr>
          <p:cNvPr id="52230" name="Picture 5" descr="Color Bar for Emissivity Ma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00538" y="4821238"/>
            <a:ext cx="3827462" cy="1003300"/>
          </a:xfrm>
          <a:solidFill>
            <a:srgbClr val="FFFF99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DB408-9C60-4758-9CBB-026E1D4DBB7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66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3200" b="1" dirty="0" smtClean="0"/>
              <a:t>Słonce jako ciało doskonale czarne -</a:t>
            </a:r>
            <a:br>
              <a:rPr lang="pl-PL" sz="3200" b="1" dirty="0" smtClean="0"/>
            </a:br>
            <a:r>
              <a:rPr lang="pl-PL" sz="3200" b="1" dirty="0" smtClean="0"/>
              <a:t>stała </a:t>
            </a:r>
            <a:r>
              <a:rPr lang="pl-PL" sz="3200" b="1" dirty="0"/>
              <a:t>słoneczna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686800" cy="5000625"/>
          </a:xfrm>
        </p:spPr>
        <p:txBody>
          <a:bodyPr/>
          <a:lstStyle/>
          <a:p>
            <a:pPr eaLnBrk="1" hangingPunct="1"/>
            <a:r>
              <a:rPr lang="pl-PL" sz="2400" smtClean="0"/>
              <a:t>Określającą strumień promieniowania bezpośredniego Słońca dochodzącego do górnej granicy atmosfery. Wynosi ona 1368 Wm</a:t>
            </a:r>
            <a:r>
              <a:rPr lang="pl-PL" sz="2400" baseline="30000" smtClean="0"/>
              <a:t>-2</a:t>
            </a:r>
            <a:r>
              <a:rPr lang="pl-PL" sz="2400" smtClean="0"/>
              <a:t> i pomimo nazwy nie jest wielkością stała, gdyż zależy od odległości Ziemi od Słońca. Zmienność stałe słonecznej w ciągu roku sięga 3.3 % czyli około 45 Wm</a:t>
            </a:r>
            <a:r>
              <a:rPr lang="pl-PL" sz="2400" baseline="30000" smtClean="0"/>
              <a:t>-2</a:t>
            </a:r>
            <a:r>
              <a:rPr lang="pl-PL" sz="2400" smtClean="0"/>
              <a:t>. Oprócz odległości również aktywność Słońca ma wpływ na stała słoneczną. </a:t>
            </a:r>
          </a:p>
          <a:p>
            <a:pPr eaLnBrk="1" hangingPunct="1">
              <a:buFontTx/>
              <a:buNone/>
            </a:pPr>
            <a:r>
              <a:rPr lang="pl-PL" sz="2400" smtClean="0"/>
              <a:t>Promieniowanie słoneczne rozkłada się spektralnie w następujących proporcjach:</a:t>
            </a:r>
          </a:p>
          <a:p>
            <a:pPr eaLnBrk="1" hangingPunct="1"/>
            <a:r>
              <a:rPr lang="pl-PL" sz="2400" smtClean="0"/>
              <a:t>9 % promieniowanie UV (</a:t>
            </a:r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&lt;0.4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m)</a:t>
            </a:r>
          </a:p>
          <a:p>
            <a:pPr eaLnBrk="1" hangingPunct="1"/>
            <a:r>
              <a:rPr lang="pl-PL" sz="2400" smtClean="0"/>
              <a:t>38 % promieniowanie widzialne (0.4&lt;</a:t>
            </a:r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&lt;0.7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m).</a:t>
            </a:r>
          </a:p>
          <a:p>
            <a:pPr eaLnBrk="1" hangingPunct="1"/>
            <a:r>
              <a:rPr lang="pl-PL" sz="2400" smtClean="0"/>
              <a:t>53 %promieniowanie podczerwone (</a:t>
            </a:r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&gt;0.7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31850"/>
          </a:xfrm>
        </p:spPr>
        <p:txBody>
          <a:bodyPr/>
          <a:lstStyle/>
          <a:p>
            <a:pPr eaLnBrk="1" hangingPunct="1"/>
            <a:r>
              <a:rPr lang="pl-PL" sz="3200" b="1" smtClean="0"/>
              <a:t>Główne cele sieci Poland-AOD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38725"/>
          </a:xfrm>
        </p:spPr>
        <p:txBody>
          <a:bodyPr/>
          <a:lstStyle/>
          <a:p>
            <a:pPr eaLnBrk="1" hangingPunct="1"/>
            <a:endParaRPr lang="pl-PL" sz="1400" smtClean="0"/>
          </a:p>
          <a:p>
            <a:pPr eaLnBrk="1" hangingPunct="1"/>
            <a:r>
              <a:rPr lang="pl-PL" sz="2000" smtClean="0"/>
              <a:t>Integracja prac badawczych, rozwojowych, wdrożeniowych oraz edukacji </a:t>
            </a:r>
          </a:p>
          <a:p>
            <a:pPr eaLnBrk="1" hangingPunct="1">
              <a:buFont typeface="Arial" charset="0"/>
              <a:buNone/>
            </a:pPr>
            <a:r>
              <a:rPr lang="pl-PL" sz="2000" smtClean="0"/>
              <a:t>	i promocji związanych z rozwojem fizyki atmosfery poprzez  wspólny udział Partnerów w pracach teoretycznych i eksperymentalnych,</a:t>
            </a:r>
          </a:p>
          <a:p>
            <a:pPr eaLnBrk="1" hangingPunct="1"/>
            <a:r>
              <a:rPr lang="pl-PL" sz="2000" smtClean="0"/>
              <a:t>Praca nad poprawą stanu wiedzy na temat wpływu aerozolu na system klimatyczny, ze szczególnym uwzględnieniem wpływu własności optycznych aerozolu na bilans radiacyjny, </a:t>
            </a:r>
          </a:p>
          <a:p>
            <a:pPr eaLnBrk="1" hangingPunct="1"/>
            <a:r>
              <a:rPr lang="pl-PL" sz="2000" smtClean="0"/>
              <a:t>Przygotowanie projektów badawczych, infrastrukturalnych i rozwojowych,</a:t>
            </a:r>
          </a:p>
          <a:p>
            <a:pPr eaLnBrk="1" hangingPunct="1"/>
            <a:r>
              <a:rPr lang="pl-PL" sz="2000" smtClean="0"/>
              <a:t>Działanie na rzecz poprawy jakości kształcenia studentów i doktorantów, w obszarach zainteresowań Partnerów, poprzez aktywne ich angażowanie we wspólne badania naukowe.</a:t>
            </a:r>
          </a:p>
          <a:p>
            <a:pPr eaLnBrk="1" hangingPunct="1"/>
            <a:endParaRPr lang="pl-PL" sz="20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ytuł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06438"/>
          </a:xfrm>
        </p:spPr>
        <p:txBody>
          <a:bodyPr/>
          <a:lstStyle/>
          <a:p>
            <a:pPr eaLnBrk="1" hangingPunct="1"/>
            <a:r>
              <a:rPr lang="pl-PL" sz="3200" b="1" smtClean="0"/>
              <a:t>Fala elektromagnetyczna</a:t>
            </a:r>
            <a:endParaRPr lang="en-US" sz="3200" b="1" smtClean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1052513"/>
            <a:ext cx="42576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93713" y="2349500"/>
          <a:ext cx="3390900" cy="574675"/>
        </p:xfrm>
        <a:graphic>
          <a:graphicData uri="http://schemas.openxmlformats.org/presentationml/2006/ole">
            <p:oleObj spid="_x0000_s5122" name="Równanie" r:id="rId4" imgW="2527300" imgH="431800" progId="Equation.3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358775" y="1412875"/>
          <a:ext cx="2125663" cy="401638"/>
        </p:xfrm>
        <a:graphic>
          <a:graphicData uri="http://schemas.openxmlformats.org/presentationml/2006/ole">
            <p:oleObj spid="_x0000_s5123" name="Równanie" r:id="rId5" imgW="1358310" imgH="253890" progId="Equation.3">
              <p:embed/>
            </p:oleObj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2778125" y="1412875"/>
          <a:ext cx="2154238" cy="401638"/>
        </p:xfrm>
        <a:graphic>
          <a:graphicData uri="http://schemas.openxmlformats.org/presentationml/2006/ole">
            <p:oleObj spid="_x0000_s5124" name="Równanie" r:id="rId6" imgW="1384300" imgH="254000" progId="Equation.3">
              <p:embed/>
            </p:oleObj>
          </a:graphicData>
        </a:graphic>
      </p:graphicFrame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" name="pole tekstowe 10"/>
          <p:cNvSpPr txBox="1">
            <a:spLocks noChangeArrowheads="1"/>
          </p:cNvSpPr>
          <p:nvPr/>
        </p:nvSpPr>
        <p:spPr bwMode="auto">
          <a:xfrm>
            <a:off x="395288" y="838200"/>
            <a:ext cx="4824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Propagacja płaskiej fali elektromagnetycznej przez ośrodek materialny</a:t>
            </a:r>
            <a:endParaRPr lang="en-US"/>
          </a:p>
        </p:txBody>
      </p:sp>
      <p:sp>
        <p:nvSpPr>
          <p:cNvPr id="5131" name="Prostokąt 11"/>
          <p:cNvSpPr>
            <a:spLocks noChangeArrowheads="1"/>
          </p:cNvSpPr>
          <p:nvPr/>
        </p:nvSpPr>
        <p:spPr bwMode="auto">
          <a:xfrm>
            <a:off x="395288" y="3284538"/>
            <a:ext cx="72009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Pierwszy czynnik wykładniczy w powyższym równaniu związany jest z zanikiem amplitudy fali elektromagnetycznej i określony jest przez urojoną część współczynnika refrakcji </a:t>
            </a:r>
            <a:r>
              <a:rPr lang="pl-PL" b="1"/>
              <a:t>m</a:t>
            </a:r>
            <a:r>
              <a:rPr lang="pl-PL"/>
              <a:t>. </a:t>
            </a:r>
          </a:p>
          <a:p>
            <a:r>
              <a:rPr lang="pl-PL"/>
              <a:t>Rzeczywista część współczynnika refrakcji (</a:t>
            </a:r>
            <a:r>
              <a:rPr lang="pl-PL" b="1"/>
              <a:t>k</a:t>
            </a:r>
            <a:r>
              <a:rPr lang="pl-PL"/>
              <a:t>) determinuje prędkość fazową fali. </a:t>
            </a:r>
          </a:p>
          <a:p>
            <a:r>
              <a:rPr lang="pl-PL"/>
              <a:t>Zarówno cześć rzeczywista jak i urojona wpływa na własności optyczne materii. </a:t>
            </a:r>
          </a:p>
        </p:txBody>
      </p:sp>
      <p:sp>
        <p:nvSpPr>
          <p:cNvPr id="5132" name="pole tekstowe 12"/>
          <p:cNvSpPr txBox="1">
            <a:spLocks noChangeArrowheads="1"/>
          </p:cNvSpPr>
          <p:nvPr/>
        </p:nvSpPr>
        <p:spPr bwMode="auto">
          <a:xfrm>
            <a:off x="395288" y="1844675"/>
            <a:ext cx="417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Po podstawieniu do równań Maxwella </a:t>
            </a:r>
            <a:endParaRPr lang="en-US"/>
          </a:p>
        </p:txBody>
      </p:sp>
      <p:sp>
        <p:nvSpPr>
          <p:cNvPr id="5133" name="pole tekstowe 13"/>
          <p:cNvSpPr txBox="1">
            <a:spLocks noChangeArrowheads="1"/>
          </p:cNvSpPr>
          <p:nvPr/>
        </p:nvSpPr>
        <p:spPr bwMode="auto">
          <a:xfrm>
            <a:off x="468313" y="5732463"/>
            <a:ext cx="583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/>
              <a:t>N=m+ik</a:t>
            </a:r>
            <a:r>
              <a:rPr lang="pl-PL"/>
              <a:t>  - zespolony współczynnik załamania światła</a:t>
            </a:r>
            <a:endParaRPr lang="pl-PL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Jaki jest współczynnik załamania światła dla aerozolu?</a:t>
            </a:r>
            <a:endParaRPr lang="en-US" sz="3200" b="1" smtClean="0"/>
          </a:p>
        </p:txBody>
      </p:sp>
      <p:pic>
        <p:nvPicPr>
          <p:cNvPr id="54275" name="Symbol zastępczy zawartości 4" descr="Realre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4516438" cy="3384550"/>
          </a:xfrm>
        </p:spPr>
      </p:pic>
      <p:pic>
        <p:nvPicPr>
          <p:cNvPr id="54276" name="Obraz 5" descr="Imagre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563" y="1557338"/>
            <a:ext cx="45164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Podstawowe wielkości optyczne pojedynczej cząstki (single scattering properties)</a:t>
            </a:r>
            <a:endParaRPr lang="en-US" sz="3200" b="1" smtClean="0"/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268413"/>
            <a:ext cx="8229600" cy="3557587"/>
          </a:xfrm>
        </p:spPr>
        <p:txBody>
          <a:bodyPr/>
          <a:lstStyle/>
          <a:p>
            <a:pPr eaLnBrk="1" hangingPunct="1"/>
            <a:r>
              <a:rPr lang="pl-PL" sz="2400" smtClean="0"/>
              <a:t>Przekrój czynny na rozpraszanie, absorpcję</a:t>
            </a:r>
          </a:p>
          <a:p>
            <a:pPr eaLnBrk="1" hangingPunct="1"/>
            <a:r>
              <a:rPr lang="pl-PL" sz="2400" smtClean="0"/>
              <a:t>Współczynnik rozpraszania, absorpcji, ekstynkcji</a:t>
            </a:r>
          </a:p>
          <a:p>
            <a:pPr eaLnBrk="1" hangingPunct="1"/>
            <a:r>
              <a:rPr lang="pl-PL" sz="2400" smtClean="0"/>
              <a:t>Albedo pojedynczego rozpraszania </a:t>
            </a:r>
          </a:p>
          <a:p>
            <a:pPr eaLnBrk="1" hangingPunct="1"/>
            <a:r>
              <a:rPr lang="pl-PL" sz="2400" smtClean="0"/>
              <a:t>Funkcja fazowa na rozpraszanie</a:t>
            </a:r>
          </a:p>
          <a:p>
            <a:pPr eaLnBrk="1" hangingPunct="1"/>
            <a:r>
              <a:rPr lang="pl-PL" sz="2400" smtClean="0"/>
              <a:t>Parametr asymetrii</a:t>
            </a:r>
          </a:p>
        </p:txBody>
      </p:sp>
      <p:pic>
        <p:nvPicPr>
          <p:cNvPr id="553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319588"/>
            <a:ext cx="6221413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000125"/>
            <a:ext cx="8786812" cy="5614988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Arial" charset="0"/>
                <a:cs typeface="Arial" charset="0"/>
              </a:rPr>
              <a:t>Absorpcja (emisja) promieniowania występuje podczas przejść elektronowych, wibracyjnych i rotacyjnych  w atomach oraz cząsteczkach. </a:t>
            </a:r>
          </a:p>
          <a:p>
            <a:pPr eaLnBrk="1" hangingPunct="1"/>
            <a:r>
              <a:rPr lang="pl-PL" sz="2400" smtClean="0">
                <a:latin typeface="Arial" charset="0"/>
                <a:cs typeface="Arial" charset="0"/>
              </a:rPr>
              <a:t>Ze względu na fakt, że największe zmiany energii występują w przejściach elektronowych następnie wibracyjnych i rotacyjnych. Z przejściami elektronowymi związane są linie widmowe w obszarze widzialnym i ultrafioletu, z przejściami wibracyjnymi absorpcja promieniowania od bliskiej do dalekiej podczerwieni, z przejściami rotacyjnymi absorpcja w dalekiej podczerwieni oraz w obszarze mikrofal. </a:t>
            </a:r>
          </a:p>
          <a:p>
            <a:pPr eaLnBrk="1" hangingPunct="1"/>
            <a:r>
              <a:rPr lang="pl-PL" sz="2400" smtClean="0">
                <a:latin typeface="Arial" charset="0"/>
                <a:cs typeface="Arial" charset="0"/>
              </a:rPr>
              <a:t>Struktura linii widmowych staje się coraz bardziej skomplikowana gdy przesuwamy się w kierunku fal dłuższych co jest związane z istnieniem coraz większej ilości przejść rotacyjnych i oscylacyjno-rotacyjnych. </a:t>
            </a:r>
          </a:p>
          <a:p>
            <a:pPr eaLnBrk="1" hangingPunct="1"/>
            <a:endParaRPr lang="en-US" smtClean="0"/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94DCB-5880-4092-AA9B-E235920BC624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56324" name="Prostokąt 3"/>
          <p:cNvSpPr>
            <a:spLocks noChangeArrowheads="1"/>
          </p:cNvSpPr>
          <p:nvPr/>
        </p:nvSpPr>
        <p:spPr bwMode="auto">
          <a:xfrm>
            <a:off x="1619250" y="188913"/>
            <a:ext cx="5535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b="1">
                <a:cs typeface="Arial" charset="0"/>
              </a:rPr>
              <a:t>Absorpcja promieniowania 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3DA74-3788-47AA-9F97-2223C4EAD895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7461250" cy="190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00250"/>
            <a:ext cx="4495800" cy="455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7350" name="Picture 5" descr="Plik:Emisia fotonu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2143125"/>
            <a:ext cx="3786187" cy="3143250"/>
          </a:xfrm>
          <a:prstGeom prst="rect">
            <a:avLst/>
          </a:prstGeom>
          <a:solidFill>
            <a:srgbClr val="FFC000">
              <a:alpha val="38823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Budowy geometryczna a widmo absorpcyjne</a:t>
            </a: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53CD-D5E8-4D49-A8C8-75B23E8A0F30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952500"/>
            <a:ext cx="7181850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B0630-5791-4CDB-8F33-30A1F1A620E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50900"/>
          </a:xfrm>
        </p:spPr>
        <p:txBody>
          <a:bodyPr/>
          <a:lstStyle/>
          <a:p>
            <a:pPr eaLnBrk="1" hangingPunct="1"/>
            <a:r>
              <a:rPr lang="pl-PL" sz="2800" b="1" smtClean="0"/>
              <a:t>Absorpcja promieniowania w atmosferze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7489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pl-PL"/>
              <a:t>Absorpcja promieniowania odgrywa kluczowa role w wielu metodach teledetekcyjnych</a:t>
            </a:r>
          </a:p>
          <a:p>
            <a:pPr lvl="1"/>
            <a:r>
              <a:rPr lang="pl-PL"/>
              <a:t> </a:t>
            </a:r>
          </a:p>
        </p:txBody>
      </p:sp>
      <p:pic>
        <p:nvPicPr>
          <p:cNvPr id="5939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040063"/>
            <a:ext cx="4572000" cy="3817937"/>
          </a:xfrm>
        </p:spPr>
      </p:pic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323850" y="3716338"/>
            <a:ext cx="46085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pl-PL"/>
              <a:t>Wyróżniamy następujące widma absorpcyjne: </a:t>
            </a:r>
          </a:p>
          <a:p>
            <a:pPr lvl="1">
              <a:buFontTx/>
              <a:buChar char="•"/>
            </a:pPr>
            <a:r>
              <a:rPr lang="pl-PL"/>
              <a:t> Liniowe </a:t>
            </a:r>
          </a:p>
          <a:p>
            <a:pPr lvl="1">
              <a:buFontTx/>
              <a:buChar char="•"/>
            </a:pPr>
            <a:r>
              <a:rPr lang="pl-PL"/>
              <a:t> Pasmowe </a:t>
            </a:r>
          </a:p>
          <a:p>
            <a:pPr lvl="1">
              <a:buFontTx/>
              <a:buChar char="•"/>
            </a:pPr>
            <a:r>
              <a:rPr lang="pl-PL"/>
              <a:t> Ciągłe (kontinuum) </a:t>
            </a:r>
          </a:p>
          <a:p>
            <a:pPr>
              <a:spcBef>
                <a:spcPct val="50000"/>
              </a:spcBef>
            </a:pPr>
            <a:endParaRPr lang="pl-PL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1184A-7A3D-4DDF-A2D0-CBE43522B38A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0419" name="Symbol zastępczy zawartości 3"/>
          <p:cNvSpPr>
            <a:spLocks noGrp="1"/>
          </p:cNvSpPr>
          <p:nvPr>
            <p:ph idx="1"/>
          </p:nvPr>
        </p:nvSpPr>
        <p:spPr>
          <a:xfrm>
            <a:off x="684213" y="260350"/>
            <a:ext cx="8229600" cy="7207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z="2800" b="1" smtClean="0"/>
              <a:t>Widma podstawowych gazów atmosferycznych</a:t>
            </a:r>
            <a:endParaRPr lang="en-US" sz="2800" b="1" smtClean="0"/>
          </a:p>
        </p:txBody>
      </p:sp>
      <p:pic>
        <p:nvPicPr>
          <p:cNvPr id="604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7820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C58C9-90F3-4BF6-9E7A-56F6C118341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61444" name="Picture 3" descr="absor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9050"/>
            <a:ext cx="8893175" cy="687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/>
          <a:lstStyle/>
          <a:p>
            <a:pPr eaLnBrk="1" hangingPunct="1"/>
            <a:r>
              <a:rPr lang="pl-PL" sz="3200" b="1" smtClean="0"/>
              <a:t>Rozpraszanie światła</a:t>
            </a:r>
            <a:endParaRPr lang="en-US" sz="3200" b="1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692150"/>
            <a:ext cx="45815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Prostokąt 4"/>
          <p:cNvSpPr>
            <a:spLocks noChangeArrowheads="1"/>
          </p:cNvSpPr>
          <p:nvPr/>
        </p:nvSpPr>
        <p:spPr bwMode="auto">
          <a:xfrm>
            <a:off x="0" y="981075"/>
            <a:ext cx="4572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cs typeface="Arial" charset="0"/>
              </a:rPr>
              <a:t>Zjawisko oddziaływania promieniowania z materią w wyniku którego następuje zmiana kierunku jego rozchodzenia. Rozróżnia się rozpraszanie światła:</a:t>
            </a:r>
          </a:p>
          <a:p>
            <a:r>
              <a:rPr lang="pl-PL" b="1">
                <a:cs typeface="Arial" charset="0"/>
              </a:rPr>
              <a:t>sprężyste</a:t>
            </a:r>
            <a:r>
              <a:rPr lang="pl-PL">
                <a:cs typeface="Arial" charset="0"/>
              </a:rPr>
              <a:t> – podczas rozpraszania nie następuje zmiana energii (częstotliwości) światła </a:t>
            </a:r>
          </a:p>
          <a:p>
            <a:r>
              <a:rPr lang="pl-PL" b="1">
                <a:cs typeface="Arial" charset="0"/>
              </a:rPr>
              <a:t>niesprężyste</a:t>
            </a:r>
            <a:r>
              <a:rPr lang="pl-PL">
                <a:cs typeface="Arial" charset="0"/>
              </a:rPr>
              <a:t> – podczas rozpraszania zmienia się energia (częstotliwość) światła. </a:t>
            </a:r>
          </a:p>
          <a:p>
            <a:r>
              <a:rPr lang="pl-PL">
                <a:cs typeface="Arial" charset="0"/>
              </a:rPr>
              <a:t>W atmosferze znacznie ważniejszą rolę odgrywa rozpraszanie sprężyste. </a:t>
            </a:r>
          </a:p>
        </p:txBody>
      </p:sp>
      <p:pic>
        <p:nvPicPr>
          <p:cNvPr id="62469" name="Picture 2" descr="Plik:Diffusion rayleigh et diffract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365625"/>
            <a:ext cx="7486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Dotychczasowa integracja środowiska aerozolowego w ramach sieci </a:t>
            </a:r>
            <a:endParaRPr lang="en-US" sz="3200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I krajowa konferencja sieci </a:t>
            </a:r>
            <a:r>
              <a:rPr lang="pl-PL" sz="2000" dirty="0" err="1" smtClean="0"/>
              <a:t>Poland-AOD</a:t>
            </a:r>
            <a:r>
              <a:rPr lang="pl-PL" sz="2000" dirty="0" smtClean="0"/>
              <a:t> „Rola aerozoli w procesach klimatycznych”, Warszawa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II krajowa konferencja sieci </a:t>
            </a:r>
            <a:r>
              <a:rPr lang="pl-PL" sz="2000" dirty="0" err="1" smtClean="0"/>
              <a:t>Poland-AOD</a:t>
            </a:r>
            <a:r>
              <a:rPr lang="pl-PL" sz="2000" dirty="0" smtClean="0"/>
              <a:t> „Rola aerozoli w procesach klimatycznych”, Sopot, 2015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Coroczne spotkania robocze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Coroczna kalibracja aparatury połączona z badaniami polowymi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Zimowe Warsztaty Badawcze „Fizyka Smogu i jego oddziaływanie na warunki termodynamiczne”, Krynica, 2016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2017: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III </a:t>
            </a:r>
            <a:r>
              <a:rPr lang="pl-PL" sz="2000" dirty="0"/>
              <a:t>krajowa konferencja sieci </a:t>
            </a:r>
            <a:r>
              <a:rPr lang="pl-PL" sz="2000" dirty="0" err="1"/>
              <a:t>Poland-AOD</a:t>
            </a:r>
            <a:r>
              <a:rPr lang="pl-PL" sz="2000" dirty="0"/>
              <a:t> „Rola aerozoli w procesach klimatycznych”, </a:t>
            </a:r>
            <a:r>
              <a:rPr lang="pl-PL" sz="2000" dirty="0" smtClean="0"/>
              <a:t>Warszawa, 2017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 smtClean="0"/>
              <a:t>Letnia Szkoła „Metody teledetekcyjne w badaniach aerozoli oraz w monitoringu jakości powietrza”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ytuł 1"/>
          <p:cNvSpPr>
            <a:spLocks noGrp="1"/>
          </p:cNvSpPr>
          <p:nvPr>
            <p:ph type="title"/>
          </p:nvPr>
        </p:nvSpPr>
        <p:spPr>
          <a:xfrm>
            <a:off x="4427538" y="260350"/>
            <a:ext cx="4465637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latin typeface="Arial" charset="0"/>
                <a:cs typeface="Arial" charset="0"/>
              </a:rPr>
              <a:t>Reżimy rozpraszania</a:t>
            </a:r>
            <a:endParaRPr lang="en-US" sz="3200" b="1" smtClean="0">
              <a:latin typeface="Arial" charset="0"/>
              <a:cs typeface="Arial" charset="0"/>
            </a:endParaRPr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3575C-334D-4BA4-B5A0-7D1E73972FC9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pic>
        <p:nvPicPr>
          <p:cNvPr id="9221" name="Symbol zastępczy zawartości 7" descr="Ray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572000" cy="3425825"/>
          </a:xfrm>
        </p:spPr>
      </p:pic>
      <p:pic>
        <p:nvPicPr>
          <p:cNvPr id="9222" name="Obraz 8" descr="Ray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5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pole tekstowe 9"/>
          <p:cNvSpPr txBox="1">
            <a:spLocks noChangeArrowheads="1"/>
          </p:cNvSpPr>
          <p:nvPr/>
        </p:nvSpPr>
        <p:spPr bwMode="auto">
          <a:xfrm>
            <a:off x="428625" y="2500313"/>
            <a:ext cx="3786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/>
              <a:t>W przypadku małych cząstek (względem długości fali) pojawiające się dipole w cząsteczce są praktycznie tak samo zorientowane. Można jest zastąpić jednym (efektywnym) dipolem </a:t>
            </a:r>
            <a:endParaRPr lang="en-US" sz="1600"/>
          </a:p>
        </p:txBody>
      </p:sp>
      <p:sp>
        <p:nvSpPr>
          <p:cNvPr id="9224" name="pole tekstowe 10"/>
          <p:cNvSpPr txBox="1">
            <a:spLocks noChangeArrowheads="1"/>
          </p:cNvSpPr>
          <p:nvPr/>
        </p:nvSpPr>
        <p:spPr bwMode="auto">
          <a:xfrm>
            <a:off x="357188" y="5780088"/>
            <a:ext cx="3786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/>
              <a:t>W przypadku dużych cząstek (względem długości fali) pojawiające się dipole w cząsteczce skierowane w różnych kierunkach. </a:t>
            </a:r>
            <a:endParaRPr lang="en-US" sz="1600"/>
          </a:p>
        </p:txBody>
      </p:sp>
      <p:sp>
        <p:nvSpPr>
          <p:cNvPr id="9225" name="Prostokąt 7"/>
          <p:cNvSpPr>
            <a:spLocks noChangeArrowheads="1"/>
          </p:cNvSpPr>
          <p:nvPr/>
        </p:nvSpPr>
        <p:spPr bwMode="auto">
          <a:xfrm>
            <a:off x="4572000" y="1628775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chemeClr val="folHlink"/>
                </a:solidFill>
                <a:cs typeface="Arial" charset="0"/>
              </a:rPr>
              <a:t>Rozpraszanie Rayleigha</a:t>
            </a:r>
            <a:r>
              <a:rPr lang="pl-PL">
                <a:cs typeface="Arial" charset="0"/>
              </a:rPr>
              <a:t> na cząstkach małych w porównaniu z długością fali (x&lt;&lt;1) </a:t>
            </a:r>
          </a:p>
          <a:p>
            <a:r>
              <a:rPr lang="pl-PL">
                <a:solidFill>
                  <a:schemeClr val="folHlink"/>
                </a:solidFill>
                <a:cs typeface="Arial" charset="0"/>
              </a:rPr>
              <a:t>Rozpraszanie geometryczne </a:t>
            </a:r>
            <a:r>
              <a:rPr lang="pl-PL">
                <a:cs typeface="Arial" charset="0"/>
              </a:rPr>
              <a:t>na cząstkach dużych w porównaniu z długością fali (x&gt;&gt;1)</a:t>
            </a:r>
          </a:p>
          <a:p>
            <a:r>
              <a:rPr lang="pl-PL">
                <a:solidFill>
                  <a:schemeClr val="folHlink"/>
                </a:solidFill>
                <a:cs typeface="Arial" charset="0"/>
              </a:rPr>
              <a:t>Rozpraszanie MIE</a:t>
            </a:r>
            <a:r>
              <a:rPr lang="pl-PL">
                <a:cs typeface="Arial" charset="0"/>
              </a:rPr>
              <a:t> na cząstkach o rozmiarach porównywalnych z długością fali (x</a:t>
            </a:r>
            <a:r>
              <a:rPr lang="pl-PL">
                <a:cs typeface="Arial" charset="0"/>
                <a:sym typeface="Symbol" pitchFamily="18" charset="2"/>
              </a:rPr>
              <a:t></a:t>
            </a:r>
            <a:r>
              <a:rPr lang="pl-PL">
                <a:cs typeface="Arial" charset="0"/>
              </a:rPr>
              <a:t>1)</a:t>
            </a:r>
          </a:p>
        </p:txBody>
      </p:sp>
      <p:sp>
        <p:nvSpPr>
          <p:cNvPr id="9226" name="Prostokąt 8"/>
          <p:cNvSpPr>
            <a:spLocks noChangeArrowheads="1"/>
          </p:cNvSpPr>
          <p:nvPr/>
        </p:nvSpPr>
        <p:spPr bwMode="auto">
          <a:xfrm>
            <a:off x="4643438" y="4508500"/>
            <a:ext cx="230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Parametr wielkości x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787900" y="5013325"/>
          <a:ext cx="1216025" cy="798513"/>
        </p:xfrm>
        <a:graphic>
          <a:graphicData uri="http://schemas.openxmlformats.org/presentationml/2006/ole">
            <p:oleObj spid="_x0000_s9218" name="Równanie" r:id="rId5" imgW="533169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000125"/>
          </a:xfrm>
        </p:spPr>
        <p:txBody>
          <a:bodyPr/>
          <a:lstStyle/>
          <a:p>
            <a:pPr eaLnBrk="1" hangingPunct="1"/>
            <a:r>
              <a:rPr lang="pl-PL" sz="3200" b="1" smtClean="0">
                <a:latin typeface="Arial" charset="0"/>
                <a:cs typeface="Arial" charset="0"/>
              </a:rPr>
              <a:t>Rozpraszanie Rayleigha</a:t>
            </a:r>
            <a:endParaRPr lang="en-US" sz="3200" b="1" smtClean="0"/>
          </a:p>
        </p:txBody>
      </p:sp>
      <p:sp>
        <p:nvSpPr>
          <p:cNvPr id="10244" name="Symbol zastępczy zawartości 2"/>
          <p:cNvSpPr>
            <a:spLocks noGrp="1"/>
          </p:cNvSpPr>
          <p:nvPr>
            <p:ph idx="1"/>
          </p:nvPr>
        </p:nvSpPr>
        <p:spPr>
          <a:xfrm>
            <a:off x="214313" y="3000375"/>
            <a:ext cx="7286625" cy="1000125"/>
          </a:xfrm>
        </p:spPr>
        <p:txBody>
          <a:bodyPr/>
          <a:lstStyle/>
          <a:p>
            <a:pPr eaLnBrk="1" hangingPunct="1"/>
            <a:r>
              <a:rPr lang="pl-PL" sz="2400" smtClean="0">
                <a:latin typeface="Arial" charset="0"/>
                <a:cs typeface="Arial" charset="0"/>
              </a:rPr>
              <a:t>Radiancja promieniowania po rozproszeniu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42E72-B2B6-4290-9156-9D03338DAF0D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000125"/>
            <a:ext cx="5753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765175" y="3500438"/>
          <a:ext cx="2801938" cy="785812"/>
        </p:xfrm>
        <a:graphic>
          <a:graphicData uri="http://schemas.openxmlformats.org/presentationml/2006/ole">
            <p:oleObj spid="_x0000_s10242" name="Równanie" r:id="rId4" imgW="1663700" imgH="469900" progId="Equation.3">
              <p:embed/>
            </p:oleObj>
          </a:graphicData>
        </a:graphic>
      </p:graphicFrame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42875" y="4572000"/>
            <a:ext cx="5000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kern="0" dirty="0">
                <a:latin typeface="Arial" pitchFamily="34" charset="0"/>
                <a:cs typeface="Arial" pitchFamily="34" charset="0"/>
              </a:rPr>
              <a:t>	gdzie </a:t>
            </a:r>
            <a:r>
              <a:rPr lang="pl-PL" kern="0" dirty="0">
                <a:latin typeface="Arial" pitchFamily="34" charset="0"/>
                <a:cs typeface="Arial" pitchFamily="34" charset="0"/>
                <a:sym typeface="Symbol"/>
              </a:rPr>
              <a:t> - kąt rozproszenia,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kern="0" dirty="0">
                <a:latin typeface="Arial" pitchFamily="34" charset="0"/>
                <a:cs typeface="Arial" pitchFamily="34" charset="0"/>
                <a:sym typeface="Symbol"/>
              </a:rPr>
              <a:t>	R - odległość od cząstki na której nastąpiło rozproszenie,  - polaryzowalność ośrodka. </a:t>
            </a:r>
            <a:r>
              <a:rPr lang="pl-PL" kern="0" dirty="0">
                <a:latin typeface="Arial" pitchFamily="34" charset="0"/>
                <a:cs typeface="Arial" pitchFamily="34" charset="0"/>
              </a:rPr>
              <a:t> </a:t>
            </a: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9" name="Picture 5" descr="R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25" y="3500438"/>
            <a:ext cx="37623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pole tekstowe 10"/>
          <p:cNvSpPr txBox="1">
            <a:spLocks noChangeArrowheads="1"/>
          </p:cNvSpPr>
          <p:nvPr/>
        </p:nvSpPr>
        <p:spPr bwMode="auto">
          <a:xfrm>
            <a:off x="5072063" y="6429375"/>
            <a:ext cx="4071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cs typeface="Arial" charset="0"/>
              </a:rPr>
              <a:t>rozkład kątowy rozpraszania</a:t>
            </a:r>
            <a:endParaRPr lang="en-US" sz="2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Rozpraszanie Lorenza-Mie</a:t>
            </a:r>
            <a:endParaRPr lang="en-US" sz="3200" b="1" smtClean="0"/>
          </a:p>
        </p:txBody>
      </p:sp>
      <p:sp>
        <p:nvSpPr>
          <p:cNvPr id="11268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525963"/>
          </a:xfrm>
        </p:spPr>
        <p:txBody>
          <a:bodyPr/>
          <a:lstStyle/>
          <a:p>
            <a:pPr eaLnBrk="1" hangingPunct="1"/>
            <a:r>
              <a:rPr lang="pl-PL" sz="2400" smtClean="0"/>
              <a:t>Rozpraszanie na jednorodnych cząstkach sferycznych. Teoria Lorenza-Mie opisuje metodę rozwiązania równań Maxwella. Sprowadza się ona do rozwiązania równania dla pola elektrycznego  oraz identycznego dla pola magnetycznego z warunkami brzegowymi na sferze. </a:t>
            </a:r>
          </a:p>
          <a:p>
            <a:pPr eaLnBrk="1" hangingPunct="1"/>
            <a:r>
              <a:rPr lang="pl-PL" sz="2400" smtClean="0"/>
              <a:t>Można pokazać, że składowe pola rozproszonego na dużych cząstkach w przybliżeniu daleko-polowym ma postać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68538" y="4005263"/>
          <a:ext cx="3527425" cy="869950"/>
        </p:xfrm>
        <a:graphic>
          <a:graphicData uri="http://schemas.openxmlformats.org/presentationml/2006/ole">
            <p:oleObj spid="_x0000_s11266" name="Równanie" r:id="rId3" imgW="2667000" imgH="660400" progId="Equation.3">
              <p:embed/>
            </p:oleObj>
          </a:graphicData>
        </a:graphic>
      </p:graphicFrame>
      <p:sp>
        <p:nvSpPr>
          <p:cNvPr id="11270" name="Prostokąt 12"/>
          <p:cNvSpPr>
            <a:spLocks noChangeArrowheads="1"/>
          </p:cNvSpPr>
          <p:nvPr/>
        </p:nvSpPr>
        <p:spPr bwMode="auto">
          <a:xfrm>
            <a:off x="755650" y="4797425"/>
            <a:ext cx="788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gdzie funkcje amplitudy S</a:t>
            </a:r>
            <a:r>
              <a:rPr lang="pl-PL" baseline="-25000"/>
              <a:t>1</a:t>
            </a:r>
            <a:r>
              <a:rPr lang="pl-PL"/>
              <a:t> i S</a:t>
            </a:r>
            <a:r>
              <a:rPr lang="pl-PL" baseline="-25000"/>
              <a:t>2</a:t>
            </a:r>
            <a:r>
              <a:rPr lang="pl-PL"/>
              <a:t> dane są przez nieskończone szeregi funkcji </a:t>
            </a:r>
          </a:p>
          <a:p>
            <a:r>
              <a:rPr lang="pl-PL"/>
              <a:t>specjalnych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Przekrój czynny na rozpraszanie, absorpcję i ekstynkcję</a:t>
            </a:r>
            <a:endParaRPr lang="en-US" sz="3200" b="1" smtClean="0"/>
          </a:p>
        </p:txBody>
      </p:sp>
      <p:pic>
        <p:nvPicPr>
          <p:cNvPr id="7172" name="Picture 2" descr="http://omlc.org/education/ece532/class3/gifs/musd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484313"/>
            <a:ext cx="42005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pole tekstowe 4"/>
          <p:cNvSpPr txBox="1">
            <a:spLocks noChangeArrowheads="1"/>
          </p:cNvSpPr>
          <p:nvPr/>
        </p:nvSpPr>
        <p:spPr bwMode="auto">
          <a:xfrm>
            <a:off x="179388" y="1646238"/>
            <a:ext cx="38163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/>
              <a:t>W reżimie geometrycznym (rozmiary cząstek znacznie większe od długości fali) przekrój czynny na ekstynkcję jest równy przekrojowi geometrycznemu (dla obiektów sferycznych </a:t>
            </a:r>
            <a:r>
              <a:rPr lang="pl-PL" dirty="0">
                <a:sym typeface="Symbol" pitchFamily="18" charset="2"/>
              </a:rPr>
              <a:t>r</a:t>
            </a:r>
            <a:r>
              <a:rPr lang="pl-PL" baseline="30000" dirty="0">
                <a:sym typeface="Symbol" pitchFamily="18" charset="2"/>
              </a:rPr>
              <a:t>2</a:t>
            </a:r>
            <a:r>
              <a:rPr lang="pl-PL" dirty="0">
                <a:sym typeface="Symbol" pitchFamily="18" charset="2"/>
              </a:rPr>
              <a:t>)</a:t>
            </a:r>
          </a:p>
          <a:p>
            <a:r>
              <a:rPr lang="pl-PL" dirty="0">
                <a:sym typeface="Symbol" pitchFamily="18" charset="2"/>
              </a:rPr>
              <a:t>W przypadku obiektów porównywalnych z długością fali wskutek dyfrakcji światła przekrój czynny może być znacząco mniejszy lub większy od przekroju geometrycznego</a:t>
            </a:r>
            <a:endParaRPr lang="en-US" dirty="0"/>
          </a:p>
        </p:txBody>
      </p:sp>
      <p:sp>
        <p:nvSpPr>
          <p:cNvPr id="7174" name="pole tekstowe 5"/>
          <p:cNvSpPr txBox="1">
            <a:spLocks noChangeArrowheads="1"/>
          </p:cNvSpPr>
          <p:nvPr/>
        </p:nvSpPr>
        <p:spPr bwMode="auto">
          <a:xfrm>
            <a:off x="395288" y="5229225"/>
            <a:ext cx="388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Efektywny przekrój czynny</a:t>
            </a:r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635375" y="5013325"/>
          <a:ext cx="1000125" cy="622300"/>
        </p:xfrm>
        <a:graphic>
          <a:graphicData uri="http://schemas.openxmlformats.org/presentationml/2006/ole">
            <p:oleObj spid="_x0000_s86018" name="Równanie" r:id="rId4" imgW="545863" imgH="393529" progId="Equation.3">
              <p:embed/>
            </p:oleObj>
          </a:graphicData>
        </a:graphic>
      </p:graphicFrame>
      <p:sp>
        <p:nvSpPr>
          <p:cNvPr id="7175" name="pole tekstowe 7"/>
          <p:cNvSpPr txBox="1">
            <a:spLocks noChangeArrowheads="1"/>
          </p:cNvSpPr>
          <p:nvPr/>
        </p:nvSpPr>
        <p:spPr bwMode="auto">
          <a:xfrm>
            <a:off x="5003800" y="5013325"/>
            <a:ext cx="3240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C – jest przekrojem czynnym na rozpraszanie, absorpcję lub ekstynkcję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ytuł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Współczynnik rozpraszania, absorpcji i ekstynkcji </a:t>
            </a:r>
            <a:endParaRPr lang="en-US" sz="3200" b="1" smtClean="0"/>
          </a:p>
        </p:txBody>
      </p:sp>
      <p:sp>
        <p:nvSpPr>
          <p:cNvPr id="8198" name="pole tekstowe 13"/>
          <p:cNvSpPr txBox="1">
            <a:spLocks noChangeArrowheads="1"/>
          </p:cNvSpPr>
          <p:nvPr/>
        </p:nvSpPr>
        <p:spPr bwMode="auto">
          <a:xfrm>
            <a:off x="395288" y="1484313"/>
            <a:ext cx="828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Jeśli w jednostce objętości znajduje się N</a:t>
            </a:r>
            <a:r>
              <a:rPr lang="pl-PL" baseline="-25000"/>
              <a:t>o</a:t>
            </a:r>
            <a:r>
              <a:rPr lang="pl-PL"/>
              <a:t> cząstek o tej samej wielkości (promieniu r) wówczas współczynniki rozpraszania, absorpcji i ekstynkcji wynoszą: </a:t>
            </a:r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11188" y="4221163"/>
          <a:ext cx="3068637" cy="566737"/>
        </p:xfrm>
        <a:graphic>
          <a:graphicData uri="http://schemas.openxmlformats.org/presentationml/2006/ole">
            <p:oleObj spid="_x0000_s87042" name="Równanie" r:id="rId3" imgW="1346200" imgH="2794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84213" y="2708275"/>
          <a:ext cx="4630737" cy="490538"/>
        </p:xfrm>
        <a:graphic>
          <a:graphicData uri="http://schemas.openxmlformats.org/presentationml/2006/ole">
            <p:oleObj spid="_x0000_s87043" name="Równanie" r:id="rId4" imgW="2032000" imgH="241300" progId="Equation.3">
              <p:embed/>
            </p:oleObj>
          </a:graphicData>
        </a:graphic>
      </p:graphicFrame>
      <p:sp>
        <p:nvSpPr>
          <p:cNvPr id="8199" name="pole tekstowe 16"/>
          <p:cNvSpPr txBox="1">
            <a:spLocks noChangeArrowheads="1"/>
          </p:cNvSpPr>
          <p:nvPr/>
        </p:nvSpPr>
        <p:spPr bwMode="auto">
          <a:xfrm>
            <a:off x="5651500" y="270827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i= abs, scat lub ext</a:t>
            </a:r>
            <a:endParaRPr lang="en-US"/>
          </a:p>
        </p:txBody>
      </p:sp>
      <p:sp>
        <p:nvSpPr>
          <p:cNvPr id="8200" name="pole tekstowe 17"/>
          <p:cNvSpPr txBox="1">
            <a:spLocks noChangeArrowheads="1"/>
          </p:cNvSpPr>
          <p:nvPr/>
        </p:nvSpPr>
        <p:spPr bwMode="auto">
          <a:xfrm>
            <a:off x="395288" y="3284538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Jeśli w cząstki mają różne rozmiary wówczas współczynniki rozpraszania, absorpcji i ekstynkcji wynoszą: </a:t>
            </a:r>
            <a:endParaRPr lang="en-US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651500" y="4221163"/>
          <a:ext cx="1939925" cy="566737"/>
        </p:xfrm>
        <a:graphic>
          <a:graphicData uri="http://schemas.openxmlformats.org/presentationml/2006/ole">
            <p:oleObj spid="_x0000_s87044" name="Równanie" r:id="rId5" imgW="850531" imgH="27927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1"/>
          <p:cNvSpPr>
            <a:spLocks noGrp="1"/>
          </p:cNvSpPr>
          <p:nvPr>
            <p:ph type="title"/>
          </p:nvPr>
        </p:nvSpPr>
        <p:spPr>
          <a:xfrm>
            <a:off x="4787900" y="274638"/>
            <a:ext cx="38989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Efektywne przekroje czynne z teorii Lorenza-Mie</a:t>
            </a:r>
            <a:endParaRPr lang="en-US" sz="3200" b="1" smtClean="0"/>
          </a:p>
        </p:txBody>
      </p:sp>
      <p:sp>
        <p:nvSpPr>
          <p:cNvPr id="63491" name="Symbol zastępczy zawartości 2"/>
          <p:cNvSpPr>
            <a:spLocks noGrp="1"/>
          </p:cNvSpPr>
          <p:nvPr>
            <p:ph idx="1"/>
          </p:nvPr>
        </p:nvSpPr>
        <p:spPr>
          <a:xfrm>
            <a:off x="5076825" y="2205038"/>
            <a:ext cx="3609975" cy="647700"/>
          </a:xfrm>
        </p:spPr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63492" name="Picture 2" descr="mier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6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C8545-19F9-4841-83FE-8C28017C3A2C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47700"/>
          </a:xfrm>
        </p:spPr>
        <p:txBody>
          <a:bodyPr/>
          <a:lstStyle/>
          <a:p>
            <a:pPr eaLnBrk="1" hangingPunct="1"/>
            <a:r>
              <a:rPr lang="pl-PL" sz="3200" b="1" smtClean="0"/>
              <a:t>Funkcja fazowa dla rozpraszania </a:t>
            </a:r>
            <a:r>
              <a:rPr lang="pl-PL" sz="3200" b="1" smtClean="0">
                <a:latin typeface="Arial" charset="0"/>
                <a:ea typeface="Times New Roman" pitchFamily="18" charset="0"/>
                <a:cs typeface="Arial" charset="0"/>
              </a:rPr>
              <a:t>P(</a:t>
            </a:r>
            <a:r>
              <a:rPr lang="pl-PL" sz="3200" b="1" smtClean="0">
                <a:latin typeface="Arial" charset="0"/>
                <a:ea typeface="Times New Roman" pitchFamily="18" charset="0"/>
                <a:cs typeface="Arial" charset="0"/>
                <a:sym typeface="Symbol" pitchFamily="18" charset="2"/>
              </a:rPr>
              <a:t></a:t>
            </a:r>
            <a:r>
              <a:rPr lang="pl-PL" sz="3200" b="1" smtClean="0">
                <a:latin typeface="Arial" charset="0"/>
                <a:ea typeface="Times New Roman" pitchFamily="18" charset="0"/>
                <a:cs typeface="Arial" charset="0"/>
              </a:rPr>
              <a:t>)</a:t>
            </a:r>
            <a:endParaRPr lang="pl-PL" sz="3200" b="1" smtClean="0"/>
          </a:p>
        </p:txBody>
      </p:sp>
      <p:pic>
        <p:nvPicPr>
          <p:cNvPr id="12295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3150" y="1916113"/>
            <a:ext cx="2990850" cy="2276475"/>
          </a:xfrm>
          <a:noFill/>
        </p:spPr>
      </p:pic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00113" y="2276475"/>
          <a:ext cx="3024187" cy="876300"/>
        </p:xfrm>
        <a:graphic>
          <a:graphicData uri="http://schemas.openxmlformats.org/presentationml/2006/ole">
            <p:oleObj spid="_x0000_s12290" name="Równanie" r:id="rId4" imgW="1676400" imgH="482600" progId="Equation.3">
              <p:embed/>
            </p:oleObj>
          </a:graphicData>
        </a:graphic>
      </p:graphicFrame>
      <p:pic>
        <p:nvPicPr>
          <p:cNvPr id="1229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34125" y="4365625"/>
            <a:ext cx="2809875" cy="2347913"/>
          </a:xfrm>
          <a:noFill/>
        </p:spPr>
      </p:pic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323850" y="981075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1325" eaLnBrk="0" hangingPunct="0">
              <a:buFont typeface="Arial" charset="0"/>
              <a:buChar char="•"/>
            </a:pPr>
            <a:r>
              <a:rPr lang="pl-PL" sz="2400">
                <a:ea typeface="Times New Roman" pitchFamily="18" charset="0"/>
                <a:cs typeface="Arial" charset="0"/>
              </a:rPr>
              <a:t>Określa kątowy rozkład radiancji promieniowania rozproszonego. Zwana inaczej indykatrysą rozpraszania </a:t>
            </a:r>
          </a:p>
          <a:p>
            <a:pPr indent="441325" eaLnBrk="0" hangingPunct="0">
              <a:buFont typeface="Arial" charset="0"/>
              <a:buChar char="•"/>
            </a:pPr>
            <a:r>
              <a:rPr lang="pl-PL" sz="2400">
                <a:ea typeface="Times New Roman" pitchFamily="18" charset="0"/>
                <a:cs typeface="Arial" charset="0"/>
              </a:rPr>
              <a:t>Normalizacja funkcji fazowej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966788" y="4149725"/>
          <a:ext cx="2165350" cy="641350"/>
        </p:xfrm>
        <a:graphic>
          <a:graphicData uri="http://schemas.openxmlformats.org/presentationml/2006/ole">
            <p:oleObj spid="_x0000_s12291" name="Równanie" r:id="rId6" imgW="1320227" imgH="393529" progId="Equation.3">
              <p:embed/>
            </p:oleObj>
          </a:graphicData>
        </a:graphic>
      </p:graphicFrame>
      <p:sp>
        <p:nvSpPr>
          <p:cNvPr id="12299" name="Prostokąt 10"/>
          <p:cNvSpPr>
            <a:spLocks noChangeArrowheads="1"/>
          </p:cNvSpPr>
          <p:nvPr/>
        </p:nvSpPr>
        <p:spPr bwMode="auto">
          <a:xfrm>
            <a:off x="250825" y="3500438"/>
            <a:ext cx="568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eaLnBrk="0" hangingPunct="0">
              <a:buFont typeface="Arial" charset="0"/>
              <a:buChar char="•"/>
            </a:pPr>
            <a:r>
              <a:rPr lang="pl-PL" sz="2000">
                <a:ea typeface="Times New Roman" pitchFamily="18" charset="0"/>
                <a:cs typeface="Arial" charset="0"/>
              </a:rPr>
              <a:t>W przypadku rozpraszania Rayleigh’a ma ona postać: </a:t>
            </a:r>
            <a:endParaRPr lang="pl-PL" sz="2000"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12300" name="Prostokąt 12"/>
          <p:cNvSpPr>
            <a:spLocks noChangeArrowheads="1"/>
          </p:cNvSpPr>
          <p:nvPr/>
        </p:nvSpPr>
        <p:spPr bwMode="auto">
          <a:xfrm>
            <a:off x="179388" y="4868863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eaLnBrk="0" hangingPunct="0">
              <a:buFont typeface="Arial" charset="0"/>
              <a:buChar char="•"/>
            </a:pPr>
            <a:r>
              <a:rPr lang="pl-PL" sz="2000">
                <a:ea typeface="Times New Roman" pitchFamily="18" charset="0"/>
                <a:cs typeface="Arial" charset="0"/>
              </a:rPr>
              <a:t>W ogólności dana jest przez funkcje amplitudy: </a:t>
            </a:r>
            <a:endParaRPr lang="pl-PL" sz="2000">
              <a:ea typeface="Times New Roman" pitchFamily="18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971550" y="5300663"/>
          <a:ext cx="2165350" cy="641350"/>
        </p:xfrm>
        <a:graphic>
          <a:graphicData uri="http://schemas.openxmlformats.org/presentationml/2006/ole">
            <p:oleObj spid="_x0000_s12292" name="Równanie" r:id="rId7" imgW="1320227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747713"/>
          </a:xfrm>
        </p:spPr>
        <p:txBody>
          <a:bodyPr/>
          <a:lstStyle/>
          <a:p>
            <a:pPr eaLnBrk="1" hangingPunct="1"/>
            <a:r>
              <a:rPr lang="pl-PL" sz="3200" b="1" smtClean="0">
                <a:latin typeface="Arial" charset="0"/>
                <a:cs typeface="Arial" charset="0"/>
              </a:rPr>
              <a:t>Kształt funkcji fazowej</a:t>
            </a:r>
            <a:endParaRPr lang="en-US" sz="3200" b="1" smtClean="0">
              <a:latin typeface="Arial" charset="0"/>
              <a:cs typeface="Arial" charset="0"/>
            </a:endParaRPr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A7049-A586-438C-95AE-99F9A4ED7289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4471988" cy="2422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310063"/>
            <a:ext cx="2025650" cy="2547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4518" name="pole tekstowe 7"/>
          <p:cNvSpPr txBox="1">
            <a:spLocks noChangeArrowheads="1"/>
          </p:cNvSpPr>
          <p:nvPr/>
        </p:nvSpPr>
        <p:spPr bwMode="auto">
          <a:xfrm>
            <a:off x="5000625" y="2071688"/>
            <a:ext cx="292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cs typeface="Arial" charset="0"/>
              </a:rPr>
              <a:t>małe cząstki</a:t>
            </a:r>
            <a:endParaRPr lang="en-US">
              <a:cs typeface="Arial" charset="0"/>
            </a:endParaRPr>
          </a:p>
        </p:txBody>
      </p:sp>
      <p:sp>
        <p:nvSpPr>
          <p:cNvPr id="64519" name="pole tekstowe 8"/>
          <p:cNvSpPr txBox="1">
            <a:spLocks noChangeArrowheads="1"/>
          </p:cNvSpPr>
          <p:nvPr/>
        </p:nvSpPr>
        <p:spPr bwMode="auto">
          <a:xfrm>
            <a:off x="6215063" y="5000625"/>
            <a:ext cx="292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cs typeface="Arial" charset="0"/>
              </a:rPr>
              <a:t>duże cząstki</a:t>
            </a:r>
            <a:endParaRPr lang="en-US">
              <a:cs typeface="Arial" charset="0"/>
            </a:endParaRPr>
          </a:p>
        </p:txBody>
      </p:sp>
      <p:sp>
        <p:nvSpPr>
          <p:cNvPr id="64520" name="pole tekstowe 11"/>
          <p:cNvSpPr txBox="1">
            <a:spLocks noChangeArrowheads="1"/>
          </p:cNvSpPr>
          <p:nvPr/>
        </p:nvSpPr>
        <p:spPr bwMode="auto">
          <a:xfrm>
            <a:off x="4356100" y="3573463"/>
            <a:ext cx="4357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cs typeface="Arial" charset="0"/>
              </a:rPr>
              <a:t>Im większe cząstki tym więcej fotonów rozpraszanych jest do przodu!</a:t>
            </a:r>
            <a:endParaRPr lang="en-US">
              <a:cs typeface="Arial" charset="0"/>
            </a:endParaRPr>
          </a:p>
        </p:txBody>
      </p:sp>
      <p:sp>
        <p:nvSpPr>
          <p:cNvPr id="64521" name="Text Box 13"/>
          <p:cNvSpPr txBox="1">
            <a:spLocks noChangeArrowheads="1"/>
          </p:cNvSpPr>
          <p:nvPr/>
        </p:nvSpPr>
        <p:spPr bwMode="auto">
          <a:xfrm>
            <a:off x="323850" y="4005263"/>
            <a:ext cx="34559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>
                <a:solidFill>
                  <a:schemeClr val="bg1"/>
                </a:solidFill>
              </a:rPr>
              <a:t>Kierunek padającego fotonu</a:t>
            </a:r>
          </a:p>
        </p:txBody>
      </p:sp>
      <p:pic>
        <p:nvPicPr>
          <p:cNvPr id="645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429125"/>
            <a:ext cx="3814762" cy="2228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Funkcja fazowa cd.</a:t>
            </a:r>
            <a:endParaRPr lang="en-US" sz="3200" b="1" smtClean="0"/>
          </a:p>
        </p:txBody>
      </p:sp>
      <p:sp>
        <p:nvSpPr>
          <p:cNvPr id="6553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589588"/>
            <a:ext cx="8229600" cy="536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smtClean="0"/>
              <a:t>Stam et al., 2004</a:t>
            </a:r>
            <a:endParaRPr lang="en-US" sz="2400" smtClean="0"/>
          </a:p>
        </p:txBody>
      </p:sp>
      <p:pic>
        <p:nvPicPr>
          <p:cNvPr id="65540" name="Picture 4" descr="http://www.aanda.org/articles/aa/full/2004/47/aa1578/img5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87915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pl-PL" sz="3200" b="1" smtClean="0"/>
              <a:t>Parametr asymetrii g</a:t>
            </a:r>
            <a:endParaRPr lang="en-US" sz="3200" b="1" smtClean="0"/>
          </a:p>
        </p:txBody>
      </p:sp>
      <p:sp>
        <p:nvSpPr>
          <p:cNvPr id="13316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052513"/>
            <a:ext cx="8640762" cy="4525962"/>
          </a:xfrm>
        </p:spPr>
        <p:txBody>
          <a:bodyPr/>
          <a:lstStyle/>
          <a:p>
            <a:pPr eaLnBrk="1" hangingPunct="1"/>
            <a:r>
              <a:rPr lang="pl-PL" sz="2400" smtClean="0"/>
              <a:t>Wielkość określająca anizotropię funkcji fazowej rozpraszania na pojedynczej cząstce</a:t>
            </a:r>
          </a:p>
          <a:p>
            <a:pPr eaLnBrk="1" hangingPunct="1"/>
            <a:r>
              <a:rPr lang="pl-PL" sz="2400" smtClean="0"/>
              <a:t>Parametr asymetrii g jest pierwszym momentem funkcji fazowej względem cosinusa kąta rozpraszania i dany jest wzorem</a:t>
            </a:r>
          </a:p>
          <a:p>
            <a:pPr eaLnBrk="1" hangingPunct="1"/>
            <a:endParaRPr lang="pl-PL" sz="2400" smtClean="0"/>
          </a:p>
          <a:p>
            <a:pPr eaLnBrk="1" hangingPunct="1"/>
            <a:r>
              <a:rPr lang="pl-PL" sz="2400" smtClean="0"/>
              <a:t>Parametr asymetrii zmienia się w przedziale od -1 do 1, przy czym wartość: </a:t>
            </a:r>
          </a:p>
          <a:p>
            <a:pPr eaLnBrk="1" hangingPunct="1">
              <a:buFont typeface="Arial" charset="0"/>
              <a:buNone/>
            </a:pPr>
            <a:r>
              <a:rPr lang="pl-PL" sz="2400" smtClean="0"/>
              <a:t>-1 oznacza, że całe promieniowanie jest rozpraszane wstecznie</a:t>
            </a:r>
          </a:p>
          <a:p>
            <a:pPr eaLnBrk="1" hangingPunct="1">
              <a:buFont typeface="Arial" charset="0"/>
              <a:buNone/>
            </a:pPr>
            <a:r>
              <a:rPr lang="pl-PL" sz="2400" smtClean="0"/>
              <a:t>0 oznacza, że połowa promieniowania rozpraszana jest wstecznie a połowa do przodu (rozpraszanie Rayleigha)</a:t>
            </a:r>
          </a:p>
          <a:p>
            <a:pPr eaLnBrk="1" hangingPunct="1">
              <a:buFont typeface="Arial" charset="0"/>
              <a:buNone/>
            </a:pPr>
            <a:r>
              <a:rPr lang="pl-PL" sz="2400" smtClean="0"/>
              <a:t>1 oznacza, że całe promieniowania jest rozpraszane do przodu.</a:t>
            </a:r>
          </a:p>
          <a:p>
            <a:pPr eaLnBrk="1" hangingPunct="1"/>
            <a:endParaRPr lang="en-US" sz="2400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979613" y="2708275"/>
          <a:ext cx="2589212" cy="508000"/>
        </p:xfrm>
        <a:graphic>
          <a:graphicData uri="http://schemas.openxmlformats.org/presentationml/2006/ole">
            <p:oleObj spid="_x0000_s13314" name="Równanie" r:id="rId3" imgW="14351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88975"/>
          </a:xfrm>
        </p:spPr>
        <p:txBody>
          <a:bodyPr/>
          <a:lstStyle/>
          <a:p>
            <a:pPr eaLnBrk="1" hangingPunct="1"/>
            <a:r>
              <a:rPr lang="pl-PL" sz="3200" b="1" smtClean="0"/>
              <a:t>Wpływ na klimat</a:t>
            </a:r>
            <a:endParaRPr lang="en-US" sz="3200" b="1" smtClean="0"/>
          </a:p>
        </p:txBody>
      </p:sp>
      <p:pic>
        <p:nvPicPr>
          <p:cNvPr id="7171" name="Picture 2" descr="http://www.realclimate.org/images/ipcc_rad_forc_a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68548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3708400" y="3716338"/>
            <a:ext cx="1727200" cy="504825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pole tekstowe 4"/>
          <p:cNvSpPr txBox="1">
            <a:spLocks noChangeArrowheads="1"/>
          </p:cNvSpPr>
          <p:nvPr/>
        </p:nvSpPr>
        <p:spPr bwMode="auto">
          <a:xfrm>
            <a:off x="1116013" y="6237288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solidFill>
                  <a:srgbClr val="FF0000"/>
                </a:solidFill>
                <a:latin typeface="Calibri" pitchFamily="34" charset="0"/>
              </a:rPr>
              <a:t>IPCC, 2013</a:t>
            </a:r>
            <a:endParaRPr lang="en-US" altLang="pl-PL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pl-PL" sz="3200" b="1" smtClean="0"/>
              <a:t>Parametr asymetrii cd.</a:t>
            </a:r>
            <a:endParaRPr lang="en-US" sz="3200" b="1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39750" y="4221163"/>
          <a:ext cx="3097213" cy="936625"/>
        </p:xfrm>
        <a:graphic>
          <a:graphicData uri="http://schemas.openxmlformats.org/presentationml/2006/ole">
            <p:oleObj spid="_x0000_s14338" name="Równanie" r:id="rId3" imgW="1854200" imgH="558800" progId="Equation.3">
              <p:embed/>
            </p:oleObj>
          </a:graphicData>
        </a:graphic>
      </p:graphicFrame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4572000" y="4221163"/>
          <a:ext cx="3095625" cy="936625"/>
        </p:xfrm>
        <a:graphic>
          <a:graphicData uri="http://schemas.openxmlformats.org/presentationml/2006/ole">
            <p:oleObj spid="_x0000_s14339" name="Równanie" r:id="rId4" imgW="1854200" imgH="558800" progId="Equation.3">
              <p:embed/>
            </p:oleObj>
          </a:graphicData>
        </a:graphic>
      </p:graphicFrame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2574925" y="4010025"/>
            <a:ext cx="3994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l-PL" sz="1200">
                <a:cs typeface="Times New Roman" pitchFamily="18" charset="0"/>
              </a:rPr>
              <a:t>,                                                                                       </a:t>
            </a:r>
            <a:endParaRPr lang="pl-PL" sz="600"/>
          </a:p>
        </p:txBody>
      </p:sp>
      <p:sp>
        <p:nvSpPr>
          <p:cNvPr id="1434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2952750"/>
          </a:xfrm>
        </p:spPr>
        <p:txBody>
          <a:bodyPr/>
          <a:lstStyle/>
          <a:p>
            <a:pPr eaLnBrk="1" hangingPunct="1"/>
            <a:r>
              <a:rPr lang="pl-PL" sz="2400" smtClean="0"/>
              <a:t>Parametr asymetrii na ogół rośnie wraz z rozmiarem cząstek rozpraszających promieniowanie (parametrem wielkości). Wartość parametru asymetrii w przypadku kropel chmurowych zmienia się na ogół w przedziale od 0.75 do 0.9, zaś w przypadku aerozolu atmosferycznego od 0.5 do 0.7.</a:t>
            </a:r>
          </a:p>
          <a:p>
            <a:pPr eaLnBrk="1" hangingPunct="1"/>
            <a:r>
              <a:rPr lang="pl-PL" sz="2400" smtClean="0"/>
              <a:t>Parametr asymetrii i funkcja fazowa dla zbioru cząstek o rozkładzie wielkości n(r) ma postać </a:t>
            </a:r>
          </a:p>
          <a:p>
            <a:pPr eaLnBrk="1" hangingPunct="1"/>
            <a:endParaRPr lang="pl-PL" sz="24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pl-PL" sz="3200" b="1" smtClean="0">
                <a:latin typeface="Arial" charset="0"/>
              </a:rPr>
              <a:t>Albedo pojedynczego rozpraszania</a:t>
            </a: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>
            <p:ph idx="1"/>
          </p:nvPr>
        </p:nvGraphicFramePr>
        <p:xfrm>
          <a:off x="2484438" y="1412875"/>
          <a:ext cx="3671887" cy="820738"/>
        </p:xfrm>
        <a:graphic>
          <a:graphicData uri="http://schemas.openxmlformats.org/presentationml/2006/ole">
            <p:oleObj spid="_x0000_s15362" name="Równanie" r:id="rId3" imgW="1930400" imgH="431800" progId="Equation.3">
              <p:embed/>
            </p:oleObj>
          </a:graphicData>
        </a:graphic>
      </p:graphicFrame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23850" y="2636838"/>
            <a:ext cx="8424863" cy="341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/>
              <a:t>Opisuje prawdopodobieństwo rozpraszania fotonu. Wartości albeda pojedynczego rozpraszania zmieniają się od 0 do 1. </a:t>
            </a:r>
          </a:p>
          <a:p>
            <a:pPr>
              <a:spcBef>
                <a:spcPct val="50000"/>
              </a:spcBef>
            </a:pPr>
            <a:r>
              <a:rPr lang="pl-PL" sz="2400"/>
              <a:t>np. dla chmur w obszarze widzialnym wynosi 1</a:t>
            </a:r>
          </a:p>
          <a:p>
            <a:pPr>
              <a:spcBef>
                <a:spcPct val="50000"/>
              </a:spcBef>
            </a:pPr>
            <a:r>
              <a:rPr lang="pl-PL" sz="2400"/>
              <a:t>dla zanieczyszczeń powietrza (aerozoli) średnio od 0.9 do 1. </a:t>
            </a:r>
          </a:p>
          <a:p>
            <a:pPr>
              <a:spcBef>
                <a:spcPct val="50000"/>
              </a:spcBef>
            </a:pPr>
            <a:r>
              <a:rPr lang="pl-PL" sz="2400"/>
              <a:t>dla silnie absorbujących cząstek jest mniejsze 0.9</a:t>
            </a:r>
          </a:p>
          <a:p>
            <a:pPr>
              <a:spcBef>
                <a:spcPct val="50000"/>
              </a:spcBef>
            </a:pPr>
            <a:r>
              <a:rPr lang="pl-PL" sz="2400"/>
              <a:t>Wartość </a:t>
            </a:r>
            <a:r>
              <a:rPr lang="pl-PL" sz="2400">
                <a:sym typeface="Symbol" pitchFamily="18" charset="2"/>
              </a:rPr>
              <a:t>=0.9 oznacza, że </a:t>
            </a:r>
            <a:r>
              <a:rPr lang="pl-PL" sz="2400"/>
              <a:t> na 10 fotonów 9 jest rozpraszanych a tylko jeden jest absorbowany.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ytuł 1"/>
          <p:cNvSpPr>
            <a:spLocks noGrp="1"/>
          </p:cNvSpPr>
          <p:nvPr>
            <p:ph type="title"/>
          </p:nvPr>
        </p:nvSpPr>
        <p:spPr>
          <a:xfrm>
            <a:off x="323850" y="0"/>
            <a:ext cx="3960813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Parametr wzrostu higroskopijnego</a:t>
            </a:r>
            <a:endParaRPr lang="en-US" sz="3200" b="1" smtClean="0"/>
          </a:p>
        </p:txBody>
      </p:sp>
      <p:sp>
        <p:nvSpPr>
          <p:cNvPr id="6148" name="Symbol zastępczy zawartości 2"/>
          <p:cNvSpPr>
            <a:spLocks noGrp="1"/>
          </p:cNvSpPr>
          <p:nvPr>
            <p:ph idx="1"/>
          </p:nvPr>
        </p:nvSpPr>
        <p:spPr>
          <a:xfrm>
            <a:off x="250825" y="2636838"/>
            <a:ext cx="4249738" cy="1328737"/>
          </a:xfrm>
        </p:spPr>
        <p:txBody>
          <a:bodyPr/>
          <a:lstStyle/>
          <a:p>
            <a:pPr eaLnBrk="1" hangingPunct="1"/>
            <a:r>
              <a:rPr lang="pl-PL" sz="2000" smtClean="0"/>
              <a:t>Parametr wzrostu higroskopijnego zależy od składu chemicznego, wielkości cząstek oraz wilgotności względnej powietrza</a:t>
            </a:r>
          </a:p>
          <a:p>
            <a:pPr eaLnBrk="1" hangingPunct="1"/>
            <a:r>
              <a:rPr lang="pl-PL" sz="2000" smtClean="0"/>
              <a:t>Jeśli parametr wzrostu wynosi 2 to wzrost współczynnika rozpraszania wynosi ok. 4 (rozpraszanie jest proporcjonalne do powierzchni cząstki)</a:t>
            </a:r>
          </a:p>
          <a:p>
            <a:pPr eaLnBrk="1" hangingPunct="1"/>
            <a:r>
              <a:rPr lang="pl-PL" sz="2000" smtClean="0"/>
              <a:t>Współczynnik absorpcji w pierwszym przybliżeniu nie ulega zmianie </a:t>
            </a:r>
            <a:endParaRPr lang="en-US" sz="200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9750" y="1557338"/>
          <a:ext cx="2851150" cy="579437"/>
        </p:xfrm>
        <a:graphic>
          <a:graphicData uri="http://schemas.openxmlformats.org/presentationml/2006/ole">
            <p:oleObj spid="_x0000_s84994" name="Równanie" r:id="rId3" imgW="1079032" imgH="253890" progId="Equation.3">
              <p:embed/>
            </p:oleObj>
          </a:graphicData>
        </a:graphic>
      </p:graphicFrame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-4763"/>
            <a:ext cx="4394200" cy="645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pole tekstowe 6"/>
          <p:cNvSpPr txBox="1">
            <a:spLocks noChangeArrowheads="1"/>
          </p:cNvSpPr>
          <p:nvPr/>
        </p:nvSpPr>
        <p:spPr bwMode="auto">
          <a:xfrm>
            <a:off x="5508625" y="333375"/>
            <a:ext cx="2808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Ming and Russell, 2001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l-PL" sz="3200" b="1" smtClean="0"/>
              <a:t>Grubość optyczna ośrodka</a:t>
            </a:r>
            <a:endParaRPr lang="en-US" sz="3200" b="1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84213" y="1341438"/>
          <a:ext cx="1930400" cy="1057275"/>
        </p:xfrm>
        <a:graphic>
          <a:graphicData uri="http://schemas.openxmlformats.org/presentationml/2006/ole">
            <p:oleObj spid="_x0000_s16386" name="Równanie" r:id="rId3" imgW="710891" imgH="482391" progId="Equation.3">
              <p:embed/>
            </p:oleObj>
          </a:graphicData>
        </a:graphic>
      </p:graphicFrame>
      <p:sp>
        <p:nvSpPr>
          <p:cNvPr id="5" name="Prostokąt 4"/>
          <p:cNvSpPr/>
          <p:nvPr/>
        </p:nvSpPr>
        <p:spPr>
          <a:xfrm>
            <a:off x="5364163" y="1412875"/>
            <a:ext cx="3168650" cy="13684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5364163" y="1052513"/>
            <a:ext cx="0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pole tekstowe 8"/>
          <p:cNvSpPr txBox="1">
            <a:spLocks noChangeArrowheads="1"/>
          </p:cNvSpPr>
          <p:nvPr/>
        </p:nvSpPr>
        <p:spPr bwMode="auto">
          <a:xfrm>
            <a:off x="4932363" y="981075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z</a:t>
            </a:r>
            <a:endParaRPr lang="en-US"/>
          </a:p>
        </p:txBody>
      </p:sp>
      <p:sp>
        <p:nvSpPr>
          <p:cNvPr id="16392" name="pole tekstowe 9"/>
          <p:cNvSpPr txBox="1">
            <a:spLocks noChangeArrowheads="1"/>
          </p:cNvSpPr>
          <p:nvPr/>
        </p:nvSpPr>
        <p:spPr bwMode="auto">
          <a:xfrm>
            <a:off x="6011863" y="1989138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</a:t>
            </a:r>
            <a:r>
              <a:rPr lang="pl-PL" baseline="-25000">
                <a:sym typeface="Symbol" pitchFamily="18" charset="2"/>
              </a:rPr>
              <a:t>ext</a:t>
            </a:r>
            <a:r>
              <a:rPr lang="pl-PL">
                <a:sym typeface="Symbol" pitchFamily="18" charset="2"/>
              </a:rPr>
              <a:t>(z)</a:t>
            </a:r>
            <a:endParaRPr lang="en-US"/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504825" y="3429000"/>
            <a:ext cx="8639175" cy="1863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53920" tIns="31740" rIns="0" bIns="15870" anchor="ctr">
            <a:spAutoFit/>
          </a:bodyPr>
          <a:lstStyle/>
          <a:p>
            <a:pPr eaLnBrk="0" hangingPunct="0"/>
            <a:r>
              <a:rPr lang="pl-PL" sz="2400" b="1">
                <a:cs typeface="Arial" charset="0"/>
              </a:rPr>
              <a:t>Grubość optyczna</a:t>
            </a:r>
            <a:r>
              <a:rPr lang="pl-PL" sz="2400">
                <a:cs typeface="Arial" charset="0"/>
              </a:rPr>
              <a:t> -  opisuje stopień oddziaływania (ekstynkcji) promieniowania elektromagnetycznego z materią.</a:t>
            </a:r>
            <a:endParaRPr lang="pl-PL" sz="2400"/>
          </a:p>
          <a:p>
            <a:pPr eaLnBrk="0" hangingPunct="0"/>
            <a:r>
              <a:rPr lang="pl-PL" sz="2400">
                <a:cs typeface="Arial" charset="0"/>
              </a:rPr>
              <a:t>Grubość optyczna jest wielkością bezwymiarową </a:t>
            </a:r>
          </a:p>
          <a:p>
            <a:pPr eaLnBrk="0" hangingPunct="0"/>
            <a:r>
              <a:rPr lang="pl-PL" sz="2400">
                <a:cs typeface="Arial" charset="0"/>
              </a:rPr>
              <a:t>i występuje jako wykładnik we wzorze Beera:</a:t>
            </a:r>
            <a:endParaRPr lang="pl-PL" sz="2400"/>
          </a:p>
          <a:p>
            <a:pPr lvl="1" indent="-457200" eaLnBrk="0" hangingPunct="0"/>
            <a:r>
              <a:rPr lang="pl-PL" sz="1100">
                <a:solidFill>
                  <a:srgbClr val="252525"/>
                </a:solidFill>
                <a:cs typeface="Arial" charset="0"/>
              </a:rPr>
              <a:t>  </a:t>
            </a:r>
            <a:endParaRPr lang="pl-PL" sz="1900">
              <a:solidFill>
                <a:srgbClr val="252525"/>
              </a:solidFill>
              <a:cs typeface="Arial" charset="0"/>
            </a:endParaRPr>
          </a:p>
          <a:p>
            <a:pPr eaLnBrk="0" hangingPunct="0"/>
            <a:endParaRPr lang="pl-PL" sz="1100">
              <a:solidFill>
                <a:srgbClr val="252525"/>
              </a:solidFill>
              <a:cs typeface="Arial" charset="0"/>
            </a:endParaRPr>
          </a:p>
        </p:txBody>
      </p:sp>
      <p:sp>
        <p:nvSpPr>
          <p:cNvPr id="16394" name="AutoShape 5" descr=" {I(\tau) = I(0)} e^{-\tau}"/>
          <p:cNvSpPr>
            <a:spLocks noChangeAspect="1" noChangeArrowheads="1"/>
          </p:cNvSpPr>
          <p:nvPr/>
        </p:nvSpPr>
        <p:spPr bwMode="auto">
          <a:xfrm>
            <a:off x="292100" y="288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827088" y="5157788"/>
          <a:ext cx="1447800" cy="600075"/>
        </p:xfrm>
        <a:graphic>
          <a:graphicData uri="http://schemas.openxmlformats.org/presentationml/2006/ole">
            <p:oleObj spid="_x0000_s16387" name="Równanie" r:id="rId4" imgW="533169" imgH="241195" progId="Equation.3">
              <p:embed/>
            </p:oleObj>
          </a:graphicData>
        </a:graphic>
      </p:graphicFrame>
      <p:cxnSp>
        <p:nvCxnSpPr>
          <p:cNvPr id="16" name="Łącznik prosty ze strzałką 15"/>
          <p:cNvCxnSpPr/>
          <p:nvPr/>
        </p:nvCxnSpPr>
        <p:spPr>
          <a:xfrm>
            <a:off x="7812088" y="476250"/>
            <a:ext cx="0" cy="2881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pole tekstowe 16"/>
          <p:cNvSpPr txBox="1">
            <a:spLocks noChangeArrowheads="1"/>
          </p:cNvSpPr>
          <p:nvPr/>
        </p:nvSpPr>
        <p:spPr bwMode="auto">
          <a:xfrm>
            <a:off x="8027988" y="692150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I</a:t>
            </a:r>
            <a:r>
              <a:rPr lang="pl-PL" sz="2400" baseline="-25000"/>
              <a:t>o</a:t>
            </a:r>
            <a:endParaRPr lang="en-US" sz="2400"/>
          </a:p>
        </p:txBody>
      </p:sp>
      <p:sp>
        <p:nvSpPr>
          <p:cNvPr id="16397" name="pole tekstowe 17"/>
          <p:cNvSpPr txBox="1">
            <a:spLocks noChangeArrowheads="1"/>
          </p:cNvSpPr>
          <p:nvPr/>
        </p:nvSpPr>
        <p:spPr bwMode="auto">
          <a:xfrm>
            <a:off x="8027988" y="2852738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I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/>
              <a:t>Grubość optyczna atmosfery</a:t>
            </a:r>
            <a:endParaRPr lang="en-US" sz="3200" b="1" smtClean="0"/>
          </a:p>
        </p:txBody>
      </p:sp>
      <p:sp>
        <p:nvSpPr>
          <p:cNvPr id="1741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l-PL" sz="2400" smtClean="0"/>
              <a:t>Na całkowitą grubość optyczna atmosfery składają się następujące przyczynki:</a:t>
            </a:r>
          </a:p>
          <a:p>
            <a:pPr eaLnBrk="1" hangingPunct="1"/>
            <a:r>
              <a:rPr lang="pl-PL" sz="2400" smtClean="0"/>
              <a:t>rozpraszanie Rayleigha </a:t>
            </a:r>
            <a:r>
              <a:rPr lang="pl-PL" sz="2400" smtClean="0">
                <a:sym typeface="Symbol" pitchFamily="18" charset="2"/>
              </a:rPr>
              <a:t></a:t>
            </a:r>
            <a:r>
              <a:rPr lang="pl-PL" sz="2400" baseline="-25000" smtClean="0">
                <a:sym typeface="Symbol" pitchFamily="18" charset="2"/>
              </a:rPr>
              <a:t>RAY</a:t>
            </a:r>
            <a:endParaRPr lang="pl-PL" sz="2400" smtClean="0"/>
          </a:p>
          <a:p>
            <a:pPr eaLnBrk="1" hangingPunct="1"/>
            <a:r>
              <a:rPr lang="pl-PL" sz="2400" smtClean="0"/>
              <a:t>Rozpraszanie i absorpcja aerozolu </a:t>
            </a:r>
            <a:r>
              <a:rPr lang="pl-PL" sz="2400" smtClean="0">
                <a:sym typeface="Symbol" pitchFamily="18" charset="2"/>
              </a:rPr>
              <a:t></a:t>
            </a:r>
            <a:r>
              <a:rPr lang="pl-PL" sz="2400" baseline="-25000" smtClean="0">
                <a:sym typeface="Symbol" pitchFamily="18" charset="2"/>
              </a:rPr>
              <a:t>RAY</a:t>
            </a:r>
            <a:r>
              <a:rPr lang="pl-PL" sz="2400" smtClean="0"/>
              <a:t> </a:t>
            </a:r>
          </a:p>
          <a:p>
            <a:pPr eaLnBrk="1" hangingPunct="1"/>
            <a:r>
              <a:rPr lang="pl-PL" sz="2400" smtClean="0"/>
              <a:t>Absorpcja ozonu (UV i zakres widzialny) </a:t>
            </a:r>
            <a:r>
              <a:rPr lang="pl-PL" sz="2400" smtClean="0">
                <a:sym typeface="Symbol" pitchFamily="18" charset="2"/>
              </a:rPr>
              <a:t></a:t>
            </a:r>
            <a:r>
              <a:rPr lang="pl-PL" sz="2400" baseline="-25000" smtClean="0">
                <a:sym typeface="Symbol" pitchFamily="18" charset="2"/>
              </a:rPr>
              <a:t>O3</a:t>
            </a:r>
            <a:endParaRPr lang="pl-PL" sz="2400" smtClean="0"/>
          </a:p>
          <a:p>
            <a:pPr eaLnBrk="1" hangingPunct="1"/>
            <a:r>
              <a:rPr lang="pl-PL" sz="2400" smtClean="0"/>
              <a:t>Para wodna </a:t>
            </a:r>
            <a:r>
              <a:rPr lang="pl-PL" sz="2400" smtClean="0">
                <a:sym typeface="Symbol" pitchFamily="18" charset="2"/>
              </a:rPr>
              <a:t></a:t>
            </a:r>
            <a:r>
              <a:rPr lang="pl-PL" sz="2400" baseline="-25000" smtClean="0">
                <a:sym typeface="Symbol" pitchFamily="18" charset="2"/>
              </a:rPr>
              <a:t>H2O</a:t>
            </a:r>
            <a:endParaRPr lang="pl-PL" sz="2400" smtClean="0"/>
          </a:p>
          <a:p>
            <a:pPr eaLnBrk="1" hangingPunct="1"/>
            <a:r>
              <a:rPr lang="pl-PL" sz="2400" smtClean="0"/>
              <a:t>Pozostałe gazy (tlen, dwutlenek węgla, metan, dwu tlenek siarki i azotu) </a:t>
            </a:r>
            <a:r>
              <a:rPr lang="pl-PL" sz="2400" smtClean="0">
                <a:sym typeface="Symbol" pitchFamily="18" charset="2"/>
              </a:rPr>
              <a:t></a:t>
            </a:r>
            <a:r>
              <a:rPr lang="pl-PL" sz="2400" baseline="-25000" smtClean="0">
                <a:sym typeface="Symbol" pitchFamily="18" charset="2"/>
              </a:rPr>
              <a:t>g</a:t>
            </a:r>
            <a:endParaRPr lang="pl-PL" sz="2400" smtClean="0"/>
          </a:p>
          <a:p>
            <a:pPr algn="ctr" eaLnBrk="1" hangingPunct="1"/>
            <a:endParaRPr lang="en-US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339975" y="5229225"/>
          <a:ext cx="3671888" cy="471488"/>
        </p:xfrm>
        <a:graphic>
          <a:graphicData uri="http://schemas.openxmlformats.org/presentationml/2006/ole">
            <p:oleObj spid="_x0000_s17410" name="Równanie" r:id="rId3" imgW="18161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Mieszaniny cząstek</a:t>
            </a:r>
            <a:endParaRPr lang="en-US" sz="3200" b="1" smtClean="0"/>
          </a:p>
        </p:txBody>
      </p:sp>
      <p:sp>
        <p:nvSpPr>
          <p:cNvPr id="6656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1152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smtClean="0"/>
              <a:t>Koncepcja zewnętrznej i wewnętrznej mieszaniny cząstek</a:t>
            </a:r>
            <a:endParaRPr lang="en-US" sz="2400" smtClean="0"/>
          </a:p>
        </p:txBody>
      </p:sp>
      <p:pic>
        <p:nvPicPr>
          <p:cNvPr id="6656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3100"/>
            <a:ext cx="4572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26050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pole tekstowe 5"/>
          <p:cNvSpPr txBox="1">
            <a:spLocks noChangeArrowheads="1"/>
          </p:cNvSpPr>
          <p:nvPr/>
        </p:nvSpPr>
        <p:spPr bwMode="auto">
          <a:xfrm>
            <a:off x="2411413" y="1989138"/>
            <a:ext cx="331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mieszaniny zewnętrzna</a:t>
            </a:r>
            <a:endParaRPr lang="en-US"/>
          </a:p>
        </p:txBody>
      </p:sp>
      <p:sp>
        <p:nvSpPr>
          <p:cNvPr id="66567" name="pole tekstowe 6"/>
          <p:cNvSpPr txBox="1">
            <a:spLocks noChangeArrowheads="1"/>
          </p:cNvSpPr>
          <p:nvPr/>
        </p:nvSpPr>
        <p:spPr bwMode="auto">
          <a:xfrm>
            <a:off x="2411413" y="2781300"/>
            <a:ext cx="331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mieszaniny pół-wewnętrzna</a:t>
            </a:r>
            <a:endParaRPr lang="en-US"/>
          </a:p>
        </p:txBody>
      </p:sp>
      <p:sp>
        <p:nvSpPr>
          <p:cNvPr id="66568" name="pole tekstowe 7"/>
          <p:cNvSpPr txBox="1">
            <a:spLocks noChangeArrowheads="1"/>
          </p:cNvSpPr>
          <p:nvPr/>
        </p:nvSpPr>
        <p:spPr bwMode="auto">
          <a:xfrm>
            <a:off x="2411413" y="3716338"/>
            <a:ext cx="331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mieszaniny wewnętrzna</a:t>
            </a:r>
            <a:endParaRPr lang="en-US"/>
          </a:p>
        </p:txBody>
      </p:sp>
      <p:pic>
        <p:nvPicPr>
          <p:cNvPr id="66569" name="Picture 2" descr="http://imagebank.osa.org/getImage.xqy?img=LmZ1bGwsb2UtMjAtOS0xMDA0Mi1nMDAy&amp;article=oe-20-9-10042-g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365625"/>
            <a:ext cx="369411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Prostokąt 9"/>
          <p:cNvSpPr>
            <a:spLocks noChangeArrowheads="1"/>
          </p:cNvSpPr>
          <p:nvPr/>
        </p:nvSpPr>
        <p:spPr bwMode="auto">
          <a:xfrm>
            <a:off x="4427538" y="5732463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(a) External mixture, (b) homogeneous internal mixture, (c) core-shell, and (d) core-shell-shell model.</a:t>
            </a:r>
            <a:r>
              <a:rPr lang="pl-PL" sz="1600"/>
              <a:t> Kahnert et al., 2012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19.07.2005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QUANTIFY IGF-UW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smtClean="0"/>
              <a:t>Aerosol mixing</a:t>
            </a:r>
            <a:endParaRPr lang="en-US" sz="3200" smtClean="0"/>
          </a:p>
        </p:txBody>
      </p:sp>
      <p:pic>
        <p:nvPicPr>
          <p:cNvPr id="67589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96975"/>
            <a:ext cx="8775700" cy="2449513"/>
          </a:xfrm>
          <a:noFill/>
        </p:spPr>
      </p:pic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136525" y="4149725"/>
            <a:ext cx="7388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nb-NO" sz="2800">
                <a:cs typeface="Arial" charset="0"/>
              </a:rPr>
              <a:t>External mixing</a:t>
            </a:r>
          </a:p>
          <a:p>
            <a:pPr marL="457200" indent="-457200">
              <a:buFontTx/>
              <a:buAutoNum type="alphaLcParenR"/>
            </a:pPr>
            <a:r>
              <a:rPr lang="nb-NO" sz="2800">
                <a:cs typeface="Arial" charset="0"/>
              </a:rPr>
              <a:t>Homogeneous internal mixing</a:t>
            </a:r>
          </a:p>
          <a:p>
            <a:pPr marL="457200" indent="-457200">
              <a:buFontTx/>
              <a:buAutoNum type="alphaLcParenR"/>
            </a:pPr>
            <a:r>
              <a:rPr lang="nb-NO" sz="2800">
                <a:cs typeface="Arial" charset="0"/>
              </a:rPr>
              <a:t>Coating sphere also internal mixing</a:t>
            </a:r>
            <a:endParaRPr lang="en-US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10E1E-691B-4336-A497-B35CEEFA6A94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pl-PL" sz="2800" b="1" smtClean="0"/>
              <a:t>Transfer promieniowania w atmosferze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5113338" cy="1181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pl-PL" sz="2400">
                <a:solidFill>
                  <a:schemeClr val="folHlink"/>
                </a:solidFill>
              </a:rPr>
              <a:t>Prawo Lamberta-Beera</a:t>
            </a:r>
            <a:r>
              <a:rPr lang="pl-PL" sz="2400"/>
              <a:t> </a:t>
            </a:r>
          </a:p>
          <a:p>
            <a:pPr eaLnBrk="1" hangingPunct="1">
              <a:buFontTx/>
              <a:buNone/>
              <a:defRPr/>
            </a:pPr>
            <a:r>
              <a:rPr lang="pl-PL" sz="2400"/>
              <a:t>dla promieniowania </a:t>
            </a:r>
          </a:p>
          <a:p>
            <a:pPr eaLnBrk="1" hangingPunct="1">
              <a:buFontTx/>
              <a:buNone/>
              <a:defRPr/>
            </a:pPr>
            <a:r>
              <a:rPr lang="pl-PL" sz="2400"/>
              <a:t>bezpośredniego</a:t>
            </a:r>
          </a:p>
        </p:txBody>
      </p:sp>
      <p:pic>
        <p:nvPicPr>
          <p:cNvPr id="1844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00213"/>
            <a:ext cx="3714750" cy="1646237"/>
          </a:xfrm>
        </p:spPr>
      </p:pic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95288" y="2708275"/>
          <a:ext cx="2008187" cy="531813"/>
        </p:xfrm>
        <a:graphic>
          <a:graphicData uri="http://schemas.openxmlformats.org/presentationml/2006/ole">
            <p:oleObj spid="_x0000_s18434" name="Równanie" r:id="rId4" imgW="863280" imgH="228600" progId="Equation.3">
              <p:embed/>
            </p:oleObj>
          </a:graphicData>
        </a:graphic>
      </p:graphicFrame>
      <p:sp>
        <p:nvSpPr>
          <p:cNvPr id="18443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23850" y="3284538"/>
          <a:ext cx="4552950" cy="1038225"/>
        </p:xfrm>
        <a:graphic>
          <a:graphicData uri="http://schemas.openxmlformats.org/presentationml/2006/ole">
            <p:oleObj spid="_x0000_s18435" name="Równanie" r:id="rId5" imgW="2222280" imgH="507960" progId="Equation.3">
              <p:embed/>
            </p:oleObj>
          </a:graphicData>
        </a:graphic>
      </p:graphicFrame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49263" y="4437063"/>
          <a:ext cx="1981200" cy="1035050"/>
        </p:xfrm>
        <a:graphic>
          <a:graphicData uri="http://schemas.openxmlformats.org/presentationml/2006/ole">
            <p:oleObj spid="_x0000_s18436" name="Równanie" r:id="rId6" imgW="927000" imgH="482400" progId="Equation.3">
              <p:embed/>
            </p:oleObj>
          </a:graphicData>
        </a:graphic>
      </p:graphicFrame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3059832" y="4797152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</a:rPr>
              <a:t>Grubość optyczna 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95288" y="5589588"/>
          <a:ext cx="1800225" cy="473075"/>
        </p:xfrm>
        <a:graphic>
          <a:graphicData uri="http://schemas.openxmlformats.org/presentationml/2006/ole">
            <p:oleObj spid="_x0000_s18437" name="Równanie" r:id="rId7" imgW="774360" imgH="203040" progId="Equation.3">
              <p:embed/>
            </p:oleObj>
          </a:graphicData>
        </a:graphic>
      </p:graphicFrame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3131840" y="5589240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</a:rPr>
              <a:t>Transmisja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38399-2240-498E-96C7-1D5B7975BB7D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pl-PL" sz="3200" b="1" smtClean="0"/>
              <a:t>Pełne równanie transferu</a:t>
            </a:r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24128" y="2420888"/>
            <a:ext cx="2878658" cy="550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Funkcja źródłowa</a:t>
            </a:r>
          </a:p>
        </p:txBody>
      </p:sp>
      <p:sp>
        <p:nvSpPr>
          <p:cNvPr id="19466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95288" y="3644900"/>
          <a:ext cx="6983412" cy="744538"/>
        </p:xfrm>
        <a:graphic>
          <a:graphicData uri="http://schemas.openxmlformats.org/presentationml/2006/ole">
            <p:oleObj spid="_x0000_s19458" name="Równanie" r:id="rId3" imgW="3835400" imgH="406400" progId="Equation.3">
              <p:embed/>
            </p:oleObj>
          </a:graphicData>
        </a:graphic>
      </p:graphicFrame>
      <p:sp>
        <p:nvSpPr>
          <p:cNvPr id="19468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23528" y="4869160"/>
          <a:ext cx="3127570" cy="859557"/>
        </p:xfrm>
        <a:graphic>
          <a:graphicData uri="http://schemas.openxmlformats.org/presentationml/2006/ole">
            <p:oleObj spid="_x0000_s19459" name="Równanie" r:id="rId4" imgW="1587240" imgH="431640" progId="Equation.3">
              <p:embed/>
            </p:oleObj>
          </a:graphicData>
        </a:graphic>
      </p:graphicFrame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95288" y="1196975"/>
          <a:ext cx="1922462" cy="779463"/>
        </p:xfrm>
        <a:graphic>
          <a:graphicData uri="http://schemas.openxmlformats.org/presentationml/2006/ole">
            <p:oleObj spid="_x0000_s19460" name="Równanie" r:id="rId5" imgW="977760" imgH="393480" progId="Equation.3">
              <p:embed/>
            </p:oleObj>
          </a:graphicData>
        </a:graphic>
      </p:graphicFrame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395288" y="364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68313" y="2204864"/>
          <a:ext cx="4797574" cy="816149"/>
        </p:xfrm>
        <a:graphic>
          <a:graphicData uri="http://schemas.openxmlformats.org/presentationml/2006/ole">
            <p:oleObj spid="_x0000_s19461" name="Równanie" r:id="rId6" imgW="2298700" imgH="393700" progId="Equation.3">
              <p:embed/>
            </p:oleObj>
          </a:graphicData>
        </a:graphic>
      </p:graphicFrame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3779838" y="5084763"/>
            <a:ext cx="4032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>
                <a:solidFill>
                  <a:schemeClr val="folHlink"/>
                </a:solidFill>
              </a:rPr>
              <a:t>Albedo pojedynczego rozpraszania 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779838" y="1341438"/>
          <a:ext cx="1368425" cy="476250"/>
        </p:xfrm>
        <a:graphic>
          <a:graphicData uri="http://schemas.openxmlformats.org/presentationml/2006/ole">
            <p:oleObj spid="_x0000_s19462" name="Równanie" r:id="rId7" imgW="583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476375" y="3789363"/>
            <a:ext cx="6048375" cy="273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52A37-BC7D-4A63-A815-156D91663813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90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2800" b="1" dirty="0"/>
              <a:t>Przybliżenie pojedynczego rozpraszania</a:t>
            </a:r>
          </a:p>
        </p:txBody>
      </p:sp>
      <p:pic>
        <p:nvPicPr>
          <p:cNvPr id="686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908050"/>
            <a:ext cx="5727700" cy="2767013"/>
          </a:xfrm>
        </p:spPr>
      </p:pic>
      <p:grpSp>
        <p:nvGrpSpPr>
          <p:cNvPr id="68614" name="Group 4"/>
          <p:cNvGrpSpPr>
            <a:grpSpLocks/>
          </p:cNvGrpSpPr>
          <p:nvPr/>
        </p:nvGrpSpPr>
        <p:grpSpPr bwMode="auto">
          <a:xfrm>
            <a:off x="1763713" y="4005263"/>
            <a:ext cx="5143500" cy="2336800"/>
            <a:chOff x="1597" y="2137"/>
            <a:chExt cx="8100" cy="3680"/>
          </a:xfrm>
        </p:grpSpPr>
        <p:sp>
          <p:nvSpPr>
            <p:cNvPr id="68615" name="Line 5"/>
            <p:cNvSpPr>
              <a:spLocks noChangeShapeType="1"/>
            </p:cNvSpPr>
            <p:nvPr/>
          </p:nvSpPr>
          <p:spPr bwMode="auto">
            <a:xfrm>
              <a:off x="2677" y="3541"/>
              <a:ext cx="576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Line 6"/>
            <p:cNvSpPr>
              <a:spLocks noChangeShapeType="1"/>
            </p:cNvSpPr>
            <p:nvPr/>
          </p:nvSpPr>
          <p:spPr bwMode="auto">
            <a:xfrm>
              <a:off x="2677" y="5637"/>
              <a:ext cx="576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Line 7"/>
            <p:cNvSpPr>
              <a:spLocks noChangeShapeType="1"/>
            </p:cNvSpPr>
            <p:nvPr/>
          </p:nvSpPr>
          <p:spPr bwMode="auto">
            <a:xfrm>
              <a:off x="2677" y="4377"/>
              <a:ext cx="5760" cy="0"/>
            </a:xfrm>
            <a:prstGeom prst="line">
              <a:avLst/>
            </a:prstGeom>
            <a:noFill/>
            <a:ln w="9525" cap="rnd">
              <a:solidFill>
                <a:srgbClr val="FFFF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Text Box 8"/>
            <p:cNvSpPr txBox="1">
              <a:spLocks noChangeArrowheads="1"/>
            </p:cNvSpPr>
            <p:nvPr/>
          </p:nvSpPr>
          <p:spPr bwMode="auto">
            <a:xfrm>
              <a:off x="1597" y="3181"/>
              <a:ext cx="9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/>
                <a:t>Z</a:t>
              </a:r>
              <a:r>
                <a:rPr lang="pl-PL" sz="1200" baseline="-25000"/>
                <a:t>TOP</a:t>
              </a:r>
              <a:endParaRPr lang="pl-PL"/>
            </a:p>
          </p:txBody>
        </p:sp>
        <p:sp>
          <p:nvSpPr>
            <p:cNvPr id="68619" name="Text Box 9"/>
            <p:cNvSpPr txBox="1">
              <a:spLocks noChangeArrowheads="1"/>
            </p:cNvSpPr>
            <p:nvPr/>
          </p:nvSpPr>
          <p:spPr bwMode="auto">
            <a:xfrm>
              <a:off x="1597" y="4017"/>
              <a:ext cx="9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/>
                <a:t>Z</a:t>
              </a:r>
              <a:endParaRPr lang="pl-PL"/>
            </a:p>
          </p:txBody>
        </p:sp>
        <p:sp>
          <p:nvSpPr>
            <p:cNvPr id="68620" name="Text Box 10"/>
            <p:cNvSpPr txBox="1">
              <a:spLocks noChangeArrowheads="1"/>
            </p:cNvSpPr>
            <p:nvPr/>
          </p:nvSpPr>
          <p:spPr bwMode="auto">
            <a:xfrm>
              <a:off x="1597" y="5277"/>
              <a:ext cx="9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/>
                <a:t>Z=0</a:t>
              </a:r>
              <a:endParaRPr lang="pl-PL"/>
            </a:p>
          </p:txBody>
        </p:sp>
        <p:sp>
          <p:nvSpPr>
            <p:cNvPr id="68621" name="Text Box 11"/>
            <p:cNvSpPr txBox="1">
              <a:spLocks noChangeArrowheads="1"/>
            </p:cNvSpPr>
            <p:nvPr/>
          </p:nvSpPr>
          <p:spPr bwMode="auto">
            <a:xfrm>
              <a:off x="8797" y="3117"/>
              <a:ext cx="9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>
                  <a:sym typeface="Symbol" pitchFamily="18" charset="2"/>
                </a:rPr>
                <a:t></a:t>
              </a:r>
              <a:r>
                <a:rPr lang="pl-PL" sz="1200"/>
                <a:t>=0</a:t>
              </a:r>
              <a:endParaRPr lang="pl-PL"/>
            </a:p>
          </p:txBody>
        </p:sp>
        <p:sp>
          <p:nvSpPr>
            <p:cNvPr id="68622" name="Text Box 12"/>
            <p:cNvSpPr txBox="1">
              <a:spLocks noChangeArrowheads="1"/>
            </p:cNvSpPr>
            <p:nvPr/>
          </p:nvSpPr>
          <p:spPr bwMode="auto">
            <a:xfrm>
              <a:off x="8797" y="4017"/>
              <a:ext cx="9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>
                  <a:sym typeface="Symbol" pitchFamily="18" charset="2"/>
                </a:rPr>
                <a:t></a:t>
              </a:r>
              <a:endParaRPr lang="pl-PL"/>
            </a:p>
          </p:txBody>
        </p:sp>
        <p:sp>
          <p:nvSpPr>
            <p:cNvPr id="68623" name="Text Box 13"/>
            <p:cNvSpPr txBox="1">
              <a:spLocks noChangeArrowheads="1"/>
            </p:cNvSpPr>
            <p:nvPr/>
          </p:nvSpPr>
          <p:spPr bwMode="auto">
            <a:xfrm>
              <a:off x="8797" y="5277"/>
              <a:ext cx="9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>
                  <a:sym typeface="Symbol" pitchFamily="18" charset="2"/>
                </a:rPr>
                <a:t></a:t>
              </a:r>
              <a:r>
                <a:rPr lang="pl-PL" sz="1200"/>
                <a:t>=</a:t>
              </a:r>
              <a:r>
                <a:rPr lang="pl-PL" sz="1200">
                  <a:sym typeface="Symbol" pitchFamily="18" charset="2"/>
                </a:rPr>
                <a:t></a:t>
              </a:r>
              <a:r>
                <a:rPr lang="pl-PL" sz="1200" baseline="-25000"/>
                <a:t>*</a:t>
              </a:r>
              <a:endParaRPr lang="pl-PL"/>
            </a:p>
          </p:txBody>
        </p:sp>
        <p:sp>
          <p:nvSpPr>
            <p:cNvPr id="68624" name="Line 14"/>
            <p:cNvSpPr>
              <a:spLocks noChangeShapeType="1"/>
            </p:cNvSpPr>
            <p:nvPr/>
          </p:nvSpPr>
          <p:spPr bwMode="auto">
            <a:xfrm flipH="1">
              <a:off x="5827" y="2917"/>
              <a:ext cx="1800" cy="144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15"/>
            <p:cNvSpPr>
              <a:spLocks noChangeShapeType="1"/>
            </p:cNvSpPr>
            <p:nvPr/>
          </p:nvSpPr>
          <p:spPr bwMode="auto">
            <a:xfrm flipH="1" flipV="1">
              <a:off x="3997" y="2722"/>
              <a:ext cx="1800" cy="162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Text Box 16"/>
            <p:cNvSpPr txBox="1">
              <a:spLocks noChangeArrowheads="1"/>
            </p:cNvSpPr>
            <p:nvPr/>
          </p:nvSpPr>
          <p:spPr bwMode="auto">
            <a:xfrm>
              <a:off x="7357" y="2137"/>
              <a:ext cx="9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/>
                <a:t>SUN</a:t>
              </a:r>
              <a:endParaRPr lang="pl-PL"/>
            </a:p>
          </p:txBody>
        </p:sp>
        <p:sp>
          <p:nvSpPr>
            <p:cNvPr id="68627" name="Text Box 17"/>
            <p:cNvSpPr txBox="1">
              <a:spLocks noChangeArrowheads="1"/>
            </p:cNvSpPr>
            <p:nvPr/>
          </p:nvSpPr>
          <p:spPr bwMode="auto">
            <a:xfrm>
              <a:off x="3397" y="2137"/>
              <a:ext cx="900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1200"/>
                <a:t>SAT</a:t>
              </a:r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ymbol zastępczy zawartości 4" descr="NAAPSs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79925" cy="3357563"/>
          </a:xfrm>
        </p:spPr>
      </p:pic>
      <p:pic>
        <p:nvPicPr>
          <p:cNvPr id="8195" name="Obraz 5" descr="NAAPSd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4799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Obraz 6" descr="NAAPSs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az 7" descr="NAAPSs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4075" y="3500438"/>
            <a:ext cx="44799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5B8E1-9296-459A-B9E0-A071E3B17294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smtClean="0"/>
              <a:t>Zaniedbując rozproszenia wyższego rzędu funkcja źródłowa dla promieniowania krótkofalowego redukuje się do postaci: 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03225" y="260350"/>
          <a:ext cx="3582988" cy="482600"/>
        </p:xfrm>
        <a:graphic>
          <a:graphicData uri="http://schemas.openxmlformats.org/presentationml/2006/ole">
            <p:oleObj spid="_x0000_s20482" name="Równanie" r:id="rId3" imgW="1981080" imgH="266400" progId="Equation.3">
              <p:embed/>
            </p:oleObj>
          </a:graphicData>
        </a:graphic>
      </p:graphicFrame>
      <p:sp>
        <p:nvSpPr>
          <p:cNvPr id="20490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74638" y="1844675"/>
          <a:ext cx="3168650" cy="760413"/>
        </p:xfrm>
        <a:graphic>
          <a:graphicData uri="http://schemas.openxmlformats.org/presentationml/2006/ole">
            <p:oleObj spid="_x0000_s20483" name="Równanie" r:id="rId4" imgW="1625400" imgH="393480" progId="Equation.3">
              <p:embed/>
            </p:oleObj>
          </a:graphicData>
        </a:graphic>
      </p:graphicFrame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95288" y="2852738"/>
          <a:ext cx="3455987" cy="806450"/>
        </p:xfrm>
        <a:graphic>
          <a:graphicData uri="http://schemas.openxmlformats.org/presentationml/2006/ole">
            <p:oleObj spid="_x0000_s20484" name="Równanie" r:id="rId5" imgW="1841500" imgH="431800" progId="Equation.3">
              <p:embed/>
            </p:oleObj>
          </a:graphicData>
        </a:graphic>
      </p:graphicFrame>
      <p:sp>
        <p:nvSpPr>
          <p:cNvPr id="204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787900" y="2852738"/>
          <a:ext cx="3887788" cy="803275"/>
        </p:xfrm>
        <a:graphic>
          <a:graphicData uri="http://schemas.openxmlformats.org/presentationml/2006/ole">
            <p:oleObj spid="_x0000_s20485" name="Równanie" r:id="rId6" imgW="2032000" imgH="419100" progId="Equation.3">
              <p:embed/>
            </p:oleObj>
          </a:graphicData>
        </a:graphic>
      </p:graphicFrame>
      <p:sp>
        <p:nvSpPr>
          <p:cNvPr id="20496" name="Rectangle 1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06399" y="3933057"/>
          <a:ext cx="5676491" cy="926282"/>
        </p:xfrm>
        <a:graphic>
          <a:graphicData uri="http://schemas.openxmlformats.org/presentationml/2006/ole">
            <p:oleObj spid="_x0000_s20486" name="Równanie" r:id="rId7" imgW="3035160" imgH="495000" progId="Equation.3">
              <p:embed/>
            </p:oleObj>
          </a:graphicData>
        </a:graphic>
      </p:graphicFrame>
      <p:sp>
        <p:nvSpPr>
          <p:cNvPr id="20497" name="Text Box 15"/>
          <p:cNvSpPr txBox="1">
            <a:spLocks noChangeArrowheads="1"/>
          </p:cNvSpPr>
          <p:nvPr/>
        </p:nvSpPr>
        <p:spPr bwMode="auto">
          <a:xfrm>
            <a:off x="323850" y="5013325"/>
            <a:ext cx="8640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Załóżmy dla </a:t>
            </a:r>
            <a:r>
              <a:rPr lang="pl-PL" dirty="0" smtClean="0"/>
              <a:t>uproszczenia, że </a:t>
            </a:r>
            <a:r>
              <a:rPr lang="pl-PL" dirty="0"/>
              <a:t>powierzchnia ziemi nie odbija promieniowania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95536" y="5589240"/>
          <a:ext cx="3838384" cy="998091"/>
        </p:xfrm>
        <a:graphic>
          <a:graphicData uri="http://schemas.openxmlformats.org/presentationml/2006/ole">
            <p:oleObj spid="_x0000_s20487" name="Równanie" r:id="rId8" imgW="19047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2196-C180-46E4-8848-ABB6BAC0CFA7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400" smtClean="0"/>
              <a:t>Całkując otrzymujemy: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50825" y="1052513"/>
          <a:ext cx="7962900" cy="981075"/>
        </p:xfrm>
        <a:graphic>
          <a:graphicData uri="http://schemas.openxmlformats.org/presentationml/2006/ole">
            <p:oleObj spid="_x0000_s21506" name="Równanie" r:id="rId3" imgW="3479760" imgH="431640" progId="Equation.3">
              <p:embed/>
            </p:oleObj>
          </a:graphicData>
        </a:graphic>
      </p:graphicFrame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22050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/>
              <a:t>	Radiancja na górnej granicy atmosfery (</a:t>
            </a:r>
            <a:r>
              <a:rPr lang="pl-PL">
                <a:sym typeface="Symbol" pitchFamily="18" charset="2"/>
              </a:rPr>
              <a:t>=0</a:t>
            </a:r>
            <a:r>
              <a:rPr lang="pl-PL"/>
              <a:t>) ma postać: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23850" y="2852738"/>
          <a:ext cx="7091363" cy="981075"/>
        </p:xfrm>
        <a:graphic>
          <a:graphicData uri="http://schemas.openxmlformats.org/presentationml/2006/ole">
            <p:oleObj spid="_x0000_s21507" name="Równanie" r:id="rId4" imgW="3098520" imgH="431640" progId="Equation.3">
              <p:embed/>
            </p:oleObj>
          </a:graphicData>
        </a:graphic>
      </p:graphicFrame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0" y="40052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/>
              <a:t>	W przybliżeniu pojedynczego rozpraszania zakładamy małą grubość optyczna atmosfery (</a:t>
            </a:r>
            <a:r>
              <a:rPr lang="pl-PL">
                <a:sym typeface="Symbol" pitchFamily="18" charset="2"/>
              </a:rPr>
              <a:t>&lt;&lt;1</a:t>
            </a:r>
            <a:r>
              <a:rPr lang="pl-PL"/>
              <a:t>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07963" y="5013325"/>
          <a:ext cx="7032625" cy="981075"/>
        </p:xfrm>
        <a:graphic>
          <a:graphicData uri="http://schemas.openxmlformats.org/presentationml/2006/ole">
            <p:oleObj spid="_x0000_s21508" name="Równanie" r:id="rId5" imgW="30733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6E5E-9A07-4D86-94E0-84592EA0D9BE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4038600" cy="60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400" smtClean="0"/>
              <a:t>Ostatecznie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827088" y="908050"/>
          <a:ext cx="4943475" cy="1052513"/>
        </p:xfrm>
        <a:graphic>
          <a:graphicData uri="http://schemas.openxmlformats.org/presentationml/2006/ole">
            <p:oleObj spid="_x0000_s22530" name="Równanie" r:id="rId3" imgW="1968480" imgH="419040" progId="Equation.3">
              <p:embed/>
            </p:oleObj>
          </a:graphicData>
        </a:graphic>
      </p:graphicFrame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95288" y="2420938"/>
            <a:ext cx="849719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l-PL" dirty="0"/>
              <a:t> Promieniowanie dochodzące do satelity jest </a:t>
            </a:r>
            <a:r>
              <a:rPr lang="pl-PL" dirty="0" err="1"/>
              <a:t>wi</a:t>
            </a:r>
            <a:r>
              <a:rPr lang="en-US" dirty="0">
                <a:cs typeface="Arial" charset="0"/>
              </a:rPr>
              <a:t>ę</a:t>
            </a:r>
            <a:r>
              <a:rPr lang="pl-PL" dirty="0">
                <a:cs typeface="Arial" charset="0"/>
              </a:rPr>
              <a:t>c</a:t>
            </a:r>
            <a:r>
              <a:rPr lang="pl-PL" dirty="0"/>
              <a:t> w pierwszym przybliżeniu iloczynem: grubości optycznej atmosfery, albeda pojedynczego rozpraszania oraz funkcji fazowej na rozpraszanie.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l-PL" dirty="0"/>
              <a:t> Ponadto zależy od wielkości geometrycznych określających położenie satelity i słońca (poprzez funkcję fazową). 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ytuł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730250"/>
          </a:xfrm>
        </p:spPr>
        <p:txBody>
          <a:bodyPr/>
          <a:lstStyle/>
          <a:p>
            <a:pPr eaLnBrk="1" hangingPunct="1"/>
            <a:r>
              <a:rPr lang="pl-PL" sz="3200" b="1" smtClean="0"/>
              <a:t>Modele transferu promieniowania</a:t>
            </a:r>
            <a:endParaRPr lang="en-US" sz="3200" b="1" smtClean="0"/>
          </a:p>
        </p:txBody>
      </p:sp>
      <p:sp>
        <p:nvSpPr>
          <p:cNvPr id="69635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8134350" cy="942975"/>
          </a:xfrm>
        </p:spPr>
        <p:txBody>
          <a:bodyPr/>
          <a:lstStyle/>
          <a:p>
            <a:pPr eaLnBrk="1" hangingPunct="1"/>
            <a:r>
              <a:rPr lang="pl-PL" sz="2000" smtClean="0"/>
              <a:t>Lista modeli dostępna jest na:  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hlinkClick r:id="rId2"/>
              </a:rPr>
              <a:t>https://en.wikipedia.org/wiki/Atmospheric_radiative_transfer_codes</a:t>
            </a:r>
            <a:r>
              <a:rPr lang="pl-PL" sz="2000" smtClean="0"/>
              <a:t> </a:t>
            </a:r>
            <a:endParaRPr lang="en-US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10E62A-E3FB-476D-8100-70991C9FCA8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Cloud" descr="Marbre blanc"/>
          <p:cNvSpPr>
            <a:spLocks noChangeAspect="1" noEditPoints="1" noChangeArrowheads="1"/>
          </p:cNvSpPr>
          <p:nvPr/>
        </p:nvSpPr>
        <p:spPr bwMode="auto">
          <a:xfrm>
            <a:off x="1524000" y="2743200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pl-PL" sz="1800">
              <a:latin typeface="Tahoma" pitchFamily="34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2209800" y="1676400"/>
            <a:ext cx="6096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2819400" y="1676400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5334000" y="1524000"/>
            <a:ext cx="762000" cy="15240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343400" y="1600200"/>
            <a:ext cx="1371600" cy="29718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743200" y="2971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2000" b="1">
                <a:solidFill>
                  <a:srgbClr val="0033CC"/>
                </a:solidFill>
                <a:latin typeface="Tahoma" pitchFamily="34" charset="0"/>
              </a:rPr>
              <a:t>warstwa aerozolu</a:t>
            </a:r>
            <a:endParaRPr lang="en-US" sz="2000" b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6096000" y="2362200"/>
            <a:ext cx="609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6096000" y="3048000"/>
            <a:ext cx="533400" cy="762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2057400" y="2971800"/>
            <a:ext cx="762000" cy="14478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28600" y="46482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1800">
                <a:solidFill>
                  <a:srgbClr val="66FF33"/>
                </a:solidFill>
                <a:latin typeface="Tahoma" pitchFamily="34" charset="0"/>
              </a:rPr>
              <a:t>redukcja promieniowana słonecznego dochodzącego do powierzchni ziemi</a:t>
            </a:r>
            <a:endParaRPr lang="en-US" sz="1800">
              <a:solidFill>
                <a:srgbClr val="66FF33"/>
              </a:solidFill>
              <a:latin typeface="Tahoma" pitchFamily="34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162800" y="2743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1800">
                <a:latin typeface="Tahoma" pitchFamily="34" charset="0"/>
              </a:rPr>
              <a:t>wzrost absorpcji  w atmosferze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0" y="1066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1800">
                <a:solidFill>
                  <a:srgbClr val="FF9999"/>
                </a:solidFill>
                <a:latin typeface="Tahoma" pitchFamily="34" charset="0"/>
              </a:rPr>
              <a:t>wzrost albeda planetarnego</a:t>
            </a:r>
            <a:endParaRPr lang="en-US" sz="1800">
              <a:solidFill>
                <a:srgbClr val="FF9999"/>
              </a:solidFill>
              <a:latin typeface="Tahoma" pitchFamily="34" charset="0"/>
            </a:endParaRPr>
          </a:p>
        </p:txBody>
      </p:sp>
      <p:sp>
        <p:nvSpPr>
          <p:cNvPr id="30737" name="Text Box 16"/>
          <p:cNvSpPr txBox="1">
            <a:spLocks noChangeArrowheads="1"/>
          </p:cNvSpPr>
          <p:nvPr/>
        </p:nvSpPr>
        <p:spPr bwMode="auto">
          <a:xfrm>
            <a:off x="755650" y="188913"/>
            <a:ext cx="7775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3200" dirty="0">
                <a:latin typeface="Arial" pitchFamily="34" charset="0"/>
              </a:rPr>
              <a:t>Bezpośredni wpływ aerozoli na klimat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utoUpdateAnimBg="0"/>
      <p:bldP spid="55305" grpId="0" animBg="1"/>
      <p:bldP spid="55306" grpId="0" animBg="1"/>
      <p:bldP spid="55307" grpId="0" animBg="1"/>
      <p:bldP spid="55308" grpId="0" autoUpdateAnimBg="0"/>
      <p:bldP spid="55309" grpId="0" autoUpdateAnimBg="0"/>
      <p:bldP spid="553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daty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fld id="{F2EFCC78-3772-4122-97AC-3F3ADB73F45B}" type="datetime1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eaLnBrk="1" hangingPunct="1">
                <a:defRPr/>
              </a:pPr>
              <a:t>7/4/2017</a:t>
            </a:fld>
            <a:endParaRPr lang="pl-PL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5" name="Symbol zastępczy stopki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pl-PL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Krzysztof Markowicz kmark@igf.fuw.edu.pl</a:t>
            </a:r>
          </a:p>
        </p:txBody>
      </p:sp>
      <p:pic>
        <p:nvPicPr>
          <p:cNvPr id="52226" name="Picture 2" descr="noaa_ship_tr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1148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24400" y="1295400"/>
            <a:ext cx="3781425" cy="3887788"/>
            <a:chOff x="2994" y="1344"/>
            <a:chExt cx="2382" cy="244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94" y="2007"/>
              <a:ext cx="2226" cy="1108"/>
              <a:chOff x="2832" y="2198"/>
              <a:chExt cx="2729" cy="1502"/>
            </a:xfrm>
          </p:grpSpPr>
          <p:sp>
            <p:nvSpPr>
              <p:cNvPr id="43022" name="Freeform 6"/>
              <p:cNvSpPr>
                <a:spLocks/>
              </p:cNvSpPr>
              <p:nvPr/>
            </p:nvSpPr>
            <p:spPr bwMode="auto">
              <a:xfrm>
                <a:off x="2982" y="3600"/>
                <a:ext cx="2370" cy="100"/>
              </a:xfrm>
              <a:custGeom>
                <a:avLst/>
                <a:gdLst>
                  <a:gd name="T0" fmla="*/ 0 w 2370"/>
                  <a:gd name="T1" fmla="*/ 18 h 100"/>
                  <a:gd name="T2" fmla="*/ 90 w 2370"/>
                  <a:gd name="T3" fmla="*/ 0 h 100"/>
                  <a:gd name="T4" fmla="*/ 144 w 2370"/>
                  <a:gd name="T5" fmla="*/ 45 h 100"/>
                  <a:gd name="T6" fmla="*/ 216 w 2370"/>
                  <a:gd name="T7" fmla="*/ 63 h 100"/>
                  <a:gd name="T8" fmla="*/ 306 w 2370"/>
                  <a:gd name="T9" fmla="*/ 18 h 100"/>
                  <a:gd name="T10" fmla="*/ 414 w 2370"/>
                  <a:gd name="T11" fmla="*/ 72 h 100"/>
                  <a:gd name="T12" fmla="*/ 459 w 2370"/>
                  <a:gd name="T13" fmla="*/ 63 h 100"/>
                  <a:gd name="T14" fmla="*/ 522 w 2370"/>
                  <a:gd name="T15" fmla="*/ 27 h 100"/>
                  <a:gd name="T16" fmla="*/ 639 w 2370"/>
                  <a:gd name="T17" fmla="*/ 72 h 100"/>
                  <a:gd name="T18" fmla="*/ 702 w 2370"/>
                  <a:gd name="T19" fmla="*/ 36 h 100"/>
                  <a:gd name="T20" fmla="*/ 801 w 2370"/>
                  <a:gd name="T21" fmla="*/ 81 h 100"/>
                  <a:gd name="T22" fmla="*/ 864 w 2370"/>
                  <a:gd name="T23" fmla="*/ 27 h 100"/>
                  <a:gd name="T24" fmla="*/ 900 w 2370"/>
                  <a:gd name="T25" fmla="*/ 45 h 100"/>
                  <a:gd name="T26" fmla="*/ 954 w 2370"/>
                  <a:gd name="T27" fmla="*/ 81 h 100"/>
                  <a:gd name="T28" fmla="*/ 999 w 2370"/>
                  <a:gd name="T29" fmla="*/ 72 h 100"/>
                  <a:gd name="T30" fmla="*/ 1026 w 2370"/>
                  <a:gd name="T31" fmla="*/ 45 h 100"/>
                  <a:gd name="T32" fmla="*/ 1053 w 2370"/>
                  <a:gd name="T33" fmla="*/ 36 h 100"/>
                  <a:gd name="T34" fmla="*/ 1107 w 2370"/>
                  <a:gd name="T35" fmla="*/ 54 h 100"/>
                  <a:gd name="T36" fmla="*/ 1161 w 2370"/>
                  <a:gd name="T37" fmla="*/ 81 h 100"/>
                  <a:gd name="T38" fmla="*/ 1188 w 2370"/>
                  <a:gd name="T39" fmla="*/ 63 h 100"/>
                  <a:gd name="T40" fmla="*/ 1215 w 2370"/>
                  <a:gd name="T41" fmla="*/ 27 h 100"/>
                  <a:gd name="T42" fmla="*/ 1269 w 2370"/>
                  <a:gd name="T43" fmla="*/ 36 h 100"/>
                  <a:gd name="T44" fmla="*/ 1305 w 2370"/>
                  <a:gd name="T45" fmla="*/ 63 h 100"/>
                  <a:gd name="T46" fmla="*/ 1449 w 2370"/>
                  <a:gd name="T47" fmla="*/ 27 h 100"/>
                  <a:gd name="T48" fmla="*/ 1575 w 2370"/>
                  <a:gd name="T49" fmla="*/ 72 h 100"/>
                  <a:gd name="T50" fmla="*/ 1665 w 2370"/>
                  <a:gd name="T51" fmla="*/ 54 h 100"/>
                  <a:gd name="T52" fmla="*/ 1737 w 2370"/>
                  <a:gd name="T53" fmla="*/ 99 h 100"/>
                  <a:gd name="T54" fmla="*/ 1773 w 2370"/>
                  <a:gd name="T55" fmla="*/ 90 h 100"/>
                  <a:gd name="T56" fmla="*/ 1827 w 2370"/>
                  <a:gd name="T57" fmla="*/ 36 h 100"/>
                  <a:gd name="T58" fmla="*/ 1935 w 2370"/>
                  <a:gd name="T59" fmla="*/ 90 h 100"/>
                  <a:gd name="T60" fmla="*/ 2016 w 2370"/>
                  <a:gd name="T61" fmla="*/ 36 h 100"/>
                  <a:gd name="T62" fmla="*/ 2079 w 2370"/>
                  <a:gd name="T63" fmla="*/ 81 h 100"/>
                  <a:gd name="T64" fmla="*/ 2241 w 2370"/>
                  <a:gd name="T65" fmla="*/ 27 h 100"/>
                  <a:gd name="T66" fmla="*/ 2340 w 2370"/>
                  <a:gd name="T67" fmla="*/ 72 h 100"/>
                  <a:gd name="T68" fmla="*/ 2367 w 2370"/>
                  <a:gd name="T69" fmla="*/ 54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70"/>
                  <a:gd name="T106" fmla="*/ 0 h 100"/>
                  <a:gd name="T107" fmla="*/ 2370 w 237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70" h="100">
                    <a:moveTo>
                      <a:pt x="0" y="18"/>
                    </a:moveTo>
                    <a:cubicBezTo>
                      <a:pt x="30" y="12"/>
                      <a:pt x="59" y="0"/>
                      <a:pt x="90" y="0"/>
                    </a:cubicBezTo>
                    <a:cubicBezTo>
                      <a:pt x="147" y="0"/>
                      <a:pt x="109" y="25"/>
                      <a:pt x="144" y="45"/>
                    </a:cubicBezTo>
                    <a:cubicBezTo>
                      <a:pt x="165" y="57"/>
                      <a:pt x="193" y="55"/>
                      <a:pt x="216" y="63"/>
                    </a:cubicBezTo>
                    <a:cubicBezTo>
                      <a:pt x="248" y="31"/>
                      <a:pt x="258" y="2"/>
                      <a:pt x="306" y="18"/>
                    </a:cubicBezTo>
                    <a:cubicBezTo>
                      <a:pt x="343" y="45"/>
                      <a:pt x="370" y="61"/>
                      <a:pt x="414" y="72"/>
                    </a:cubicBezTo>
                    <a:cubicBezTo>
                      <a:pt x="429" y="69"/>
                      <a:pt x="445" y="70"/>
                      <a:pt x="459" y="63"/>
                    </a:cubicBezTo>
                    <a:cubicBezTo>
                      <a:pt x="566" y="9"/>
                      <a:pt x="404" y="56"/>
                      <a:pt x="522" y="27"/>
                    </a:cubicBezTo>
                    <a:cubicBezTo>
                      <a:pt x="563" y="89"/>
                      <a:pt x="564" y="83"/>
                      <a:pt x="639" y="72"/>
                    </a:cubicBezTo>
                    <a:cubicBezTo>
                      <a:pt x="644" y="68"/>
                      <a:pt x="685" y="31"/>
                      <a:pt x="702" y="36"/>
                    </a:cubicBezTo>
                    <a:cubicBezTo>
                      <a:pt x="737" y="46"/>
                      <a:pt x="767" y="70"/>
                      <a:pt x="801" y="81"/>
                    </a:cubicBezTo>
                    <a:cubicBezTo>
                      <a:pt x="802" y="80"/>
                      <a:pt x="850" y="27"/>
                      <a:pt x="864" y="27"/>
                    </a:cubicBezTo>
                    <a:cubicBezTo>
                      <a:pt x="877" y="27"/>
                      <a:pt x="888" y="38"/>
                      <a:pt x="900" y="45"/>
                    </a:cubicBezTo>
                    <a:cubicBezTo>
                      <a:pt x="919" y="56"/>
                      <a:pt x="954" y="81"/>
                      <a:pt x="954" y="81"/>
                    </a:cubicBezTo>
                    <a:cubicBezTo>
                      <a:pt x="969" y="78"/>
                      <a:pt x="985" y="79"/>
                      <a:pt x="999" y="72"/>
                    </a:cubicBezTo>
                    <a:cubicBezTo>
                      <a:pt x="1010" y="66"/>
                      <a:pt x="1015" y="52"/>
                      <a:pt x="1026" y="45"/>
                    </a:cubicBezTo>
                    <a:cubicBezTo>
                      <a:pt x="1034" y="40"/>
                      <a:pt x="1044" y="39"/>
                      <a:pt x="1053" y="36"/>
                    </a:cubicBezTo>
                    <a:cubicBezTo>
                      <a:pt x="1071" y="42"/>
                      <a:pt x="1092" y="43"/>
                      <a:pt x="1107" y="54"/>
                    </a:cubicBezTo>
                    <a:cubicBezTo>
                      <a:pt x="1160" y="94"/>
                      <a:pt x="1085" y="100"/>
                      <a:pt x="1161" y="81"/>
                    </a:cubicBezTo>
                    <a:cubicBezTo>
                      <a:pt x="1170" y="75"/>
                      <a:pt x="1180" y="71"/>
                      <a:pt x="1188" y="63"/>
                    </a:cubicBezTo>
                    <a:cubicBezTo>
                      <a:pt x="1199" y="52"/>
                      <a:pt x="1201" y="32"/>
                      <a:pt x="1215" y="27"/>
                    </a:cubicBezTo>
                    <a:cubicBezTo>
                      <a:pt x="1232" y="21"/>
                      <a:pt x="1251" y="33"/>
                      <a:pt x="1269" y="36"/>
                    </a:cubicBezTo>
                    <a:cubicBezTo>
                      <a:pt x="1281" y="45"/>
                      <a:pt x="1292" y="56"/>
                      <a:pt x="1305" y="63"/>
                    </a:cubicBezTo>
                    <a:cubicBezTo>
                      <a:pt x="1358" y="90"/>
                      <a:pt x="1402" y="43"/>
                      <a:pt x="1449" y="27"/>
                    </a:cubicBezTo>
                    <a:cubicBezTo>
                      <a:pt x="1511" y="64"/>
                      <a:pt x="1504" y="86"/>
                      <a:pt x="1575" y="72"/>
                    </a:cubicBezTo>
                    <a:cubicBezTo>
                      <a:pt x="1604" y="53"/>
                      <a:pt x="1630" y="35"/>
                      <a:pt x="1665" y="54"/>
                    </a:cubicBezTo>
                    <a:cubicBezTo>
                      <a:pt x="1690" y="68"/>
                      <a:pt x="1737" y="99"/>
                      <a:pt x="1737" y="99"/>
                    </a:cubicBezTo>
                    <a:cubicBezTo>
                      <a:pt x="1749" y="96"/>
                      <a:pt x="1763" y="97"/>
                      <a:pt x="1773" y="90"/>
                    </a:cubicBezTo>
                    <a:cubicBezTo>
                      <a:pt x="1794" y="75"/>
                      <a:pt x="1827" y="36"/>
                      <a:pt x="1827" y="36"/>
                    </a:cubicBezTo>
                    <a:cubicBezTo>
                      <a:pt x="1870" y="53"/>
                      <a:pt x="1891" y="79"/>
                      <a:pt x="1935" y="90"/>
                    </a:cubicBezTo>
                    <a:cubicBezTo>
                      <a:pt x="1943" y="84"/>
                      <a:pt x="1996" y="36"/>
                      <a:pt x="2016" y="36"/>
                    </a:cubicBezTo>
                    <a:cubicBezTo>
                      <a:pt x="2042" y="36"/>
                      <a:pt x="2058" y="66"/>
                      <a:pt x="2079" y="81"/>
                    </a:cubicBezTo>
                    <a:cubicBezTo>
                      <a:pt x="2147" y="73"/>
                      <a:pt x="2185" y="64"/>
                      <a:pt x="2241" y="27"/>
                    </a:cubicBezTo>
                    <a:cubicBezTo>
                      <a:pt x="2276" y="41"/>
                      <a:pt x="2305" y="60"/>
                      <a:pt x="2340" y="72"/>
                    </a:cubicBezTo>
                    <a:cubicBezTo>
                      <a:pt x="2370" y="62"/>
                      <a:pt x="2367" y="72"/>
                      <a:pt x="2367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3" name="Freeform 7"/>
              <p:cNvSpPr>
                <a:spLocks/>
              </p:cNvSpPr>
              <p:nvPr/>
            </p:nvSpPr>
            <p:spPr bwMode="auto">
              <a:xfrm>
                <a:off x="2928" y="2208"/>
                <a:ext cx="2529" cy="153"/>
              </a:xfrm>
              <a:custGeom>
                <a:avLst/>
                <a:gdLst>
                  <a:gd name="T0" fmla="*/ 0 w 2529"/>
                  <a:gd name="T1" fmla="*/ 18 h 153"/>
                  <a:gd name="T2" fmla="*/ 162 w 2529"/>
                  <a:gd name="T3" fmla="*/ 18 h 153"/>
                  <a:gd name="T4" fmla="*/ 270 w 2529"/>
                  <a:gd name="T5" fmla="*/ 72 h 153"/>
                  <a:gd name="T6" fmla="*/ 396 w 2529"/>
                  <a:gd name="T7" fmla="*/ 99 h 153"/>
                  <a:gd name="T8" fmla="*/ 504 w 2529"/>
                  <a:gd name="T9" fmla="*/ 90 h 153"/>
                  <a:gd name="T10" fmla="*/ 648 w 2529"/>
                  <a:gd name="T11" fmla="*/ 54 h 153"/>
                  <a:gd name="T12" fmla="*/ 873 w 2529"/>
                  <a:gd name="T13" fmla="*/ 36 h 153"/>
                  <a:gd name="T14" fmla="*/ 1251 w 2529"/>
                  <a:gd name="T15" fmla="*/ 90 h 153"/>
                  <a:gd name="T16" fmla="*/ 1638 w 2529"/>
                  <a:gd name="T17" fmla="*/ 72 h 153"/>
                  <a:gd name="T18" fmla="*/ 1854 w 2529"/>
                  <a:gd name="T19" fmla="*/ 81 h 153"/>
                  <a:gd name="T20" fmla="*/ 1944 w 2529"/>
                  <a:gd name="T21" fmla="*/ 117 h 153"/>
                  <a:gd name="T22" fmla="*/ 2079 w 2529"/>
                  <a:gd name="T23" fmla="*/ 153 h 153"/>
                  <a:gd name="T24" fmla="*/ 2286 w 2529"/>
                  <a:gd name="T25" fmla="*/ 36 h 153"/>
                  <a:gd name="T26" fmla="*/ 2448 w 2529"/>
                  <a:gd name="T27" fmla="*/ 9 h 153"/>
                  <a:gd name="T28" fmla="*/ 2475 w 2529"/>
                  <a:gd name="T29" fmla="*/ 18 h 153"/>
                  <a:gd name="T30" fmla="*/ 2529 w 2529"/>
                  <a:gd name="T31" fmla="*/ 54 h 1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29"/>
                  <a:gd name="T49" fmla="*/ 0 h 153"/>
                  <a:gd name="T50" fmla="*/ 2529 w 2529"/>
                  <a:gd name="T51" fmla="*/ 153 h 1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29" h="153">
                    <a:moveTo>
                      <a:pt x="0" y="18"/>
                    </a:moveTo>
                    <a:cubicBezTo>
                      <a:pt x="65" y="9"/>
                      <a:pt x="91" y="0"/>
                      <a:pt x="162" y="18"/>
                    </a:cubicBezTo>
                    <a:cubicBezTo>
                      <a:pt x="198" y="27"/>
                      <a:pt x="232" y="61"/>
                      <a:pt x="270" y="72"/>
                    </a:cubicBezTo>
                    <a:cubicBezTo>
                      <a:pt x="311" y="84"/>
                      <a:pt x="396" y="99"/>
                      <a:pt x="396" y="99"/>
                    </a:cubicBezTo>
                    <a:cubicBezTo>
                      <a:pt x="432" y="96"/>
                      <a:pt x="468" y="95"/>
                      <a:pt x="504" y="90"/>
                    </a:cubicBezTo>
                    <a:cubicBezTo>
                      <a:pt x="552" y="84"/>
                      <a:pt x="599" y="59"/>
                      <a:pt x="648" y="54"/>
                    </a:cubicBezTo>
                    <a:cubicBezTo>
                      <a:pt x="723" y="46"/>
                      <a:pt x="873" y="36"/>
                      <a:pt x="873" y="36"/>
                    </a:cubicBezTo>
                    <a:cubicBezTo>
                      <a:pt x="1003" y="3"/>
                      <a:pt x="1125" y="76"/>
                      <a:pt x="1251" y="90"/>
                    </a:cubicBezTo>
                    <a:cubicBezTo>
                      <a:pt x="1385" y="123"/>
                      <a:pt x="1507" y="94"/>
                      <a:pt x="1638" y="72"/>
                    </a:cubicBezTo>
                    <a:cubicBezTo>
                      <a:pt x="1710" y="75"/>
                      <a:pt x="1782" y="76"/>
                      <a:pt x="1854" y="81"/>
                    </a:cubicBezTo>
                    <a:cubicBezTo>
                      <a:pt x="1914" y="85"/>
                      <a:pt x="1888" y="92"/>
                      <a:pt x="1944" y="117"/>
                    </a:cubicBezTo>
                    <a:cubicBezTo>
                      <a:pt x="1988" y="137"/>
                      <a:pt x="2034" y="138"/>
                      <a:pt x="2079" y="153"/>
                    </a:cubicBezTo>
                    <a:cubicBezTo>
                      <a:pt x="2156" y="134"/>
                      <a:pt x="2221" y="79"/>
                      <a:pt x="2286" y="36"/>
                    </a:cubicBezTo>
                    <a:cubicBezTo>
                      <a:pt x="2309" y="21"/>
                      <a:pt x="2414" y="16"/>
                      <a:pt x="2448" y="9"/>
                    </a:cubicBezTo>
                    <a:cubicBezTo>
                      <a:pt x="2457" y="12"/>
                      <a:pt x="2467" y="13"/>
                      <a:pt x="2475" y="18"/>
                    </a:cubicBezTo>
                    <a:cubicBezTo>
                      <a:pt x="2494" y="29"/>
                      <a:pt x="2529" y="54"/>
                      <a:pt x="2529" y="5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4" name="Freeform 8"/>
              <p:cNvSpPr>
                <a:spLocks/>
              </p:cNvSpPr>
              <p:nvPr/>
            </p:nvSpPr>
            <p:spPr bwMode="auto">
              <a:xfrm>
                <a:off x="2946" y="2616"/>
                <a:ext cx="2502" cy="72"/>
              </a:xfrm>
              <a:custGeom>
                <a:avLst/>
                <a:gdLst>
                  <a:gd name="T0" fmla="*/ 0 w 2502"/>
                  <a:gd name="T1" fmla="*/ 0 h 72"/>
                  <a:gd name="T2" fmla="*/ 279 w 2502"/>
                  <a:gd name="T3" fmla="*/ 54 h 72"/>
                  <a:gd name="T4" fmla="*/ 612 w 2502"/>
                  <a:gd name="T5" fmla="*/ 18 h 72"/>
                  <a:gd name="T6" fmla="*/ 810 w 2502"/>
                  <a:gd name="T7" fmla="*/ 27 h 72"/>
                  <a:gd name="T8" fmla="*/ 864 w 2502"/>
                  <a:gd name="T9" fmla="*/ 45 h 72"/>
                  <a:gd name="T10" fmla="*/ 1053 w 2502"/>
                  <a:gd name="T11" fmla="*/ 18 h 72"/>
                  <a:gd name="T12" fmla="*/ 1404 w 2502"/>
                  <a:gd name="T13" fmla="*/ 72 h 72"/>
                  <a:gd name="T14" fmla="*/ 1989 w 2502"/>
                  <a:gd name="T15" fmla="*/ 27 h 72"/>
                  <a:gd name="T16" fmla="*/ 2331 w 2502"/>
                  <a:gd name="T17" fmla="*/ 45 h 72"/>
                  <a:gd name="T18" fmla="*/ 2421 w 2502"/>
                  <a:gd name="T19" fmla="*/ 27 h 72"/>
                  <a:gd name="T20" fmla="*/ 2502 w 2502"/>
                  <a:gd name="T21" fmla="*/ 45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02"/>
                  <a:gd name="T34" fmla="*/ 0 h 72"/>
                  <a:gd name="T35" fmla="*/ 2502 w 2502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02" h="72">
                    <a:moveTo>
                      <a:pt x="0" y="0"/>
                    </a:moveTo>
                    <a:cubicBezTo>
                      <a:pt x="147" y="20"/>
                      <a:pt x="168" y="26"/>
                      <a:pt x="279" y="54"/>
                    </a:cubicBezTo>
                    <a:cubicBezTo>
                      <a:pt x="391" y="42"/>
                      <a:pt x="500" y="25"/>
                      <a:pt x="612" y="18"/>
                    </a:cubicBezTo>
                    <a:cubicBezTo>
                      <a:pt x="678" y="21"/>
                      <a:pt x="744" y="20"/>
                      <a:pt x="810" y="27"/>
                    </a:cubicBezTo>
                    <a:cubicBezTo>
                      <a:pt x="829" y="29"/>
                      <a:pt x="845" y="45"/>
                      <a:pt x="864" y="45"/>
                    </a:cubicBezTo>
                    <a:cubicBezTo>
                      <a:pt x="924" y="45"/>
                      <a:pt x="992" y="30"/>
                      <a:pt x="1053" y="18"/>
                    </a:cubicBezTo>
                    <a:cubicBezTo>
                      <a:pt x="1234" y="26"/>
                      <a:pt x="1263" y="25"/>
                      <a:pt x="1404" y="72"/>
                    </a:cubicBezTo>
                    <a:cubicBezTo>
                      <a:pt x="1600" y="60"/>
                      <a:pt x="1794" y="47"/>
                      <a:pt x="1989" y="27"/>
                    </a:cubicBezTo>
                    <a:cubicBezTo>
                      <a:pt x="2103" y="33"/>
                      <a:pt x="2217" y="45"/>
                      <a:pt x="2331" y="45"/>
                    </a:cubicBezTo>
                    <a:cubicBezTo>
                      <a:pt x="2362" y="45"/>
                      <a:pt x="2390" y="27"/>
                      <a:pt x="2421" y="27"/>
                    </a:cubicBezTo>
                    <a:cubicBezTo>
                      <a:pt x="2475" y="27"/>
                      <a:pt x="2466" y="45"/>
                      <a:pt x="2502" y="45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5" name="Freeform 9"/>
              <p:cNvSpPr>
                <a:spLocks/>
              </p:cNvSpPr>
              <p:nvPr/>
            </p:nvSpPr>
            <p:spPr bwMode="auto">
              <a:xfrm>
                <a:off x="3288" y="2259"/>
                <a:ext cx="2007" cy="1179"/>
              </a:xfrm>
              <a:custGeom>
                <a:avLst/>
                <a:gdLst>
                  <a:gd name="T0" fmla="*/ 0 w 2007"/>
                  <a:gd name="T1" fmla="*/ 1179 h 1179"/>
                  <a:gd name="T2" fmla="*/ 54 w 2007"/>
                  <a:gd name="T3" fmla="*/ 1134 h 1179"/>
                  <a:gd name="T4" fmla="*/ 81 w 2007"/>
                  <a:gd name="T5" fmla="*/ 1089 h 1179"/>
                  <a:gd name="T6" fmla="*/ 90 w 2007"/>
                  <a:gd name="T7" fmla="*/ 1062 h 1179"/>
                  <a:gd name="T8" fmla="*/ 153 w 2007"/>
                  <a:gd name="T9" fmla="*/ 1008 h 1179"/>
                  <a:gd name="T10" fmla="*/ 234 w 2007"/>
                  <a:gd name="T11" fmla="*/ 666 h 1179"/>
                  <a:gd name="T12" fmla="*/ 351 w 2007"/>
                  <a:gd name="T13" fmla="*/ 504 h 1179"/>
                  <a:gd name="T14" fmla="*/ 531 w 2007"/>
                  <a:gd name="T15" fmla="*/ 369 h 1179"/>
                  <a:gd name="T16" fmla="*/ 882 w 2007"/>
                  <a:gd name="T17" fmla="*/ 99 h 1179"/>
                  <a:gd name="T18" fmla="*/ 945 w 2007"/>
                  <a:gd name="T19" fmla="*/ 90 h 1179"/>
                  <a:gd name="T20" fmla="*/ 1296 w 2007"/>
                  <a:gd name="T21" fmla="*/ 45 h 1179"/>
                  <a:gd name="T22" fmla="*/ 1611 w 2007"/>
                  <a:gd name="T23" fmla="*/ 72 h 1179"/>
                  <a:gd name="T24" fmla="*/ 1809 w 2007"/>
                  <a:gd name="T25" fmla="*/ 81 h 1179"/>
                  <a:gd name="T26" fmla="*/ 2007 w 2007"/>
                  <a:gd name="T27" fmla="*/ 0 h 11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7"/>
                  <a:gd name="T43" fmla="*/ 0 h 1179"/>
                  <a:gd name="T44" fmla="*/ 2007 w 2007"/>
                  <a:gd name="T45" fmla="*/ 1179 h 11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7" h="1179">
                    <a:moveTo>
                      <a:pt x="0" y="1179"/>
                    </a:moveTo>
                    <a:cubicBezTo>
                      <a:pt x="18" y="1164"/>
                      <a:pt x="38" y="1151"/>
                      <a:pt x="54" y="1134"/>
                    </a:cubicBezTo>
                    <a:cubicBezTo>
                      <a:pt x="66" y="1121"/>
                      <a:pt x="73" y="1105"/>
                      <a:pt x="81" y="1089"/>
                    </a:cubicBezTo>
                    <a:cubicBezTo>
                      <a:pt x="85" y="1081"/>
                      <a:pt x="84" y="1070"/>
                      <a:pt x="90" y="1062"/>
                    </a:cubicBezTo>
                    <a:cubicBezTo>
                      <a:pt x="110" y="1034"/>
                      <a:pt x="127" y="1025"/>
                      <a:pt x="153" y="1008"/>
                    </a:cubicBezTo>
                    <a:cubicBezTo>
                      <a:pt x="220" y="908"/>
                      <a:pt x="166" y="785"/>
                      <a:pt x="234" y="666"/>
                    </a:cubicBezTo>
                    <a:cubicBezTo>
                      <a:pt x="266" y="611"/>
                      <a:pt x="300" y="544"/>
                      <a:pt x="351" y="504"/>
                    </a:cubicBezTo>
                    <a:cubicBezTo>
                      <a:pt x="410" y="458"/>
                      <a:pt x="473" y="417"/>
                      <a:pt x="531" y="369"/>
                    </a:cubicBezTo>
                    <a:cubicBezTo>
                      <a:pt x="645" y="274"/>
                      <a:pt x="748" y="166"/>
                      <a:pt x="882" y="99"/>
                    </a:cubicBezTo>
                    <a:cubicBezTo>
                      <a:pt x="901" y="90"/>
                      <a:pt x="924" y="94"/>
                      <a:pt x="945" y="90"/>
                    </a:cubicBezTo>
                    <a:cubicBezTo>
                      <a:pt x="1067" y="68"/>
                      <a:pt x="1169" y="52"/>
                      <a:pt x="1296" y="45"/>
                    </a:cubicBezTo>
                    <a:cubicBezTo>
                      <a:pt x="1404" y="51"/>
                      <a:pt x="1504" y="64"/>
                      <a:pt x="1611" y="72"/>
                    </a:cubicBezTo>
                    <a:cubicBezTo>
                      <a:pt x="1688" y="85"/>
                      <a:pt x="1727" y="88"/>
                      <a:pt x="1809" y="81"/>
                    </a:cubicBezTo>
                    <a:cubicBezTo>
                      <a:pt x="1914" y="60"/>
                      <a:pt x="1931" y="76"/>
                      <a:pt x="2007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6" name="Freeform 10"/>
              <p:cNvSpPr>
                <a:spLocks/>
              </p:cNvSpPr>
              <p:nvPr/>
            </p:nvSpPr>
            <p:spPr bwMode="auto">
              <a:xfrm>
                <a:off x="3396" y="2844"/>
                <a:ext cx="1818" cy="774"/>
              </a:xfrm>
              <a:custGeom>
                <a:avLst/>
                <a:gdLst>
                  <a:gd name="T0" fmla="*/ 0 w 1818"/>
                  <a:gd name="T1" fmla="*/ 603 h 774"/>
                  <a:gd name="T2" fmla="*/ 153 w 1818"/>
                  <a:gd name="T3" fmla="*/ 468 h 774"/>
                  <a:gd name="T4" fmla="*/ 324 w 1818"/>
                  <a:gd name="T5" fmla="*/ 216 h 774"/>
                  <a:gd name="T6" fmla="*/ 387 w 1818"/>
                  <a:gd name="T7" fmla="*/ 162 h 774"/>
                  <a:gd name="T8" fmla="*/ 711 w 1818"/>
                  <a:gd name="T9" fmla="*/ 0 h 774"/>
                  <a:gd name="T10" fmla="*/ 936 w 1818"/>
                  <a:gd name="T11" fmla="*/ 9 h 774"/>
                  <a:gd name="T12" fmla="*/ 963 w 1818"/>
                  <a:gd name="T13" fmla="*/ 27 h 774"/>
                  <a:gd name="T14" fmla="*/ 1017 w 1818"/>
                  <a:gd name="T15" fmla="*/ 45 h 774"/>
                  <a:gd name="T16" fmla="*/ 1152 w 1818"/>
                  <a:gd name="T17" fmla="*/ 171 h 774"/>
                  <a:gd name="T18" fmla="*/ 1269 w 1818"/>
                  <a:gd name="T19" fmla="*/ 288 h 774"/>
                  <a:gd name="T20" fmla="*/ 1386 w 1818"/>
                  <a:gd name="T21" fmla="*/ 387 h 774"/>
                  <a:gd name="T22" fmla="*/ 1593 w 1818"/>
                  <a:gd name="T23" fmla="*/ 603 h 774"/>
                  <a:gd name="T24" fmla="*/ 1764 w 1818"/>
                  <a:gd name="T25" fmla="*/ 738 h 774"/>
                  <a:gd name="T26" fmla="*/ 1818 w 1818"/>
                  <a:gd name="T27" fmla="*/ 774 h 7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18"/>
                  <a:gd name="T43" fmla="*/ 0 h 774"/>
                  <a:gd name="T44" fmla="*/ 1818 w 1818"/>
                  <a:gd name="T45" fmla="*/ 774 h 7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18" h="774">
                    <a:moveTo>
                      <a:pt x="0" y="603"/>
                    </a:moveTo>
                    <a:cubicBezTo>
                      <a:pt x="73" y="585"/>
                      <a:pt x="106" y="522"/>
                      <a:pt x="153" y="468"/>
                    </a:cubicBezTo>
                    <a:cubicBezTo>
                      <a:pt x="226" y="383"/>
                      <a:pt x="272" y="319"/>
                      <a:pt x="324" y="216"/>
                    </a:cubicBezTo>
                    <a:cubicBezTo>
                      <a:pt x="332" y="199"/>
                      <a:pt x="375" y="172"/>
                      <a:pt x="387" y="162"/>
                    </a:cubicBezTo>
                    <a:cubicBezTo>
                      <a:pt x="482" y="81"/>
                      <a:pt x="602" y="55"/>
                      <a:pt x="711" y="0"/>
                    </a:cubicBezTo>
                    <a:cubicBezTo>
                      <a:pt x="786" y="3"/>
                      <a:pt x="861" y="1"/>
                      <a:pt x="936" y="9"/>
                    </a:cubicBezTo>
                    <a:cubicBezTo>
                      <a:pt x="947" y="10"/>
                      <a:pt x="953" y="23"/>
                      <a:pt x="963" y="27"/>
                    </a:cubicBezTo>
                    <a:cubicBezTo>
                      <a:pt x="980" y="35"/>
                      <a:pt x="1017" y="45"/>
                      <a:pt x="1017" y="45"/>
                    </a:cubicBezTo>
                    <a:cubicBezTo>
                      <a:pt x="1053" y="81"/>
                      <a:pt x="1119" y="133"/>
                      <a:pt x="1152" y="171"/>
                    </a:cubicBezTo>
                    <a:cubicBezTo>
                      <a:pt x="1189" y="214"/>
                      <a:pt x="1222" y="256"/>
                      <a:pt x="1269" y="288"/>
                    </a:cubicBezTo>
                    <a:cubicBezTo>
                      <a:pt x="1298" y="332"/>
                      <a:pt x="1350" y="346"/>
                      <a:pt x="1386" y="387"/>
                    </a:cubicBezTo>
                    <a:cubicBezTo>
                      <a:pt x="1452" y="463"/>
                      <a:pt x="1516" y="538"/>
                      <a:pt x="1593" y="603"/>
                    </a:cubicBezTo>
                    <a:cubicBezTo>
                      <a:pt x="1647" y="648"/>
                      <a:pt x="1705" y="699"/>
                      <a:pt x="1764" y="738"/>
                    </a:cubicBezTo>
                    <a:cubicBezTo>
                      <a:pt x="1782" y="750"/>
                      <a:pt x="1818" y="774"/>
                      <a:pt x="1818" y="7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7" name="Freeform 11"/>
              <p:cNvSpPr>
                <a:spLocks/>
              </p:cNvSpPr>
              <p:nvPr/>
            </p:nvSpPr>
            <p:spPr bwMode="auto">
              <a:xfrm>
                <a:off x="2832" y="3364"/>
                <a:ext cx="1010" cy="332"/>
              </a:xfrm>
              <a:custGeom>
                <a:avLst/>
                <a:gdLst>
                  <a:gd name="T0" fmla="*/ 152 w 1010"/>
                  <a:gd name="T1" fmla="*/ 205 h 332"/>
                  <a:gd name="T2" fmla="*/ 476 w 1010"/>
                  <a:gd name="T3" fmla="*/ 169 h 332"/>
                  <a:gd name="T4" fmla="*/ 602 w 1010"/>
                  <a:gd name="T5" fmla="*/ 34 h 332"/>
                  <a:gd name="T6" fmla="*/ 566 w 1010"/>
                  <a:gd name="T7" fmla="*/ 196 h 332"/>
                  <a:gd name="T8" fmla="*/ 674 w 1010"/>
                  <a:gd name="T9" fmla="*/ 196 h 332"/>
                  <a:gd name="T10" fmla="*/ 836 w 1010"/>
                  <a:gd name="T11" fmla="*/ 205 h 332"/>
                  <a:gd name="T12" fmla="*/ 953 w 1010"/>
                  <a:gd name="T13" fmla="*/ 223 h 332"/>
                  <a:gd name="T14" fmla="*/ 908 w 1010"/>
                  <a:gd name="T15" fmla="*/ 304 h 332"/>
                  <a:gd name="T16" fmla="*/ 35 w 1010"/>
                  <a:gd name="T17" fmla="*/ 259 h 332"/>
                  <a:gd name="T18" fmla="*/ 8 w 1010"/>
                  <a:gd name="T19" fmla="*/ 223 h 332"/>
                  <a:gd name="T20" fmla="*/ 152 w 1010"/>
                  <a:gd name="T21" fmla="*/ 205 h 3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0"/>
                  <a:gd name="T34" fmla="*/ 0 h 332"/>
                  <a:gd name="T35" fmla="*/ 1010 w 1010"/>
                  <a:gd name="T36" fmla="*/ 332 h 3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0" h="332">
                    <a:moveTo>
                      <a:pt x="152" y="205"/>
                    </a:moveTo>
                    <a:cubicBezTo>
                      <a:pt x="204" y="210"/>
                      <a:pt x="444" y="266"/>
                      <a:pt x="476" y="169"/>
                    </a:cubicBezTo>
                    <a:cubicBezTo>
                      <a:pt x="496" y="18"/>
                      <a:pt x="465" y="0"/>
                      <a:pt x="602" y="34"/>
                    </a:cubicBezTo>
                    <a:cubicBezTo>
                      <a:pt x="584" y="87"/>
                      <a:pt x="575" y="141"/>
                      <a:pt x="566" y="196"/>
                    </a:cubicBezTo>
                    <a:cubicBezTo>
                      <a:pt x="647" y="216"/>
                      <a:pt x="548" y="196"/>
                      <a:pt x="674" y="196"/>
                    </a:cubicBezTo>
                    <a:cubicBezTo>
                      <a:pt x="728" y="196"/>
                      <a:pt x="782" y="202"/>
                      <a:pt x="836" y="205"/>
                    </a:cubicBezTo>
                    <a:cubicBezTo>
                      <a:pt x="875" y="211"/>
                      <a:pt x="921" y="199"/>
                      <a:pt x="953" y="223"/>
                    </a:cubicBezTo>
                    <a:cubicBezTo>
                      <a:pt x="1010" y="265"/>
                      <a:pt x="920" y="298"/>
                      <a:pt x="908" y="304"/>
                    </a:cubicBezTo>
                    <a:cubicBezTo>
                      <a:pt x="831" y="302"/>
                      <a:pt x="254" y="332"/>
                      <a:pt x="35" y="259"/>
                    </a:cubicBezTo>
                    <a:cubicBezTo>
                      <a:pt x="26" y="247"/>
                      <a:pt x="0" y="235"/>
                      <a:pt x="8" y="223"/>
                    </a:cubicBezTo>
                    <a:cubicBezTo>
                      <a:pt x="45" y="168"/>
                      <a:pt x="182" y="264"/>
                      <a:pt x="152" y="205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Text Box 12"/>
              <p:cNvSpPr txBox="1">
                <a:spLocks noChangeArrowheads="1"/>
              </p:cNvSpPr>
              <p:nvPr/>
            </p:nvSpPr>
            <p:spPr bwMode="auto">
              <a:xfrm>
                <a:off x="4964" y="2241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29" name="Text Box 13"/>
              <p:cNvSpPr txBox="1">
                <a:spLocks noChangeArrowheads="1"/>
              </p:cNvSpPr>
              <p:nvPr/>
            </p:nvSpPr>
            <p:spPr bwMode="auto">
              <a:xfrm>
                <a:off x="4992" y="2438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0" name="Text Box 14"/>
              <p:cNvSpPr txBox="1">
                <a:spLocks noChangeArrowheads="1"/>
              </p:cNvSpPr>
              <p:nvPr/>
            </p:nvSpPr>
            <p:spPr bwMode="auto">
              <a:xfrm>
                <a:off x="4897" y="2635"/>
                <a:ext cx="480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1" name="Text Box 15"/>
              <p:cNvSpPr txBox="1">
                <a:spLocks noChangeArrowheads="1"/>
              </p:cNvSpPr>
              <p:nvPr/>
            </p:nvSpPr>
            <p:spPr bwMode="auto">
              <a:xfrm>
                <a:off x="4984" y="2832"/>
                <a:ext cx="48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2" name="Text Box 16"/>
              <p:cNvSpPr txBox="1">
                <a:spLocks noChangeArrowheads="1"/>
              </p:cNvSpPr>
              <p:nvPr/>
            </p:nvSpPr>
            <p:spPr bwMode="auto">
              <a:xfrm>
                <a:off x="5080" y="2929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3" name="Text Box 17"/>
              <p:cNvSpPr txBox="1">
                <a:spLocks noChangeArrowheads="1"/>
              </p:cNvSpPr>
              <p:nvPr/>
            </p:nvSpPr>
            <p:spPr bwMode="auto">
              <a:xfrm>
                <a:off x="4992" y="3110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4" name="Text Box 18"/>
              <p:cNvSpPr txBox="1">
                <a:spLocks noChangeArrowheads="1"/>
              </p:cNvSpPr>
              <p:nvPr/>
            </p:nvSpPr>
            <p:spPr bwMode="auto">
              <a:xfrm>
                <a:off x="5080" y="3292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5" name="Text Box 19"/>
              <p:cNvSpPr txBox="1">
                <a:spLocks noChangeArrowheads="1"/>
              </p:cNvSpPr>
              <p:nvPr/>
            </p:nvSpPr>
            <p:spPr bwMode="auto">
              <a:xfrm>
                <a:off x="4752" y="3024"/>
                <a:ext cx="481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6" name="Text Box 20"/>
              <p:cNvSpPr txBox="1">
                <a:spLocks noChangeArrowheads="1"/>
              </p:cNvSpPr>
              <p:nvPr/>
            </p:nvSpPr>
            <p:spPr bwMode="auto">
              <a:xfrm>
                <a:off x="4423" y="2757"/>
                <a:ext cx="481" cy="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7" name="Text Box 21"/>
              <p:cNvSpPr txBox="1">
                <a:spLocks noChangeArrowheads="1"/>
              </p:cNvSpPr>
              <p:nvPr/>
            </p:nvSpPr>
            <p:spPr bwMode="auto">
              <a:xfrm>
                <a:off x="4504" y="2488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8" name="Text Box 22"/>
              <p:cNvSpPr txBox="1">
                <a:spLocks noChangeArrowheads="1"/>
              </p:cNvSpPr>
              <p:nvPr/>
            </p:nvSpPr>
            <p:spPr bwMode="auto">
              <a:xfrm>
                <a:off x="4584" y="2220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39" name="Text Box 23"/>
              <p:cNvSpPr txBox="1">
                <a:spLocks noChangeArrowheads="1"/>
              </p:cNvSpPr>
              <p:nvPr/>
            </p:nvSpPr>
            <p:spPr bwMode="auto">
              <a:xfrm>
                <a:off x="4273" y="2198"/>
                <a:ext cx="48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0" name="Text Box 24"/>
              <p:cNvSpPr txBox="1">
                <a:spLocks noChangeArrowheads="1"/>
              </p:cNvSpPr>
              <p:nvPr/>
            </p:nvSpPr>
            <p:spPr bwMode="auto">
              <a:xfrm>
                <a:off x="4216" y="2294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1" name="Text Box 25"/>
              <p:cNvSpPr txBox="1">
                <a:spLocks noChangeArrowheads="1"/>
              </p:cNvSpPr>
              <p:nvPr/>
            </p:nvSpPr>
            <p:spPr bwMode="auto">
              <a:xfrm>
                <a:off x="4168" y="2438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2" name="Text Box 26"/>
              <p:cNvSpPr txBox="1">
                <a:spLocks noChangeArrowheads="1"/>
              </p:cNvSpPr>
              <p:nvPr/>
            </p:nvSpPr>
            <p:spPr bwMode="auto">
              <a:xfrm>
                <a:off x="4168" y="2582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3" name="Text Box 27"/>
              <p:cNvSpPr txBox="1">
                <a:spLocks noChangeArrowheads="1"/>
              </p:cNvSpPr>
              <p:nvPr/>
            </p:nvSpPr>
            <p:spPr bwMode="auto">
              <a:xfrm>
                <a:off x="4264" y="2640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4" name="Text Box 28"/>
              <p:cNvSpPr txBox="1">
                <a:spLocks noChangeArrowheads="1"/>
              </p:cNvSpPr>
              <p:nvPr/>
            </p:nvSpPr>
            <p:spPr bwMode="auto">
              <a:xfrm>
                <a:off x="4322" y="2592"/>
                <a:ext cx="48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5" name="Text Box 29"/>
              <p:cNvSpPr txBox="1">
                <a:spLocks noChangeArrowheads="1"/>
              </p:cNvSpPr>
              <p:nvPr/>
            </p:nvSpPr>
            <p:spPr bwMode="auto">
              <a:xfrm>
                <a:off x="4177" y="2447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6" name="Text Box 30"/>
              <p:cNvSpPr txBox="1">
                <a:spLocks noChangeArrowheads="1"/>
              </p:cNvSpPr>
              <p:nvPr/>
            </p:nvSpPr>
            <p:spPr bwMode="auto">
              <a:xfrm>
                <a:off x="4031" y="2304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7" name="Text Box 31"/>
              <p:cNvSpPr txBox="1">
                <a:spLocks noChangeArrowheads="1"/>
              </p:cNvSpPr>
              <p:nvPr/>
            </p:nvSpPr>
            <p:spPr bwMode="auto">
              <a:xfrm>
                <a:off x="3888" y="2390"/>
                <a:ext cx="565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::</a:t>
                </a:r>
              </a:p>
            </p:txBody>
          </p:sp>
          <p:sp>
            <p:nvSpPr>
              <p:cNvPr id="43048" name="Text Box 32"/>
              <p:cNvSpPr txBox="1">
                <a:spLocks noChangeArrowheads="1"/>
              </p:cNvSpPr>
              <p:nvPr/>
            </p:nvSpPr>
            <p:spPr bwMode="auto">
              <a:xfrm>
                <a:off x="3744" y="2476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49" name="Text Box 33"/>
              <p:cNvSpPr txBox="1">
                <a:spLocks noChangeArrowheads="1"/>
              </p:cNvSpPr>
              <p:nvPr/>
            </p:nvSpPr>
            <p:spPr bwMode="auto">
              <a:xfrm>
                <a:off x="3687" y="2582"/>
                <a:ext cx="48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50" name="Text Box 34"/>
              <p:cNvSpPr txBox="1">
                <a:spLocks noChangeArrowheads="1"/>
              </p:cNvSpPr>
              <p:nvPr/>
            </p:nvSpPr>
            <p:spPr bwMode="auto">
              <a:xfrm>
                <a:off x="3633" y="2687"/>
                <a:ext cx="48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51" name="Text Box 35"/>
              <p:cNvSpPr txBox="1">
                <a:spLocks noChangeArrowheads="1"/>
              </p:cNvSpPr>
              <p:nvPr/>
            </p:nvSpPr>
            <p:spPr bwMode="auto">
              <a:xfrm>
                <a:off x="3504" y="2794"/>
                <a:ext cx="48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52" name="Text Box 36"/>
              <p:cNvSpPr txBox="1">
                <a:spLocks noChangeArrowheads="1"/>
              </p:cNvSpPr>
              <p:nvPr/>
            </p:nvSpPr>
            <p:spPr bwMode="auto">
              <a:xfrm>
                <a:off x="3832" y="2592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53" name="Text Box 37"/>
              <p:cNvSpPr txBox="1">
                <a:spLocks noChangeArrowheads="1"/>
              </p:cNvSpPr>
              <p:nvPr/>
            </p:nvSpPr>
            <p:spPr bwMode="auto">
              <a:xfrm>
                <a:off x="3744" y="2678"/>
                <a:ext cx="48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sp>
            <p:nvSpPr>
              <p:cNvPr id="43054" name="Text Box 38"/>
              <p:cNvSpPr txBox="1">
                <a:spLocks noChangeArrowheads="1"/>
              </p:cNvSpPr>
              <p:nvPr/>
            </p:nvSpPr>
            <p:spPr bwMode="auto">
              <a:xfrm>
                <a:off x="3552" y="2765"/>
                <a:ext cx="48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2000" b="1">
                    <a:latin typeface="Comic Sans MS" pitchFamily="66" charset="0"/>
                  </a:rPr>
                  <a:t>.  .</a:t>
                </a:r>
              </a:p>
            </p:txBody>
          </p:sp>
          <p:grpSp>
            <p:nvGrpSpPr>
              <p:cNvPr id="4" name="Group 39"/>
              <p:cNvGrpSpPr>
                <a:grpSpLocks/>
              </p:cNvGrpSpPr>
              <p:nvPr/>
            </p:nvGrpSpPr>
            <p:grpSpPr bwMode="auto">
              <a:xfrm>
                <a:off x="3408" y="2832"/>
                <a:ext cx="451" cy="384"/>
                <a:chOff x="768" y="1152"/>
                <a:chExt cx="451" cy="384"/>
              </a:xfrm>
            </p:grpSpPr>
            <p:sp>
              <p:nvSpPr>
                <p:cNvPr id="4308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902" y="1242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864" y="1249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05" y="1222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68" y="1228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99" y="1220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961" y="1227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902" y="1200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864" y="1208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951" y="1234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8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912" y="1242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9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854" y="1215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9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816" y="1222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9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912" y="1152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9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009" y="1220"/>
                  <a:ext cx="21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9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864" y="1152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</p:grpSp>
          <p:grpSp>
            <p:nvGrpSpPr>
              <p:cNvPr id="5" name="Group 55"/>
              <p:cNvGrpSpPr>
                <a:grpSpLocks/>
              </p:cNvGrpSpPr>
              <p:nvPr/>
            </p:nvGrpSpPr>
            <p:grpSpPr bwMode="auto">
              <a:xfrm>
                <a:off x="3360" y="2976"/>
                <a:ext cx="450" cy="384"/>
                <a:chOff x="768" y="1152"/>
                <a:chExt cx="450" cy="384"/>
              </a:xfrm>
            </p:grpSpPr>
            <p:sp>
              <p:nvSpPr>
                <p:cNvPr id="4306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902" y="1242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864" y="1248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6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805" y="1221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6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768" y="1228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69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999" y="1220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961" y="1227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902" y="1200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864" y="1208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950" y="1233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912" y="1242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5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854" y="1214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16" y="1221"/>
                  <a:ext cx="21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912" y="1152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8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007" y="1220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  <p:sp>
              <p:nvSpPr>
                <p:cNvPr id="4307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64" y="1152"/>
                  <a:ext cx="211" cy="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fr-FR" altLang="pl-PL" sz="1600" b="1">
                      <a:latin typeface="Comic Sans MS" pitchFamily="66" charset="0"/>
                    </a:rPr>
                    <a:t>.</a:t>
                  </a:r>
                </a:p>
              </p:txBody>
            </p:sp>
          </p:grpSp>
          <p:sp>
            <p:nvSpPr>
              <p:cNvPr id="43057" name="Text Box 71"/>
              <p:cNvSpPr txBox="1">
                <a:spLocks noChangeArrowheads="1"/>
              </p:cNvSpPr>
              <p:nvPr/>
            </p:nvSpPr>
            <p:spPr bwMode="auto">
              <a:xfrm>
                <a:off x="3398" y="3113"/>
                <a:ext cx="280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1600" b="1">
                    <a:latin typeface="Comic Sans MS" pitchFamily="66" charset="0"/>
                  </a:rPr>
                  <a:t>::</a:t>
                </a:r>
              </a:p>
            </p:txBody>
          </p:sp>
          <p:sp>
            <p:nvSpPr>
              <p:cNvPr id="43058" name="Text Box 72"/>
              <p:cNvSpPr txBox="1">
                <a:spLocks noChangeArrowheads="1"/>
              </p:cNvSpPr>
              <p:nvPr/>
            </p:nvSpPr>
            <p:spPr bwMode="auto">
              <a:xfrm>
                <a:off x="3398" y="3160"/>
                <a:ext cx="4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1600" b="1">
                    <a:latin typeface="Comic Sans MS" pitchFamily="66" charset="0"/>
                  </a:rPr>
                  <a:t>::::</a:t>
                </a:r>
              </a:p>
            </p:txBody>
          </p:sp>
          <p:sp>
            <p:nvSpPr>
              <p:cNvPr id="43059" name="Text Box 73"/>
              <p:cNvSpPr txBox="1">
                <a:spLocks noChangeArrowheads="1"/>
              </p:cNvSpPr>
              <p:nvPr/>
            </p:nvSpPr>
            <p:spPr bwMode="auto">
              <a:xfrm>
                <a:off x="3351" y="3209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1600" b="1">
                    <a:latin typeface="Comic Sans MS" pitchFamily="66" charset="0"/>
                  </a:rPr>
                  <a:t>::</a:t>
                </a:r>
              </a:p>
            </p:txBody>
          </p:sp>
          <p:sp>
            <p:nvSpPr>
              <p:cNvPr id="43060" name="Text Box 74"/>
              <p:cNvSpPr txBox="1">
                <a:spLocks noChangeArrowheads="1"/>
              </p:cNvSpPr>
              <p:nvPr/>
            </p:nvSpPr>
            <p:spPr bwMode="auto">
              <a:xfrm>
                <a:off x="3302" y="3257"/>
                <a:ext cx="279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1600" b="1">
                    <a:latin typeface="Comic Sans MS" pitchFamily="66" charset="0"/>
                  </a:rPr>
                  <a:t>::</a:t>
                </a:r>
              </a:p>
            </p:txBody>
          </p:sp>
          <p:sp>
            <p:nvSpPr>
              <p:cNvPr id="43061" name="Text Box 75"/>
              <p:cNvSpPr txBox="1">
                <a:spLocks noChangeArrowheads="1"/>
              </p:cNvSpPr>
              <p:nvPr/>
            </p:nvSpPr>
            <p:spPr bwMode="auto">
              <a:xfrm>
                <a:off x="3878" y="2537"/>
                <a:ext cx="279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1600" b="1">
                    <a:latin typeface="Comic Sans MS" pitchFamily="66" charset="0"/>
                  </a:rPr>
                  <a:t>::</a:t>
                </a:r>
              </a:p>
            </p:txBody>
          </p:sp>
          <p:sp>
            <p:nvSpPr>
              <p:cNvPr id="43062" name="Text Box 76"/>
              <p:cNvSpPr txBox="1">
                <a:spLocks noChangeArrowheads="1"/>
              </p:cNvSpPr>
              <p:nvPr/>
            </p:nvSpPr>
            <p:spPr bwMode="auto">
              <a:xfrm>
                <a:off x="4022" y="2584"/>
                <a:ext cx="2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1600" b="1">
                    <a:latin typeface="Comic Sans MS" pitchFamily="66" charset="0"/>
                  </a:rPr>
                  <a:t>::</a:t>
                </a:r>
              </a:p>
            </p:txBody>
          </p:sp>
          <p:sp>
            <p:nvSpPr>
              <p:cNvPr id="43063" name="Text Box 77"/>
              <p:cNvSpPr txBox="1">
                <a:spLocks noChangeArrowheads="1"/>
              </p:cNvSpPr>
              <p:nvPr/>
            </p:nvSpPr>
            <p:spPr bwMode="auto">
              <a:xfrm>
                <a:off x="3830" y="2584"/>
                <a:ext cx="2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1600" b="1">
                    <a:latin typeface="Comic Sans MS" pitchFamily="66" charset="0"/>
                  </a:rPr>
                  <a:t>::</a:t>
                </a:r>
              </a:p>
            </p:txBody>
          </p:sp>
          <p:sp>
            <p:nvSpPr>
              <p:cNvPr id="43064" name="Text Box 78"/>
              <p:cNvSpPr txBox="1">
                <a:spLocks noChangeArrowheads="1"/>
              </p:cNvSpPr>
              <p:nvPr/>
            </p:nvSpPr>
            <p:spPr bwMode="auto">
              <a:xfrm>
                <a:off x="3542" y="2681"/>
                <a:ext cx="279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r-FR" altLang="pl-PL" sz="1600" b="1">
                    <a:latin typeface="Comic Sans MS" pitchFamily="66" charset="0"/>
                  </a:rPr>
                  <a:t>::</a:t>
                </a:r>
              </a:p>
            </p:txBody>
          </p:sp>
        </p:grpSp>
        <p:sp>
          <p:nvSpPr>
            <p:cNvPr id="43017" name="Text Box 79"/>
            <p:cNvSpPr txBox="1">
              <a:spLocks noChangeArrowheads="1"/>
            </p:cNvSpPr>
            <p:nvPr/>
          </p:nvSpPr>
          <p:spPr bwMode="auto">
            <a:xfrm>
              <a:off x="3032" y="2064"/>
              <a:ext cx="10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pl-PL" sz="1800">
                  <a:solidFill>
                    <a:srgbClr val="66FF33"/>
                  </a:solidFill>
                  <a:latin typeface="Comic Sans MS" pitchFamily="66" charset="0"/>
                </a:rPr>
                <a:t>Stratocumulus</a:t>
              </a:r>
            </a:p>
          </p:txBody>
        </p:sp>
        <p:sp>
          <p:nvSpPr>
            <p:cNvPr id="43018" name="Line 80"/>
            <p:cNvSpPr>
              <a:spLocks noChangeShapeType="1"/>
            </p:cNvSpPr>
            <p:nvPr/>
          </p:nvSpPr>
          <p:spPr bwMode="auto">
            <a:xfrm>
              <a:off x="4098" y="1719"/>
              <a:ext cx="336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81"/>
            <p:cNvSpPr>
              <a:spLocks noChangeShapeType="1"/>
            </p:cNvSpPr>
            <p:nvPr/>
          </p:nvSpPr>
          <p:spPr bwMode="auto">
            <a:xfrm flipV="1">
              <a:off x="4434" y="1671"/>
              <a:ext cx="384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Text Box 82"/>
            <p:cNvSpPr txBox="1">
              <a:spLocks noChangeArrowheads="1"/>
            </p:cNvSpPr>
            <p:nvPr/>
          </p:nvSpPr>
          <p:spPr bwMode="auto">
            <a:xfrm>
              <a:off x="4194" y="1344"/>
              <a:ext cx="11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l-PL" altLang="pl-PL" sz="1800">
                  <a:solidFill>
                    <a:srgbClr val="FF0000"/>
                  </a:solidFill>
                  <a:latin typeface="Comic Sans MS" pitchFamily="66" charset="0"/>
                </a:rPr>
                <a:t>większe</a:t>
              </a:r>
              <a:r>
                <a:rPr lang="fr-FR" altLang="pl-PL" sz="1800">
                  <a:solidFill>
                    <a:srgbClr val="FF0000"/>
                  </a:solidFill>
                  <a:latin typeface="Comic Sans MS" pitchFamily="66" charset="0"/>
                </a:rPr>
                <a:t> albedo</a:t>
              </a:r>
            </a:p>
          </p:txBody>
        </p:sp>
        <p:sp>
          <p:nvSpPr>
            <p:cNvPr id="43021" name="Text Box 83"/>
            <p:cNvSpPr txBox="1">
              <a:spLocks noChangeArrowheads="1"/>
            </p:cNvSpPr>
            <p:nvPr/>
          </p:nvSpPr>
          <p:spPr bwMode="auto">
            <a:xfrm>
              <a:off x="3600" y="3216"/>
              <a:ext cx="177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l-PL" altLang="pl-PL" sz="1800">
                  <a:latin typeface="Comic Sans MS" pitchFamily="66" charset="0"/>
                </a:rPr>
                <a:t>Większa koncentracja kropel,</a:t>
              </a:r>
              <a:endParaRPr lang="fr-FR" altLang="pl-PL" sz="1800">
                <a:latin typeface="Comic Sans MS" pitchFamily="66" charset="0"/>
              </a:endParaRPr>
            </a:p>
            <a:p>
              <a:pPr eaLnBrk="1" hangingPunct="1"/>
              <a:r>
                <a:rPr lang="pl-PL" altLang="pl-PL" sz="1800">
                  <a:latin typeface="Comic Sans MS" pitchFamily="66" charset="0"/>
                </a:rPr>
                <a:t>Mniejszy promień</a:t>
              </a:r>
              <a:r>
                <a:rPr lang="fr-FR" altLang="pl-PL" sz="1800">
                  <a:latin typeface="Comic Sans MS" pitchFamily="66" charset="0"/>
                </a:rPr>
                <a:t> r</a:t>
              </a:r>
              <a:r>
                <a:rPr lang="fr-FR" altLang="pl-PL" sz="1800" baseline="-25000">
                  <a:latin typeface="Comic Sans MS" pitchFamily="66" charset="0"/>
                </a:rPr>
                <a:t>e</a:t>
              </a:r>
              <a:endParaRPr lang="fr-FR" altLang="pl-PL" sz="1800">
                <a:latin typeface="Comic Sans MS" pitchFamily="66" charset="0"/>
              </a:endParaRPr>
            </a:p>
          </p:txBody>
        </p:sp>
      </p:grpSp>
      <p:sp>
        <p:nvSpPr>
          <p:cNvPr id="43014" name="Text Box 85"/>
          <p:cNvSpPr txBox="1">
            <a:spLocks noChangeArrowheads="1"/>
          </p:cNvSpPr>
          <p:nvPr/>
        </p:nvSpPr>
        <p:spPr bwMode="auto">
          <a:xfrm>
            <a:off x="827088" y="188913"/>
            <a:ext cx="74898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3200" dirty="0">
                <a:latin typeface="Arial" pitchFamily="34" charset="0"/>
              </a:rPr>
              <a:t>Pośredni wpływ aerozoli – ślady statków</a:t>
            </a:r>
          </a:p>
        </p:txBody>
      </p:sp>
      <p:sp>
        <p:nvSpPr>
          <p:cNvPr id="43015" name="Text Box 88"/>
          <p:cNvSpPr txBox="1">
            <a:spLocks noChangeArrowheads="1"/>
          </p:cNvSpPr>
          <p:nvPr/>
        </p:nvSpPr>
        <p:spPr bwMode="auto">
          <a:xfrm>
            <a:off x="539750" y="5157788"/>
            <a:ext cx="3384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800">
                <a:latin typeface="Tahoma" pitchFamily="34" charset="0"/>
              </a:rPr>
              <a:t>Pawłowska,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2436</Words>
  <Application>Microsoft Office PowerPoint</Application>
  <PresentationFormat>Pokaz na ekranie (4:3)</PresentationFormat>
  <Paragraphs>436</Paragraphs>
  <Slides>73</Slides>
  <Notes>0</Notes>
  <HiddenSlides>0</HiddenSlides>
  <MMClips>3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73</vt:i4>
      </vt:variant>
    </vt:vector>
  </HeadingPairs>
  <TitlesOfParts>
    <vt:vector size="81" baseType="lpstr">
      <vt:lpstr>Arial</vt:lpstr>
      <vt:lpstr>Calibri</vt:lpstr>
      <vt:lpstr>Verdana</vt:lpstr>
      <vt:lpstr>Symbol</vt:lpstr>
      <vt:lpstr>Times New Roman</vt:lpstr>
      <vt:lpstr>Motyw pakietu Office</vt:lpstr>
      <vt:lpstr>Równanie</vt:lpstr>
      <vt:lpstr>Microsoft Equation 3.0</vt:lpstr>
      <vt:lpstr>Fizyczne podstawy teledetekcji atmosferycznej</vt:lpstr>
      <vt:lpstr>Co to jest Poland-AOD?</vt:lpstr>
      <vt:lpstr>Konsorcjum Poland-AOD</vt:lpstr>
      <vt:lpstr>Główne cele sieci Poland-AOD</vt:lpstr>
      <vt:lpstr>Dotychczasowa integracja środowiska aerozolowego w ramach sieci </vt:lpstr>
      <vt:lpstr>Wpływ na klimat</vt:lpstr>
      <vt:lpstr>Slajd 7</vt:lpstr>
      <vt:lpstr>Slajd 8</vt:lpstr>
      <vt:lpstr>Slajd 9</vt:lpstr>
      <vt:lpstr>Slajd 10</vt:lpstr>
      <vt:lpstr>Wprowadzenie do pomiarów teledetekcyjnych</vt:lpstr>
      <vt:lpstr>Slajd 12</vt:lpstr>
      <vt:lpstr>Slajd 13</vt:lpstr>
      <vt:lpstr>Co mierzą satelity?</vt:lpstr>
      <vt:lpstr>Teledetekcja </vt:lpstr>
      <vt:lpstr>Slajd 16</vt:lpstr>
      <vt:lpstr>Slajd 17</vt:lpstr>
      <vt:lpstr>Teledetekcja aktywna</vt:lpstr>
      <vt:lpstr>Slajd 19</vt:lpstr>
      <vt:lpstr>Teledetekcja pasywna</vt:lpstr>
      <vt:lpstr>Slajd 21</vt:lpstr>
      <vt:lpstr>Podstawowe problemy metod zdanych</vt:lpstr>
      <vt:lpstr>Platformy pomiarowe do badań teledetekcyjnych</vt:lpstr>
      <vt:lpstr>Slajd 24</vt:lpstr>
      <vt:lpstr>Slajd 25</vt:lpstr>
      <vt:lpstr>Rozdzielczość czasowa zmienia się od minut  nawet 2-3 tygodni. </vt:lpstr>
      <vt:lpstr>Tryby skanowania wykonywane przez detektory satelitarne</vt:lpstr>
      <vt:lpstr>AQUA: MODIS detektor</vt:lpstr>
      <vt:lpstr>TERRA – CERES detektor</vt:lpstr>
      <vt:lpstr>Detektor MISR</vt:lpstr>
      <vt:lpstr>Ogólny algorytm wyznaczania wielkości atmosferycznych</vt:lpstr>
      <vt:lpstr>Fizyczne podstawy teledetekcji</vt:lpstr>
      <vt:lpstr>Podstawowe wielkości związane z promieniowaniem</vt:lpstr>
      <vt:lpstr>Slajd 34</vt:lpstr>
      <vt:lpstr>Promieniowanie ciała doskonale czarnego</vt:lpstr>
      <vt:lpstr>Slajd 36</vt:lpstr>
      <vt:lpstr>Prawo Kirchhoff’a</vt:lpstr>
      <vt:lpstr>Slajd 38</vt:lpstr>
      <vt:lpstr>Słonce jako ciało doskonale czarne - stała słoneczna</vt:lpstr>
      <vt:lpstr>Fala elektromagnetyczna</vt:lpstr>
      <vt:lpstr>Jaki jest współczynnik załamania światła dla aerozolu?</vt:lpstr>
      <vt:lpstr>Podstawowe wielkości optyczne pojedynczej cząstki (single scattering properties)</vt:lpstr>
      <vt:lpstr>Slajd 43</vt:lpstr>
      <vt:lpstr>Slajd 44</vt:lpstr>
      <vt:lpstr>Budowy geometryczna a widmo absorpcyjne</vt:lpstr>
      <vt:lpstr>Absorpcja promieniowania w atmosferze</vt:lpstr>
      <vt:lpstr>Slajd 47</vt:lpstr>
      <vt:lpstr>Slajd 48</vt:lpstr>
      <vt:lpstr>Rozpraszanie światła</vt:lpstr>
      <vt:lpstr>Reżimy rozpraszania</vt:lpstr>
      <vt:lpstr>Rozpraszanie Rayleigha</vt:lpstr>
      <vt:lpstr>Rozpraszanie Lorenza-Mie</vt:lpstr>
      <vt:lpstr>Przekrój czynny na rozpraszanie, absorpcję i ekstynkcję</vt:lpstr>
      <vt:lpstr>Współczynnik rozpraszania, absorpcji i ekstynkcji </vt:lpstr>
      <vt:lpstr>Efektywne przekroje czynne z teorii Lorenza-Mie</vt:lpstr>
      <vt:lpstr>Funkcja fazowa dla rozpraszania P()</vt:lpstr>
      <vt:lpstr>Kształt funkcji fazowej</vt:lpstr>
      <vt:lpstr>Funkcja fazowa cd.</vt:lpstr>
      <vt:lpstr>Parametr asymetrii g</vt:lpstr>
      <vt:lpstr>Parametr asymetrii cd.</vt:lpstr>
      <vt:lpstr>Albedo pojedynczego rozpraszania</vt:lpstr>
      <vt:lpstr>Parametr wzrostu higroskopijnego</vt:lpstr>
      <vt:lpstr>Grubość optyczna ośrodka</vt:lpstr>
      <vt:lpstr>Grubość optyczna atmosfery</vt:lpstr>
      <vt:lpstr>Mieszaniny cząstek</vt:lpstr>
      <vt:lpstr>Aerosol mixing</vt:lpstr>
      <vt:lpstr>Transfer promieniowania w atmosferze</vt:lpstr>
      <vt:lpstr>Pełne równanie transferu</vt:lpstr>
      <vt:lpstr>Przybliżenie pojedynczego rozpraszania</vt:lpstr>
      <vt:lpstr>Slajd 70</vt:lpstr>
      <vt:lpstr>Slajd 71</vt:lpstr>
      <vt:lpstr>Slajd 72</vt:lpstr>
      <vt:lpstr>Modele transferu promieniowania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Krzysztof Markowicz</cp:lastModifiedBy>
  <cp:revision>52</cp:revision>
  <dcterms:created xsi:type="dcterms:W3CDTF">2017-02-25T23:50:33Z</dcterms:created>
  <dcterms:modified xsi:type="dcterms:W3CDTF">2017-07-04T20:53:56Z</dcterms:modified>
</cp:coreProperties>
</file>