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9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299" r:id="rId33"/>
    <p:sldId id="300" r:id="rId34"/>
    <p:sldId id="305" r:id="rId35"/>
    <p:sldId id="306" r:id="rId36"/>
    <p:sldId id="307" r:id="rId37"/>
    <p:sldId id="308" r:id="rId38"/>
    <p:sldId id="309" r:id="rId39"/>
    <p:sldId id="310" r:id="rId40"/>
    <p:sldId id="337" r:id="rId41"/>
    <p:sldId id="338" r:id="rId42"/>
    <p:sldId id="347" r:id="rId43"/>
    <p:sldId id="348" r:id="rId44"/>
    <p:sldId id="339" r:id="rId45"/>
    <p:sldId id="340" r:id="rId46"/>
    <p:sldId id="342" r:id="rId47"/>
    <p:sldId id="343" r:id="rId48"/>
    <p:sldId id="346" r:id="rId49"/>
    <p:sldId id="344" r:id="rId50"/>
    <p:sldId id="315" r:id="rId51"/>
    <p:sldId id="316" r:id="rId52"/>
    <p:sldId id="317" r:id="rId53"/>
    <p:sldId id="318" r:id="rId54"/>
    <p:sldId id="319" r:id="rId55"/>
    <p:sldId id="323" r:id="rId56"/>
    <p:sldId id="324" r:id="rId57"/>
    <p:sldId id="325" r:id="rId58"/>
    <p:sldId id="322" r:id="rId59"/>
    <p:sldId id="321" r:id="rId60"/>
    <p:sldId id="326" r:id="rId61"/>
    <p:sldId id="327" r:id="rId62"/>
    <p:sldId id="328" r:id="rId63"/>
    <p:sldId id="336" r:id="rId64"/>
    <p:sldId id="331" r:id="rId65"/>
    <p:sldId id="332" r:id="rId66"/>
    <p:sldId id="333" r:id="rId67"/>
    <p:sldId id="335" r:id="rId68"/>
    <p:sldId id="329" r:id="rId69"/>
    <p:sldId id="349" r:id="rId70"/>
    <p:sldId id="350" r:id="rId7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4D9D3-6054-4060-958D-BF9D463DB064}" type="datetimeFigureOut">
              <a:rPr lang="en-US"/>
              <a:pPr>
                <a:defRPr/>
              </a:pPr>
              <a:t>7/7/2017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B32EF-D55B-4981-804D-7667F8B0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233FA-8877-49B0-91EA-E783B5136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4DC7-7441-41ED-958E-311A2884A5BB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0CB8-9A0F-4178-90D6-6901695AB0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2EE5-C79B-42F3-9E93-43CD2BE27D5C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E9ED-C427-4850-9AD0-B2936744F0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AF78-B43A-4B0B-827A-AF23BDBE0F3A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EE98-1513-4B43-BB5C-2EF989E4F8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91F6-571E-4E44-A11C-D92575C6F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C028-CE5B-4D57-8B85-D69743D4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B00D-B693-4AC4-B8DE-746272CB0D33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8DEB-F9CE-47A4-B5DA-D12FF4278F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1E23-4508-45DA-8280-6F8F207D1B8C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230D-62A4-437A-8F26-A2CF5878F9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7830-A443-4E24-8A41-EC2AB4499A98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AA16-2B0E-45D8-A40F-6D31E9B03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1402-3EE2-43EB-81DD-2483DCD2AA56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0326-D112-4791-A1D7-8717D79F18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34DF-E1B8-481C-ABE4-C23480D5B0C2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5123-ED73-4E5D-A3AC-1F2D5965F2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4EC6-B858-4DED-BD98-12FE9FD5D82E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5F35-EB6F-46DD-8209-26C87D5EC2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7465-2A69-406B-8469-6EC1B9F006E2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1EAD-7732-4A3D-BD04-F4B23701E8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A6AD-1461-41E5-A20D-FE66D5198EE7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66AC-8AD9-45F9-AB1B-75D88EC008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433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9200-E065-4E31-A4D8-79F1E9EAC7E9}" type="datetimeFigureOut">
              <a:rPr lang="pl-PL"/>
              <a:pPr>
                <a:defRPr/>
              </a:pPr>
              <a:t>2017-07-07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E9EABE-2634-4848-BCE2-F0F144322F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earthobservatory.nasa.gov/Newsroom/NewImages/Images/ozone_hole_large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79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stratosphere/tovsto/gif_files/tovs_chan9.gif" TargetMode="External"/><Relationship Id="rId2" Type="http://schemas.openxmlformats.org/officeDocument/2006/relationships/hyperlink" Target="http://www.cpc.ncep.noaa.gov/products/stratosphere/tovsto/gif_files/transmisivit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stratosphere/tovsto/gif_files/oz_contrib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ctrTitle"/>
          </p:nvPr>
        </p:nvSpPr>
        <p:spPr>
          <a:xfrm>
            <a:off x="614363" y="1473200"/>
            <a:ext cx="7772400" cy="1470025"/>
          </a:xfrm>
        </p:spPr>
        <p:txBody>
          <a:bodyPr/>
          <a:lstStyle/>
          <a:p>
            <a:pPr eaLnBrk="1" hangingPunct="1"/>
            <a:r>
              <a:rPr lang="pl-PL" smtClean="0"/>
              <a:t>Satelitarny pomiar gazów śladowych w atmosferze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350" y="3573463"/>
            <a:ext cx="6400800" cy="2232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Krzysztof Markowicz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Instytut Geofizyki, Wydział Fizyki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Uniwersytet Warszawski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kmark@igf.fuw.edu.pl</a:t>
            </a:r>
            <a:endParaRPr lang="pl-PL" dirty="0"/>
          </a:p>
        </p:txBody>
      </p:sp>
      <p:sp>
        <p:nvSpPr>
          <p:cNvPr id="17412" name="pole tekstowe 3"/>
          <p:cNvSpPr txBox="1">
            <a:spLocks noChangeArrowheads="1"/>
          </p:cNvSpPr>
          <p:nvPr/>
        </p:nvSpPr>
        <p:spPr bwMode="auto">
          <a:xfrm>
            <a:off x="611188" y="6308725"/>
            <a:ext cx="820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Szkoła letnia sieci badawczej Poland-AOD, Warszawa 5-8 lipca 2017r. </a:t>
            </a:r>
          </a:p>
        </p:txBody>
      </p:sp>
      <p:pic>
        <p:nvPicPr>
          <p:cNvPr id="17413" name="Obraz 14" descr="PAOD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15888"/>
            <a:ext cx="1727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l_fi" descr="28%20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0175"/>
            <a:ext cx="10588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DE055-36BA-4BC3-BE34-1A8826AC770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3063" y="200025"/>
          <a:ext cx="6523037" cy="763588"/>
        </p:xfrm>
        <a:graphic>
          <a:graphicData uri="http://schemas.openxmlformats.org/presentationml/2006/ole">
            <p:oleObj spid="_x0000_s4098" name="Równanie" r:id="rId3" imgW="3708400" imgH="431800" progId="Equation.3">
              <p:embed/>
            </p:oleObj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55588" y="1136650"/>
          <a:ext cx="1000125" cy="741363"/>
        </p:xfrm>
        <a:graphic>
          <a:graphicData uri="http://schemas.openxmlformats.org/presentationml/2006/ole">
            <p:oleObj spid="_x0000_s4099" name="Równanie" r:id="rId4" imgW="583947" imgH="431613" progId="Equation.3">
              <p:embed/>
            </p:oleObj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979613" y="1160463"/>
          <a:ext cx="1131887" cy="704850"/>
        </p:xfrm>
        <a:graphic>
          <a:graphicData uri="http://schemas.openxmlformats.org/presentationml/2006/ole">
            <p:oleObj spid="_x0000_s4100" name="Równanie" r:id="rId5" imgW="698197" imgH="431613" progId="Equation.3">
              <p:embed/>
            </p:oleObj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708400" y="1412875"/>
          <a:ext cx="1368425" cy="427038"/>
        </p:xfrm>
        <a:graphic>
          <a:graphicData uri="http://schemas.openxmlformats.org/presentationml/2006/ole">
            <p:oleObj spid="_x0000_s4101" name="Równanie" r:id="rId6" imgW="736600" imgH="228600" progId="Equation.3">
              <p:embed/>
            </p:oleObj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88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940425" y="1412875"/>
          <a:ext cx="1584325" cy="396875"/>
        </p:xfrm>
        <a:graphic>
          <a:graphicData uri="http://schemas.openxmlformats.org/presentationml/2006/ole">
            <p:oleObj spid="_x0000_s4102" name="Równanie" r:id="rId7" imgW="875920" imgH="215806" progId="Equation.3">
              <p:embed/>
            </p:oleObj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80988" y="2492375"/>
          <a:ext cx="3108325" cy="711200"/>
        </p:xfrm>
        <a:graphic>
          <a:graphicData uri="http://schemas.openxmlformats.org/presentationml/2006/ole">
            <p:oleObj spid="_x0000_s4103" name="Równanie" r:id="rId8" imgW="1954951" imgH="444307" progId="Equation.3">
              <p:embed/>
            </p:oleObj>
          </a:graphicData>
        </a:graphic>
      </p:graphicFrame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Całkowita zawartość ozonu wynosi: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0" y="3357563"/>
            <a:ext cx="8713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Często ze względu na brak dodatkowych informacji ostatni człon powyższego równania jest pomijany. Może to prowadzić do znacznych błędów chociaż </a:t>
            </a:r>
            <a:r>
              <a:rPr lang="pl-PL">
                <a:sym typeface="Symbol" pitchFamily="18" charset="2"/>
              </a:rPr>
              <a:t> jest niewielka i wynosi około 20 nm to jednak różnice własności optycznych aerozolu mogą być znaczące. </a:t>
            </a: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Przykład: Spektrometr Dobsona</a:t>
            </a: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</a:t>
            </a:r>
            <a:r>
              <a:rPr lang="pl-PL" baseline="-25000">
                <a:sym typeface="Symbol" pitchFamily="18" charset="2"/>
              </a:rPr>
              <a:t>1</a:t>
            </a:r>
            <a:r>
              <a:rPr lang="pl-PL">
                <a:sym typeface="Symbol" pitchFamily="18" charset="2"/>
              </a:rPr>
              <a:t>=305.5 nm, </a:t>
            </a:r>
            <a:r>
              <a:rPr lang="pl-PL" baseline="-25000">
                <a:sym typeface="Symbol" pitchFamily="18" charset="2"/>
              </a:rPr>
              <a:t>1</a:t>
            </a:r>
            <a:r>
              <a:rPr lang="pl-PL">
                <a:sym typeface="Symbol" pitchFamily="18" charset="2"/>
              </a:rPr>
              <a:t>=1.88		</a:t>
            </a:r>
            <a:r>
              <a:rPr lang="pl-PL" sz="2000">
                <a:sym typeface="Symbol" pitchFamily="18" charset="2"/>
              </a:rPr>
              <a:t></a:t>
            </a:r>
            <a:r>
              <a:rPr lang="pl-PL" sz="2000" baseline="-25000">
                <a:sym typeface="Symbol" pitchFamily="18" charset="2"/>
              </a:rPr>
              <a:t>RAY,1=0.491</a:t>
            </a:r>
            <a:endParaRPr lang="pl-PL" sz="200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</a:t>
            </a:r>
            <a:r>
              <a:rPr lang="pl-PL" baseline="-25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=325.4 nm, </a:t>
            </a:r>
            <a:r>
              <a:rPr lang="pl-PL" baseline="-25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=0.120   =1.76 	</a:t>
            </a:r>
            <a:r>
              <a:rPr lang="pl-PL" sz="2000">
                <a:sym typeface="Symbol" pitchFamily="18" charset="2"/>
              </a:rPr>
              <a:t></a:t>
            </a:r>
            <a:r>
              <a:rPr lang="pl-PL" sz="2000" baseline="-25000">
                <a:sym typeface="Symbol" pitchFamily="18" charset="2"/>
              </a:rPr>
              <a:t>RAY,2=0.375      </a:t>
            </a:r>
            <a:r>
              <a:rPr lang="pl-PL" sz="2000">
                <a:sym typeface="Symbol" pitchFamily="18" charset="2"/>
              </a:rPr>
              <a:t></a:t>
            </a:r>
            <a:r>
              <a:rPr lang="pl-PL" sz="2000" baseline="-25000">
                <a:sym typeface="Symbol" pitchFamily="18" charset="2"/>
              </a:rPr>
              <a:t>RAY=0.116</a:t>
            </a:r>
            <a:r>
              <a:rPr lang="pl-PL" baseline="-25000">
                <a:sym typeface="Symbol" pitchFamily="18" charset="2"/>
              </a:rPr>
              <a:t> </a:t>
            </a:r>
            <a:endParaRPr lang="pl-PL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 MICROTOPS</a:t>
            </a: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</a:t>
            </a:r>
            <a:r>
              <a:rPr lang="pl-PL" baseline="-25000">
                <a:sym typeface="Symbol" pitchFamily="18" charset="2"/>
              </a:rPr>
              <a:t>1</a:t>
            </a:r>
            <a:r>
              <a:rPr lang="pl-PL">
                <a:sym typeface="Symbol" pitchFamily="18" charset="2"/>
              </a:rPr>
              <a:t>=305.5 nm, </a:t>
            </a:r>
            <a:r>
              <a:rPr lang="pl-PL" baseline="-25000">
                <a:sym typeface="Symbol" pitchFamily="18" charset="2"/>
              </a:rPr>
              <a:t>2</a:t>
            </a:r>
            <a:r>
              <a:rPr lang="pl-PL">
                <a:sym typeface="Symbol" pitchFamily="18" charset="2"/>
              </a:rPr>
              <a:t>=312.5 nm, </a:t>
            </a:r>
            <a:r>
              <a:rPr lang="pl-PL" baseline="-25000">
                <a:sym typeface="Symbol" pitchFamily="18" charset="2"/>
              </a:rPr>
              <a:t>3</a:t>
            </a:r>
            <a:r>
              <a:rPr lang="pl-PL">
                <a:sym typeface="Symbol" pitchFamily="18" charset="2"/>
              </a:rPr>
              <a:t>=320.0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378A5-1E88-4121-B172-0294A93BB35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</a:rPr>
              <a:t>Założenia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260600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Brak różnic spektralnych grubości optycznej (</a:t>
            </a:r>
            <a:r>
              <a:rPr lang="pl-PL" sz="2400" smtClean="0">
                <a:latin typeface="Arial" charset="0"/>
                <a:sym typeface="Symbol" pitchFamily="18" charset="2"/>
              </a:rPr>
              <a:t>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AOT</a:t>
            </a:r>
            <a:r>
              <a:rPr lang="pl-PL" sz="2400" smtClean="0">
                <a:latin typeface="Arial" charset="0"/>
                <a:sym typeface="Symbol" pitchFamily="18" charset="2"/>
              </a:rPr>
              <a:t>=0)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  nie zależy od temperatury i ciśnienia powietrza w stratosferze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Tarcza słoneczna pozbawiona chmur w czasie pomiaru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Atmosfera jednorodna horyzontalnie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3AA7B-C5BA-4D5B-A7A5-08C2C4612E9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smtClean="0">
                <a:latin typeface="Arial" charset="0"/>
              </a:rPr>
              <a:t>3 kanałowy algorytm MICROTOPS’a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308725"/>
            <a:ext cx="7993062" cy="925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smtClean="0"/>
              <a:t>	</a:t>
            </a:r>
            <a:r>
              <a:rPr lang="pl-PL" sz="2000" smtClean="0">
                <a:latin typeface="Arial" charset="0"/>
              </a:rPr>
              <a:t>Algorytm minimalizuje wpływ absorpcji przez aerozol w  oszacowanej zawartości ozonu w pionowej kolumnie powietrza.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Założenie: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63713" y="1196975"/>
          <a:ext cx="1584325" cy="400050"/>
        </p:xfrm>
        <a:graphic>
          <a:graphicData uri="http://schemas.openxmlformats.org/presentationml/2006/ole">
            <p:oleObj spid="_x0000_s5122" name="Równanie" r:id="rId3" imgW="939392" imgH="241195" progId="Equation.3">
              <p:embed/>
            </p:oleObj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92275" y="1700213"/>
          <a:ext cx="2160588" cy="687387"/>
        </p:xfrm>
        <a:graphic>
          <a:graphicData uri="http://schemas.openxmlformats.org/presentationml/2006/ole">
            <p:oleObj spid="_x0000_s5123" name="Równanie" r:id="rId4" imgW="1524000" imgH="482600" progId="Equation.3">
              <p:embed/>
            </p:oleObj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3850" y="2636838"/>
          <a:ext cx="3600450" cy="693737"/>
        </p:xfrm>
        <a:graphic>
          <a:graphicData uri="http://schemas.openxmlformats.org/presentationml/2006/ole">
            <p:oleObj spid="_x0000_s5124" name="Równanie" r:id="rId5" imgW="2374900" imgH="457200" progId="Equation.3">
              <p:embed/>
            </p:oleObj>
          </a:graphicData>
        </a:graphic>
      </p:graphicFrame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Oznaczmy 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3850" y="3644900"/>
          <a:ext cx="3744913" cy="914400"/>
        </p:xfrm>
        <a:graphic>
          <a:graphicData uri="http://schemas.openxmlformats.org/presentationml/2006/ole">
            <p:oleObj spid="_x0000_s5125" name="Równanie" r:id="rId6" imgW="2806700" imgH="6858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941888"/>
          <a:ext cx="7632700" cy="993775"/>
        </p:xfrm>
        <a:graphic>
          <a:graphicData uri="http://schemas.openxmlformats.org/presentationml/2006/ole">
            <p:oleObj spid="_x0000_s5126" name="Równanie" r:id="rId7" imgW="5372100" imgH="698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0B3A-0013-44C4-BFB7-E3263DD64DB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charset="0"/>
              </a:rPr>
              <a:t>Wyznaczanie profilu ozonu</a:t>
            </a:r>
            <a:r>
              <a:rPr lang="pl-PL" sz="3200" b="1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06713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Na podstawie pomiaru promieniowania rozproszonego z kierunku zenitalnego.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Pomiar promieniowania dla dwóch długości fal z obszaru UV, gdzie jedna znajduje się w obszarze silnej a druga w zakresie słabej absorpcji przez ozon. 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Stosunek promieniowania rozproszonego dla 2 długości fali zależy od wysokości ozonosfery.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D3146-A23F-434B-A8D2-C8803410FDD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charset="0"/>
              </a:rPr>
              <a:t>Efekt </a:t>
            </a:r>
            <a:r>
              <a:rPr lang="pl-PL" sz="3200" b="1" dirty="0" err="1" smtClean="0">
                <a:latin typeface="Arial" charset="0"/>
              </a:rPr>
              <a:t>Umkehr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46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</a:rPr>
              <a:t>Efekt odwrócenia odkryty w 1931 roku przez G</a:t>
            </a:r>
            <a:r>
              <a:rPr lang="en-US" sz="2400" smtClean="0">
                <a:latin typeface="Arial" charset="0"/>
                <a:cs typeface="Arial" charset="0"/>
              </a:rPr>
              <a:t>ö</a:t>
            </a:r>
            <a:r>
              <a:rPr lang="pl-PL" sz="2400" smtClean="0">
                <a:latin typeface="Arial" charset="0"/>
                <a:cs typeface="Arial" charset="0"/>
              </a:rPr>
              <a:t>t</a:t>
            </a:r>
            <a:r>
              <a:rPr lang="pl-PL" sz="2400" smtClean="0">
                <a:latin typeface="Arial" charset="0"/>
              </a:rPr>
              <a:t>za.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</a:rPr>
              <a:t>Standartowo 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2</a:t>
            </a:r>
            <a:r>
              <a:rPr lang="pl-PL" sz="2400" smtClean="0">
                <a:latin typeface="Arial" charset="0"/>
              </a:rPr>
              <a:t> /I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1</a:t>
            </a:r>
            <a:r>
              <a:rPr lang="pl-PL" sz="2400" smtClean="0">
                <a:latin typeface="Arial" charset="0"/>
              </a:rPr>
              <a:t> dla (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  <a:sym typeface="Symbol" pitchFamily="18" charset="2"/>
              </a:rPr>
              <a:t>&gt;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) rośnie z kątem zenitalnym Słońca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  <a:sym typeface="Symbol" pitchFamily="18" charset="2"/>
              </a:rPr>
              <a:t>Stosunek ten rośnie tylko do pewnego kąta dla którego  osiąga maksimum (Efekt Umkehr)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  <a:sym typeface="Symbol" pitchFamily="18" charset="2"/>
              </a:rPr>
              <a:t>II Efekt Umkehr stosunek ten następnie maleje do wysokości Słońca około -7</a:t>
            </a:r>
            <a:r>
              <a:rPr lang="pl-PL" sz="2400" baseline="30000" smtClean="0">
                <a:latin typeface="Arial" charset="0"/>
                <a:sym typeface="Symbol" pitchFamily="18" charset="2"/>
              </a:rPr>
              <a:t>o </a:t>
            </a:r>
            <a:r>
              <a:rPr lang="pl-PL" sz="2400" smtClean="0">
                <a:latin typeface="Arial" charset="0"/>
                <a:sym typeface="Symbol" pitchFamily="18" charset="2"/>
              </a:rPr>
              <a:t>(poniżej horyzontu).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400" smtClean="0">
              <a:latin typeface="Arial" charset="0"/>
            </a:endParaRPr>
          </a:p>
        </p:txBody>
      </p:sp>
      <p:pic>
        <p:nvPicPr>
          <p:cNvPr id="26629" name="Picture 4" descr="wykr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24150"/>
            <a:ext cx="4038600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AA6F-79F5-4332-B057-557716D3465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charset="0"/>
              </a:rPr>
              <a:t>Od czego zależy promieniowanie rozproszone z kierunku nadiru?</a:t>
            </a:r>
            <a:r>
              <a:rPr lang="pl-PL" sz="4000" b="1" dirty="0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133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1. Liczby cząstek (ciśnienia) – funkcja źródłowa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2. Osłabienia promieniowania przez absorpcje na cząstkach ozonu oraz ekstynkcji przed i za warstwą ozonu.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	Istnieje wysokość na której występuje maksimum rozpraszania promieniowania docierającego do powierzchni Ziemi (efektywna warstwa rozpraszania).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Wysokość ta rośnie ze wzrostem współ. absorpcji (zmniejsza się z długością fali) oraz kąta zenitalnego.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78D0-14C0-4960-AACB-A9F71F91077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957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400" smtClean="0">
                <a:latin typeface="Arial" charset="0"/>
              </a:rPr>
              <a:t>Dla długości fali silniej absorbowanej przez ozon warstwa efektywnego  rozpraszania znajduje się powyżej warstwy ozonu (zielona linia). Mimo, że promieniowanie rozpraszane jest w rzadkich warstwach atmosfery znacznie słabiej niż w dolnych warstwach atmosfery.</a:t>
            </a: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4067175" y="0"/>
            <a:ext cx="5076825" cy="3429000"/>
            <a:chOff x="1383" y="1789"/>
            <a:chExt cx="3487" cy="238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383" y="3929"/>
              <a:ext cx="2832" cy="240"/>
            </a:xfrm>
            <a:prstGeom prst="rect">
              <a:avLst/>
            </a:prstGeom>
            <a:solidFill>
              <a:srgbClr val="969696"/>
            </a:solidFill>
            <a:ln w="444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8679" name="Line 5"/>
            <p:cNvSpPr>
              <a:spLocks noChangeShapeType="1"/>
            </p:cNvSpPr>
            <p:nvPr/>
          </p:nvSpPr>
          <p:spPr bwMode="auto">
            <a:xfrm>
              <a:off x="1429" y="2840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6"/>
            <p:cNvSpPr>
              <a:spLocks noChangeShapeType="1"/>
            </p:cNvSpPr>
            <p:nvPr/>
          </p:nvSpPr>
          <p:spPr bwMode="auto">
            <a:xfrm>
              <a:off x="1429" y="324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 flipH="1">
              <a:off x="2749" y="2176"/>
              <a:ext cx="2041" cy="9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2041" cy="90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 flipH="1">
              <a:off x="2829" y="1789"/>
              <a:ext cx="2041" cy="90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2789" y="2069"/>
              <a:ext cx="0" cy="18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2789" y="3475"/>
              <a:ext cx="0" cy="45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>
              <a:off x="2744" y="3067"/>
              <a:ext cx="0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3"/>
            <p:cNvSpPr>
              <a:spLocks noChangeShapeType="1"/>
            </p:cNvSpPr>
            <p:nvPr/>
          </p:nvSpPr>
          <p:spPr bwMode="auto">
            <a:xfrm>
              <a:off x="2834" y="2704"/>
              <a:ext cx="1" cy="12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O</a:t>
              </a:r>
              <a:r>
                <a:rPr lang="pl-PL" baseline="-25000"/>
                <a:t>3</a:t>
              </a:r>
              <a:endParaRPr lang="pl-PL"/>
            </a:p>
          </p:txBody>
        </p:sp>
      </p:grp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250825" y="4941888"/>
            <a:ext cx="87137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/>
              <a:t>Dla fali słabo absorbowanej promieniowanie przechodząc przez warstwę ozonu jest słabo osłabiane, a więc efektywne rozproszenie występuje w niższych warstwach atmosfery gdzie ciśnienie jest wyższe. </a:t>
            </a:r>
          </a:p>
          <a:p>
            <a:pPr>
              <a:spcBef>
                <a:spcPct val="50000"/>
              </a:spcBef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7652D-5303-481C-800D-314C855DAF9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 </a:t>
            </a:r>
          </a:p>
        </p:txBody>
      </p:sp>
      <p:pic>
        <p:nvPicPr>
          <p:cNvPr id="29700" name="Picture 3" descr="um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8229600" cy="3703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57BF6-6ABD-428F-B46F-5B871975E3C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3178175" cy="3384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400" smtClean="0">
                <a:latin typeface="Arial" charset="0"/>
              </a:rPr>
              <a:t>Wykresy pokazują  wagę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jako funkcja wysokości przy rożnych kątach zenitalnych Słońca 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  <a:sym typeface="Symbol" pitchFamily="18" charset="2"/>
              </a:rPr>
              <a:t>i dla dwóch długości fali</a:t>
            </a:r>
            <a:br>
              <a:rPr lang="pl-PL" sz="2400" smtClean="0">
                <a:latin typeface="Arial" charset="0"/>
                <a:sym typeface="Symbol" pitchFamily="18" charset="2"/>
              </a:rPr>
            </a:br>
            <a:r>
              <a:rPr lang="pl-PL" sz="2400" smtClean="0">
                <a:latin typeface="Arial" charset="0"/>
              </a:rPr>
              <a:t>Funkcja </a:t>
            </a:r>
            <a:r>
              <a:rPr lang="pl-PL" sz="2400" smtClean="0">
                <a:latin typeface="Arial" charset="0"/>
                <a:sym typeface="Symbol" pitchFamily="18" charset="2"/>
              </a:rPr>
              <a:t>(z) opisuje  warstwę efektywnego rozpraszania</a:t>
            </a:r>
            <a:r>
              <a:rPr lang="pl-PL" sz="2400" smtClean="0">
                <a:sym typeface="Symbol" pitchFamily="18" charset="2"/>
              </a:rPr>
              <a:t> </a:t>
            </a:r>
          </a:p>
        </p:txBody>
      </p:sp>
      <p:pic>
        <p:nvPicPr>
          <p:cNvPr id="30724" name="Picture 3" descr="wyk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737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9327C-299A-4197-9687-171FE89A4C5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17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charset="0"/>
              </a:rPr>
              <a:t>Pomiary satelitarne pomiaru ozonu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Satelita NIMBUS 3 - pierwsze pomiary ozonu przy pomocy </a:t>
            </a:r>
            <a:r>
              <a:rPr lang="pl-PL" sz="2400" dirty="0" err="1" smtClean="0">
                <a:latin typeface="Arial" charset="0"/>
              </a:rPr>
              <a:t>Spektro-Interferometru</a:t>
            </a:r>
            <a:r>
              <a:rPr lang="pl-PL" sz="2400" dirty="0" smtClean="0">
                <a:latin typeface="Arial" charset="0"/>
              </a:rPr>
              <a:t> Michelsona IRIS (5-25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smtClean="0">
                <a:latin typeface="Arial" charset="0"/>
              </a:rPr>
              <a:t> m). Wykorzystywano absorpcje w 9.6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 smtClean="0">
                <a:latin typeface="Arial" charset="0"/>
              </a:rPr>
              <a:t>m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Od 1970 roku regularne pomiary ozonu z satelity NIMBUS 4. Pomiary promieniowania UV z kierunku nadiru.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W 1978 roku na satelicie NIMBUS 7 umieszczono przyrząd TOMS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1995 ERS-2 (</a:t>
            </a:r>
            <a:r>
              <a:rPr lang="pl-PL" sz="2400" dirty="0" err="1" smtClean="0">
                <a:latin typeface="Arial" charset="0"/>
              </a:rPr>
              <a:t>European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Remote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Sensing</a:t>
            </a:r>
            <a:r>
              <a:rPr lang="pl-PL" sz="2400" dirty="0" smtClean="0">
                <a:latin typeface="Arial" charset="0"/>
              </a:rPr>
              <a:t>) z przyrządem GOME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Od 1996 </a:t>
            </a:r>
            <a:r>
              <a:rPr lang="pl-PL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EP-TOMS</a:t>
            </a:r>
            <a:endParaRPr lang="pl-PL" sz="2400" dirty="0" smtClean="0"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2001 ENVISAT, SCIAMACHY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2004 OMI na satelicie AURA – projekt </a:t>
            </a:r>
            <a:r>
              <a:rPr lang="pl-PL" sz="2400" dirty="0" err="1" smtClean="0">
                <a:latin typeface="Arial" charset="0"/>
              </a:rPr>
              <a:t>A-train</a:t>
            </a:r>
            <a:endParaRPr lang="pl-PL" sz="2400" dirty="0" smtClean="0"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GOME-2A (METOP-A) od 2006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latin typeface="Arial" charset="0"/>
              </a:rPr>
              <a:t>GOME-2B  (</a:t>
            </a:r>
            <a:r>
              <a:rPr lang="pl-PL" sz="2400" dirty="0" err="1" smtClean="0">
                <a:latin typeface="Arial" charset="0"/>
              </a:rPr>
              <a:t>METOP-B</a:t>
            </a:r>
            <a:r>
              <a:rPr lang="pl-PL" sz="2400" dirty="0" smtClean="0">
                <a:latin typeface="Arial" charset="0"/>
              </a:rPr>
              <a:t>) od 2012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400" dirty="0" smtClean="0"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400" dirty="0" smtClean="0"/>
          </a:p>
        </p:txBody>
      </p:sp>
      <p:sp>
        <p:nvSpPr>
          <p:cNvPr id="31749" name="Prostokąt 4"/>
          <p:cNvSpPr>
            <a:spLocks noChangeArrowheads="1"/>
          </p:cNvSpPr>
          <p:nvPr/>
        </p:nvSpPr>
        <p:spPr bwMode="auto">
          <a:xfrm>
            <a:off x="827088" y="5876925"/>
            <a:ext cx="5938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Real Time data: </a:t>
            </a:r>
            <a:r>
              <a:rPr lang="en-US">
                <a:latin typeface="Calibri" pitchFamily="34" charset="0"/>
              </a:rPr>
              <a:t>http://www.temis.nl/protocols/O3global.html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5E8F8-57B0-413B-9465-0B30DF30A4C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</a:rPr>
              <a:t>Zdalne pomiary ozonu prowadzone </a:t>
            </a:r>
            <a:br>
              <a:rPr lang="pl-PL" sz="3200" b="1" smtClean="0">
                <a:latin typeface="Arial" charset="0"/>
              </a:rPr>
            </a:br>
            <a:r>
              <a:rPr lang="pl-PL" sz="3200" b="1" smtClean="0">
                <a:latin typeface="Arial" charset="0"/>
              </a:rPr>
              <a:t>z powierzchni ziemi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>
                <a:solidFill>
                  <a:srgbClr val="0000FF"/>
                </a:solidFill>
                <a:latin typeface="Arial" charset="0"/>
              </a:rPr>
              <a:t>Spektrometr Dobsona</a:t>
            </a:r>
            <a:r>
              <a:rPr lang="pl-PL" sz="2400" smtClean="0">
                <a:latin typeface="Arial" charset="0"/>
              </a:rPr>
              <a:t> – pomiar osłabienia fali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 </a:t>
            </a:r>
            <a:r>
              <a:rPr lang="pl-PL" sz="2400" smtClean="0">
                <a:latin typeface="Arial" charset="0"/>
              </a:rPr>
              <a:t>względem fali referencyjnej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  <a:sym typeface="Symbol" pitchFamily="18" charset="2"/>
              </a:rPr>
              <a:t> </a:t>
            </a:r>
            <a:endParaRPr lang="pl-PL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solidFill>
                  <a:srgbClr val="0000FF"/>
                </a:solidFill>
                <a:latin typeface="Arial" charset="0"/>
              </a:rPr>
              <a:t>Spektrometr Brewera</a:t>
            </a:r>
            <a:r>
              <a:rPr lang="pl-PL" sz="2400" smtClean="0">
                <a:latin typeface="Arial" charset="0"/>
              </a:rPr>
              <a:t> – multispektralny pomiar promieniowania UV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solidFill>
                  <a:srgbClr val="0000FF"/>
                </a:solidFill>
                <a:latin typeface="Arial" charset="0"/>
              </a:rPr>
              <a:t>Fotometr słoneczny Microtops</a:t>
            </a:r>
            <a:r>
              <a:rPr lang="pl-PL" sz="2400" smtClean="0">
                <a:latin typeface="Arial" charset="0"/>
              </a:rPr>
              <a:t> – pomiary bezpośredniego promieniowanie słonecznego w 2-3 długościach fali w UV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Inne spektrometry i fotometry…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CC2CB-7306-474A-B00B-6B6F877BD30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7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charset="0"/>
              </a:rPr>
              <a:t>Wyznaczanie całkowitej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400" dirty="0" smtClean="0">
                <a:latin typeface="Arial" charset="0"/>
              </a:rPr>
              <a:t>Promieniowanie docierające do satelity zależy od: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pl-PL" sz="2400" dirty="0" smtClean="0">
                <a:latin typeface="Arial" charset="0"/>
              </a:rPr>
              <a:t>Osłabienia wiązki bezpośredniej wzdłuż ukośnej drogi przez warstwę ozonu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pl-PL" sz="2400" dirty="0" smtClean="0">
                <a:latin typeface="Arial" charset="0"/>
              </a:rPr>
              <a:t>Rozproszenia wstecznego promieniowania bezpośredniego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pl-PL" sz="2400" dirty="0" smtClean="0">
                <a:latin typeface="Arial" charset="0"/>
              </a:rPr>
              <a:t>Osłabienie wiązki  rozproszonej do góry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pl-PL" sz="2400" dirty="0" smtClean="0">
                <a:latin typeface="Arial" charset="0"/>
              </a:rPr>
              <a:t>Zdolności odbijającej troposfery, powierzchni ziemi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>
                <a:latin typeface="Arial" charset="0"/>
              </a:rPr>
              <a:t>	</a:t>
            </a:r>
            <a:r>
              <a:rPr lang="pl-PL" sz="2400" dirty="0" smtClean="0">
                <a:latin typeface="Arial" charset="0"/>
              </a:rPr>
              <a:t> i chmur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23A53-1852-4A40-934C-E28B1CE226C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490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charset="0"/>
              </a:rPr>
              <a:t>Przybliżenie pojedynczego rozproszenia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	</a:t>
            </a:r>
            <a:r>
              <a:rPr lang="pl-PL" sz="2400" smtClean="0">
                <a:latin typeface="Arial" charset="0"/>
              </a:rPr>
              <a:t>Promieniowanie z kierunku nadiru docierające do satelity przy założeniu absorpcji tylko poprzez ozon oraz zerowego albeda powierzchni ziemi wynosi: 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4213" y="2420938"/>
          <a:ext cx="6345237" cy="869950"/>
        </p:xfrm>
        <a:graphic>
          <a:graphicData uri="http://schemas.openxmlformats.org/presentationml/2006/ole">
            <p:oleObj spid="_x0000_s6146" name="Równanie" r:id="rId3" imgW="3682800" imgH="507960" progId="Equation.3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(p) jest całkowitą zawartością ozonu w kolumnie powietrza o ciśnieniu p. </a:t>
            </a: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27088" y="4292600"/>
          <a:ext cx="1296987" cy="858838"/>
        </p:xfrm>
        <a:graphic>
          <a:graphicData uri="http://schemas.openxmlformats.org/presentationml/2006/ole">
            <p:oleObj spid="_x0000_s6147" name="Równanie" r:id="rId4" imgW="672808" imgH="444307" progId="Equation.3">
              <p:embed/>
            </p:oleObj>
          </a:graphicData>
        </a:graphic>
      </p:graphicFrame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867400" y="4292600"/>
          <a:ext cx="3059113" cy="547688"/>
        </p:xfrm>
        <a:graphic>
          <a:graphicData uri="http://schemas.openxmlformats.org/presentationml/2006/ole">
            <p:oleObj spid="_x0000_s6148" name="Równanie" r:id="rId5" imgW="1270000" imgH="228600" progId="Equation.3">
              <p:embed/>
            </p:oleObj>
          </a:graphicData>
        </a:graphic>
      </p:graphicFrame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95288" y="5122863"/>
            <a:ext cx="83518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</a:t>
            </a:r>
            <a:r>
              <a:rPr lang="pl-PL" baseline="-25000"/>
              <a:t>R</a:t>
            </a:r>
            <a:r>
              <a:rPr lang="pl-PL"/>
              <a:t> – ciśnienie na poziomie warstwy rozpraszającej, R</a:t>
            </a:r>
            <a:r>
              <a:rPr lang="pl-PL" baseline="-25000"/>
              <a:t>S</a:t>
            </a:r>
            <a:r>
              <a:rPr lang="pl-PL"/>
              <a:t> albedo powierzchni ziemi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Udział promieniowania rozproszonego wyższych rzędów dla R</a:t>
            </a:r>
            <a:r>
              <a:rPr lang="pl-PL" baseline="-25000">
                <a:solidFill>
                  <a:schemeClr val="folHlink"/>
                </a:solidFill>
              </a:rPr>
              <a:t>S</a:t>
            </a:r>
            <a:r>
              <a:rPr lang="pl-PL">
                <a:solidFill>
                  <a:schemeClr val="folHlink"/>
                </a:solidFill>
              </a:rPr>
              <a:t>=0 i </a:t>
            </a:r>
            <a:r>
              <a:rPr lang="pl-PL">
                <a:solidFill>
                  <a:schemeClr val="folHlink"/>
                </a:solidFill>
                <a:sym typeface="Symbol" pitchFamily="18" charset="2"/>
              </a:rPr>
              <a:t>=60</a:t>
            </a:r>
            <a:r>
              <a:rPr lang="pl-PL" baseline="30000">
                <a:solidFill>
                  <a:schemeClr val="folHlink"/>
                </a:solidFill>
                <a:sym typeface="Symbol" pitchFamily="18" charset="2"/>
              </a:rPr>
              <a:t>o</a:t>
            </a:r>
            <a:r>
              <a:rPr lang="pl-PL">
                <a:solidFill>
                  <a:schemeClr val="folHlink"/>
                </a:solidFill>
                <a:sym typeface="Symbol" pitchFamily="18" charset="2"/>
              </a:rPr>
              <a:t> wynosi 46% a wiec nie może być pomijany!!!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3708400" y="436562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alibri" pitchFamily="34" charset="0"/>
              </a:rPr>
              <a:t>W ogólności: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46627-7272-4A72-BBF5-AE0130C84F2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Ogólny algorytm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125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smtClean="0">
                <a:latin typeface="Arial" charset="0"/>
              </a:rPr>
              <a:t>Pierwszy człon I</a:t>
            </a:r>
            <a:r>
              <a:rPr lang="pl-PL" sz="2400" baseline="-25000" smtClean="0">
                <a:latin typeface="Arial" charset="0"/>
              </a:rPr>
              <a:t>A</a:t>
            </a:r>
            <a:r>
              <a:rPr lang="pl-PL" sz="2400" smtClean="0">
                <a:latin typeface="Arial" charset="0"/>
              </a:rPr>
              <a:t>() oznacza promieniowanie rozproszone w atmosferze, zaś drugi I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() przyczynek od odbicia od powierzchni ziemi. 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1125538"/>
          <a:ext cx="9161463" cy="420687"/>
        </p:xfrm>
        <a:graphic>
          <a:graphicData uri="http://schemas.openxmlformats.org/presentationml/2006/ole">
            <p:oleObj spid="_x0000_s7170" name="Równanie" r:id="rId3" imgW="4978400" imgH="228600" progId="Equation.3">
              <p:embed/>
            </p:oleObj>
          </a:graphicData>
        </a:graphic>
      </p:graphicFrame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28625" y="3295650"/>
          <a:ext cx="2744788" cy="787400"/>
        </p:xfrm>
        <a:graphic>
          <a:graphicData uri="http://schemas.openxmlformats.org/presentationml/2006/ole">
            <p:oleObj spid="_x0000_s7171" name="Równanie" r:id="rId4" imgW="1511300" imgH="431800" progId="Equation.3">
              <p:embed/>
            </p:oleObj>
          </a:graphicData>
        </a:graphic>
      </p:graphicFrame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 () oznacza odbitą pod kątem </a:t>
            </a:r>
            <a:r>
              <a:rPr lang="pl-PL">
                <a:sym typeface="Symbol" pitchFamily="18" charset="2"/>
              </a:rPr>
              <a:t> </a:t>
            </a:r>
            <a:r>
              <a:rPr lang="pl-PL"/>
              <a:t> cześć promieniowania docierającą do satelity (transmisje) 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I</a:t>
            </a:r>
            <a:r>
              <a:rPr lang="pl-PL" baseline="-25000"/>
              <a:t>dd</a:t>
            </a:r>
            <a:r>
              <a:rPr lang="pl-PL"/>
              <a:t> jest promieniowaniem całkowitym na powierzchni ziemi, S</a:t>
            </a:r>
            <a:r>
              <a:rPr lang="pl-PL" baseline="-25000"/>
              <a:t>b </a:t>
            </a:r>
            <a:r>
              <a:rPr lang="pl-PL"/>
              <a:t>oznacza cześć odbitego od powierzchni ziemi promieniowania, która rozpraszana jest w atmosferze ponownie w kierunku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5EE9-0DEE-4056-A9A2-73F6C17A226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71010" name="Cloud" descr="Marbre blanc"/>
          <p:cNvSpPr>
            <a:spLocks noChangeAspect="1" noEditPoints="1" noChangeArrowheads="1"/>
          </p:cNvSpPr>
          <p:nvPr/>
        </p:nvSpPr>
        <p:spPr bwMode="auto">
          <a:xfrm>
            <a:off x="304800" y="25908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>
            <a:off x="323850" y="1341438"/>
            <a:ext cx="431800" cy="172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4"/>
          <p:cNvSpPr>
            <a:spLocks noChangeShapeType="1"/>
          </p:cNvSpPr>
          <p:nvPr/>
        </p:nvSpPr>
        <p:spPr bwMode="auto">
          <a:xfrm flipV="1">
            <a:off x="2987675" y="19161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5"/>
          <p:cNvSpPr>
            <a:spLocks noChangeShapeType="1"/>
          </p:cNvSpPr>
          <p:nvPr/>
        </p:nvSpPr>
        <p:spPr bwMode="auto">
          <a:xfrm>
            <a:off x="755650" y="3068638"/>
            <a:ext cx="720725" cy="24479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685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</a:rPr>
              <a:t>o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76835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TR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</a:rPr>
              <a:t>S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4" name="Text Box 8"/>
          <p:cNvSpPr txBox="1">
            <a:spLocks noChangeArrowheads="1"/>
          </p:cNvSpPr>
          <p:nvPr/>
        </p:nvSpPr>
        <p:spPr bwMode="auto">
          <a:xfrm>
            <a:off x="2438400" y="2743200"/>
            <a:ext cx="25146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  <a:latin typeface="Calibri" pitchFamily="34" charset="0"/>
              </a:rPr>
              <a:t>R, T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5" name="Line 9"/>
          <p:cNvSpPr>
            <a:spLocks noChangeShapeType="1"/>
          </p:cNvSpPr>
          <p:nvPr/>
        </p:nvSpPr>
        <p:spPr bwMode="auto">
          <a:xfrm flipV="1">
            <a:off x="1547813" y="3357563"/>
            <a:ext cx="1368425" cy="2016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0"/>
          <p:cNvSpPr txBox="1">
            <a:spLocks noChangeArrowheads="1"/>
          </p:cNvSpPr>
          <p:nvPr/>
        </p:nvSpPr>
        <p:spPr bwMode="auto">
          <a:xfrm>
            <a:off x="4067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7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576262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990600" y="5562600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9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1447800" cy="3667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111111"/>
                </a:solidFill>
                <a:latin typeface="Calibri" pitchFamily="34" charset="0"/>
              </a:rPr>
              <a:t>R</a:t>
            </a:r>
            <a:r>
              <a:rPr lang="pl-PL" baseline="-25000">
                <a:solidFill>
                  <a:srgbClr val="111111"/>
                </a:solidFill>
                <a:latin typeface="Calibri" pitchFamily="34" charset="0"/>
              </a:rPr>
              <a:t>s</a:t>
            </a:r>
            <a:endParaRPr lang="en-US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8210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tx2"/>
                </a:solidFill>
              </a:rPr>
              <a:t>Promieniowanie wychodzące z atmosfery:</a:t>
            </a:r>
          </a:p>
        </p:txBody>
      </p:sp>
      <p:sp>
        <p:nvSpPr>
          <p:cNvPr id="8211" name="Line 15"/>
          <p:cNvSpPr>
            <a:spLocks noChangeShapeType="1"/>
          </p:cNvSpPr>
          <p:nvPr/>
        </p:nvSpPr>
        <p:spPr bwMode="auto">
          <a:xfrm>
            <a:off x="2987675" y="3500438"/>
            <a:ext cx="1079500" cy="187325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16"/>
          <p:cNvSpPr>
            <a:spLocks noChangeShapeType="1"/>
          </p:cNvSpPr>
          <p:nvPr/>
        </p:nvSpPr>
        <p:spPr bwMode="auto">
          <a:xfrm flipV="1">
            <a:off x="4140200" y="2276475"/>
            <a:ext cx="1871663" cy="302418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17"/>
          <p:cNvSpPr txBox="1">
            <a:spLocks noChangeArrowheads="1"/>
          </p:cNvSpPr>
          <p:nvPr/>
        </p:nvSpPr>
        <p:spPr bwMode="auto">
          <a:xfrm>
            <a:off x="6156325" y="2349500"/>
            <a:ext cx="1439863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TRT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14" name="Text Box 18"/>
          <p:cNvSpPr txBox="1">
            <a:spLocks noChangeArrowheads="1"/>
          </p:cNvSpPr>
          <p:nvPr/>
        </p:nvSpPr>
        <p:spPr bwMode="auto">
          <a:xfrm>
            <a:off x="4716463" y="4868863"/>
            <a:ext cx="136842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TR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</a:rPr>
              <a:t>R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15" name="Line 19"/>
          <p:cNvSpPr>
            <a:spLocks noChangeShapeType="1"/>
          </p:cNvSpPr>
          <p:nvPr/>
        </p:nvSpPr>
        <p:spPr bwMode="auto">
          <a:xfrm flipV="1">
            <a:off x="900113" y="17002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Text Box 20"/>
          <p:cNvSpPr txBox="1">
            <a:spLocks noChangeArrowheads="1"/>
          </p:cNvSpPr>
          <p:nvPr/>
        </p:nvSpPr>
        <p:spPr bwMode="auto">
          <a:xfrm>
            <a:off x="1908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R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476250"/>
          <a:ext cx="9093200" cy="482600"/>
        </p:xfrm>
        <a:graphic>
          <a:graphicData uri="http://schemas.openxmlformats.org/presentationml/2006/ole">
            <p:oleObj spid="_x0000_s8194" name="Równanie" r:id="rId4" imgW="4546600" imgH="2413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227763" y="3573463"/>
          <a:ext cx="2616200" cy="965200"/>
        </p:xfrm>
        <a:graphic>
          <a:graphicData uri="http://schemas.openxmlformats.org/presentationml/2006/ole">
            <p:oleObj spid="_x0000_s8195" name="Równanie" r:id="rId5" imgW="1307532" imgH="482391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59563" y="4724400"/>
          <a:ext cx="1117600" cy="457200"/>
        </p:xfrm>
        <a:graphic>
          <a:graphicData uri="http://schemas.openxmlformats.org/presentationml/2006/ole">
            <p:oleObj spid="_x0000_s8196" name="Równanie" r:id="rId6" imgW="558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27C48-ECBE-4232-A268-02155C21DAA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260350"/>
          <a:ext cx="1366837" cy="903288"/>
        </p:xfrm>
        <a:graphic>
          <a:graphicData uri="http://schemas.openxmlformats.org/presentationml/2006/ole">
            <p:oleObj spid="_x0000_s9218" name="Równanie" r:id="rId3" imgW="672808" imgH="444307" progId="Equation.3">
              <p:embed/>
            </p:oleObj>
          </a:graphicData>
        </a:graphic>
      </p:graphicFrame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1) Na podstawie pomiarów obliczamy: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8201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2) Używając modelu transferu promieniowania w atmosferze obliczamy wartości </a:t>
            </a:r>
            <a:r>
              <a:rPr lang="pl-PL" sz="2400">
                <a:solidFill>
                  <a:schemeClr val="folHlink"/>
                </a:solidFill>
              </a:rPr>
              <a:t>N(i)</a:t>
            </a:r>
            <a:r>
              <a:rPr lang="pl-PL" sz="2400"/>
              <a:t> dla rożnych zawartości ozonu, geometrii oraz własności odbijających powierzchni ziemi. </a:t>
            </a:r>
          </a:p>
          <a:p>
            <a:pPr>
              <a:spcBef>
                <a:spcPct val="50000"/>
              </a:spcBef>
            </a:pPr>
            <a:r>
              <a:rPr lang="pl-PL" sz="2400"/>
              <a:t>3) W pierwszym kroku zawartość </a:t>
            </a:r>
            <a:r>
              <a:rPr lang="pl-PL" sz="2400">
                <a:solidFill>
                  <a:schemeClr val="folHlink"/>
                </a:solidFill>
              </a:rPr>
              <a:t>O</a:t>
            </a:r>
            <a:r>
              <a:rPr lang="pl-PL" sz="2400" baseline="-25000">
                <a:solidFill>
                  <a:schemeClr val="folHlink"/>
                </a:solidFill>
              </a:rPr>
              <a:t>3</a:t>
            </a:r>
            <a:r>
              <a:rPr lang="pl-PL" sz="2400"/>
              <a:t> liczona jest na podstawie pary </a:t>
            </a:r>
            <a:r>
              <a:rPr lang="pl-PL" sz="240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baseline="-2500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400">
                <a:solidFill>
                  <a:schemeClr val="folHlink"/>
                </a:solidFill>
                <a:sym typeface="Symbol" pitchFamily="18" charset="2"/>
              </a:rPr>
              <a:t>, </a:t>
            </a:r>
            <a:r>
              <a:rPr lang="pl-PL" sz="2400" baseline="-2500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pl-PL" sz="2400"/>
              <a:t>. </a:t>
            </a:r>
          </a:p>
          <a:p>
            <a:pPr>
              <a:spcBef>
                <a:spcPct val="50000"/>
              </a:spcBef>
            </a:pPr>
            <a:r>
              <a:rPr lang="pl-PL" sz="2400"/>
              <a:t>4) Obliczamy różnice </a:t>
            </a:r>
            <a:r>
              <a:rPr lang="pl-PL" sz="2400">
                <a:solidFill>
                  <a:schemeClr val="folHlink"/>
                </a:solidFill>
                <a:sym typeface="Symbol" pitchFamily="18" charset="2"/>
              </a:rPr>
              <a:t>N=N</a:t>
            </a:r>
            <a:r>
              <a:rPr lang="pl-PL" sz="2400" baseline="-25000">
                <a:solidFill>
                  <a:schemeClr val="folHlink"/>
                </a:solidFill>
                <a:sym typeface="Symbol" pitchFamily="18" charset="2"/>
              </a:rPr>
              <a:t>meas</a:t>
            </a:r>
            <a:r>
              <a:rPr lang="pl-PL" sz="2400">
                <a:solidFill>
                  <a:schemeClr val="folHlink"/>
                </a:solidFill>
                <a:sym typeface="Symbol" pitchFamily="18" charset="2"/>
              </a:rPr>
              <a:t>-N</a:t>
            </a:r>
            <a:r>
              <a:rPr lang="pl-PL" sz="2400" baseline="-25000">
                <a:solidFill>
                  <a:schemeClr val="folHlink"/>
                </a:solidFill>
                <a:sym typeface="Symbol" pitchFamily="18" charset="2"/>
              </a:rPr>
              <a:t>cal</a:t>
            </a:r>
          </a:p>
          <a:p>
            <a:pPr>
              <a:spcBef>
                <a:spcPct val="50000"/>
              </a:spcBef>
            </a:pPr>
            <a:r>
              <a:rPr lang="pl-PL" sz="2400">
                <a:sym typeface="Symbol" pitchFamily="18" charset="2"/>
              </a:rPr>
              <a:t>5) Minimalizując różnice </a:t>
            </a:r>
            <a:r>
              <a:rPr lang="pl-PL" sz="2400">
                <a:solidFill>
                  <a:schemeClr val="folHlink"/>
                </a:solidFill>
                <a:sym typeface="Symbol" pitchFamily="18" charset="2"/>
              </a:rPr>
              <a:t>N</a:t>
            </a:r>
            <a:r>
              <a:rPr lang="pl-PL" sz="2400">
                <a:sym typeface="Symbol" pitchFamily="18" charset="2"/>
              </a:rPr>
              <a:t> poprawiamy zawartość ozonu.</a:t>
            </a:r>
            <a:endParaRPr lang="pl-PL" sz="2400" baseline="-25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C35DD-75EE-4E70-B7C7-A252DBE1B04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charset="0"/>
              </a:rPr>
              <a:t>W celu obliczenia </a:t>
            </a:r>
            <a:r>
              <a:rPr lang="pl-PL" sz="2800" b="1" dirty="0" err="1" smtClean="0">
                <a:latin typeface="Arial" charset="0"/>
              </a:rPr>
              <a:t>N</a:t>
            </a:r>
            <a:r>
              <a:rPr lang="pl-PL" sz="2800" b="1" baseline="-25000" dirty="0" err="1" smtClean="0">
                <a:latin typeface="Arial" charset="0"/>
              </a:rPr>
              <a:t>cal</a:t>
            </a:r>
            <a:r>
              <a:rPr lang="pl-PL" sz="2800" b="1" dirty="0" smtClean="0">
                <a:latin typeface="Arial" charset="0"/>
              </a:rPr>
              <a:t> korzysta się z:</a:t>
            </a:r>
            <a:r>
              <a:rPr lang="pl-PL" sz="4000" b="1" dirty="0" smtClean="0"/>
              <a:t>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3095625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Współczynnika absorpcji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o3</a:t>
            </a:r>
            <a:r>
              <a:rPr lang="pl-PL" sz="2400" baseline="-250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lub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pl-PL" sz="2400" smtClean="0">
                <a:latin typeface="Arial" charset="0"/>
                <a:sym typeface="Symbol" pitchFamily="18" charset="2"/>
              </a:rPr>
              <a:t> jako funkcji temperatury i długości fali. 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Rayleighowskich współczynników rozpraszania 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Profilu klimatycznego temperatury i ciśnienia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Profilu koncentracji ozonu (dane klimatyczne w zależności od szerokości geograficznej i pory roku)</a:t>
            </a:r>
          </a:p>
          <a:p>
            <a:pPr eaLnBrk="1" hangingPunct="1"/>
            <a:r>
              <a:rPr lang="pl-PL" sz="2400" smtClean="0">
                <a:latin typeface="Arial" charset="0"/>
                <a:sym typeface="Symbol" pitchFamily="18" charset="2"/>
              </a:rPr>
              <a:t>Kątów określających położenie Słońca i satelity</a:t>
            </a:r>
          </a:p>
          <a:p>
            <a:pPr eaLnBrk="1" hangingPunct="1"/>
            <a:endParaRPr lang="pl-PL" sz="2400" smtClean="0">
              <a:latin typeface="Arial" charset="0"/>
              <a:sym typeface="Symbol" pitchFamily="18" charset="2"/>
            </a:endParaRPr>
          </a:p>
          <a:p>
            <a:pPr eaLnBrk="1" hangingPunct="1"/>
            <a:endParaRPr lang="pl-PL" sz="2400" smtClean="0">
              <a:sym typeface="Symbol" pitchFamily="18" charset="2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Albedo powierzchni ziemi szacuje się na podstawie pomiarów w kanale 360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9151E-61CE-481F-9241-51FCFFCD47B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pPr eaLnBrk="1" hangingPunct="1"/>
            <a:r>
              <a:rPr lang="pl-PL" sz="2800" b="1" smtClean="0">
                <a:latin typeface="Arial" charset="0"/>
              </a:rPr>
              <a:t>Wpływ chmur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2232025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Chmury zasadniczo zwiększają promieniowania odbite w kierunku satelity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Proste uwzględnienie przyczynku chmurowego:</a:t>
            </a:r>
          </a:p>
          <a:p>
            <a:pPr eaLnBrk="1" hangingPunct="1">
              <a:buFontTx/>
              <a:buNone/>
            </a:pPr>
            <a:r>
              <a:rPr lang="pl-PL" sz="2400" smtClean="0">
                <a:latin typeface="Arial" charset="0"/>
              </a:rPr>
              <a:t>Efektywne odbicie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R=R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(1-f)+R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f</a:t>
            </a:r>
          </a:p>
          <a:p>
            <a:pPr eaLnBrk="1" hangingPunct="1">
              <a:buFontTx/>
              <a:buNone/>
            </a:pP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=0.08, R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=0.8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9750" y="3500438"/>
          <a:ext cx="2160588" cy="946150"/>
        </p:xfrm>
        <a:graphic>
          <a:graphicData uri="http://schemas.openxmlformats.org/presentationml/2006/ole">
            <p:oleObj spid="_x0000_s10242" name="Równanie" r:id="rId3" imgW="1016000" imgH="457200" progId="Equation.3">
              <p:embed/>
            </p:oleObj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solidFill>
                  <a:schemeClr val="folHlink"/>
                </a:solidFill>
              </a:rPr>
              <a:t>I</a:t>
            </a:r>
            <a:r>
              <a:rPr lang="pl-PL" sz="2400" baseline="-25000">
                <a:solidFill>
                  <a:schemeClr val="folHlink"/>
                </a:solidFill>
              </a:rPr>
              <a:t>clouds</a:t>
            </a:r>
            <a:r>
              <a:rPr lang="pl-PL" sz="2400">
                <a:solidFill>
                  <a:schemeClr val="folHlink"/>
                </a:solidFill>
              </a:rPr>
              <a:t>, I</a:t>
            </a:r>
            <a:r>
              <a:rPr lang="pl-PL" sz="2400" baseline="-25000">
                <a:solidFill>
                  <a:schemeClr val="folHlink"/>
                </a:solidFill>
              </a:rPr>
              <a:t>ground</a:t>
            </a:r>
            <a:r>
              <a:rPr lang="pl-PL" sz="2400"/>
              <a:t> obliczane na podstawie geometrii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B2F3F-AE40-4043-8676-E7B26C8A355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charset="0"/>
              </a:rPr>
              <a:t>Problemy satelitarnych pomiarów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l-PL" sz="2400" dirty="0" smtClean="0">
                <a:latin typeface="Arial" charset="0"/>
              </a:rPr>
              <a:t>Ozon w tropikach jest </a:t>
            </a:r>
            <a:r>
              <a:rPr lang="pl-PL" sz="2400" dirty="0" smtClean="0">
                <a:latin typeface="Arial" charset="0"/>
              </a:rPr>
              <a:t>przeszacowany o ok.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10-15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DU</a:t>
            </a:r>
            <a:endParaRPr lang="pl-PL" sz="24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pl-PL" sz="2400" dirty="0" smtClean="0">
                <a:latin typeface="Arial" charset="0"/>
              </a:rPr>
              <a:t>Przyczyny: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Założenie </a:t>
            </a:r>
            <a:r>
              <a:rPr lang="pl-PL" sz="2400" dirty="0" err="1" smtClean="0">
                <a:latin typeface="Arial" charset="0"/>
              </a:rPr>
              <a:t>Lambertowskiego</a:t>
            </a:r>
            <a:r>
              <a:rPr lang="pl-PL" sz="2400" dirty="0" smtClean="0">
                <a:latin typeface="Arial" charset="0"/>
              </a:rPr>
              <a:t> odbicia od chmur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3D efekt chmur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Wzrost absorpcji przez ozon przez wielokrotne rozpraszanie w chmurach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3F58-6311-49D4-BBD1-A0110A22FB3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smtClean="0"/>
              <a:t>TOMS – ozon troposferyczny- </a:t>
            </a:r>
            <a:br>
              <a:rPr lang="pl-PL" sz="3200" smtClean="0"/>
            </a:br>
            <a:r>
              <a:rPr lang="pl-PL" sz="3200" smtClean="0"/>
              <a:t>CCD (Convective cloud differental)</a:t>
            </a:r>
          </a:p>
        </p:txBody>
      </p:sp>
      <p:sp>
        <p:nvSpPr>
          <p:cNvPr id="176131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258888" y="2852738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692275" y="5373688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827088" y="1484313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3563938" y="15573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TOMS O3 over clouds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 rot="-5400000">
            <a:off x="-958850" y="3092450"/>
            <a:ext cx="274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TOMS O3 – clouds free pixel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35E24-04A5-4D9F-B943-F3A654B8234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188913"/>
            <a:ext cx="8134350" cy="1143000"/>
          </a:xfrm>
        </p:spPr>
        <p:txBody>
          <a:bodyPr/>
          <a:lstStyle/>
          <a:p>
            <a:pPr eaLnBrk="1" hangingPunct="1"/>
            <a:r>
              <a:rPr lang="pl-PL" sz="3200" smtClean="0"/>
              <a:t>Przykładowa mapa całkowitej zawartości ozonu</a:t>
            </a:r>
          </a:p>
        </p:txBody>
      </p:sp>
      <p:sp>
        <p:nvSpPr>
          <p:cNvPr id="36868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9" name="Picture 2" descr="http://www.temis.nl/protocols/o3field/data/omi/forecast/today_w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52513"/>
            <a:ext cx="5981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Prostokąt 6"/>
          <p:cNvSpPr>
            <a:spLocks noChangeArrowheads="1"/>
          </p:cNvSpPr>
          <p:nvPr/>
        </p:nvSpPr>
        <p:spPr bwMode="auto">
          <a:xfrm>
            <a:off x="250825" y="5516563"/>
            <a:ext cx="871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http://www.temis.nl/protocols/o3field/data/omi/forecast/today_wd.gif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629E-F2D0-47DF-8340-A4EB23B193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0484" name="Picture 3" descr="mt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5413"/>
            <a:ext cx="3814763" cy="2746375"/>
          </a:xfrm>
        </p:spPr>
      </p:pic>
      <p:pic>
        <p:nvPicPr>
          <p:cNvPr id="20485" name="Picture 4" descr="Dobson_Bldr_Apr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044825"/>
          </a:xfrm>
        </p:spPr>
      </p:pic>
      <p:pic>
        <p:nvPicPr>
          <p:cNvPr id="20486" name="Picture 5" descr="kipp_plo_brewermkiii_6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149600"/>
            <a:ext cx="3708400" cy="370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Dane NASA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6237288"/>
            <a:ext cx="8229600" cy="3937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https://ozonewatch.gsfc.nasa.gov/</a:t>
            </a:r>
          </a:p>
        </p:txBody>
      </p:sp>
      <p:pic>
        <p:nvPicPr>
          <p:cNvPr id="37892" name="Picture 2" descr="Antarctic ozone map for 11 March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120775"/>
            <a:ext cx="42989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Palette relating map colors to ozone val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29225"/>
            <a:ext cx="4086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Prostokąt 3"/>
          <p:cNvSpPr>
            <a:spLocks noChangeArrowheads="1"/>
          </p:cNvSpPr>
          <p:nvPr/>
        </p:nvSpPr>
        <p:spPr bwMode="auto">
          <a:xfrm>
            <a:off x="4583113" y="112077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data for 1979–1992 are from</a:t>
            </a:r>
            <a:r>
              <a:rPr lang="pl-PL">
                <a:latin typeface="Calibri" pitchFamily="34" charset="0"/>
              </a:rPr>
              <a:t> the TOMS </a:t>
            </a:r>
            <a:r>
              <a:rPr lang="en-US">
                <a:latin typeface="Calibri" pitchFamily="34" charset="0"/>
              </a:rPr>
              <a:t>instrument on the NASA/NOAA Nimbus</a:t>
            </a:r>
            <a:r>
              <a:rPr lang="pl-PL">
                <a:latin typeface="Calibri" pitchFamily="34" charset="0"/>
              </a:rPr>
              <a:t>-7 </a:t>
            </a:r>
            <a:r>
              <a:rPr lang="en-US">
                <a:latin typeface="Calibri" pitchFamily="34" charset="0"/>
              </a:rPr>
              <a:t> satellite.</a:t>
            </a:r>
          </a:p>
          <a:p>
            <a:r>
              <a:rPr lang="en-US">
                <a:latin typeface="Calibri" pitchFamily="34" charset="0"/>
              </a:rPr>
              <a:t>The data for 1993–1994 are from </a:t>
            </a:r>
            <a:r>
              <a:rPr lang="pl-PL">
                <a:latin typeface="Calibri" pitchFamily="34" charset="0"/>
              </a:rPr>
              <a:t>the TOMES </a:t>
            </a:r>
            <a:r>
              <a:rPr lang="en-US">
                <a:latin typeface="Calibri" pitchFamily="34" charset="0"/>
              </a:rPr>
              <a:t>instrument on the Soviet-built Meteor-3 satellite.</a:t>
            </a:r>
          </a:p>
          <a:p>
            <a:r>
              <a:rPr lang="en-US">
                <a:latin typeface="Calibri" pitchFamily="34" charset="0"/>
              </a:rPr>
              <a:t>The data for 1996–October 2004 are from the NASA Earth Probe TOMS satellite.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5CD37-FCCA-4CFC-8BB9-B8575787093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8917" name="Picture 5" descr="Ozone Hole Over Antarc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56325" y="0"/>
            <a:ext cx="2987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alibri" pitchFamily="34" charset="0"/>
              </a:rPr>
              <a:t>Total Ozone Mapping Spectrometer (TOMS)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84C5E-7831-4C6A-A728-3CDF6864759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9941" name="Picture 5" descr="Maximum ozone hole area using a 15-day moving average during the ozone hole 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65579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58888" y="4581525"/>
            <a:ext cx="67691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alibri" pitchFamily="34" charset="0"/>
              </a:rPr>
              <a:t>Zmiana czasowa powierzchni dziury ozonowej (Source: CSIRO Atmospheric Research; Data NASA GSFC Code 916)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D1551-B5DC-4131-B1CF-A2888B4AA76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/>
          <a:lstStyle/>
          <a:p>
            <a:pPr eaLnBrk="1" hangingPunct="1"/>
            <a:r>
              <a:rPr lang="pl-PL" sz="2800" b="1" dirty="0" smtClean="0">
                <a:latin typeface="Arial" charset="0"/>
              </a:rPr>
              <a:t>OMI na satelicie AURA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OMI (</a:t>
            </a:r>
            <a:r>
              <a:rPr lang="pl-PL" sz="2400" dirty="0" err="1" smtClean="0">
                <a:latin typeface="Arial" charset="0"/>
              </a:rPr>
              <a:t>Ozone</a:t>
            </a:r>
            <a:r>
              <a:rPr lang="pl-PL" sz="2400" dirty="0" smtClean="0">
                <a:latin typeface="Arial" charset="0"/>
              </a:rPr>
              <a:t> Monitoring Instrument).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	Instrument OMI pozwala mierzyć różne typy aerozoli atmosferycznych, ciśnienie na poziomie wierzchołka chmur oraz zawartości ozonu.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Przyrząd wykonuje pomiar promieniowania słonecznego rozpraszanego wstecznie w przestrzeń kosmiczną. Dociera ono do szerokokątnego teleskopu a następnie do dwóch spektrometrów z detektorami CCD. </a:t>
            </a:r>
          </a:p>
          <a:p>
            <a:pPr eaLnBrk="1" hangingPunct="1"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 pokładzie wykonywana jest kalibracja. Oparta o źródła promieniowania białego, diodę LED, oraz promieniowanie słoneczne.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6C25-1250-4282-850E-3923A74D12A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81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Arial" charset="0"/>
              </a:rPr>
              <a:t>OMI specification: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Wavelength range: 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		Visible:350 - 500 nm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		UV:UV-1, 270 to 314 nm,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		UV-2 306 to 380 nm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Spectral resolution:1.0 - 0.45 nm </a:t>
            </a:r>
            <a:r>
              <a:rPr lang="en-US" sz="2000" dirty="0" err="1" smtClean="0">
                <a:latin typeface="Arial" charset="0"/>
              </a:rPr>
              <a:t>FWHMSpectral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sampling:2-3 for </a:t>
            </a:r>
            <a:r>
              <a:rPr lang="en-US" sz="2000" dirty="0" err="1" smtClean="0">
                <a:latin typeface="Arial" charset="0"/>
              </a:rPr>
              <a:t>FWHMTelescope</a:t>
            </a:r>
            <a:r>
              <a:rPr lang="en-US" sz="2000" dirty="0" smtClean="0">
                <a:latin typeface="Arial" charset="0"/>
              </a:rPr>
              <a:t> FOV:114ˇ (2600 km on ground)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IFOV: 3 km, binned to 13 x 24 </a:t>
            </a:r>
            <a:r>
              <a:rPr lang="en-US" sz="2000" dirty="0" err="1" smtClean="0">
                <a:latin typeface="Arial" charset="0"/>
              </a:rPr>
              <a:t>kmDetector</a:t>
            </a:r>
            <a:r>
              <a:rPr lang="en-US" sz="2000" dirty="0" smtClean="0">
                <a:latin typeface="Arial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CCD: 780 x 576 (spectral x spatial) pixels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Mass: 65 </a:t>
            </a:r>
            <a:r>
              <a:rPr lang="en-US" sz="2000" dirty="0" err="1" smtClean="0">
                <a:latin typeface="Arial" charset="0"/>
              </a:rPr>
              <a:t>kgDuty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cycle: 60 minutes on daylight side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Power: 66 </a:t>
            </a:r>
            <a:r>
              <a:rPr lang="en-US" sz="2000" dirty="0" err="1" smtClean="0">
                <a:latin typeface="Arial" charset="0"/>
              </a:rPr>
              <a:t>wattsData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charset="0"/>
              </a:rPr>
              <a:t>rate: 0.8 Mbps (average)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A7274-B1CB-4A42-B78B-4D747032EF2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latin typeface="Arial" charset="0"/>
              </a:rPr>
              <a:t>Technika DOAS do wyznaczania zawartości koncentracji kolumnowej gazów </a:t>
            </a:r>
            <a:r>
              <a:rPr lang="pl-PL" sz="3200" b="1" dirty="0" smtClean="0">
                <a:latin typeface="Arial" charset="0"/>
              </a:rPr>
              <a:t>śladowych</a:t>
            </a:r>
            <a:r>
              <a:rPr lang="pl-PL" sz="3200" dirty="0" smtClean="0">
                <a:latin typeface="Arial" charset="0"/>
              </a:rPr>
              <a:t>.</a:t>
            </a:r>
            <a:r>
              <a:rPr lang="pl-PL" sz="4000" dirty="0" smtClean="0"/>
              <a:t> </a:t>
            </a:r>
            <a:endParaRPr lang="pl-PL" sz="4000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DOAS- Differential Optical Absorption Spectroscopy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Metoda umożliwia wyznaczenie zawartości różnych gazów w pionowej kolumnie powietrza, np. ozonu  wykorzystując absorpcją promieniowania w paśmie Huggina. 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Wykorzystane są pomiary dla wielu długościach fal w przeciwieństwie do standardowej techniki opierającej się na 2 lub 3 kanałach spektralnych. 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Główna zaleta metody jest mniejsza czułość na kalibracje detektora oraz zawarte w powietrzu absorbujące aerozole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100E7-02AE-44BD-8995-041471D89CF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647700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</a:rPr>
              <a:t>Szczegóły metody DOAS w przypadku ozonu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1727200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Krok: Fitowanie ilorazu radiancji rejestrowanej przez detektor (promieniowanie wychodzące z atmosfery) do stałej słonecznej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033838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24400"/>
            <a:ext cx="4897438" cy="814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2804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 – jest wielomianem niskiego rzędu, </a:t>
            </a:r>
            <a:r>
              <a:rPr lang="pl-PL">
                <a:sym typeface="Symbol" pitchFamily="18" charset="2"/>
              </a:rPr>
              <a:t></a:t>
            </a:r>
            <a:r>
              <a:rPr lang="pl-PL" baseline="-25000">
                <a:sym typeface="Symbol" pitchFamily="18" charset="2"/>
              </a:rPr>
              <a:t>O3</a:t>
            </a:r>
            <a:r>
              <a:rPr lang="pl-PL">
                <a:sym typeface="Symbol" pitchFamily="18" charset="2"/>
              </a:rPr>
              <a:t>- przekrój czynny na absorpcję, N</a:t>
            </a:r>
            <a:r>
              <a:rPr lang="pl-PL" baseline="-25000">
                <a:sym typeface="Symbol" pitchFamily="18" charset="2"/>
              </a:rPr>
              <a:t>s</a:t>
            </a:r>
            <a:r>
              <a:rPr lang="pl-PL">
                <a:sym typeface="Symbol" pitchFamily="18" charset="2"/>
              </a:rPr>
              <a:t>- gęstość kolumnowa ozonu (slant geometry), T</a:t>
            </a:r>
            <a:r>
              <a:rPr lang="pl-PL" baseline="-25000">
                <a:sym typeface="Symbol" pitchFamily="18" charset="2"/>
              </a:rPr>
              <a:t>eff</a:t>
            </a:r>
            <a:r>
              <a:rPr lang="pl-PL">
                <a:sym typeface="Symbol" pitchFamily="18" charset="2"/>
              </a:rPr>
              <a:t> efektywna temperatura ozonu. </a:t>
            </a:r>
          </a:p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Linearyzacja wpływu temperatury na przekrój czynny: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848BB-1DC8-4803-BC10-8227B81B108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2016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</a:rPr>
              <a:t>Około 6% promieniowania rozpraszanego w zakresie UV pochodzi z rozpraszania Ramana.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</a:rPr>
              <a:t>Nie uwzględnienie tego efektu prowadzi do zaniżania N</a:t>
            </a:r>
            <a:r>
              <a:rPr lang="pl-PL" sz="2400" baseline="-25000" smtClean="0">
                <a:latin typeface="Arial" charset="0"/>
              </a:rPr>
              <a:t>s</a:t>
            </a:r>
            <a:r>
              <a:rPr lang="pl-PL" sz="2400" smtClean="0">
                <a:latin typeface="Arial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400" smtClean="0">
                <a:latin typeface="Arial" charset="0"/>
              </a:rPr>
              <a:t>	o 3 do 10%.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smtClean="0">
                <a:latin typeface="Arial" charset="0"/>
              </a:rPr>
              <a:t>Modyfikacja równania: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73463"/>
            <a:ext cx="5113338" cy="1281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5650" y="0"/>
            <a:ext cx="8101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/>
              <a:t>Poprawki na nieelastyczne rozpraszanie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5693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I</a:t>
            </a:r>
            <a:r>
              <a:rPr lang="pl-PL" baseline="-25000"/>
              <a:t>Ring </a:t>
            </a:r>
            <a:r>
              <a:rPr lang="pl-PL"/>
              <a:t>splot stałej słonecznej z liniami absorpcyjnymi zjawiska Ramana  c</a:t>
            </a:r>
            <a:r>
              <a:rPr lang="pl-PL" baseline="-25000">
                <a:sym typeface="Symbol" pitchFamily="18" charset="2"/>
              </a:rPr>
              <a:t>Ring </a:t>
            </a:r>
            <a:r>
              <a:rPr lang="pl-PL">
                <a:sym typeface="Symbol" pitchFamily="18" charset="2"/>
              </a:rPr>
              <a:t>fitowany parametr , ’</a:t>
            </a:r>
            <a:r>
              <a:rPr lang="pl-PL" baseline="-25000">
                <a:sym typeface="Symbol" pitchFamily="18" charset="2"/>
              </a:rPr>
              <a:t>O3 </a:t>
            </a:r>
            <a:r>
              <a:rPr lang="pl-PL">
                <a:sym typeface="Symbol" pitchFamily="18" charset="2"/>
              </a:rPr>
              <a:t>przekrój czynny na rozpraszanie Ramana. </a:t>
            </a:r>
            <a:endParaRPr lang="pl-PL" baseline="-25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61E5-1155-45E3-B48D-99430076C79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41148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Arial" charset="0"/>
              </a:rPr>
              <a:t>Krok 2 Korekcja masy optycznej - przeliczanie kolumnowej gęstości ozonu dla ścieżki nachylonej do gęstości dla kolumny pionowej.</a:t>
            </a:r>
          </a:p>
          <a:p>
            <a:pPr eaLnBrk="1" hangingPunct="1">
              <a:buFont typeface="Arial" charset="0"/>
              <a:buNone/>
            </a:pPr>
            <a:r>
              <a:rPr lang="pl-PL" sz="2400" dirty="0" smtClean="0">
                <a:latin typeface="Arial" charset="0"/>
              </a:rPr>
              <a:t>	(wymaga informacji o profilu ozonu) </a:t>
            </a:r>
          </a:p>
          <a:p>
            <a:pPr eaLnBrk="1" hangingPunct="1"/>
            <a:endParaRPr lang="pl-PL" sz="2400" dirty="0" smtClean="0">
              <a:latin typeface="Arial" charset="0"/>
            </a:endParaRPr>
          </a:p>
          <a:p>
            <a:pPr eaLnBrk="1" hangingPunct="1"/>
            <a:r>
              <a:rPr lang="pl-PL" sz="2400" dirty="0" smtClean="0">
                <a:latin typeface="Arial" charset="0"/>
              </a:rPr>
              <a:t>Krok </a:t>
            </a:r>
            <a:r>
              <a:rPr lang="pl-PL" sz="2400" dirty="0" smtClean="0">
                <a:latin typeface="Arial" charset="0"/>
              </a:rPr>
              <a:t>3 Korekcja chmurowa – czynnik korygujący masę optyczną atmosfery M </a:t>
            </a:r>
          </a:p>
          <a:p>
            <a:pPr eaLnBrk="1" hangingPunct="1"/>
            <a:endParaRPr lang="pl-PL" sz="2400" dirty="0" smtClean="0">
              <a:latin typeface="Arial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206875" cy="82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4321175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Końcowa zawartości ozonu w pionowej kolumnie powietrza: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508624" y="5445125"/>
            <a:ext cx="323983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err="1"/>
              <a:t>N</a:t>
            </a:r>
            <a:r>
              <a:rPr lang="pl-PL" baseline="-25000" dirty="0" err="1"/>
              <a:t>g</a:t>
            </a:r>
            <a:r>
              <a:rPr lang="pl-PL" dirty="0"/>
              <a:t> – zawartość ozonu </a:t>
            </a:r>
            <a:r>
              <a:rPr lang="pl-PL" dirty="0" smtClean="0"/>
              <a:t>poniżej </a:t>
            </a:r>
            <a:r>
              <a:rPr lang="pl-PL" dirty="0"/>
              <a:t>chmury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0"/>
            <a:ext cx="4022725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6CC80-F3DB-49CF-A166-AAE4C6D70895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1507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r_di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5238750" cy="4075113"/>
          </a:xfrm>
        </p:spPr>
      </p:pic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21163"/>
            <a:ext cx="8532813" cy="2308225"/>
          </a:xfrm>
        </p:spPr>
        <p:txBody>
          <a:bodyPr>
            <a:spAutoFit/>
          </a:bodyPr>
          <a:lstStyle/>
          <a:p>
            <a:pPr algn="l" eaLnBrk="1" hangingPunct="1"/>
            <a:r>
              <a:rPr lang="pl-PL" sz="2400" smtClean="0">
                <a:latin typeface="Arial" charset="0"/>
              </a:rPr>
              <a:t>Pomiar promieniowania na 2 długościach fal (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</a:t>
            </a:r>
            <a:r>
              <a:rPr lang="pl-PL" sz="2400" smtClean="0">
                <a:latin typeface="Arial" charset="0"/>
              </a:rPr>
              <a:t>) w obszarze UV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gdzie </a:t>
            </a:r>
            <a:br>
              <a:rPr lang="pl-PL" sz="2400" smtClean="0">
                <a:latin typeface="Arial" charset="0"/>
              </a:rPr>
            </a:br>
            <a:r>
              <a:rPr lang="pl-PL" sz="2400" smtClean="0">
                <a:latin typeface="Arial" charset="0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1</a:t>
            </a:r>
            <a:r>
              <a:rPr lang="pl-PL" sz="2400" smtClean="0">
                <a:latin typeface="Arial" charset="0"/>
                <a:sym typeface="Symbol" pitchFamily="18" charset="2"/>
              </a:rPr>
              <a:t> długość fali dla której promieniowanie jest silnie pochłaniane przez ozon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/>
            </a:r>
            <a:br>
              <a:rPr lang="pl-PL" sz="2400" baseline="-25000" smtClean="0">
                <a:latin typeface="Arial" charset="0"/>
                <a:sym typeface="Symbol" pitchFamily="18" charset="2"/>
              </a:rPr>
            </a:br>
            <a:r>
              <a:rPr lang="pl-PL" sz="2400" baseline="-25000" smtClean="0">
                <a:latin typeface="Arial" charset="0"/>
                <a:sym typeface="Symbol" pitchFamily="18" charset="2"/>
              </a:rPr>
              <a:t> </a:t>
            </a:r>
            <a:r>
              <a:rPr lang="pl-PL" sz="2400" smtClean="0">
                <a:latin typeface="Arial" charset="0"/>
                <a:sym typeface="Symbol" pitchFamily="18" charset="2"/>
              </a:rPr>
              <a:t> </a:t>
            </a:r>
            <a:r>
              <a:rPr lang="pl-PL" sz="2400" baseline="-25000" smtClean="0">
                <a:latin typeface="Arial" charset="0"/>
                <a:sym typeface="Symbol" pitchFamily="18" charset="2"/>
              </a:rPr>
              <a:t>2 </a:t>
            </a:r>
            <a:r>
              <a:rPr lang="pl-PL" sz="2400" smtClean="0">
                <a:latin typeface="Arial" charset="0"/>
                <a:sym typeface="Symbol" pitchFamily="18" charset="2"/>
              </a:rPr>
              <a:t>długość fali poza pasmem absorpcyjnym</a:t>
            </a:r>
            <a:endParaRPr lang="en-US" sz="2400" baseline="-2500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Przeliczanie grubości optycznej do kierunku zenitalnego</a:t>
            </a:r>
            <a:endParaRPr lang="en-US" sz="3200" b="1" smtClean="0"/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Ze względu na zakrzywienie powierzchni ziemi relacja pomiędzy grubością optyczną atmosfery zdefiniowaną dla pochylonego oraz zenitalnego słupa powietrza jest dość skomplikowana (w szczególności dla dużych kątów zenitalnych).</a:t>
            </a:r>
          </a:p>
          <a:p>
            <a:pPr eaLnBrk="1" hangingPunct="1"/>
            <a:r>
              <a:rPr lang="pl-PL" sz="2400" smtClean="0"/>
              <a:t>Wpływ na to ma szereg czynników takich jak kąt zenitalny, profil pionowy gazu, jego temperatura </a:t>
            </a:r>
          </a:p>
          <a:p>
            <a:pPr eaLnBrk="1" hangingPunct="1"/>
            <a:r>
              <a:rPr lang="pl-PL" sz="2400" smtClean="0"/>
              <a:t>Tak wiec, nawet do szacowania zawartości kolumnowej danego gazu potrzebujemy przybliżoną informacje o jego rozkładzie w pionie. </a:t>
            </a:r>
            <a:endParaRPr lang="en-US" sz="2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Symbol zastępczy zawartości 4" descr="LS-18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00200"/>
            <a:ext cx="5943600" cy="4525963"/>
          </a:xfrm>
        </p:spPr>
      </p:pic>
      <p:sp>
        <p:nvSpPr>
          <p:cNvPr id="49156" name="AutoShape 2" descr="Podobny obra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46C60-7DEA-4024-B4FD-B1A60E12C1C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0"/>
            <a:ext cx="57404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532A6-AA78-46A3-857D-C0AC1C23B30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Wyznaczenie zawartości NO</a:t>
            </a:r>
            <a:r>
              <a:rPr lang="pl-PL" sz="3200" b="1" baseline="-25000" smtClean="0"/>
              <a:t>2</a:t>
            </a:r>
            <a:r>
              <a:rPr lang="pl-PL" sz="3200" b="1" smtClean="0"/>
              <a:t> (z OMI)</a:t>
            </a:r>
            <a:endParaRPr lang="en-US" sz="3200" b="1" smtClean="0"/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eaLnBrk="1" hangingPunct="1"/>
            <a:r>
              <a:rPr lang="pl-PL" smtClean="0"/>
              <a:t>Minimalizacja:</a:t>
            </a: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133600"/>
            <a:ext cx="5562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pole tekstowe 4"/>
          <p:cNvSpPr txBox="1">
            <a:spLocks noChangeArrowheads="1"/>
          </p:cNvSpPr>
          <p:nvPr/>
        </p:nvSpPr>
        <p:spPr bwMode="auto">
          <a:xfrm>
            <a:off x="1187450" y="6021388"/>
            <a:ext cx="489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Wenig et al., 2008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Konwersja masy optycznej</a:t>
            </a:r>
            <a:endParaRPr lang="en-US" sz="3200" b="1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313"/>
            <a:ext cx="1800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636838"/>
            <a:ext cx="5400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214438"/>
            <a:ext cx="75057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52500"/>
            <a:ext cx="6486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sz="3200" b="1" smtClean="0"/>
              <a:t>Separacja NO</a:t>
            </a:r>
            <a:r>
              <a:rPr lang="pl-PL" sz="3200" b="1" baseline="-25000" smtClean="0"/>
              <a:t>2</a:t>
            </a:r>
            <a:r>
              <a:rPr lang="pl-PL" sz="3200" b="1" smtClean="0"/>
              <a:t> w troposferze i stratosferze</a:t>
            </a:r>
            <a:endParaRPr lang="en-US" sz="3200" b="1" smtClean="0"/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Stosowane metody opierają się na fakcie, że pola kolumnowego NO</a:t>
            </a:r>
            <a:r>
              <a:rPr lang="pl-PL" sz="2400" baseline="-25000" smtClean="0"/>
              <a:t>2</a:t>
            </a:r>
            <a:r>
              <a:rPr lang="pl-PL" sz="2400" smtClean="0"/>
              <a:t> w stratosferze są gładkie i wolno zmienne podczas gdy w troposferze wykazują duże zmiany przestrzenne. </a:t>
            </a:r>
          </a:p>
          <a:p>
            <a:pPr eaLnBrk="1" hangingPunct="1"/>
            <a:r>
              <a:rPr lang="pl-PL" sz="2400" smtClean="0"/>
              <a:t>W pierwszym kroku NO</a:t>
            </a:r>
            <a:r>
              <a:rPr lang="pl-PL" sz="2400" baseline="-25000" smtClean="0"/>
              <a:t>2</a:t>
            </a:r>
            <a:r>
              <a:rPr lang="pl-PL" sz="2400" smtClean="0"/>
              <a:t> w stratosferze jest liczony przy założeniu maski na obszary przyziemne gdzie występują wysokie wartości NO</a:t>
            </a:r>
            <a:r>
              <a:rPr lang="pl-PL" sz="2400" baseline="-25000" smtClean="0"/>
              <a:t>2</a:t>
            </a:r>
          </a:p>
          <a:p>
            <a:pPr eaLnBrk="1" hangingPunct="1"/>
            <a:r>
              <a:rPr lang="pl-PL" sz="2400" smtClean="0"/>
              <a:t>Następnie NO</a:t>
            </a:r>
            <a:r>
              <a:rPr lang="pl-PL" sz="2400" baseline="-25000" smtClean="0"/>
              <a:t>2</a:t>
            </a:r>
            <a:r>
              <a:rPr lang="pl-PL" sz="2400" smtClean="0"/>
              <a:t> w troposferze wyznaczany jest jako różnica całkowitego i stratosferyczne NO</a:t>
            </a:r>
            <a:r>
              <a:rPr lang="pl-PL" sz="2400" baseline="-25000" smtClean="0"/>
              <a:t>2</a:t>
            </a:r>
            <a:endParaRPr lang="en-US" sz="2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455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/>
              <a:t>Porównanie przekrojów czynnych w zakresie UV</a:t>
            </a:r>
            <a:endParaRPr lang="en-US" sz="3200" b="1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662781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420938"/>
            <a:ext cx="24796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51532-CB9F-4ECF-8FA3-4F8A382901B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Arial" charset="0"/>
              </a:rPr>
              <a:t>The GOME ozone monitoring instrument</a:t>
            </a:r>
            <a:r>
              <a:rPr lang="en-US" b="1" dirty="0" smtClean="0"/>
              <a:t> </a:t>
            </a:r>
          </a:p>
        </p:txBody>
      </p:sp>
      <p:pic>
        <p:nvPicPr>
          <p:cNvPr id="62468" name="Picture 3" descr="gome-e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57338"/>
            <a:ext cx="2000250" cy="3248025"/>
          </a:xfrm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0" y="1557338"/>
            <a:ext cx="6877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GOME stands for </a:t>
            </a:r>
            <a:r>
              <a:rPr lang="en-US" b="1"/>
              <a:t>Global Ozone Monitoring Experiment</a:t>
            </a:r>
            <a:r>
              <a:rPr lang="en-US"/>
              <a:t>. It is an instrument aboard the ERS-2 (European Remote Sensing) satellite, launched by the European Space Agency (ESA) on 21 April 1995. </a:t>
            </a:r>
          </a:p>
          <a:p>
            <a:pPr>
              <a:spcBef>
                <a:spcPct val="50000"/>
              </a:spcBef>
            </a:pPr>
            <a:r>
              <a:rPr lang="en-US"/>
              <a:t>GOME is a spectrometer, which means that it measures Earthshine spectra, that is: the sunlight which is reflected back into space by molecules in the atmosphere and by the surface. The instrument also measures the solar spectrum directly.</a:t>
            </a:r>
          </a:p>
          <a:p>
            <a:pPr>
              <a:spcBef>
                <a:spcPct val="50000"/>
              </a:spcBef>
            </a:pPr>
            <a:r>
              <a:rPr lang="en-US"/>
              <a:t>The ratio between the Earthshine and solar signal is a measure of the reflectivity of the Earth's atmosphere and surface. </a:t>
            </a:r>
          </a:p>
          <a:p>
            <a:pPr>
              <a:spcBef>
                <a:spcPct val="50000"/>
              </a:spcBef>
            </a:pPr>
            <a:r>
              <a:rPr lang="en-US"/>
              <a:t>GOME measures the spectra in a wide wavelength range, from the ultraviolet (UV; 240 nm), via the visible into the near-infrared (790 nm), at high resolution (0.2-0.4 nm). </a:t>
            </a:r>
            <a:br>
              <a:rPr lang="en-US"/>
            </a:br>
            <a:r>
              <a:rPr lang="en-US"/>
              <a:t> </a:t>
            </a:r>
            <a:r>
              <a:rPr lang="pl-PL"/>
              <a:t/>
            </a:r>
            <a:br>
              <a:rPr lang="pl-PL"/>
            </a:br>
            <a:endParaRPr lang="pl-PL"/>
          </a:p>
          <a:p>
            <a:pPr>
              <a:spcBef>
                <a:spcPct val="50000"/>
              </a:spcBef>
            </a:pPr>
            <a:endParaRPr lang="pl-P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GOME-2</a:t>
            </a:r>
            <a:endParaRPr lang="en-US" smtClean="0"/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73993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smtClean="0"/>
              <a:t>GOME-2 EUMETSAT Products</a:t>
            </a:r>
            <a:endParaRPr lang="en-US" sz="3200" smtClean="0"/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33500"/>
            <a:ext cx="792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078D-C307-4B26-AD9A-521E9AC0779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latin typeface="Arial" charset="0"/>
              </a:rPr>
              <a:t>SCIAMACHY – ENVISAT</a:t>
            </a:r>
            <a:r>
              <a:rPr lang="pl-PL" sz="2800" b="1" dirty="0" smtClean="0"/>
              <a:t> </a:t>
            </a:r>
            <a:r>
              <a:rPr lang="pl-PL" sz="4000" b="1" dirty="0" smtClean="0"/>
              <a:t>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Scanning Imaging Absorption Spectrometer for Atmospheric Cartography</a:t>
            </a:r>
          </a:p>
          <a:p>
            <a:pPr eaLnBrk="1" hangingPunct="1"/>
            <a:r>
              <a:rPr lang="pl-PL" sz="2400" smtClean="0">
                <a:latin typeface="Arial" charset="0"/>
              </a:rPr>
              <a:t>Retrieval:</a:t>
            </a:r>
          </a:p>
          <a:p>
            <a:pPr eaLnBrk="1" hangingPunct="1">
              <a:buFontTx/>
              <a:buNone/>
            </a:pPr>
            <a:r>
              <a:rPr lang="pl-PL" sz="2400" smtClean="0">
                <a:latin typeface="Arial" charset="0"/>
              </a:rPr>
              <a:t>	O2, O3, O4, NO, NO2, N2O, BrO, OClO H2CO, H2O, SO2, HCHO, CO, CO2, CH4, clouds, aerosols, p, T, col. and profiles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CF763-BE1C-4F86-BE6A-69CA1B065BF9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>
                <a:latin typeface="Arial" charset="0"/>
              </a:rPr>
              <a:t>Skanowanie metodą LIMB</a:t>
            </a:r>
          </a:p>
        </p:txBody>
      </p:sp>
      <p:pic>
        <p:nvPicPr>
          <p:cNvPr id="665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82738"/>
            <a:ext cx="7056438" cy="390048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275" y="333375"/>
            <a:ext cx="4619625" cy="62642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u="sng" dirty="0" smtClean="0"/>
              <a:t>Skanowanie w nadirze:</a:t>
            </a:r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Dobra rozdzielczość spektralna</a:t>
            </a:r>
          </a:p>
          <a:p>
            <a:pPr eaLnBrk="1" hangingPunct="1">
              <a:defRPr/>
            </a:pPr>
            <a:r>
              <a:rPr lang="pl-PL" dirty="0" smtClean="0"/>
              <a:t>Słaba rozdzielczość pionowa</a:t>
            </a:r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u="sng" dirty="0" smtClean="0"/>
              <a:t>Solar occultation 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Pomiar bezpośredniego promieniowania słonecznego</a:t>
            </a:r>
          </a:p>
          <a:p>
            <a:pPr eaLnBrk="1" hangingPunct="1">
              <a:defRPr/>
            </a:pPr>
            <a:r>
              <a:rPr lang="pl-PL" dirty="0" smtClean="0"/>
              <a:t>Wysoka rozdzielczość pionowa</a:t>
            </a:r>
          </a:p>
          <a:p>
            <a:pPr eaLnBrk="1" hangingPunct="1">
              <a:defRPr/>
            </a:pPr>
            <a:r>
              <a:rPr lang="pl-PL" dirty="0" smtClean="0"/>
              <a:t>Niska rozdzielczość przestrzenna</a:t>
            </a:r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u="sng" dirty="0" smtClean="0"/>
              <a:t>Limb: </a:t>
            </a:r>
          </a:p>
          <a:p>
            <a:pPr eaLnBrk="1" hangingPunct="1">
              <a:defRPr/>
            </a:pPr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pPr eaLnBrk="1" hangingPunct="1">
              <a:defRPr/>
            </a:pPr>
            <a:r>
              <a:rPr lang="pl-PL" dirty="0" smtClean="0"/>
              <a:t>Wysoka rozdzielczość pionowa </a:t>
            </a:r>
          </a:p>
          <a:p>
            <a:pPr eaLnBrk="1" hangingPunct="1">
              <a:defRPr/>
            </a:pPr>
            <a:r>
              <a:rPr lang="pl-PL" dirty="0" smtClean="0"/>
              <a:t>Niska rozdzielczość przestrzenna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75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3"/>
            <a:ext cx="91440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pl-PL" sz="3200" b="1" smtClean="0"/>
              <a:t>Metoda pomiaru</a:t>
            </a:r>
            <a:endParaRPr lang="en-US" sz="3200" b="1" smtClean="0"/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052513"/>
            <a:ext cx="5619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582613" y="5805488"/>
          <a:ext cx="2730500" cy="668337"/>
        </p:xfrm>
        <a:graphic>
          <a:graphicData uri="http://schemas.openxmlformats.org/presentationml/2006/ole">
            <p:oleObj spid="_x0000_s11266" name="Równanie" r:id="rId4" imgW="1612800" imgH="355320" progId="Equation.3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39750" y="3068638"/>
          <a:ext cx="2406650" cy="430212"/>
        </p:xfrm>
        <a:graphic>
          <a:graphicData uri="http://schemas.openxmlformats.org/presentationml/2006/ole">
            <p:oleObj spid="_x0000_s11267" name="Równanie" r:id="rId5" imgW="1422360" imgH="228600" progId="Equation.3">
              <p:embed/>
            </p:oleObj>
          </a:graphicData>
        </a:graphic>
      </p:graphicFrame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468313" y="3789363"/>
          <a:ext cx="3783012" cy="884237"/>
        </p:xfrm>
        <a:graphic>
          <a:graphicData uri="http://schemas.openxmlformats.org/presentationml/2006/ole">
            <p:oleObj spid="_x0000_s11268" name="Równanie" r:id="rId6" imgW="2234880" imgH="469800" progId="Equation.3">
              <p:embed/>
            </p:oleObj>
          </a:graphicData>
        </a:graphic>
      </p:graphicFrame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539750" y="4941888"/>
          <a:ext cx="4384675" cy="454025"/>
        </p:xfrm>
        <a:graphic>
          <a:graphicData uri="http://schemas.openxmlformats.org/presentationml/2006/ole">
            <p:oleObj spid="_x0000_s11269" name="Równanie" r:id="rId7" imgW="2590560" imgH="24120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329363" y="4076700"/>
          <a:ext cx="2536825" cy="522288"/>
        </p:xfrm>
        <a:graphic>
          <a:graphicData uri="http://schemas.openxmlformats.org/presentationml/2006/ole">
            <p:oleObj spid="_x0000_s11270" name="Równanie" r:id="rId8" imgW="1473120" imgH="228600" progId="Equation.3">
              <p:embed/>
            </p:oleObj>
          </a:graphicData>
        </a:graphic>
      </p:graphicFrame>
      <p:sp>
        <p:nvSpPr>
          <p:cNvPr id="11274" name="pole tekstowe 12"/>
          <p:cNvSpPr txBox="1">
            <a:spLocks noChangeArrowheads="1"/>
          </p:cNvSpPr>
          <p:nvPr/>
        </p:nvSpPr>
        <p:spPr bwMode="auto">
          <a:xfrm>
            <a:off x="6300788" y="3429000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Z geometrii</a:t>
            </a:r>
            <a:endParaRPr lang="en-US"/>
          </a:p>
        </p:txBody>
      </p:sp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6405563" y="4797425"/>
          <a:ext cx="1933575" cy="522288"/>
        </p:xfrm>
        <a:graphic>
          <a:graphicData uri="http://schemas.openxmlformats.org/presentationml/2006/ole">
            <p:oleObj spid="_x0000_s11271" name="Równanie" r:id="rId9" imgW="939600" imgH="228600" progId="Equation.3">
              <p:embed/>
            </p:oleObj>
          </a:graphicData>
        </a:graphic>
      </p:graphicFrame>
      <p:sp>
        <p:nvSpPr>
          <p:cNvPr id="11275" name="pole tekstowe 14"/>
          <p:cNvSpPr txBox="1">
            <a:spLocks noChangeArrowheads="1"/>
          </p:cNvSpPr>
          <p:nvPr/>
        </p:nvSpPr>
        <p:spPr bwMode="auto">
          <a:xfrm>
            <a:off x="6443663" y="5516563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R – promień Ziemi</a:t>
            </a:r>
            <a:endParaRPr lang="en-US"/>
          </a:p>
        </p:txBody>
      </p:sp>
      <p:cxnSp>
        <p:nvCxnSpPr>
          <p:cNvPr id="17" name="Łącznik prosty ze strzałką 16"/>
          <p:cNvCxnSpPr/>
          <p:nvPr/>
        </p:nvCxnSpPr>
        <p:spPr>
          <a:xfrm flipH="1" flipV="1">
            <a:off x="4427538" y="5373688"/>
            <a:ext cx="288925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pole tekstowe 17"/>
          <p:cNvSpPr txBox="1">
            <a:spLocks noChangeArrowheads="1"/>
          </p:cNvSpPr>
          <p:nvPr/>
        </p:nvSpPr>
        <p:spPr bwMode="auto">
          <a:xfrm>
            <a:off x="3851275" y="6381750"/>
            <a:ext cx="453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gazy śladowe aktywne optycznie </a:t>
            </a:r>
            <a:endParaRPr lang="en-US"/>
          </a:p>
        </p:txBody>
      </p:sp>
      <p:sp>
        <p:nvSpPr>
          <p:cNvPr id="19" name="Prostokąt 18"/>
          <p:cNvSpPr/>
          <p:nvPr/>
        </p:nvSpPr>
        <p:spPr>
          <a:xfrm>
            <a:off x="6011863" y="3429000"/>
            <a:ext cx="73025" cy="252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655D7-E1FF-4FED-A724-A7669C5EB37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Wagi jako funkcja wysokości stycznej </a:t>
            </a:r>
          </a:p>
        </p:txBody>
      </p:sp>
      <p:pic>
        <p:nvPicPr>
          <p:cNvPr id="69636" name="Picture 3" descr="rys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950" y="2538413"/>
            <a:ext cx="5435600" cy="4319587"/>
          </a:xfrm>
        </p:spPr>
      </p:pic>
      <p:pic>
        <p:nvPicPr>
          <p:cNvPr id="69637" name="Picture 4" descr="ry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5238" y="1844675"/>
            <a:ext cx="4068762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C923-ECB7-497E-BEDB-E07B36E4D78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83518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l-PL" sz="2000"/>
              <a:t>Skanowanie metodą </a:t>
            </a:r>
            <a:r>
              <a:rPr lang="pl-PL" sz="2000">
                <a:solidFill>
                  <a:schemeClr val="folHlink"/>
                </a:solidFill>
              </a:rPr>
              <a:t>LIMB</a:t>
            </a:r>
            <a:r>
              <a:rPr lang="pl-PL" sz="2000"/>
              <a:t> wykazuje dużą czułość, jej główne zalety to: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000"/>
              <a:t>Umożliwia pomiar koncentracji gazów śladowych (CO, NO, N</a:t>
            </a:r>
            <a:r>
              <a:rPr lang="pl-PL" sz="2000" baseline="-25000"/>
              <a:t>2</a:t>
            </a:r>
            <a:r>
              <a:rPr lang="pl-PL" sz="2000"/>
              <a:t> ClO)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000"/>
              <a:t>Emisja powierzchni Ziemi nie wpływa na obserwacje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000"/>
              <a:t>Daje dobre wyniki od  wysokości kilku kilometrów</a:t>
            </a:r>
          </a:p>
          <a:p>
            <a:pPr marL="342900" indent="-342900">
              <a:spcBef>
                <a:spcPct val="50000"/>
              </a:spcBef>
            </a:pPr>
            <a:r>
              <a:rPr lang="pl-PL" sz="2000"/>
              <a:t>Ograniczenia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000"/>
              <a:t>Nie może być używana dla dolnej troposfery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 sz="2000"/>
              <a:t>Wymaga bardzo dokładnych informacji o geometrii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/>
              <a:t>Porównanie grubości optycznych w UV</a:t>
            </a:r>
            <a:endParaRPr lang="en-US" sz="3200" b="1" dirty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820896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ytuł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FTIR (</a:t>
            </a:r>
            <a:r>
              <a:rPr lang="pl-PL" sz="3200" b="1" i="1" smtClean="0"/>
              <a:t>Fourier Transform Infrared Spectroscopy</a:t>
            </a:r>
            <a:r>
              <a:rPr lang="pl-PL" sz="3200" b="1" smtClean="0"/>
              <a:t>).</a:t>
            </a:r>
            <a:endParaRPr lang="en-US" sz="3200" b="1" smtClean="0"/>
          </a:p>
        </p:txBody>
      </p:sp>
      <p:sp>
        <p:nvSpPr>
          <p:cNvPr id="7168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484784"/>
            <a:ext cx="8640960" cy="5112568"/>
          </a:xfrm>
        </p:spPr>
        <p:txBody>
          <a:bodyPr/>
          <a:lstStyle/>
          <a:p>
            <a:pPr eaLnBrk="1" hangingPunct="1"/>
            <a:r>
              <a:rPr lang="pl-PL" sz="2400" dirty="0" smtClean="0"/>
              <a:t>Pierwotnie widma IR wykonywało się „przemiatając” próbkę wiązką promieniowania monochromatycznego (o jednej długości fali), zmieniając skokowo długość fali w trakcie pomiaru.</a:t>
            </a:r>
          </a:p>
          <a:p>
            <a:pPr eaLnBrk="1" hangingPunct="1"/>
            <a:r>
              <a:rPr lang="pl-PL" sz="2400" dirty="0" smtClean="0"/>
              <a:t>We współczesnych aparatach stosuje się szybszą metodę polegającą na prześwietleniu próbki wiązką promieniowania z całego badanego zakresu IR (o widmie ciągłym). Po przejściu tej wiązki przez próbkę doprowadza się do interferencji z wiązką z tego samego źródła, która jednak nie przeszła przez próbkę, a widmo "ekstrahuje się", stosując transformację Fouriera zarejestrowanego widma </a:t>
            </a:r>
            <a:r>
              <a:rPr lang="pl-PL" sz="2400" dirty="0" smtClean="0"/>
              <a:t>interferencyjnego. </a:t>
            </a:r>
            <a:r>
              <a:rPr lang="pl-PL" sz="2400" dirty="0" smtClean="0"/>
              <a:t>Wymaga to stosowania droższej aparatury z komputerem, ale metoda jest szybka i dokładna. Technikę tę określa się skrótem </a:t>
            </a:r>
            <a:r>
              <a:rPr lang="pl-PL" sz="2400" b="1" dirty="0" smtClean="0"/>
              <a:t>FTIR</a:t>
            </a:r>
            <a:r>
              <a:rPr lang="pl-PL" sz="2400" dirty="0" smtClean="0"/>
              <a:t> (</a:t>
            </a:r>
            <a:r>
              <a:rPr lang="pl-PL" sz="2400" i="1" dirty="0" smtClean="0"/>
              <a:t>Fourier </a:t>
            </a:r>
            <a:r>
              <a:rPr lang="pl-PL" sz="2400" i="1" dirty="0" err="1" smtClean="0"/>
              <a:t>Transform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Infrared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Spectroscopy</a:t>
            </a:r>
            <a:r>
              <a:rPr lang="pl-PL" sz="2400" dirty="0" smtClean="0"/>
              <a:t>).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684" name="AutoShape 2" descr="https://upload.wikimedia.org/wikipedia/commons/thumb/a/a1/FTIR_Interferometer.png/1024px-FTIR_Interferometer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9" name="AutoShape 2" descr="https://upload.wikimedia.org/wikipedia/commons/thumb/a/a1/FTIR_Interferometer.png/1024px-FTIR_Interferometer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76250"/>
            <a:ext cx="6323013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662612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D06A3-3B37-4845-9B23-7A560A2DCBC6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dirty="0" smtClean="0">
                <a:latin typeface="Arial" charset="0"/>
              </a:rPr>
              <a:t>Spektroskopia atmosferyczna </a:t>
            </a:r>
            <a:r>
              <a:rPr lang="pl-PL" sz="3200" b="1" dirty="0" smtClean="0">
                <a:latin typeface="Arial" charset="0"/>
              </a:rPr>
              <a:t/>
            </a:r>
            <a:br>
              <a:rPr lang="pl-PL" sz="3200" b="1" dirty="0" smtClean="0">
                <a:latin typeface="Arial" charset="0"/>
              </a:rPr>
            </a:br>
            <a:r>
              <a:rPr lang="pl-PL" sz="3200" b="1" dirty="0" smtClean="0">
                <a:latin typeface="Arial" charset="0"/>
              </a:rPr>
              <a:t>w </a:t>
            </a:r>
            <a:r>
              <a:rPr lang="pl-PL" sz="3200" b="1" dirty="0" smtClean="0">
                <a:latin typeface="Arial" charset="0"/>
              </a:rPr>
              <a:t>podczerwieni termalnej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l-PL" sz="2400" dirty="0" smtClean="0">
                <a:latin typeface="Arial" charset="0"/>
              </a:rPr>
              <a:t>W zakresie dalekie podczerwieni szereg gazów atmosferycznych (w szczególności gazy cieplarniane) wykazują aktywność optyczną związaną z przejściami  rotacyjnymi i oscylacyjnymi cząsteczek. </a:t>
            </a:r>
          </a:p>
          <a:p>
            <a:pPr eaLnBrk="1" hangingPunct="1">
              <a:defRPr/>
            </a:pPr>
            <a:r>
              <a:rPr lang="pl-PL" sz="2400" dirty="0" smtClean="0">
                <a:latin typeface="Arial" charset="0"/>
              </a:rPr>
              <a:t>Promieniowanie rejestrowany przez detektory satelitarne zależy nie tylko koncentracji aktywnie optycznych gazów ale również od ich temperatury oraz temperatury powierzchni ziemi. </a:t>
            </a:r>
          </a:p>
          <a:p>
            <a:pPr eaLnBrk="1" hangingPunct="1">
              <a:defRPr/>
            </a:pPr>
            <a:r>
              <a:rPr lang="pl-PL" sz="2400" dirty="0" smtClean="0">
                <a:latin typeface="Arial" charset="0"/>
              </a:rPr>
              <a:t>Wpływ temperatury z jednej strony utrudnia metody przetwarzania danych, zaś z drugiej możliwa również szacowanie profilu pionowego koncentracji czy stosunku zmieszania.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AE230-1BB6-4030-9F3B-64B9D3763D40}" type="slidenum">
              <a:rPr lang="en-US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00113" y="692150"/>
          <a:ext cx="4687887" cy="909638"/>
        </p:xfrm>
        <a:graphic>
          <a:graphicData uri="http://schemas.openxmlformats.org/presentationml/2006/ole">
            <p:oleObj spid="_x0000_s12290" name="Równanie" r:id="rId3" imgW="2552400" imgH="4950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75463" y="908050"/>
          <a:ext cx="1693862" cy="508000"/>
        </p:xfrm>
        <a:graphic>
          <a:graphicData uri="http://schemas.openxmlformats.org/presentationml/2006/ole">
            <p:oleObj spid="_x0000_s12291" name="Równanie" r:id="rId4" imgW="761760" imgH="228600" progId="Equation.3">
              <p:embed/>
            </p:oleObj>
          </a:graphicData>
        </a:graphic>
      </p:graphicFrame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Promieniowanie długofalowe na górnej granicy atmosfery wyraża się wzorem:</a:t>
            </a: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412750" y="1628775"/>
          <a:ext cx="2560638" cy="939800"/>
        </p:xfrm>
        <a:graphic>
          <a:graphicData uri="http://schemas.openxmlformats.org/presentationml/2006/ole">
            <p:oleObj spid="_x0000_s12292" name="Równanie" r:id="rId5" imgW="1143000" imgH="419040" progId="Equation.3">
              <p:embed/>
            </p:oleObj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1116013" y="2708275"/>
          <a:ext cx="5613400" cy="1003300"/>
        </p:xfrm>
        <a:graphic>
          <a:graphicData uri="http://schemas.openxmlformats.org/presentationml/2006/ole">
            <p:oleObj spid="_x0000_s12293" name="Równanie" r:id="rId6" imgW="2705040" imgH="482400" progId="Equation.3">
              <p:embed/>
            </p:oleObj>
          </a:graphicData>
        </a:graphic>
      </p:graphicFrame>
      <p:cxnSp>
        <p:nvCxnSpPr>
          <p:cNvPr id="12" name="Łącznik prosty ze strzałką 11"/>
          <p:cNvCxnSpPr/>
          <p:nvPr/>
        </p:nvCxnSpPr>
        <p:spPr>
          <a:xfrm flipV="1">
            <a:off x="2555875" y="3429000"/>
            <a:ext cx="287338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5076825" y="3429000"/>
            <a:ext cx="503238" cy="1439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pole tekstowe 14"/>
          <p:cNvSpPr txBox="1">
            <a:spLocks noChangeArrowheads="1"/>
          </p:cNvSpPr>
          <p:nvPr/>
        </p:nvSpPr>
        <p:spPr bwMode="auto">
          <a:xfrm>
            <a:off x="827088" y="4797425"/>
            <a:ext cx="30972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promieniowanie emitowane przez powierzchnię ziemi i osłabione w atmosferze</a:t>
            </a:r>
            <a:endParaRPr lang="en-US"/>
          </a:p>
        </p:txBody>
      </p:sp>
      <p:sp>
        <p:nvSpPr>
          <p:cNvPr id="12299" name="pole tekstowe 15"/>
          <p:cNvSpPr txBox="1">
            <a:spLocks noChangeArrowheads="1"/>
          </p:cNvSpPr>
          <p:nvPr/>
        </p:nvSpPr>
        <p:spPr bwMode="auto">
          <a:xfrm>
            <a:off x="4716463" y="4941888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promieniowanie emitowane przez atmosferę</a:t>
            </a:r>
            <a:endParaRPr lang="en-US"/>
          </a:p>
        </p:txBody>
      </p:sp>
      <p:sp>
        <p:nvSpPr>
          <p:cNvPr id="12300" name="pole tekstowe 16"/>
          <p:cNvSpPr txBox="1">
            <a:spLocks noChangeArrowheads="1"/>
          </p:cNvSpPr>
          <p:nvPr/>
        </p:nvSpPr>
        <p:spPr bwMode="auto">
          <a:xfrm>
            <a:off x="323850" y="5876925"/>
            <a:ext cx="820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</a:t>
            </a:r>
            <a:r>
              <a:rPr lang="pl-PL">
                <a:sym typeface="Symbol" pitchFamily="18" charset="2"/>
              </a:rPr>
              <a:t> - grubość optyczna atmosfery będąca suma składowych gazów atmosferycznych aktywnych w danym zakresie spektralnym 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00E32-CF6B-4718-85EE-9AA6F7D5E71B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002587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W przypadku gdy transmisja atmosferyczna jest mała czynnik powierzchniowy może zostać pominięty  Wówczas mamy: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468313" y="2781300"/>
            <a:ext cx="8675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Fundamentalnym problemem w teledetekcyjnych metodach pomiaru gazów śladowych jest wyznaczenie zależności </a:t>
            </a:r>
            <a:r>
              <a:rPr lang="pl-PL" sz="2400">
                <a:solidFill>
                  <a:schemeClr val="folHlink"/>
                </a:solidFill>
              </a:rPr>
              <a:t>B</a:t>
            </a:r>
            <a:r>
              <a:rPr lang="pl-PL" sz="2400" baseline="-2500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>
                <a:solidFill>
                  <a:schemeClr val="folHlink"/>
                </a:solidFill>
              </a:rPr>
              <a:t>(T(p))</a:t>
            </a:r>
            <a:r>
              <a:rPr lang="pl-PL" sz="2400"/>
              <a:t> dla zmierzonej radiancji na górnej granicy atmosfery dla znanej funkcji wagowej</a:t>
            </a:r>
          </a:p>
          <a:p>
            <a:pPr>
              <a:spcBef>
                <a:spcPct val="50000"/>
              </a:spcBef>
            </a:pPr>
            <a:r>
              <a:rPr lang="pl-PL" sz="2400">
                <a:solidFill>
                  <a:schemeClr val="accent1"/>
                </a:solidFill>
              </a:rPr>
              <a:t>Funkcja wagowa jest pochodna transmisji po ciśnieniu atmosferycznym</a:t>
            </a:r>
            <a:r>
              <a:rPr lang="pl-PL" sz="2400"/>
              <a:t> 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755650" y="1484313"/>
          <a:ext cx="3662363" cy="1003300"/>
        </p:xfrm>
        <a:graphic>
          <a:graphicData uri="http://schemas.openxmlformats.org/presentationml/2006/ole">
            <p:oleObj spid="_x0000_s13314" name="Równanie" r:id="rId3" imgW="17650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E8257-7925-4D34-8A6D-3EA28F6BA7ED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Wybierając obszar spektralny, gdzie absorpcja promieniowania przez gaz (gazy) atmosferyczny, którego koncentracja nie zmienia się z wysokością zapewniamy, że w pierwszym przybliżeniu funkcja wagowa jest stała w czasie.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Najczęściej używa się do tego celu gazów: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smtClean="0">
                <a:latin typeface="Arial" charset="0"/>
              </a:rPr>
              <a:t> lub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Transmisja tych gazów nawet dla stałego stosunku zmieszania (jak to ma miejsce do około 100 km) zmienia się z wysokością, gdyż zależy od ciśnienia oraz temperatury powietrza  (poszerzenia ciśnieniowe i dopplerowskie linii widomych).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01EFC-DFE9-4193-B005-3E926421D02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76804" name="Picture 3" descr="ry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54737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3675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A670-9A79-401E-B440-02CA1B5A2C0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NOAA's TIROS Operational Vertical Sounder(TOVS) is a suite of three instruments: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Arial" charset="0"/>
              </a:rPr>
              <a:t>1) Microwave Sounding Unit(MSU)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Arial" charset="0"/>
              </a:rPr>
              <a:t>2) High resolution Infrared Radiation Sounder(HIRS)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Arial" charset="0"/>
              </a:rPr>
              <a:t>3) Stratospheric Sounding Unit(SSU).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HIRS channel 9 measures Earth's emmitted infrared radiation at </a:t>
            </a:r>
            <a:r>
              <a:rPr lang="en-US" sz="2000" smtClean="0">
                <a:latin typeface="Arial" charset="0"/>
                <a:hlinkClick r:id="rId2"/>
              </a:rPr>
              <a:t>9.7 microns</a:t>
            </a:r>
            <a:r>
              <a:rPr lang="en-US" sz="2000" smtClean="0">
                <a:latin typeface="Arial" charset="0"/>
              </a:rPr>
              <a:t>. The amount of radiation reaching the HIRS instrument is dependant upon how much ozone is in the earth's atmosphere (less ozone = more radiation). Therefore, the TOVS Total Ozone algorithm uses this channel (along with information from other HIRS channels) to estimate the total amount of ozone in the earth's atmosphere.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</a:rPr>
              <a:t>The greatest </a:t>
            </a:r>
            <a:r>
              <a:rPr lang="en-US" sz="2000" smtClean="0">
                <a:latin typeface="Arial" charset="0"/>
                <a:hlinkClick r:id="rId3"/>
              </a:rPr>
              <a:t>contribution of the emmitted radiation</a:t>
            </a:r>
            <a:r>
              <a:rPr lang="en-US" sz="2000" smtClean="0">
                <a:latin typeface="Arial" charset="0"/>
              </a:rPr>
              <a:t> occurs in a region between 200 hPa and 30 hPa (13km to 27km). This "lower stratosphere" region is below the levels where the </a:t>
            </a:r>
            <a:r>
              <a:rPr lang="en-US" sz="2000" smtClean="0">
                <a:latin typeface="Arial" charset="0"/>
                <a:hlinkClick r:id="rId4"/>
              </a:rPr>
              <a:t>greatest contribution</a:t>
            </a:r>
            <a:r>
              <a:rPr lang="en-US" sz="2000" smtClean="0">
                <a:latin typeface="Arial" charset="0"/>
              </a:rPr>
              <a:t> to the total ozone amount occurs(50hpa to 10hPa or 20km to 30km). Thus the ozone amount measured by the TOVS Total Ozone algorithm is not a true measure of the "total" amount of ozone in the earth's atmosphere. Rather it is a better measure of the ozone amount in the lower stratosphere. To obtain a "total" ozone amount, the TOVS Total Ozone algorithm adjusts the lower stratosphere ozone amount by a climatological amount that is variable with season and latitude. </a:t>
            </a:r>
            <a:br>
              <a:rPr lang="en-US" sz="2000" smtClean="0">
                <a:latin typeface="Arial" charset="0"/>
              </a:rPr>
            </a:br>
            <a:endParaRPr lang="en-US" sz="2000" smtClean="0">
              <a:latin typeface="Arial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107950" y="0"/>
            <a:ext cx="777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/>
              <a:t>TOVS (Operational Vertical Sounder)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4A6B2-1C47-4EF3-A6A5-497F3039C0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</a:rPr>
              <a:t>Pomiar ozonu przy pomocy Microtopsa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341438"/>
          <a:ext cx="3240088" cy="573087"/>
        </p:xfrm>
        <a:graphic>
          <a:graphicData uri="http://schemas.openxmlformats.org/presentationml/2006/ole">
            <p:oleObj spid="_x0000_s1026" name="Równanie" r:id="rId3" imgW="1435100" imgH="254000" progId="Equation.3">
              <p:embed/>
            </p:oleObj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76825" y="1196975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Promieniowanie bezpośrednie docierające do przyrządu przy założeniu horyzontalnej jednorodności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gdzie, m jest masą optyczną, </a:t>
            </a:r>
            <a:r>
              <a:rPr lang="pl-PL">
                <a:sym typeface="Symbol" pitchFamily="18" charset="2"/>
              </a:rPr>
              <a:t></a:t>
            </a:r>
            <a:r>
              <a:rPr lang="pl-PL" baseline="-25000">
                <a:sym typeface="Symbol" pitchFamily="18" charset="2"/>
              </a:rPr>
              <a:t>RAY</a:t>
            </a:r>
            <a:r>
              <a:rPr lang="pl-PL">
                <a:sym typeface="Symbol" pitchFamily="18" charset="2"/>
              </a:rPr>
              <a:t> - molekularna grubością optyczną, </a:t>
            </a:r>
            <a:r>
              <a:rPr lang="pl-PL" baseline="-25000">
                <a:sym typeface="Symbol" pitchFamily="18" charset="2"/>
              </a:rPr>
              <a:t>AOT</a:t>
            </a:r>
            <a:r>
              <a:rPr lang="pl-PL">
                <a:sym typeface="Symbol" pitchFamily="18" charset="2"/>
              </a:rPr>
              <a:t> – grubość optyczna aerozolu, </a:t>
            </a:r>
            <a:r>
              <a:rPr lang="pl-PL" baseline="-25000">
                <a:sym typeface="Symbol" pitchFamily="18" charset="2"/>
              </a:rPr>
              <a:t>O3</a:t>
            </a:r>
            <a:r>
              <a:rPr lang="pl-PL">
                <a:sym typeface="Symbol" pitchFamily="18" charset="2"/>
              </a:rPr>
              <a:t> grubością optyczną ozonu,  - masa optyczna ozonu.</a:t>
            </a:r>
          </a:p>
        </p:txBody>
      </p:sp>
      <p:graphicFrame>
        <p:nvGraphicFramePr>
          <p:cNvPr id="1027" name="AutoShap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p:oleObj spid="_x0000_s1027" name="Równanie" r:id="rId4" imgW="0" imgH="0" progId="Equation.3">
              <p:embed/>
            </p:oleObj>
          </a:graphicData>
        </a:graphic>
      </p:graphicFrame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11188" y="3213100"/>
          <a:ext cx="1084262" cy="1512888"/>
        </p:xfrm>
        <a:graphic>
          <a:graphicData uri="http://schemas.openxmlformats.org/presentationml/2006/ole">
            <p:oleObj spid="_x0000_s1028" name="Równanie" r:id="rId5" imgW="672808" imgH="939392" progId="Equation.3">
              <p:embed/>
            </p:oleObj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68538" y="3284538"/>
            <a:ext cx="34559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Dla kata zenitalnego Słońca </a:t>
            </a:r>
            <a:r>
              <a:rPr lang="pl-PL">
                <a:sym typeface="Symbol" pitchFamily="18" charset="2"/>
              </a:rPr>
              <a:t>&lt;60</a:t>
            </a:r>
            <a:r>
              <a:rPr lang="pl-PL" baseline="30000">
                <a:sym typeface="Symbol" pitchFamily="18" charset="2"/>
              </a:rPr>
              <a:t>0</a:t>
            </a:r>
            <a:r>
              <a:rPr lang="pl-PL"/>
              <a:t> </a:t>
            </a:r>
          </a:p>
          <a:p>
            <a:pPr>
              <a:spcBef>
                <a:spcPct val="50000"/>
              </a:spcBef>
            </a:pPr>
            <a:r>
              <a:rPr lang="pl-PL"/>
              <a:t>m=1/cos</a:t>
            </a:r>
            <a:r>
              <a:rPr lang="pl-PL">
                <a:sym typeface="Symbol" pitchFamily="18" charset="2"/>
              </a:rPr>
              <a:t>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11AEB-624D-4E2D-9ECB-E475156C357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0"/>
            <a:ext cx="2314575" cy="1143000"/>
          </a:xfrm>
        </p:spPr>
        <p:txBody>
          <a:bodyPr/>
          <a:lstStyle/>
          <a:p>
            <a:pPr eaLnBrk="1" hangingPunct="1"/>
            <a:r>
              <a:rPr lang="pl-PL" sz="2400" smtClean="0"/>
              <a:t>18 Oct 2005</a:t>
            </a:r>
          </a:p>
        </p:txBody>
      </p:sp>
      <p:pic>
        <p:nvPicPr>
          <p:cNvPr id="61444" name="Picture 3" descr="051018_0751_n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27763" cy="5449888"/>
          </a:xfrm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Ozon z TOVS-a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53640-C92F-4097-BB35-BBDC5AF7E74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056" name="Picture 2" descr="wykr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4371975"/>
          </a:xfr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850" y="404813"/>
          <a:ext cx="1239838" cy="1400175"/>
        </p:xfrm>
        <a:graphic>
          <a:graphicData uri="http://schemas.openxmlformats.org/presentationml/2006/ole">
            <p:oleObj spid="_x0000_s2050" name="Równanie" r:id="rId4" imgW="812800" imgH="9144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051050" y="908050"/>
          <a:ext cx="1368425" cy="601663"/>
        </p:xfrm>
        <a:graphic>
          <a:graphicData uri="http://schemas.openxmlformats.org/presentationml/2006/ole">
            <p:oleObj spid="_x0000_s2051" name="Równanie" r:id="rId5" imgW="952087" imgH="418918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3850" y="2708275"/>
          <a:ext cx="2016125" cy="647700"/>
        </p:xfrm>
        <a:graphic>
          <a:graphicData uri="http://schemas.openxmlformats.org/presentationml/2006/ole">
            <p:oleObj spid="_x0000_s2052" name="Równanie" r:id="rId6" imgW="1308100" imgH="4191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23850" y="3651250"/>
          <a:ext cx="1871663" cy="654050"/>
        </p:xfrm>
        <a:graphic>
          <a:graphicData uri="http://schemas.openxmlformats.org/presentationml/2006/ole">
            <p:oleObj spid="_x0000_s2053" name="Równanie" r:id="rId7" imgW="1117115" imgH="393529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23850" y="4672013"/>
          <a:ext cx="3311525" cy="1149350"/>
        </p:xfrm>
        <a:graphic>
          <a:graphicData uri="http://schemas.openxmlformats.org/presentationml/2006/ole">
            <p:oleObj spid="_x0000_s2054" name="Równanie" r:id="rId8" imgW="2057400" imgH="711200" progId="Equation.3">
              <p:embed/>
            </p:oleObj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z tw. sinusow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284663" y="47244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k- masowy współ. absorpcji przez ozon</a:t>
            </a:r>
          </a:p>
        </p:txBody>
      </p:sp>
      <p:sp>
        <p:nvSpPr>
          <p:cNvPr id="2059" name="pole tekstowe 10"/>
          <p:cNvSpPr txBox="1">
            <a:spLocks noChangeArrowheads="1"/>
          </p:cNvSpPr>
          <p:nvPr/>
        </p:nvSpPr>
        <p:spPr bwMode="auto">
          <a:xfrm>
            <a:off x="179388" y="6021388"/>
            <a:ext cx="511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masa optyczna atmosfery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604B-33C7-42F7-8B54-00E6D162EE26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49506" name="Group 2"/>
          <p:cNvGraphicFramePr>
            <a:graphicFrameLocks noGrp="1"/>
          </p:cNvGraphicFramePr>
          <p:nvPr>
            <p:ph sz="half" idx="1"/>
          </p:nvPr>
        </p:nvGraphicFramePr>
        <p:xfrm>
          <a:off x="179388" y="188913"/>
          <a:ext cx="4105275" cy="2808290"/>
        </p:xfrm>
        <a:graphic>
          <a:graphicData uri="http://schemas.openxmlformats.org/drawingml/2006/table">
            <a:tbl>
              <a:tblPr/>
              <a:tblGrid>
                <a:gridCol w="1065212"/>
                <a:gridCol w="1519238"/>
                <a:gridCol w="1520825"/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1.98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10.31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37.9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12.66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213100"/>
          <a:ext cx="3671888" cy="706438"/>
        </p:xfrm>
        <a:graphic>
          <a:graphicData uri="http://schemas.openxmlformats.org/presentationml/2006/ole">
            <p:oleObj spid="_x0000_s3074" name="Równanie" r:id="rId3" imgW="1397000" imgH="279400" progId="Equation.3">
              <p:embed/>
            </p:oleObj>
          </a:graphicData>
        </a:graphic>
      </p:graphicFrame>
      <p:sp>
        <p:nvSpPr>
          <p:cNvPr id="3112" name="Text Box 37"/>
          <p:cNvSpPr txBox="1">
            <a:spLocks noChangeArrowheads="1"/>
          </p:cNvSpPr>
          <p:nvPr/>
        </p:nvSpPr>
        <p:spPr bwMode="auto">
          <a:xfrm>
            <a:off x="4500563" y="4762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celu wyznaczenia grubości optycznej ozonu wykorzystuje się pomiary na dwóch długościach fali dla których współczynniki absorpcji promieniowanie słonecznego są znacząco różne.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149725"/>
          <a:ext cx="3671888" cy="687388"/>
        </p:xfrm>
        <a:graphic>
          <a:graphicData uri="http://schemas.openxmlformats.org/presentationml/2006/ole">
            <p:oleObj spid="_x0000_s3075" name="Równanie" r:id="rId4" imgW="1435100" imgH="279400" progId="Equation.3">
              <p:embed/>
            </p:oleObj>
          </a:graphicData>
        </a:graphic>
      </p:graphicFrame>
      <p:sp>
        <p:nvSpPr>
          <p:cNvPr id="31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3850" y="5157788"/>
          <a:ext cx="1223963" cy="438150"/>
        </p:xfrm>
        <a:graphic>
          <a:graphicData uri="http://schemas.openxmlformats.org/presentationml/2006/ole">
            <p:oleObj spid="_x0000_s3076" name="Równanie" r:id="rId5" imgW="634725" imgH="228501" progId="Equation.3">
              <p:embed/>
            </p:oleObj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0825" y="59499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gdzie </a:t>
            </a:r>
            <a:r>
              <a:rPr lang="pl-PL">
                <a:sym typeface="Symbol" pitchFamily="18" charset="2"/>
              </a:rPr>
              <a:t> jest współczynnikiem absorpcji przez ozon,  jest całkowitą zawartością ozonu w pionowej kolumnie powietrza w Dobsonach.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43438" y="3284538"/>
            <a:ext cx="3384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</a:t>
            </a:r>
            <a:r>
              <a:rPr lang="pl-PL"/>
              <a:t>[DU]=dz*100 </a:t>
            </a:r>
          </a:p>
          <a:p>
            <a:pPr>
              <a:spcBef>
                <a:spcPct val="50000"/>
              </a:spcBef>
            </a:pPr>
            <a:r>
              <a:rPr lang="pl-PL"/>
              <a:t>Dla p=1013 hPa. </a:t>
            </a:r>
          </a:p>
          <a:p>
            <a:pPr>
              <a:spcBef>
                <a:spcPct val="50000"/>
              </a:spcBef>
            </a:pPr>
            <a:r>
              <a:rPr lang="pl-PL"/>
              <a:t>gdzie dz jest grubością warstwy ozonu [mm]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2247</Words>
  <Application>Microsoft Office PowerPoint</Application>
  <PresentationFormat>Pokaz na ekranie (4:3)</PresentationFormat>
  <Paragraphs>332</Paragraphs>
  <Slides>70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70</vt:i4>
      </vt:variant>
    </vt:vector>
  </HeadingPairs>
  <TitlesOfParts>
    <vt:vector size="77" baseType="lpstr">
      <vt:lpstr>Arial</vt:lpstr>
      <vt:lpstr>Calibri</vt:lpstr>
      <vt:lpstr>Symbol</vt:lpstr>
      <vt:lpstr>Times New Roman</vt:lpstr>
      <vt:lpstr>Motyw pakietu Office</vt:lpstr>
      <vt:lpstr>Równanie</vt:lpstr>
      <vt:lpstr>Microsoft Equation 3.0</vt:lpstr>
      <vt:lpstr>Satelitarny pomiar gazów śladowych w atmosferze</vt:lpstr>
      <vt:lpstr>Zdalne pomiary ozonu prowadzone  z powierzchni ziemi</vt:lpstr>
      <vt:lpstr>Slajd 3</vt:lpstr>
      <vt:lpstr>Pomiar promieniowania na 2 długościach fal (1, 2) w obszarze UV gdzie   1 długość fali dla której promieniowanie jest silnie pochłaniane przez ozon   2 długość fali poza pasmem absorpcyjnym</vt:lpstr>
      <vt:lpstr>Porównanie przekrojów czynnych w zakresie UV</vt:lpstr>
      <vt:lpstr>Porównanie grubości optycznych w UV</vt:lpstr>
      <vt:lpstr>Pomiar ozonu przy pomocy Microtopsa</vt:lpstr>
      <vt:lpstr>Slajd 8</vt:lpstr>
      <vt:lpstr>Slajd 9</vt:lpstr>
      <vt:lpstr>Slajd 10</vt:lpstr>
      <vt:lpstr>Założenia</vt:lpstr>
      <vt:lpstr>3 kanałowy algorytm MICROTOPS’a</vt:lpstr>
      <vt:lpstr>Wyznaczanie profilu ozonu </vt:lpstr>
      <vt:lpstr>Efekt Umkehr</vt:lpstr>
      <vt:lpstr>Od czego zależy promieniowanie rozproszone z kierunku nadiru? </vt:lpstr>
      <vt:lpstr>Slajd 16</vt:lpstr>
      <vt:lpstr> </vt:lpstr>
      <vt:lpstr>Wykresy pokazują  wagę (z) jako funkcja wysokości przy rożnych kątach zenitalnych Słońca  i dla dwóch długości fali Funkcja (z) opisuje  warstwę efektywnego rozpraszania </vt:lpstr>
      <vt:lpstr>Pomiary satelitarne pomiaru ozonu</vt:lpstr>
      <vt:lpstr>Wyznaczanie całkowitej zawartości ozonu</vt:lpstr>
      <vt:lpstr>Przybliżenie pojedynczego rozproszenia</vt:lpstr>
      <vt:lpstr>Ogólny algorytm </vt:lpstr>
      <vt:lpstr>Slajd 23</vt:lpstr>
      <vt:lpstr>Slajd 24</vt:lpstr>
      <vt:lpstr>W celu obliczenia Ncal korzysta się z: </vt:lpstr>
      <vt:lpstr>Wpływ chmur</vt:lpstr>
      <vt:lpstr>Problemy satelitarnych pomiarów zawartości ozonu</vt:lpstr>
      <vt:lpstr>TOMS – ozon troposferyczny-  CCD (Convective cloud differental)</vt:lpstr>
      <vt:lpstr>Przykładowa mapa całkowitej zawartości ozonu</vt:lpstr>
      <vt:lpstr>Dane NASA</vt:lpstr>
      <vt:lpstr>Slajd 31</vt:lpstr>
      <vt:lpstr>Slajd 32</vt:lpstr>
      <vt:lpstr>Slajd 33</vt:lpstr>
      <vt:lpstr>OMI na satelicie AURA</vt:lpstr>
      <vt:lpstr>Slajd 35</vt:lpstr>
      <vt:lpstr>Technika DOAS do wyznaczania zawartości koncentracji kolumnowej gazów śladowych. </vt:lpstr>
      <vt:lpstr>Szczegóły metody DOAS w przypadku ozonu</vt:lpstr>
      <vt:lpstr>Slajd 38</vt:lpstr>
      <vt:lpstr>Slajd 39</vt:lpstr>
      <vt:lpstr>Przeliczanie grubości optycznej do kierunku zenitalnego</vt:lpstr>
      <vt:lpstr>Slajd 41</vt:lpstr>
      <vt:lpstr>Slajd 42</vt:lpstr>
      <vt:lpstr>Slajd 43</vt:lpstr>
      <vt:lpstr>Wyznaczenie zawartości NO2 (z OMI)</vt:lpstr>
      <vt:lpstr>Konwersja masy optycznej</vt:lpstr>
      <vt:lpstr>Slajd 46</vt:lpstr>
      <vt:lpstr>Slajd 47</vt:lpstr>
      <vt:lpstr>Separacja NO2 w troposferze i stratosferze</vt:lpstr>
      <vt:lpstr>Slajd 49</vt:lpstr>
      <vt:lpstr>The GOME ozone monitoring instrument </vt:lpstr>
      <vt:lpstr>GOME-2</vt:lpstr>
      <vt:lpstr>GOME-2 EUMETSAT Products</vt:lpstr>
      <vt:lpstr>SCIAMACHY – ENVISAT  </vt:lpstr>
      <vt:lpstr>Skanowanie metodą LIMB</vt:lpstr>
      <vt:lpstr>Slajd 55</vt:lpstr>
      <vt:lpstr>Slajd 56</vt:lpstr>
      <vt:lpstr>Metoda pomiaru</vt:lpstr>
      <vt:lpstr>Wagi jako funkcja wysokości stycznej </vt:lpstr>
      <vt:lpstr>Slajd 59</vt:lpstr>
      <vt:lpstr>FTIR (Fourier Transform Infrared Spectroscopy).</vt:lpstr>
      <vt:lpstr>Slajd 61</vt:lpstr>
      <vt:lpstr>Slajd 62</vt:lpstr>
      <vt:lpstr>Spektroskopia atmosferyczna  w podczerwieni termalnej</vt:lpstr>
      <vt:lpstr>Slajd 64</vt:lpstr>
      <vt:lpstr>Slajd 65</vt:lpstr>
      <vt:lpstr>Slajd 66</vt:lpstr>
      <vt:lpstr>Slajd 67</vt:lpstr>
      <vt:lpstr>Slajd 68</vt:lpstr>
      <vt:lpstr>Slajd 69</vt:lpstr>
      <vt:lpstr>18 Oct 2005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Satelitarny monitoring jakości powietrza</dc:title>
  <dc:creator>kmark</dc:creator>
  <cp:lastModifiedBy>Krzysztof Markowicz</cp:lastModifiedBy>
  <cp:revision>167</cp:revision>
  <dcterms:created xsi:type="dcterms:W3CDTF">2017-06-19T21:20:13Z</dcterms:created>
  <dcterms:modified xsi:type="dcterms:W3CDTF">2017-07-07T21:30:11Z</dcterms:modified>
</cp:coreProperties>
</file>