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2" r:id="rId2"/>
    <p:sldId id="293" r:id="rId3"/>
    <p:sldId id="294" r:id="rId4"/>
    <p:sldId id="295" r:id="rId5"/>
    <p:sldId id="296" r:id="rId6"/>
    <p:sldId id="297" r:id="rId7"/>
    <p:sldId id="299" r:id="rId8"/>
    <p:sldId id="298" r:id="rId9"/>
  </p:sldIdLst>
  <p:sldSz cx="9144000" cy="6858000" type="screen4x3"/>
  <p:notesSz cx="6858000" cy="91440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795975-76C8-454B-8F92-E09CC8A7C7B3}" type="datetimeFigureOut">
              <a:rPr lang="en-US"/>
              <a:pPr>
                <a:defRPr/>
              </a:pPr>
              <a:t>7/10/2017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FF04F1-31C1-4233-8F4B-800A6124C4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2FB420-406D-4A80-A67C-51F2FC8DDFDF}" type="datetimeFigureOut">
              <a:rPr lang="en-US"/>
              <a:pPr>
                <a:defRPr/>
              </a:pPr>
              <a:t>7/10/2017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3B4072-4894-411A-B72E-89BD0A5D41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662AF1-689F-4550-815C-6C1E0EB33AE3}" type="datetimeFigureOut">
              <a:rPr lang="en-US"/>
              <a:pPr>
                <a:defRPr/>
              </a:pPr>
              <a:t>7/10/2017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7D983C-A9FC-40FC-8B96-2A5DC54FB0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810C6D-4E9A-401C-B485-191887F34DDE}" type="datetimeFigureOut">
              <a:rPr lang="en-US"/>
              <a:pPr>
                <a:defRPr/>
              </a:pPr>
              <a:t>7/10/2017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CDCECA-DC31-41BB-ADD6-680881A103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96193B-4618-4B27-8562-C970C9DF49D2}" type="datetimeFigureOut">
              <a:rPr lang="en-US"/>
              <a:pPr>
                <a:defRPr/>
              </a:pPr>
              <a:t>7/10/2017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7D12A5-516D-4F14-9138-3920FE2A1E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982721-59F8-488F-A07C-7979A5029905}" type="datetimeFigureOut">
              <a:rPr lang="en-US"/>
              <a:pPr>
                <a:defRPr/>
              </a:pPr>
              <a:t>7/10/2017</a:t>
            </a:fld>
            <a:endParaRPr lang="en-US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7308F0-A4E3-40B1-99BB-A21E98C4DA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7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4F1159-F4A1-4E03-B273-8351F3C6274B}" type="datetimeFigureOut">
              <a:rPr lang="en-US"/>
              <a:pPr>
                <a:defRPr/>
              </a:pPr>
              <a:t>7/10/2017</a:t>
            </a:fld>
            <a:endParaRPr lang="en-US"/>
          </a:p>
        </p:txBody>
      </p:sp>
      <p:sp>
        <p:nvSpPr>
          <p:cNvPr id="8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DE6FD3-8DBD-4F03-B953-CBF787BDBC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B126C2-0953-452D-B68D-98AD3F07B6F3}" type="datetimeFigureOut">
              <a:rPr lang="en-US"/>
              <a:pPr>
                <a:defRPr/>
              </a:pPr>
              <a:t>7/10/2017</a:t>
            </a:fld>
            <a:endParaRPr lang="en-US"/>
          </a:p>
        </p:txBody>
      </p:sp>
      <p:sp>
        <p:nvSpPr>
          <p:cNvPr id="4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79CF28-6A49-4F31-BCC4-AC915DF038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2787BD-7343-4EF0-8457-A6CB8076C0B6}" type="datetimeFigureOut">
              <a:rPr lang="en-US"/>
              <a:pPr>
                <a:defRPr/>
              </a:pPr>
              <a:t>7/10/2017</a:t>
            </a:fld>
            <a:endParaRPr lang="en-US"/>
          </a:p>
        </p:txBody>
      </p:sp>
      <p:sp>
        <p:nvSpPr>
          <p:cNvPr id="3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55667A-3374-4D36-8930-5F34D6CE53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FFE9CA-DB68-4C94-84C8-2AFE8471C776}" type="datetimeFigureOut">
              <a:rPr lang="en-US"/>
              <a:pPr>
                <a:defRPr/>
              </a:pPr>
              <a:t>7/10/2017</a:t>
            </a:fld>
            <a:endParaRPr lang="en-US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6EEE41-C584-4764-B1F6-05458F00EC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EA4E8F-D2D2-4765-A1B6-EB50C4D26196}" type="datetimeFigureOut">
              <a:rPr lang="en-US"/>
              <a:pPr>
                <a:defRPr/>
              </a:pPr>
              <a:t>7/10/2017</a:t>
            </a:fld>
            <a:endParaRPr lang="en-US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E9BA71-A1DA-4097-9FA1-D4A3CD5010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ymbol zastępczy tytułu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</a:t>
            </a:r>
            <a:endParaRPr lang="en-US" smtClean="0"/>
          </a:p>
        </p:txBody>
      </p:sp>
      <p:sp>
        <p:nvSpPr>
          <p:cNvPr id="1027" name="Symbol zastępczy tekstu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smtClean="0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840C1F3-A990-45D5-BCF4-1CEF0ED2EC22}" type="datetimeFigureOut">
              <a:rPr lang="en-US"/>
              <a:pPr>
                <a:defRPr/>
              </a:pPr>
              <a:t>7/10/2017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6734F95-3275-4F59-8438-AB8F79D713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ytuł 1"/>
          <p:cNvSpPr>
            <a:spLocks noGrp="1"/>
          </p:cNvSpPr>
          <p:nvPr>
            <p:ph type="ctrTitle"/>
          </p:nvPr>
        </p:nvSpPr>
        <p:spPr>
          <a:xfrm>
            <a:off x="614363" y="1473200"/>
            <a:ext cx="7772400" cy="1470025"/>
          </a:xfrm>
        </p:spPr>
        <p:txBody>
          <a:bodyPr/>
          <a:lstStyle/>
          <a:p>
            <a:pPr eaLnBrk="1" hangingPunct="1"/>
            <a:r>
              <a:rPr lang="pl-PL" sz="3200" b="1" smtClean="0"/>
              <a:t>Filtrowanie danych ze względu na chmury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403350" y="3573463"/>
            <a:ext cx="6400800" cy="2232025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dirty="0" smtClean="0"/>
              <a:t>Krzysztof Markowicz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pl-PL" dirty="0" smtClean="0"/>
              <a:t>Instytut Geofizyki, Wydział Fizyki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pl-PL" dirty="0" smtClean="0"/>
              <a:t>Uniwersytet Warszawski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pl-PL" dirty="0" smtClean="0"/>
              <a:t>kmark@igf.fuw.edu.pl</a:t>
            </a:r>
            <a:endParaRPr lang="pl-PL" dirty="0"/>
          </a:p>
        </p:txBody>
      </p:sp>
      <p:sp>
        <p:nvSpPr>
          <p:cNvPr id="2052" name="pole tekstowe 3"/>
          <p:cNvSpPr txBox="1">
            <a:spLocks noChangeArrowheads="1"/>
          </p:cNvSpPr>
          <p:nvPr/>
        </p:nvSpPr>
        <p:spPr bwMode="auto">
          <a:xfrm>
            <a:off x="611188" y="6308725"/>
            <a:ext cx="82089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>
                <a:latin typeface="Calibri" pitchFamily="34" charset="0"/>
              </a:rPr>
              <a:t>Szkoła letnia sieci badawczej Poland-AOD, Warszawa 5-8 lipca 2017r. </a:t>
            </a:r>
          </a:p>
        </p:txBody>
      </p:sp>
      <p:pic>
        <p:nvPicPr>
          <p:cNvPr id="2053" name="Obraz 14" descr="PAODnew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63" y="115888"/>
            <a:ext cx="1727200" cy="1357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il_fi" descr="28%20U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27988" y="130175"/>
            <a:ext cx="1058862" cy="1182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z="3200" smtClean="0"/>
              <a:t>Algorytmy</a:t>
            </a:r>
            <a:endParaRPr lang="en-US" sz="3200" smtClean="0"/>
          </a:p>
        </p:txBody>
      </p:sp>
      <p:sp>
        <p:nvSpPr>
          <p:cNvPr id="3075" name="Symbol zastępczy zawartości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828800"/>
          </a:xfrm>
        </p:spPr>
        <p:txBody>
          <a:bodyPr/>
          <a:lstStyle/>
          <a:p>
            <a:r>
              <a:rPr lang="pl-PL" sz="2400" smtClean="0"/>
              <a:t>Wykorzystują fakt, że zmiany czasowe AOD są zwykle niewielkie i mniejsze niż COD.</a:t>
            </a:r>
          </a:p>
          <a:p>
            <a:r>
              <a:rPr lang="pl-PL" sz="2400" smtClean="0"/>
              <a:t>Zmienność spektralna COD jest płaska (AE blisko zero)</a:t>
            </a:r>
          </a:p>
          <a:p>
            <a:endParaRPr lang="en-US" sz="240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4099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4100" name="Picture 2" descr="Fig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620713"/>
            <a:ext cx="4017962" cy="302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4" descr="Fig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463" y="620713"/>
            <a:ext cx="4032250" cy="299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8" descr="Fig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3438" y="3644900"/>
            <a:ext cx="4122737" cy="302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2" descr="Fig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9388" y="3716338"/>
            <a:ext cx="3960812" cy="2979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4" name="pole tekstowe 7"/>
          <p:cNvSpPr txBox="1">
            <a:spLocks noChangeArrowheads="1"/>
          </p:cNvSpPr>
          <p:nvPr/>
        </p:nvSpPr>
        <p:spPr bwMode="auto">
          <a:xfrm>
            <a:off x="3492500" y="0"/>
            <a:ext cx="25923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/>
              <a:t>MFR-7</a:t>
            </a:r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550" y="2133600"/>
            <a:ext cx="2924175" cy="130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Prostokąt 5"/>
          <p:cNvSpPr>
            <a:spLocks noChangeArrowheads="1"/>
          </p:cNvSpPr>
          <p:nvPr/>
        </p:nvSpPr>
        <p:spPr bwMode="auto">
          <a:xfrm>
            <a:off x="4427538" y="4797425"/>
            <a:ext cx="45720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Statistical distribution of values of the inhomogeneity parameter ε′ for the 26-day dataset obtained in September 2000. The threshold value ε′ = 2 · 10</a:t>
            </a:r>
            <a:r>
              <a:rPr lang="en-US" baseline="30000"/>
              <a:t>−4</a:t>
            </a:r>
            <a:r>
              <a:rPr lang="en-US"/>
              <a:t> for initial separation of clear sky from clouds is shown by a dashed line.</a:t>
            </a:r>
          </a:p>
        </p:txBody>
      </p:sp>
      <p:pic>
        <p:nvPicPr>
          <p:cNvPr id="5124" name="Picture 6" descr="Fig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8625" y="1700213"/>
            <a:ext cx="3524250" cy="266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5" name="Rectangle 4"/>
          <p:cNvSpPr>
            <a:spLocks noChangeArrowheads="1"/>
          </p:cNvSpPr>
          <p:nvPr/>
        </p:nvSpPr>
        <p:spPr bwMode="auto">
          <a:xfrm>
            <a:off x="900113" y="327025"/>
            <a:ext cx="6021387" cy="8318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none" lIns="0" tIns="0" rIns="71415" bIns="0" anchor="ctr">
            <a:spAutoFit/>
          </a:bodyPr>
          <a:lstStyle/>
          <a:p>
            <a:r>
              <a:rPr lang="pl-PL" b="1">
                <a:solidFill>
                  <a:srgbClr val="000000"/>
                </a:solidFill>
                <a:latin typeface="Open Sans"/>
              </a:rPr>
              <a:t>Automated cloud screening algorithm for MFRSR data</a:t>
            </a:r>
          </a:p>
          <a:p>
            <a:r>
              <a:rPr lang="pl-PL" b="1">
                <a:solidFill>
                  <a:srgbClr val="000000"/>
                </a:solidFill>
                <a:latin typeface="Open Sans"/>
              </a:rPr>
              <a:t>Alexandrov et al., 2004</a:t>
            </a:r>
          </a:p>
          <a:p>
            <a:pPr eaLnBrk="0" hangingPunct="0"/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6147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614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750" y="188913"/>
            <a:ext cx="8488363" cy="628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00113" y="3357563"/>
            <a:ext cx="242887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0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1188" y="4365625"/>
            <a:ext cx="406717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51" name="Prostokąt 6"/>
          <p:cNvSpPr>
            <a:spLocks noChangeArrowheads="1"/>
          </p:cNvSpPr>
          <p:nvPr/>
        </p:nvSpPr>
        <p:spPr bwMode="auto">
          <a:xfrm>
            <a:off x="179388" y="836613"/>
            <a:ext cx="4572000" cy="1477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/>
              <a:t>Smirnov, A., B. N. Holben, T. F. Eck, O. Dubovik, and I. Slutsker (2000), Cloud-screening and quality control algorithms for the AERONET database, </a:t>
            </a:r>
            <a:r>
              <a:rPr lang="pl-PL" i="1"/>
              <a:t>Remote Sens. Environ.</a:t>
            </a:r>
            <a:r>
              <a:rPr lang="pl-PL"/>
              <a:t>, </a:t>
            </a:r>
            <a:r>
              <a:rPr lang="pl-PL" b="1"/>
              <a:t>73</a:t>
            </a:r>
            <a:r>
              <a:rPr lang="pl-PL"/>
              <a:t>, 337–349.</a:t>
            </a:r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7171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717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5" y="-26988"/>
            <a:ext cx="3390900" cy="68008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pPr eaLnBrk="1" hangingPunct="1"/>
            <a:r>
              <a:rPr lang="pl-PL" sz="3200" b="1" smtClean="0"/>
              <a:t>Filtrowanie danych z radiometrów</a:t>
            </a:r>
            <a:endParaRPr lang="en-US" sz="3200" b="1" smtClean="0"/>
          </a:p>
        </p:txBody>
      </p:sp>
      <p:sp>
        <p:nvSpPr>
          <p:cNvPr id="8195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pitchFamily="34" charset="0"/>
              <a:buNone/>
            </a:pPr>
            <a:r>
              <a:rPr lang="pl-PL" sz="2400" smtClean="0"/>
              <a:t>Metoda:</a:t>
            </a:r>
          </a:p>
          <a:p>
            <a:pPr eaLnBrk="1" hangingPunct="1"/>
            <a:r>
              <a:rPr lang="pl-PL" sz="2400" smtClean="0"/>
              <a:t>Dopasowanie modelu do wyników pomiarów</a:t>
            </a:r>
          </a:p>
          <a:p>
            <a:pPr eaLnBrk="1" hangingPunct="1"/>
            <a:r>
              <a:rPr lang="pl-PL" sz="2400" smtClean="0"/>
              <a:t>Odrzucenie danych, które wyzują znaczne odstępstwo od modelu (30 W/m</a:t>
            </a:r>
            <a:r>
              <a:rPr lang="pl-PL" sz="2400" baseline="30000" smtClean="0"/>
              <a:t>2</a:t>
            </a:r>
            <a:r>
              <a:rPr lang="pl-PL" sz="2400" smtClean="0"/>
              <a:t>) </a:t>
            </a:r>
          </a:p>
          <a:p>
            <a:pPr eaLnBrk="1" hangingPunct="1"/>
            <a:r>
              <a:rPr lang="pl-PL" sz="2400" smtClean="0"/>
              <a:t>Odrzucenie danych dla których różnica odchylenia standardowego modelu i obserwacji jest większa niż 0.8 W/m</a:t>
            </a:r>
            <a:r>
              <a:rPr lang="pl-PL" sz="2400" baseline="30000" smtClean="0"/>
              <a:t>2</a:t>
            </a:r>
            <a:endParaRPr lang="en-US" sz="240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9219" name="Symbol zastępczy zawartości 3" descr="TEST3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3360738"/>
            <a:ext cx="4427538" cy="3321050"/>
          </a:xfrm>
        </p:spPr>
      </p:pic>
      <p:pic>
        <p:nvPicPr>
          <p:cNvPr id="9220" name="Obraz 4" descr="TEST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463" y="0"/>
            <a:ext cx="4427537" cy="332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1" name="Obraz 5" descr="TEST2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4427538" cy="332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627</TotalTime>
  <Words>139</Words>
  <Application>Microsoft Office PowerPoint</Application>
  <PresentationFormat>Pokaz na ekranie (4:3)</PresentationFormat>
  <Paragraphs>19</Paragraphs>
  <Slides>8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12" baseType="lpstr">
      <vt:lpstr>Arial</vt:lpstr>
      <vt:lpstr>Calibri</vt:lpstr>
      <vt:lpstr>Open Sans</vt:lpstr>
      <vt:lpstr>Motyw pakietu Office</vt:lpstr>
      <vt:lpstr>Filtrowanie danych ze względu na chmury</vt:lpstr>
      <vt:lpstr>Algorytmy</vt:lpstr>
      <vt:lpstr>Slajd 3</vt:lpstr>
      <vt:lpstr>Slajd 4</vt:lpstr>
      <vt:lpstr>Slajd 5</vt:lpstr>
      <vt:lpstr>Slajd 6</vt:lpstr>
      <vt:lpstr>Filtrowanie danych z radiometrów</vt:lpstr>
      <vt:lpstr>Slajd 8</vt:lpstr>
    </vt:vector>
  </TitlesOfParts>
  <Company>IGF-UW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Krzysztof Markowicz</dc:creator>
  <cp:lastModifiedBy>Krzysztof Markowicz</cp:lastModifiedBy>
  <cp:revision>57</cp:revision>
  <dcterms:created xsi:type="dcterms:W3CDTF">2017-05-22T15:04:12Z</dcterms:created>
  <dcterms:modified xsi:type="dcterms:W3CDTF">2017-07-10T08:07:56Z</dcterms:modified>
</cp:coreProperties>
</file>