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xls" ContentType="application/vnd.ms-exce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sldIdLst>
    <p:sldId id="256" r:id="rId2"/>
    <p:sldId id="316" r:id="rId3"/>
    <p:sldId id="257" r:id="rId4"/>
    <p:sldId id="258" r:id="rId5"/>
    <p:sldId id="270" r:id="rId6"/>
    <p:sldId id="271" r:id="rId7"/>
    <p:sldId id="272" r:id="rId8"/>
    <p:sldId id="273" r:id="rId9"/>
    <p:sldId id="274" r:id="rId10"/>
    <p:sldId id="275" r:id="rId11"/>
    <p:sldId id="283" r:id="rId12"/>
    <p:sldId id="276" r:id="rId13"/>
    <p:sldId id="277" r:id="rId14"/>
    <p:sldId id="278" r:id="rId15"/>
    <p:sldId id="279" r:id="rId16"/>
    <p:sldId id="280" r:id="rId17"/>
    <p:sldId id="261" r:id="rId18"/>
    <p:sldId id="281" r:id="rId19"/>
    <p:sldId id="264" r:id="rId20"/>
    <p:sldId id="282" r:id="rId21"/>
    <p:sldId id="320" r:id="rId22"/>
    <p:sldId id="266" r:id="rId23"/>
    <p:sldId id="267" r:id="rId24"/>
    <p:sldId id="284" r:id="rId25"/>
    <p:sldId id="285" r:id="rId26"/>
    <p:sldId id="286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312" r:id="rId35"/>
    <p:sldId id="311" r:id="rId36"/>
    <p:sldId id="318" r:id="rId37"/>
    <p:sldId id="301" r:id="rId38"/>
    <p:sldId id="302" r:id="rId39"/>
    <p:sldId id="303" r:id="rId40"/>
    <p:sldId id="319" r:id="rId41"/>
    <p:sldId id="305" r:id="rId42"/>
    <p:sldId id="314" r:id="rId43"/>
    <p:sldId id="323" r:id="rId44"/>
    <p:sldId id="308" r:id="rId45"/>
    <p:sldId id="324" r:id="rId46"/>
    <p:sldId id="325" r:id="rId47"/>
    <p:sldId id="309" r:id="rId48"/>
    <p:sldId id="326" r:id="rId49"/>
    <p:sldId id="313" r:id="rId50"/>
    <p:sldId id="315" r:id="rId51"/>
    <p:sldId id="327" r:id="rId52"/>
    <p:sldId id="310" r:id="rId53"/>
    <p:sldId id="331" r:id="rId54"/>
    <p:sldId id="329" r:id="rId55"/>
    <p:sldId id="330" r:id="rId56"/>
    <p:sldId id="332" r:id="rId57"/>
    <p:sldId id="333" r:id="rId58"/>
    <p:sldId id="335" r:id="rId59"/>
    <p:sldId id="336" r:id="rId60"/>
    <p:sldId id="340" r:id="rId61"/>
    <p:sldId id="337" r:id="rId62"/>
    <p:sldId id="338" r:id="rId63"/>
    <p:sldId id="339" r:id="rId64"/>
    <p:sldId id="341" r:id="rId65"/>
    <p:sldId id="344" r:id="rId66"/>
    <p:sldId id="345" r:id="rId67"/>
    <p:sldId id="347" r:id="rId68"/>
    <p:sldId id="334" r:id="rId69"/>
    <p:sldId id="263" r:id="rId70"/>
    <p:sldId id="268" r:id="rId71"/>
    <p:sldId id="269" r:id="rId7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12.wmf"/><Relationship Id="rId1" Type="http://schemas.openxmlformats.org/officeDocument/2006/relationships/image" Target="../media/image111.wmf"/><Relationship Id="rId4" Type="http://schemas.openxmlformats.org/officeDocument/2006/relationships/image" Target="../media/image12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image" Target="../media/image111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wmf"/><Relationship Id="rId3" Type="http://schemas.openxmlformats.org/officeDocument/2006/relationships/image" Target="../media/image152.wmf"/><Relationship Id="rId7" Type="http://schemas.openxmlformats.org/officeDocument/2006/relationships/image" Target="../media/image156.wmf"/><Relationship Id="rId2" Type="http://schemas.openxmlformats.org/officeDocument/2006/relationships/image" Target="../media/image151.wmf"/><Relationship Id="rId1" Type="http://schemas.openxmlformats.org/officeDocument/2006/relationships/image" Target="../media/image150.wmf"/><Relationship Id="rId6" Type="http://schemas.openxmlformats.org/officeDocument/2006/relationships/image" Target="../media/image155.wmf"/><Relationship Id="rId5" Type="http://schemas.openxmlformats.org/officeDocument/2006/relationships/image" Target="../media/image154.wmf"/><Relationship Id="rId4" Type="http://schemas.openxmlformats.org/officeDocument/2006/relationships/image" Target="../media/image15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wmf"/><Relationship Id="rId1" Type="http://schemas.openxmlformats.org/officeDocument/2006/relationships/image" Target="../media/image15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wmf"/><Relationship Id="rId3" Type="http://schemas.openxmlformats.org/officeDocument/2006/relationships/image" Target="../media/image43.wmf"/><Relationship Id="rId7" Type="http://schemas.openxmlformats.org/officeDocument/2006/relationships/image" Target="../media/image196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195.wmf"/><Relationship Id="rId5" Type="http://schemas.openxmlformats.org/officeDocument/2006/relationships/image" Target="../media/image46.wmf"/><Relationship Id="rId4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wmf"/><Relationship Id="rId2" Type="http://schemas.openxmlformats.org/officeDocument/2006/relationships/image" Target="../media/image200.wmf"/><Relationship Id="rId1" Type="http://schemas.openxmlformats.org/officeDocument/2006/relationships/image" Target="../media/image199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53.wmf"/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12" Type="http://schemas.openxmlformats.org/officeDocument/2006/relationships/image" Target="../media/image52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11" Type="http://schemas.openxmlformats.org/officeDocument/2006/relationships/image" Target="../media/image51.wmf"/><Relationship Id="rId5" Type="http://schemas.openxmlformats.org/officeDocument/2006/relationships/image" Target="../media/image45.wmf"/><Relationship Id="rId10" Type="http://schemas.openxmlformats.org/officeDocument/2006/relationships/image" Target="../media/image50.wmf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5" Type="http://schemas.openxmlformats.org/officeDocument/2006/relationships/image" Target="../media/image57.wmf"/><Relationship Id="rId4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wmf"/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43A5-AFAE-4B92-A2A2-E5914484FF1A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F7ADB9-917C-4B55-95F9-A13560017282}" type="slidenum">
              <a:rPr lang="en-CA" smtClean="0"/>
              <a:pPr/>
              <a:t>‹N°›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F7ADB9-917C-4B55-95F9-A13560017282}" type="slidenum">
              <a:rPr lang="en-CA" smtClean="0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F2B3-A14A-4BFB-9341-ACC52FE407A7}" type="slidenum">
              <a:rPr lang="en-CA" smtClean="0"/>
              <a:pPr/>
              <a:t>16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E2599-8E45-4CC1-8AC7-FDB38BBC0AD9}" type="slidenum">
              <a:rPr lang="en-CA" smtClean="0"/>
              <a:pPr/>
              <a:t>28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E2599-8E45-4CC1-8AC7-FDB38BBC0AD9}" type="slidenum">
              <a:rPr lang="en-CA" smtClean="0"/>
              <a:pPr/>
              <a:t>30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E2599-8E45-4CC1-8AC7-FDB38BBC0AD9}" type="slidenum">
              <a:rPr lang="en-CA" smtClean="0"/>
              <a:pPr/>
              <a:t>31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E2599-8E45-4CC1-8AC7-FDB38BBC0AD9}" type="slidenum">
              <a:rPr lang="en-CA" smtClean="0"/>
              <a:pPr/>
              <a:t>32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E2599-8E45-4CC1-8AC7-FDB38BBC0AD9}" type="slidenum">
              <a:rPr lang="en-CA" smtClean="0"/>
              <a:pPr/>
              <a:t>33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FE2599-8E45-4CC1-8AC7-FDB38BBC0AD9}" type="slidenum">
              <a:rPr lang="en-CA" smtClean="0"/>
              <a:pPr/>
              <a:t>41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40534-4149-44AA-AD8F-3D78F30F4085}" type="datetimeFigureOut">
              <a:rPr lang="fr-FR" smtClean="0"/>
              <a:pPr/>
              <a:t>21/04/2015</a:t>
            </a:fld>
            <a:endParaRPr lang="en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00722-7900-4A26-B649-235484C60DCD}" type="slidenum">
              <a:rPr lang="en-CA" smtClean="0"/>
              <a:pPr/>
              <a:t>‹N°›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.jpeg"/><Relationship Id="rId10" Type="http://schemas.openxmlformats.org/officeDocument/2006/relationships/image" Target="../media/image36.jpeg"/><Relationship Id="rId4" Type="http://schemas.openxmlformats.org/officeDocument/2006/relationships/image" Target="../media/image4.gif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9.jpeg"/><Relationship Id="rId5" Type="http://schemas.openxmlformats.org/officeDocument/2006/relationships/image" Target="../media/image18.jpeg"/><Relationship Id="rId15" Type="http://schemas.openxmlformats.org/officeDocument/2006/relationships/image" Target="../media/image15.jpeg"/><Relationship Id="rId10" Type="http://schemas.openxmlformats.org/officeDocument/2006/relationships/image" Target="../media/image23.png"/><Relationship Id="rId4" Type="http://schemas.openxmlformats.org/officeDocument/2006/relationships/image" Target="../media/image4.gif"/><Relationship Id="rId9" Type="http://schemas.openxmlformats.org/officeDocument/2006/relationships/image" Target="../media/image22.png"/><Relationship Id="rId1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6.jpeg"/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12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3.jpe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4.gif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3" Type="http://schemas.openxmlformats.org/officeDocument/2006/relationships/image" Target="../media/image19.png"/><Relationship Id="rId7" Type="http://schemas.openxmlformats.org/officeDocument/2006/relationships/image" Target="../media/image4.gif"/><Relationship Id="rId12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13.jpe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6.jpeg"/><Relationship Id="rId3" Type="http://schemas.openxmlformats.org/officeDocument/2006/relationships/image" Target="../media/image19.png"/><Relationship Id="rId7" Type="http://schemas.openxmlformats.org/officeDocument/2006/relationships/image" Target="../media/image4.gif"/><Relationship Id="rId12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13.jpe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3.png"/><Relationship Id="rId4" Type="http://schemas.openxmlformats.org/officeDocument/2006/relationships/image" Target="../media/image40.png"/><Relationship Id="rId9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8.bin"/><Relationship Id="rId18" Type="http://schemas.openxmlformats.org/officeDocument/2006/relationships/oleObject" Target="../embeddings/oleObject13.bin"/><Relationship Id="rId3" Type="http://schemas.openxmlformats.org/officeDocument/2006/relationships/image" Target="../media/image2.png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7.bin"/><Relationship Id="rId17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4.gif"/><Relationship Id="rId15" Type="http://schemas.openxmlformats.org/officeDocument/2006/relationships/oleObject" Target="../embeddings/oleObject10.bin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3.jpeg"/><Relationship Id="rId9" Type="http://schemas.openxmlformats.org/officeDocument/2006/relationships/image" Target="../media/image54.jpeg"/><Relationship Id="rId14" Type="http://schemas.openxmlformats.org/officeDocument/2006/relationships/oleObject" Target="../embeddings/oleObject9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54.jpeg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.gi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3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oleObject" Target="../embeddings/oleObject2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oleObject" Target="../embeddings/oleObject22.bin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4.gif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3.jpeg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3" Type="http://schemas.openxmlformats.org/officeDocument/2006/relationships/oleObject" Target="../embeddings/oleObject27.bin"/><Relationship Id="rId7" Type="http://schemas.openxmlformats.org/officeDocument/2006/relationships/image" Target="../media/image69.jpeg"/><Relationship Id="rId12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3.jpeg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2.png"/><Relationship Id="rId4" Type="http://schemas.openxmlformats.org/officeDocument/2006/relationships/image" Target="../media/image54.jpeg"/><Relationship Id="rId9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4.gif"/><Relationship Id="rId3" Type="http://schemas.openxmlformats.org/officeDocument/2006/relationships/image" Target="../media/image17.jpeg"/><Relationship Id="rId7" Type="http://schemas.openxmlformats.org/officeDocument/2006/relationships/image" Target="../media/image12.png"/><Relationship Id="rId12" Type="http://schemas.openxmlformats.org/officeDocument/2006/relationships/image" Target="../media/image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2.png"/><Relationship Id="rId5" Type="http://schemas.openxmlformats.org/officeDocument/2006/relationships/image" Target="../media/image14.jpeg"/><Relationship Id="rId10" Type="http://schemas.openxmlformats.org/officeDocument/2006/relationships/image" Target="../media/image74.jpeg"/><Relationship Id="rId4" Type="http://schemas.openxmlformats.org/officeDocument/2006/relationships/image" Target="../media/image9.jpeg"/><Relationship Id="rId9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3.jpe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12.png"/><Relationship Id="rId5" Type="http://schemas.openxmlformats.org/officeDocument/2006/relationships/image" Target="../media/image81.png"/><Relationship Id="rId10" Type="http://schemas.openxmlformats.org/officeDocument/2006/relationships/image" Target="../media/image13.jpeg"/><Relationship Id="rId4" Type="http://schemas.openxmlformats.org/officeDocument/2006/relationships/image" Target="../media/image80.png"/><Relationship Id="rId9" Type="http://schemas.openxmlformats.org/officeDocument/2006/relationships/image" Target="../media/image14.jpeg"/><Relationship Id="rId14" Type="http://schemas.openxmlformats.org/officeDocument/2006/relationships/image" Target="../media/image4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3.jpeg"/><Relationship Id="rId3" Type="http://schemas.openxmlformats.org/officeDocument/2006/relationships/image" Target="../media/image17.jpeg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84.png"/><Relationship Id="rId5" Type="http://schemas.openxmlformats.org/officeDocument/2006/relationships/image" Target="../media/image14.jpeg"/><Relationship Id="rId10" Type="http://schemas.openxmlformats.org/officeDocument/2006/relationships/image" Target="../media/image74.jpeg"/><Relationship Id="rId4" Type="http://schemas.openxmlformats.org/officeDocument/2006/relationships/image" Target="../media/image9.jpeg"/><Relationship Id="rId9" Type="http://schemas.openxmlformats.org/officeDocument/2006/relationships/image" Target="../media/image15.jpeg"/><Relationship Id="rId1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gif"/><Relationship Id="rId4" Type="http://schemas.openxmlformats.org/officeDocument/2006/relationships/image" Target="../media/image8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Feuille_Microsoft_Office_Excel_97-20031.xls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89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5.jpeg"/><Relationship Id="rId3" Type="http://schemas.openxmlformats.org/officeDocument/2006/relationships/image" Target="../media/image18.jpeg"/><Relationship Id="rId7" Type="http://schemas.openxmlformats.org/officeDocument/2006/relationships/image" Target="../media/image3.jpeg"/><Relationship Id="rId12" Type="http://schemas.openxmlformats.org/officeDocument/2006/relationships/image" Target="../media/image13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20.png"/><Relationship Id="rId15" Type="http://schemas.openxmlformats.org/officeDocument/2006/relationships/image" Target="../media/image104.jpeg"/><Relationship Id="rId10" Type="http://schemas.openxmlformats.org/officeDocument/2006/relationships/image" Target="../media/image14.jpeg"/><Relationship Id="rId4" Type="http://schemas.openxmlformats.org/officeDocument/2006/relationships/image" Target="../media/image19.png"/><Relationship Id="rId9" Type="http://schemas.openxmlformats.org/officeDocument/2006/relationships/image" Target="../media/image9.jpeg"/><Relationship Id="rId1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3" Type="http://schemas.openxmlformats.org/officeDocument/2006/relationships/image" Target="../media/image2.png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114.png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oleObject" Target="../embeddings/oleObject3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oleObject" Target="../embeddings/oleObject38.bin"/><Relationship Id="rId7" Type="http://schemas.openxmlformats.org/officeDocument/2006/relationships/image" Target="../media/image12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1.bin"/><Relationship Id="rId5" Type="http://schemas.openxmlformats.org/officeDocument/2006/relationships/oleObject" Target="../embeddings/oleObject40.bin"/><Relationship Id="rId4" Type="http://schemas.openxmlformats.org/officeDocument/2006/relationships/oleObject" Target="../embeddings/oleObject3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5.jpeg"/><Relationship Id="rId5" Type="http://schemas.openxmlformats.org/officeDocument/2006/relationships/oleObject" Target="../embeddings/oleObject43.bin"/><Relationship Id="rId4" Type="http://schemas.openxmlformats.org/officeDocument/2006/relationships/oleObject" Target="../embeddings/oleObject42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1.jpeg"/><Relationship Id="rId18" Type="http://schemas.openxmlformats.org/officeDocument/2006/relationships/image" Target="../media/image3.jpeg"/><Relationship Id="rId3" Type="http://schemas.openxmlformats.org/officeDocument/2006/relationships/image" Target="../media/image19.png"/><Relationship Id="rId21" Type="http://schemas.openxmlformats.org/officeDocument/2006/relationships/image" Target="../media/image8.jpeg"/><Relationship Id="rId7" Type="http://schemas.openxmlformats.org/officeDocument/2006/relationships/image" Target="../media/image13.jpeg"/><Relationship Id="rId12" Type="http://schemas.openxmlformats.org/officeDocument/2006/relationships/image" Target="../media/image10.jpeg"/><Relationship Id="rId17" Type="http://schemas.openxmlformats.org/officeDocument/2006/relationships/image" Target="../media/image2.png"/><Relationship Id="rId2" Type="http://schemas.openxmlformats.org/officeDocument/2006/relationships/image" Target="../media/image18.jpeg"/><Relationship Id="rId16" Type="http://schemas.openxmlformats.org/officeDocument/2006/relationships/image" Target="../media/image23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9.jpeg"/><Relationship Id="rId15" Type="http://schemas.openxmlformats.org/officeDocument/2006/relationships/image" Target="../media/image22.png"/><Relationship Id="rId10" Type="http://schemas.openxmlformats.org/officeDocument/2006/relationships/image" Target="../media/image15.jpeg"/><Relationship Id="rId19" Type="http://schemas.openxmlformats.org/officeDocument/2006/relationships/image" Target="../media/image4.gif"/><Relationship Id="rId4" Type="http://schemas.openxmlformats.org/officeDocument/2006/relationships/image" Target="../media/image20.png"/><Relationship Id="rId9" Type="http://schemas.openxmlformats.org/officeDocument/2006/relationships/image" Target="../media/image17.jpeg"/><Relationship Id="rId1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7.bin"/><Relationship Id="rId5" Type="http://schemas.openxmlformats.org/officeDocument/2006/relationships/oleObject" Target="../embeddings/oleObject46.bin"/><Relationship Id="rId10" Type="http://schemas.openxmlformats.org/officeDocument/2006/relationships/oleObject" Target="../embeddings/oleObject51.bin"/><Relationship Id="rId4" Type="http://schemas.openxmlformats.org/officeDocument/2006/relationships/oleObject" Target="../embeddings/oleObject45.bin"/><Relationship Id="rId9" Type="http://schemas.openxmlformats.org/officeDocument/2006/relationships/oleObject" Target="../embeddings/oleObject50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53.bin"/><Relationship Id="rId4" Type="http://schemas.openxmlformats.org/officeDocument/2006/relationships/oleObject" Target="../embeddings/oleObject52.bin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oleObject" Target="../embeddings/oleObject56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6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4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3" Type="http://schemas.openxmlformats.org/officeDocument/2006/relationships/image" Target="../media/image174.png"/><Relationship Id="rId7" Type="http://schemas.openxmlformats.org/officeDocument/2006/relationships/image" Target="../media/image177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6.png"/><Relationship Id="rId5" Type="http://schemas.openxmlformats.org/officeDocument/2006/relationships/image" Target="../media/image172.png"/><Relationship Id="rId4" Type="http://schemas.openxmlformats.org/officeDocument/2006/relationships/image" Target="../media/image175.png"/><Relationship Id="rId9" Type="http://schemas.openxmlformats.org/officeDocument/2006/relationships/image" Target="../media/image17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42.png"/><Relationship Id="rId7" Type="http://schemas.openxmlformats.org/officeDocument/2006/relationships/image" Target="../media/image182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34.png"/><Relationship Id="rId9" Type="http://schemas.openxmlformats.org/officeDocument/2006/relationships/image" Target="../media/image18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9.jpeg"/><Relationship Id="rId7" Type="http://schemas.openxmlformats.org/officeDocument/2006/relationships/image" Target="../media/image1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93.png"/><Relationship Id="rId5" Type="http://schemas.openxmlformats.org/officeDocument/2006/relationships/oleObject" Target="../embeddings/oleObject57.bin"/><Relationship Id="rId4" Type="http://schemas.openxmlformats.org/officeDocument/2006/relationships/image" Target="../media/image192.gi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oleObject" Target="../embeddings/oleObject58.bin"/><Relationship Id="rId7" Type="http://schemas.openxmlformats.org/officeDocument/2006/relationships/oleObject" Target="../embeddings/oleObject6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61.bin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60.bin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59.bin"/><Relationship Id="rId9" Type="http://schemas.openxmlformats.org/officeDocument/2006/relationships/oleObject" Target="../embeddings/oleObject6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9.bin"/><Relationship Id="rId5" Type="http://schemas.openxmlformats.org/officeDocument/2006/relationships/image" Target="../media/image11.jpeg"/><Relationship Id="rId4" Type="http://schemas.openxmlformats.org/officeDocument/2006/relationships/oleObject" Target="../embeddings/oleObject6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28_au-dessus-des-nu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407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58" y="1785926"/>
            <a:ext cx="8458200" cy="1470025"/>
          </a:xfrm>
        </p:spPr>
        <p:txBody>
          <a:bodyPr>
            <a:noAutofit/>
          </a:bodyPr>
          <a:lstStyle/>
          <a:p>
            <a:r>
              <a:rPr lang="en-US" i="1" dirty="0" smtClean="0"/>
              <a:t>Double moment microphysics schemes for Numerical Weather Prediction models: why and how?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85874"/>
          </a:xfrm>
        </p:spPr>
        <p:txBody>
          <a:bodyPr>
            <a:norm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F. </a:t>
            </a:r>
            <a:r>
              <a:rPr lang="en-CA" dirty="0" err="1" smtClean="0">
                <a:solidFill>
                  <a:schemeClr val="bg1"/>
                </a:solidFill>
              </a:rPr>
              <a:t>Chosson</a:t>
            </a:r>
            <a:endParaRPr lang="en-CA" dirty="0" smtClean="0">
              <a:solidFill>
                <a:schemeClr val="bg1"/>
              </a:solidFill>
            </a:endParaRPr>
          </a:p>
          <a:p>
            <a:r>
              <a:rPr lang="en-CA" dirty="0" smtClean="0">
                <a:solidFill>
                  <a:schemeClr val="bg1"/>
                </a:solidFill>
              </a:rPr>
              <a:t>M.K. </a:t>
            </a:r>
            <a:r>
              <a:rPr lang="en-CA" dirty="0" err="1" smtClean="0">
                <a:solidFill>
                  <a:schemeClr val="bg1"/>
                </a:solidFill>
              </a:rPr>
              <a:t>Yau</a:t>
            </a:r>
            <a:endParaRPr lang="en-CA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3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6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7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5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3" cstate="print"/>
          <a:srcRect b="10004"/>
          <a:stretch>
            <a:fillRect/>
          </a:stretch>
        </p:blipFill>
        <p:spPr bwMode="auto">
          <a:xfrm>
            <a:off x="-32" y="6357958"/>
            <a:ext cx="1143000" cy="428604"/>
          </a:xfrm>
          <a:prstGeom prst="rect">
            <a:avLst/>
          </a:prstGeom>
          <a:noFill/>
        </p:spPr>
      </p:pic>
      <p:pic>
        <p:nvPicPr>
          <p:cNvPr id="29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4" cstate="print"/>
          <a:srcRect t="33750" b="32500"/>
          <a:stretch>
            <a:fillRect/>
          </a:stretch>
        </p:blipFill>
        <p:spPr bwMode="auto">
          <a:xfrm>
            <a:off x="3857620" y="6346890"/>
            <a:ext cx="1143008" cy="368233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36000" y="5000636"/>
            <a:ext cx="4429156" cy="178592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8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32" y="6443685"/>
            <a:ext cx="2857500" cy="342901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854695" y="1571612"/>
            <a:ext cx="47888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dirty="0" smtClean="0"/>
              <a:t>Consistency with prediction of </a:t>
            </a:r>
          </a:p>
          <a:p>
            <a:pPr algn="ctr"/>
            <a:r>
              <a:rPr lang="en-CA" sz="2800" b="1" dirty="0" smtClean="0"/>
              <a:t>weather-related threats.</a:t>
            </a:r>
          </a:p>
          <a:p>
            <a:pPr algn="ctr"/>
            <a:r>
              <a:rPr lang="en-CA" sz="2800" b="1" dirty="0" smtClean="0"/>
              <a:t>Making it more feasible?</a:t>
            </a:r>
          </a:p>
        </p:txBody>
      </p:sp>
      <p:sp>
        <p:nvSpPr>
          <p:cNvPr id="7" name="Rectangle 6"/>
          <p:cNvSpPr/>
          <p:nvPr/>
        </p:nvSpPr>
        <p:spPr>
          <a:xfrm>
            <a:off x="1357290" y="2857496"/>
            <a:ext cx="6215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 smtClean="0"/>
              <a:t>Icing severity</a:t>
            </a:r>
            <a:endParaRPr lang="en-CA" dirty="0" smtClean="0"/>
          </a:p>
        </p:txBody>
      </p:sp>
      <p:sp>
        <p:nvSpPr>
          <p:cNvPr id="8" name="Rectangle 7"/>
          <p:cNvSpPr/>
          <p:nvPr/>
        </p:nvSpPr>
        <p:spPr>
          <a:xfrm>
            <a:off x="1357290" y="4006998"/>
            <a:ext cx="6215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 smtClean="0"/>
              <a:t>size of graupel / hail particles?</a:t>
            </a:r>
            <a:endParaRPr lang="en-CA" dirty="0" smtClean="0"/>
          </a:p>
        </p:txBody>
      </p:sp>
      <p:sp>
        <p:nvSpPr>
          <p:cNvPr id="41" name="Flèche droite à entaille 40"/>
          <p:cNvSpPr/>
          <p:nvPr/>
        </p:nvSpPr>
        <p:spPr>
          <a:xfrm>
            <a:off x="285720" y="2870767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Flèche droite à entaille 41"/>
          <p:cNvSpPr/>
          <p:nvPr/>
        </p:nvSpPr>
        <p:spPr>
          <a:xfrm>
            <a:off x="285720" y="4013775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auto">
          <a:xfrm>
            <a:off x="1428760" y="3299395"/>
            <a:ext cx="2857488" cy="431799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Double Moment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6858016" y="1428736"/>
            <a:ext cx="2214546" cy="3442512"/>
            <a:chOff x="6929454" y="1701000"/>
            <a:chExt cx="2214546" cy="3442512"/>
          </a:xfrm>
        </p:grpSpPr>
        <p:pic>
          <p:nvPicPr>
            <p:cNvPr id="37892" name="Picture 4" descr="http://p0.storage.canalblog.com/03/32/248617/11654656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9454" y="1701000"/>
              <a:ext cx="2214546" cy="1726047"/>
            </a:xfrm>
            <a:prstGeom prst="rect">
              <a:avLst/>
            </a:prstGeom>
            <a:noFill/>
          </p:spPr>
        </p:pic>
        <p:pic>
          <p:nvPicPr>
            <p:cNvPr id="37894" name="Picture 6" descr="http://economictimes.indiatimes.com/thumb/msid-18270175,width-640,resizemode-4/trees-covered-in-soft-rime-in-northeast-china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29455" y="3415512"/>
              <a:ext cx="2214545" cy="1728000"/>
            </a:xfrm>
            <a:prstGeom prst="rect">
              <a:avLst/>
            </a:prstGeom>
            <a:noFill/>
          </p:spPr>
        </p:pic>
      </p:grpSp>
      <p:pic>
        <p:nvPicPr>
          <p:cNvPr id="23" name="Image 22" descr="icing-wing1.jpg"/>
          <p:cNvPicPr>
            <a:picLocks noChangeAspect="1"/>
          </p:cNvPicPr>
          <p:nvPr/>
        </p:nvPicPr>
        <p:blipFill>
          <a:blip r:embed="rId8" cstate="print"/>
          <a:srcRect b="15625"/>
          <a:stretch>
            <a:fillRect/>
          </a:stretch>
        </p:blipFill>
        <p:spPr>
          <a:xfrm>
            <a:off x="6858016" y="5073057"/>
            <a:ext cx="2196000" cy="1713529"/>
          </a:xfrm>
          <a:prstGeom prst="rect">
            <a:avLst/>
          </a:prstGeom>
        </p:spPr>
      </p:pic>
      <p:pic>
        <p:nvPicPr>
          <p:cNvPr id="37906" name="Picture 18" descr="http://www.langleyflyingschool.com/Images/CPL%20Weather/21%20Ice%20Types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5058563"/>
            <a:ext cx="2412000" cy="1716005"/>
          </a:xfrm>
          <a:prstGeom prst="rect">
            <a:avLst/>
          </a:prstGeom>
          <a:noFill/>
        </p:spPr>
      </p:pic>
      <p:pic>
        <p:nvPicPr>
          <p:cNvPr id="37908" name="Picture 20" descr="http://www.cbs6albany.com/shared/weather/images/maps/ClimateData/weather_historical_daily/2009/Images/June15/Crossgates_Hai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00" y="5058563"/>
            <a:ext cx="2168379" cy="1692000"/>
          </a:xfrm>
          <a:prstGeom prst="rect">
            <a:avLst/>
          </a:prstGeom>
          <a:noFill/>
        </p:spPr>
      </p:pic>
      <p:pic>
        <p:nvPicPr>
          <p:cNvPr id="37910" name="Picture 22" descr="http://www.brigley.com/wp-content/uploads/2009/11/HailInHand.jpg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32000" y="5058586"/>
            <a:ext cx="2196000" cy="1692000"/>
          </a:xfrm>
          <a:prstGeom prst="rect">
            <a:avLst/>
          </a:prstGeom>
          <a:noFill/>
        </p:spPr>
      </p:pic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Defining 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AutoShape 2"/>
          <p:cNvSpPr>
            <a:spLocks noChangeArrowheads="1"/>
          </p:cNvSpPr>
          <p:nvPr/>
        </p:nvSpPr>
        <p:spPr bwMode="auto">
          <a:xfrm>
            <a:off x="1428728" y="4442403"/>
            <a:ext cx="5286412" cy="431799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hail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droplets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rain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drops,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drizzle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86578" y="1357298"/>
            <a:ext cx="2285984" cy="35719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4500562" y="5000636"/>
            <a:ext cx="4572000" cy="178592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922611" y="1571612"/>
            <a:ext cx="54059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smtClean="0"/>
              <a:t>Consistence with present and futur</a:t>
            </a:r>
          </a:p>
          <a:p>
            <a:pPr algn="ctr"/>
            <a:r>
              <a:rPr lang="en-CA" sz="2800" b="1" smtClean="0"/>
              <a:t>developpements:</a:t>
            </a:r>
          </a:p>
        </p:txBody>
      </p:sp>
      <p:sp>
        <p:nvSpPr>
          <p:cNvPr id="7" name="Rectangle 6"/>
          <p:cNvSpPr/>
          <p:nvPr/>
        </p:nvSpPr>
        <p:spPr>
          <a:xfrm>
            <a:off x="2786050" y="2915663"/>
            <a:ext cx="6215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smtClean="0"/>
              <a:t>Implementation of aerosol modules within air </a:t>
            </a:r>
          </a:p>
          <a:p>
            <a:r>
              <a:rPr lang="en-CA" sz="2000" smtClean="0"/>
              <a:t>quality models, and why not NWP models themselves</a:t>
            </a:r>
            <a:endParaRPr lang="en-CA" smtClean="0"/>
          </a:p>
        </p:txBody>
      </p:sp>
      <p:sp>
        <p:nvSpPr>
          <p:cNvPr id="8" name="Rectangle 7"/>
          <p:cNvSpPr/>
          <p:nvPr/>
        </p:nvSpPr>
        <p:spPr>
          <a:xfrm>
            <a:off x="2786050" y="4100460"/>
            <a:ext cx="6215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 smtClean="0"/>
              <a:t>Taking into account in-cloud heterogeneous chemistry</a:t>
            </a:r>
            <a:endParaRPr lang="en-CA" dirty="0" smtClean="0"/>
          </a:p>
        </p:txBody>
      </p:sp>
      <p:sp>
        <p:nvSpPr>
          <p:cNvPr id="9" name="Rectangle 8"/>
          <p:cNvSpPr/>
          <p:nvPr/>
        </p:nvSpPr>
        <p:spPr>
          <a:xfrm>
            <a:off x="2786050" y="5279611"/>
            <a:ext cx="6215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 smtClean="0"/>
              <a:t>Climate mode: possibility to test some hypothesis</a:t>
            </a:r>
          </a:p>
          <a:p>
            <a:r>
              <a:rPr lang="en-CA" sz="2000" dirty="0" smtClean="0"/>
              <a:t>about aerosol indirect effects.</a:t>
            </a:r>
            <a:endParaRPr lang="en-CA" dirty="0" smtClean="0"/>
          </a:p>
        </p:txBody>
      </p:sp>
      <p:sp>
        <p:nvSpPr>
          <p:cNvPr id="39" name="Rectangle 38"/>
          <p:cNvSpPr/>
          <p:nvPr/>
        </p:nvSpPr>
        <p:spPr>
          <a:xfrm>
            <a:off x="2786050" y="5916059"/>
            <a:ext cx="6357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smtClean="0"/>
              <a:t>(e.g. </a:t>
            </a:r>
            <a:r>
              <a:rPr lang="en-CA" sz="1600" dirty="0" err="1" smtClean="0"/>
              <a:t>dehydratation</a:t>
            </a:r>
            <a:r>
              <a:rPr lang="en-CA" sz="1600" dirty="0" smtClean="0"/>
              <a:t>-greenhouse feedback in Arctic,</a:t>
            </a:r>
          </a:p>
          <a:p>
            <a:r>
              <a:rPr lang="en-CA" sz="1600" dirty="0" smtClean="0"/>
              <a:t> Blanchet and Girard, 1994) 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285860"/>
            <a:ext cx="2500298" cy="15001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41" name="Flèche droite à entaille 40"/>
          <p:cNvSpPr/>
          <p:nvPr/>
        </p:nvSpPr>
        <p:spPr>
          <a:xfrm>
            <a:off x="1785918" y="2928934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Flèche droite à entaille 41"/>
          <p:cNvSpPr/>
          <p:nvPr/>
        </p:nvSpPr>
        <p:spPr>
          <a:xfrm>
            <a:off x="1785918" y="4071942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Flèche droite à entaille 42"/>
          <p:cNvSpPr/>
          <p:nvPr/>
        </p:nvSpPr>
        <p:spPr>
          <a:xfrm>
            <a:off x="1785918" y="5286388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auto">
          <a:xfrm>
            <a:off x="2928958" y="3643314"/>
            <a:ext cx="2857488" cy="431799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Double Moment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45" name="AutoShape 2"/>
          <p:cNvSpPr>
            <a:spLocks noChangeArrowheads="1"/>
          </p:cNvSpPr>
          <p:nvPr/>
        </p:nvSpPr>
        <p:spPr bwMode="auto">
          <a:xfrm>
            <a:off x="2928926" y="4643446"/>
            <a:ext cx="2857520" cy="431799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Classes neige pluie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14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3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15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16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5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Defining 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2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53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54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4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9" name="Chevron 8"/>
          <p:cNvSpPr/>
          <p:nvPr/>
        </p:nvSpPr>
        <p:spPr>
          <a:xfrm>
            <a:off x="4929222" y="4298398"/>
            <a:ext cx="4071934" cy="484632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142844" y="4298398"/>
            <a:ext cx="3857652" cy="484632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5929322" y="4286256"/>
            <a:ext cx="811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GCM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 descr="grid_image_mesoglob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882818"/>
            <a:ext cx="13320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GCM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2F9F2"/>
              </a:clrFrom>
              <a:clrTo>
                <a:srgbClr val="F2F9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2226697"/>
            <a:ext cx="1357322" cy="1500198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9784" y="2298161"/>
            <a:ext cx="133529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5984" y="2285992"/>
            <a:ext cx="1857388" cy="12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44" y="3083952"/>
            <a:ext cx="2143110" cy="111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hevron 9"/>
          <p:cNvSpPr/>
          <p:nvPr/>
        </p:nvSpPr>
        <p:spPr>
          <a:xfrm>
            <a:off x="3857620" y="4298398"/>
            <a:ext cx="500066" cy="484632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4214810" y="4298398"/>
            <a:ext cx="500066" cy="484632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4572000" y="4298398"/>
            <a:ext cx="500066" cy="484632"/>
          </a:xfrm>
          <a:prstGeom prst="chevron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639653" y="27860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CRM</a:t>
            </a:r>
            <a:endParaRPr lang="en-CA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2571736" y="198809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LAM-2.5km</a:t>
            </a:r>
            <a:endParaRPr lang="en-CA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4988247" y="200024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LAM-REG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357950" y="2559602"/>
            <a:ext cx="9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GLOBAL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929586" y="2000240"/>
            <a:ext cx="89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CLIMAT</a:t>
            </a:r>
          </a:p>
        </p:txBody>
      </p:sp>
      <p:cxnSp>
        <p:nvCxnSpPr>
          <p:cNvPr id="19" name="Connecteur droit 18"/>
          <p:cNvCxnSpPr/>
          <p:nvPr/>
        </p:nvCxnSpPr>
        <p:spPr>
          <a:xfrm rot="5400000">
            <a:off x="337472" y="4532398"/>
            <a:ext cx="468000" cy="0"/>
          </a:xfrm>
          <a:prstGeom prst="line">
            <a:avLst/>
          </a:prstGeom>
          <a:ln w="3810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  <a:alpha val="5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rot="5400000">
            <a:off x="980414" y="4532398"/>
            <a:ext cx="468000" cy="0"/>
          </a:xfrm>
          <a:prstGeom prst="line">
            <a:avLst/>
          </a:prstGeom>
          <a:ln w="3810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  <a:alpha val="5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rot="5400000">
            <a:off x="1980546" y="4532398"/>
            <a:ext cx="468000" cy="0"/>
          </a:xfrm>
          <a:prstGeom prst="line">
            <a:avLst/>
          </a:prstGeom>
          <a:ln w="3810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  <a:alpha val="5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rot="5400000">
            <a:off x="3409306" y="4532398"/>
            <a:ext cx="468000" cy="0"/>
          </a:xfrm>
          <a:prstGeom prst="line">
            <a:avLst/>
          </a:prstGeom>
          <a:ln w="3810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  <a:alpha val="5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rot="5400000">
            <a:off x="5052380" y="4532398"/>
            <a:ext cx="468000" cy="0"/>
          </a:xfrm>
          <a:prstGeom prst="line">
            <a:avLst/>
          </a:prstGeom>
          <a:ln w="3810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  <a:alpha val="5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rot="5400000">
            <a:off x="5338132" y="4532398"/>
            <a:ext cx="468000" cy="0"/>
          </a:xfrm>
          <a:prstGeom prst="line">
            <a:avLst/>
          </a:prstGeom>
          <a:ln w="3810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  <a:alpha val="5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5400000">
            <a:off x="6624016" y="4532398"/>
            <a:ext cx="468000" cy="0"/>
          </a:xfrm>
          <a:prstGeom prst="line">
            <a:avLst/>
          </a:prstGeom>
          <a:ln w="3810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  <a:alpha val="5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rot="5400000">
            <a:off x="8195651" y="4532398"/>
            <a:ext cx="468000" cy="0"/>
          </a:xfrm>
          <a:prstGeom prst="line">
            <a:avLst/>
          </a:prstGeom>
          <a:ln w="3810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  <a:alpha val="5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159925" y="4798464"/>
            <a:ext cx="76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100m</a:t>
            </a:r>
            <a:endParaRPr lang="en-CA" dirty="0"/>
          </a:p>
        </p:txBody>
      </p:sp>
      <p:sp>
        <p:nvSpPr>
          <p:cNvPr id="33" name="ZoneTexte 32"/>
          <p:cNvSpPr txBox="1"/>
          <p:nvPr/>
        </p:nvSpPr>
        <p:spPr>
          <a:xfrm>
            <a:off x="938305" y="4798464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500m</a:t>
            </a:r>
            <a:endParaRPr lang="en-CA" dirty="0"/>
          </a:p>
        </p:txBody>
      </p:sp>
      <p:sp>
        <p:nvSpPr>
          <p:cNvPr id="34" name="ZoneTexte 33"/>
          <p:cNvSpPr txBox="1"/>
          <p:nvPr/>
        </p:nvSpPr>
        <p:spPr>
          <a:xfrm>
            <a:off x="1928794" y="479846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1km</a:t>
            </a:r>
            <a:endParaRPr lang="en-CA" dirty="0"/>
          </a:p>
        </p:txBody>
      </p:sp>
      <p:sp>
        <p:nvSpPr>
          <p:cNvPr id="36" name="ZoneTexte 35"/>
          <p:cNvSpPr txBox="1"/>
          <p:nvPr/>
        </p:nvSpPr>
        <p:spPr>
          <a:xfrm>
            <a:off x="3357554" y="4798464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4km</a:t>
            </a:r>
            <a:endParaRPr lang="en-CA" dirty="0"/>
          </a:p>
        </p:txBody>
      </p:sp>
      <p:sp>
        <p:nvSpPr>
          <p:cNvPr id="37" name="ZoneTexte 36"/>
          <p:cNvSpPr txBox="1"/>
          <p:nvPr/>
        </p:nvSpPr>
        <p:spPr>
          <a:xfrm>
            <a:off x="4894069" y="4798464"/>
            <a:ext cx="749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10km</a:t>
            </a:r>
            <a:endParaRPr lang="en-CA" dirty="0"/>
          </a:p>
        </p:txBody>
      </p:sp>
      <p:sp>
        <p:nvSpPr>
          <p:cNvPr id="38" name="ZoneTexte 37"/>
          <p:cNvSpPr txBox="1"/>
          <p:nvPr/>
        </p:nvSpPr>
        <p:spPr>
          <a:xfrm>
            <a:off x="6465705" y="4774180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30km</a:t>
            </a:r>
            <a:endParaRPr lang="en-CA" dirty="0"/>
          </a:p>
        </p:txBody>
      </p:sp>
      <p:sp>
        <p:nvSpPr>
          <p:cNvPr id="39" name="ZoneTexte 38"/>
          <p:cNvSpPr txBox="1"/>
          <p:nvPr/>
        </p:nvSpPr>
        <p:spPr>
          <a:xfrm>
            <a:off x="8001024" y="4786322"/>
            <a:ext cx="88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100km</a:t>
            </a:r>
            <a:endParaRPr lang="en-CA" dirty="0"/>
          </a:p>
        </p:txBody>
      </p:sp>
      <p:sp>
        <p:nvSpPr>
          <p:cNvPr id="48" name="ZoneTexte 47"/>
          <p:cNvSpPr txBox="1"/>
          <p:nvPr/>
        </p:nvSpPr>
        <p:spPr>
          <a:xfrm>
            <a:off x="2520954" y="4786322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2.5km</a:t>
            </a:r>
            <a:endParaRPr lang="en-CA" dirty="0"/>
          </a:p>
        </p:txBody>
      </p:sp>
      <p:cxnSp>
        <p:nvCxnSpPr>
          <p:cNvPr id="49" name="Connecteur droit 48"/>
          <p:cNvCxnSpPr/>
          <p:nvPr/>
        </p:nvCxnSpPr>
        <p:spPr>
          <a:xfrm rot="5400000">
            <a:off x="2766364" y="4520256"/>
            <a:ext cx="468000" cy="0"/>
          </a:xfrm>
          <a:prstGeom prst="line">
            <a:avLst/>
          </a:prstGeom>
          <a:ln w="38100">
            <a:gradFill>
              <a:gsLst>
                <a:gs pos="0">
                  <a:schemeClr val="tx1"/>
                </a:gs>
                <a:gs pos="5000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65000"/>
                    <a:lumOff val="35000"/>
                    <a:alpha val="58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5214942" y="3929066"/>
            <a:ext cx="75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15km</a:t>
            </a:r>
            <a:endParaRPr lang="en-CA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3366B2"/>
              </a:clrFrom>
              <a:clrTo>
                <a:srgbClr val="3366B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80148"/>
            <a:ext cx="1500166" cy="1063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7" name="Groupe 56"/>
          <p:cNvGrpSpPr/>
          <p:nvPr/>
        </p:nvGrpSpPr>
        <p:grpSpPr>
          <a:xfrm>
            <a:off x="1571604" y="5857892"/>
            <a:ext cx="6000792" cy="571504"/>
            <a:chOff x="1571604" y="5857892"/>
            <a:chExt cx="6000792" cy="571504"/>
          </a:xfrm>
        </p:grpSpPr>
        <p:sp>
          <p:nvSpPr>
            <p:cNvPr id="63" name="AutoShape 2"/>
            <p:cNvSpPr>
              <a:spLocks noChangeArrowheads="1"/>
            </p:cNvSpPr>
            <p:nvPr/>
          </p:nvSpPr>
          <p:spPr bwMode="auto">
            <a:xfrm>
              <a:off x="1571604" y="5929330"/>
              <a:ext cx="2786082" cy="428628"/>
            </a:xfrm>
            <a:prstGeom prst="roundRect">
              <a:avLst>
                <a:gd name="adj" fmla="val 22287"/>
              </a:avLst>
            </a:prstGeom>
            <a:solidFill>
              <a:srgbClr val="FFFF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Double Moment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pic>
          <p:nvPicPr>
            <p:cNvPr id="65" name="Picture 5" descr="rain-drop"/>
            <p:cNvPicPr preferRelativeResize="0"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004562" y="5925958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6" name="Picture 31" descr="snow_flake_1"/>
            <p:cNvPicPr preferRelativeResize="0">
              <a:picLocks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004694" y="5919783"/>
              <a:ext cx="468000" cy="43200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7" name="Picture 33" descr="Ice"/>
            <p:cNvPicPr preferRelativeResize="0">
              <a:picLocks noChangeArrowheads="1"/>
            </p:cNvPicPr>
            <p:nvPr/>
          </p:nvPicPr>
          <p:blipFill>
            <a:blip r:embed="rId13" cstate="print"/>
            <a:srcRect l="7584" t="9091" r="9291" b="9024"/>
            <a:stretch>
              <a:fillRect/>
            </a:stretch>
          </p:blipFill>
          <p:spPr bwMode="auto">
            <a:xfrm>
              <a:off x="5504628" y="5919784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8" name="Picture 4" descr="droplets_drawing"/>
            <p:cNvPicPr preferRelativeResize="0">
              <a:picLocks noChangeArrowheads="1"/>
            </p:cNvPicPr>
            <p:nvPr/>
          </p:nvPicPr>
          <p:blipFill>
            <a:blip r:embed="rId14" cstate="print"/>
            <a:srcRect b="41463"/>
            <a:stretch>
              <a:fillRect/>
            </a:stretch>
          </p:blipFill>
          <p:spPr bwMode="auto">
            <a:xfrm>
              <a:off x="4500562" y="5925958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9" name="Picture 30" descr="hail_graupel_sleet"/>
            <p:cNvPicPr preferRelativeResize="0">
              <a:picLocks noChangeArrowheads="1"/>
            </p:cNvPicPr>
            <p:nvPr/>
          </p:nvPicPr>
          <p:blipFill>
            <a:blip r:embed="rId15" cstate="print"/>
            <a:srcRect l="35179" t="14771" r="35324" b="10861"/>
            <a:stretch>
              <a:fillRect/>
            </a:stretch>
          </p:blipFill>
          <p:spPr bwMode="auto">
            <a:xfrm>
              <a:off x="7076264" y="5929330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0" name="Picture 32" descr="hail_graupel_sleet"/>
            <p:cNvPicPr preferRelativeResize="0">
              <a:picLocks noChangeArrowheads="1"/>
            </p:cNvPicPr>
            <p:nvPr/>
          </p:nvPicPr>
          <p:blipFill>
            <a:blip r:embed="rId16" cstate="print"/>
            <a:srcRect t="14771" r="71011" b="15205"/>
            <a:stretch>
              <a:fillRect/>
            </a:stretch>
          </p:blipFill>
          <p:spPr bwMode="auto">
            <a:xfrm>
              <a:off x="6572264" y="5929330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85" name="Parenthèses 84"/>
            <p:cNvSpPr/>
            <p:nvPr/>
          </p:nvSpPr>
          <p:spPr>
            <a:xfrm>
              <a:off x="6515120" y="5857892"/>
              <a:ext cx="1057276" cy="571504"/>
            </a:xfrm>
            <a:prstGeom prst="bracketPair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1" name="Double flèche horizontale 50"/>
          <p:cNvSpPr/>
          <p:nvPr/>
        </p:nvSpPr>
        <p:spPr>
          <a:xfrm>
            <a:off x="2071670" y="5143512"/>
            <a:ext cx="5072098" cy="714380"/>
          </a:xfrm>
          <a:prstGeom prst="leftRightArrow">
            <a:avLst>
              <a:gd name="adj1" fmla="val 50000"/>
              <a:gd name="adj2" fmla="val 40986"/>
            </a:avLst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Challenge: Which microphysical scheme?</a:t>
            </a:r>
            <a:endParaRPr lang="en-C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321709" y="4286256"/>
            <a:ext cx="6783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928794" y="4286256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CRM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rid_image_mesoglo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882818"/>
            <a:ext cx="13320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1222" y="2298161"/>
            <a:ext cx="133529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285992"/>
            <a:ext cx="1857388" cy="12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2571736" y="198809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LAM-2.5km</a:t>
            </a:r>
            <a:endParaRPr lang="en-CA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5059685" y="200024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LAM-REG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357950" y="2559602"/>
            <a:ext cx="9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GLOBAL</a:t>
            </a:r>
          </a:p>
        </p:txBody>
      </p:sp>
      <p:grpSp>
        <p:nvGrpSpPr>
          <p:cNvPr id="2" name="Groupe 60"/>
          <p:cNvGrpSpPr/>
          <p:nvPr/>
        </p:nvGrpSpPr>
        <p:grpSpPr>
          <a:xfrm>
            <a:off x="142844" y="3929066"/>
            <a:ext cx="8858312" cy="1238730"/>
            <a:chOff x="142844" y="3929066"/>
            <a:chExt cx="8858312" cy="1238730"/>
          </a:xfrm>
        </p:grpSpPr>
        <p:sp>
          <p:nvSpPr>
            <p:cNvPr id="9" name="Chevron 8"/>
            <p:cNvSpPr/>
            <p:nvPr/>
          </p:nvSpPr>
          <p:spPr>
            <a:xfrm>
              <a:off x="4929222" y="4298398"/>
              <a:ext cx="4071934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42844" y="4298398"/>
              <a:ext cx="3857652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929322" y="4286256"/>
              <a:ext cx="8114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GCM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385762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421481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457200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cxnSp>
          <p:nvCxnSpPr>
            <p:cNvPr id="19" name="Connecteur droit 18"/>
            <p:cNvCxnSpPr/>
            <p:nvPr/>
          </p:nvCxnSpPr>
          <p:spPr>
            <a:xfrm rot="5400000">
              <a:off x="33747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980414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rot="5400000">
              <a:off x="198054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340930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5400000">
              <a:off x="5052380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>
              <a:off x="533813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662401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5400000">
              <a:off x="8195651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159925" y="4798464"/>
              <a:ext cx="768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100m</a:t>
              </a:r>
              <a:endParaRPr lang="en-CA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938305" y="4798464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500m</a:t>
              </a:r>
              <a:endParaRPr lang="en-CA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92879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1km</a:t>
              </a:r>
              <a:endParaRPr lang="en-CA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35755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4km</a:t>
              </a:r>
              <a:endParaRPr lang="en-CA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894069" y="4798464"/>
              <a:ext cx="749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10km</a:t>
              </a:r>
              <a:endParaRPr lang="en-CA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465705" y="4774180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30km</a:t>
              </a:r>
              <a:endParaRPr lang="en-CA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8001024" y="4786322"/>
              <a:ext cx="884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100km</a:t>
              </a:r>
              <a:endParaRPr lang="en-CA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520954" y="4786322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2.5km</a:t>
              </a:r>
              <a:endParaRPr lang="en-CA" dirty="0"/>
            </a:p>
          </p:txBody>
        </p:sp>
        <p:cxnSp>
          <p:nvCxnSpPr>
            <p:cNvPr id="49" name="Connecteur droit 48"/>
            <p:cNvCxnSpPr/>
            <p:nvPr/>
          </p:nvCxnSpPr>
          <p:spPr>
            <a:xfrm rot="5400000">
              <a:off x="2766364" y="4520256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5214942" y="3929066"/>
              <a:ext cx="753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15km</a:t>
              </a:r>
              <a:endParaRPr lang="en-CA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28794" y="4286256"/>
              <a:ext cx="8018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21709" y="4286256"/>
              <a:ext cx="678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LES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2" name="AutoShape 2"/>
          <p:cNvSpPr>
            <a:spLocks noChangeArrowheads="1"/>
          </p:cNvSpPr>
          <p:nvPr/>
        </p:nvSpPr>
        <p:spPr bwMode="auto">
          <a:xfrm>
            <a:off x="285720" y="1428736"/>
            <a:ext cx="1214446" cy="360361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Double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75" name="Picture 5" descr="rain-drop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1262" y="1142984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8" name="Picture 4" descr="droplets_drawing"/>
          <p:cNvPicPr preferRelativeResize="0">
            <a:picLocks noChangeArrowheads="1"/>
          </p:cNvPicPr>
          <p:nvPr/>
        </p:nvPicPr>
        <p:blipFill>
          <a:blip r:embed="rId6" cstate="print"/>
          <a:srcRect b="41463"/>
          <a:stretch>
            <a:fillRect/>
          </a:stretch>
        </p:blipFill>
        <p:spPr bwMode="auto">
          <a:xfrm>
            <a:off x="1631196" y="1142984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ZoneTexte 12"/>
          <p:cNvSpPr txBox="1"/>
          <p:nvPr/>
        </p:nvSpPr>
        <p:spPr>
          <a:xfrm>
            <a:off x="1639653" y="27860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CRM</a:t>
            </a:r>
            <a:endParaRPr lang="en-CA" b="1" dirty="0"/>
          </a:p>
        </p:txBody>
      </p:sp>
      <p:pic>
        <p:nvPicPr>
          <p:cNvPr id="70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7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85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89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9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grpSp>
        <p:nvGrpSpPr>
          <p:cNvPr id="54" name="Groupe 53"/>
          <p:cNvGrpSpPr/>
          <p:nvPr/>
        </p:nvGrpSpPr>
        <p:grpSpPr>
          <a:xfrm>
            <a:off x="1571604" y="1571612"/>
            <a:ext cx="2114552" cy="571504"/>
            <a:chOff x="2645622" y="1500174"/>
            <a:chExt cx="2114552" cy="571504"/>
          </a:xfrm>
        </p:grpSpPr>
        <p:pic>
          <p:nvPicPr>
            <p:cNvPr id="76" name="Picture 31" descr="snow_flake_1"/>
            <p:cNvPicPr preferRelativeResize="0"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02832" y="1562065"/>
              <a:ext cx="468000" cy="43200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7" name="Picture 33" descr="Ice"/>
            <p:cNvPicPr preferRelativeResize="0">
              <a:picLocks noChangeArrowheads="1"/>
            </p:cNvPicPr>
            <p:nvPr/>
          </p:nvPicPr>
          <p:blipFill>
            <a:blip r:embed="rId11" cstate="print"/>
            <a:srcRect l="7584" t="9091" r="9291" b="9024"/>
            <a:stretch>
              <a:fillRect/>
            </a:stretch>
          </p:blipFill>
          <p:spPr bwMode="auto">
            <a:xfrm>
              <a:off x="2702766" y="1562066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80" name="Picture 30" descr="hail_graupel_sleet"/>
            <p:cNvPicPr preferRelativeResize="0">
              <a:picLocks noChangeArrowheads="1"/>
            </p:cNvPicPr>
            <p:nvPr/>
          </p:nvPicPr>
          <p:blipFill>
            <a:blip r:embed="rId12" cstate="print"/>
            <a:srcRect l="35179" t="14771" r="35324" b="10861"/>
            <a:stretch>
              <a:fillRect/>
            </a:stretch>
          </p:blipFill>
          <p:spPr bwMode="auto">
            <a:xfrm>
              <a:off x="4264042" y="1571612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81" name="Picture 32" descr="hail_graupel_sleet"/>
            <p:cNvPicPr preferRelativeResize="0">
              <a:picLocks noChangeArrowheads="1"/>
            </p:cNvPicPr>
            <p:nvPr/>
          </p:nvPicPr>
          <p:blipFill>
            <a:blip r:embed="rId13" cstate="print"/>
            <a:srcRect t="14771" r="71011" b="15205"/>
            <a:stretch>
              <a:fillRect/>
            </a:stretch>
          </p:blipFill>
          <p:spPr bwMode="auto">
            <a:xfrm>
              <a:off x="3760042" y="1571612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82" name="Parenthèses 81"/>
            <p:cNvSpPr/>
            <p:nvPr/>
          </p:nvSpPr>
          <p:spPr>
            <a:xfrm>
              <a:off x="3702898" y="1500174"/>
              <a:ext cx="1057276" cy="571504"/>
            </a:xfrm>
            <a:prstGeom prst="bracketPair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Parenthèses 51"/>
            <p:cNvSpPr/>
            <p:nvPr/>
          </p:nvSpPr>
          <p:spPr>
            <a:xfrm>
              <a:off x="2645622" y="1500174"/>
              <a:ext cx="1057276" cy="571504"/>
            </a:xfrm>
            <a:prstGeom prst="bracketPair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5" name="Flèche droite à entaille 54"/>
          <p:cNvSpPr/>
          <p:nvPr/>
        </p:nvSpPr>
        <p:spPr>
          <a:xfrm>
            <a:off x="3857620" y="1428736"/>
            <a:ext cx="2071702" cy="484632"/>
          </a:xfrm>
          <a:prstGeom prst="notchedRightArrow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ZoneTexte 55"/>
          <p:cNvSpPr txBox="1"/>
          <p:nvPr/>
        </p:nvSpPr>
        <p:spPr>
          <a:xfrm>
            <a:off x="5929322" y="1488032"/>
            <a:ext cx="2403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 bigger scales</a:t>
            </a:r>
            <a:endParaRPr lang="en-C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44" y="3083952"/>
            <a:ext cx="2143110" cy="111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rid_image_mesoglo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882818"/>
            <a:ext cx="13320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1222" y="2298161"/>
            <a:ext cx="133529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285992"/>
            <a:ext cx="1857388" cy="12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ZoneTexte 15"/>
          <p:cNvSpPr txBox="1"/>
          <p:nvPr/>
        </p:nvSpPr>
        <p:spPr>
          <a:xfrm>
            <a:off x="6357950" y="2559602"/>
            <a:ext cx="9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GLOBAL</a:t>
            </a:r>
          </a:p>
        </p:txBody>
      </p:sp>
      <p:grpSp>
        <p:nvGrpSpPr>
          <p:cNvPr id="2" name="Groupe 60"/>
          <p:cNvGrpSpPr/>
          <p:nvPr/>
        </p:nvGrpSpPr>
        <p:grpSpPr>
          <a:xfrm>
            <a:off x="142844" y="3929066"/>
            <a:ext cx="8858312" cy="1238730"/>
            <a:chOff x="142844" y="3929066"/>
            <a:chExt cx="8858312" cy="1238730"/>
          </a:xfrm>
        </p:grpSpPr>
        <p:sp>
          <p:nvSpPr>
            <p:cNvPr id="9" name="Chevron 8"/>
            <p:cNvSpPr/>
            <p:nvPr/>
          </p:nvSpPr>
          <p:spPr>
            <a:xfrm>
              <a:off x="4929222" y="4298398"/>
              <a:ext cx="4071934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42844" y="4298398"/>
              <a:ext cx="3857652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929322" y="4286256"/>
              <a:ext cx="8114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GCM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385762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421481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457200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cxnSp>
          <p:nvCxnSpPr>
            <p:cNvPr id="19" name="Connecteur droit 18"/>
            <p:cNvCxnSpPr/>
            <p:nvPr/>
          </p:nvCxnSpPr>
          <p:spPr>
            <a:xfrm rot="5400000">
              <a:off x="33747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980414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rot="5400000">
              <a:off x="198054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340930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5400000">
              <a:off x="5052380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>
              <a:off x="533813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662401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5400000">
              <a:off x="8195651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159925" y="4798464"/>
              <a:ext cx="768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100m</a:t>
              </a:r>
              <a:endParaRPr lang="en-CA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938305" y="4798464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500m</a:t>
              </a:r>
              <a:endParaRPr lang="en-CA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92879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1km</a:t>
              </a:r>
              <a:endParaRPr lang="en-CA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35755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4km</a:t>
              </a:r>
              <a:endParaRPr lang="en-CA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894069" y="4798464"/>
              <a:ext cx="749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10km</a:t>
              </a:r>
              <a:endParaRPr lang="en-CA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465705" y="4774180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30km</a:t>
              </a:r>
              <a:endParaRPr lang="en-CA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8001024" y="4786322"/>
              <a:ext cx="884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100km</a:t>
              </a:r>
              <a:endParaRPr lang="en-CA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520954" y="4786322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2.5km</a:t>
              </a:r>
              <a:endParaRPr lang="en-CA" dirty="0"/>
            </a:p>
          </p:txBody>
        </p:sp>
        <p:cxnSp>
          <p:nvCxnSpPr>
            <p:cNvPr id="49" name="Connecteur droit 48"/>
            <p:cNvCxnSpPr/>
            <p:nvPr/>
          </p:nvCxnSpPr>
          <p:spPr>
            <a:xfrm rot="5400000">
              <a:off x="2766364" y="4520256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5214942" y="3929066"/>
              <a:ext cx="753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15km</a:t>
              </a:r>
              <a:endParaRPr lang="en-CA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28794" y="4286256"/>
              <a:ext cx="8018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21709" y="4286256"/>
              <a:ext cx="678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LES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639653" y="27860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CRM</a:t>
            </a:r>
            <a:endParaRPr lang="en-CA" b="1" dirty="0"/>
          </a:p>
        </p:txBody>
      </p:sp>
      <p:pic>
        <p:nvPicPr>
          <p:cNvPr id="70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5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85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89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7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53" name="Flèche droite à entaille 52"/>
          <p:cNvSpPr/>
          <p:nvPr/>
        </p:nvSpPr>
        <p:spPr>
          <a:xfrm flipH="1">
            <a:off x="4643438" y="2714620"/>
            <a:ext cx="581028" cy="484632"/>
          </a:xfrm>
          <a:prstGeom prst="notchedRightArrow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Flèche droite à entaille 53"/>
          <p:cNvSpPr/>
          <p:nvPr/>
        </p:nvSpPr>
        <p:spPr>
          <a:xfrm flipH="1">
            <a:off x="5929322" y="3357562"/>
            <a:ext cx="581028" cy="484632"/>
          </a:xfrm>
          <a:prstGeom prst="notchedRightArrow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ZoneTexte 57"/>
          <p:cNvSpPr txBox="1"/>
          <p:nvPr/>
        </p:nvSpPr>
        <p:spPr>
          <a:xfrm>
            <a:off x="2571736" y="198809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LAM-2.5km</a:t>
            </a:r>
            <a:endParaRPr lang="en-CA" b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5059685" y="200024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LAM-REG</a:t>
            </a:r>
          </a:p>
        </p:txBody>
      </p:sp>
      <p:sp>
        <p:nvSpPr>
          <p:cNvPr id="60" name="AutoShape 2"/>
          <p:cNvSpPr>
            <a:spLocks noChangeArrowheads="1"/>
          </p:cNvSpPr>
          <p:nvPr/>
        </p:nvSpPr>
        <p:spPr bwMode="auto">
          <a:xfrm>
            <a:off x="285720" y="1428736"/>
            <a:ext cx="1214446" cy="360361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Double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61" name="Picture 5" descr="rain-drop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1262" y="1142984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3" name="Picture 4" descr="droplets_drawing"/>
          <p:cNvPicPr preferRelativeResize="0">
            <a:picLocks noChangeArrowheads="1"/>
          </p:cNvPicPr>
          <p:nvPr/>
        </p:nvPicPr>
        <p:blipFill>
          <a:blip r:embed="rId9" cstate="print"/>
          <a:srcRect b="41463"/>
          <a:stretch>
            <a:fillRect/>
          </a:stretch>
        </p:blipFill>
        <p:spPr bwMode="auto">
          <a:xfrm>
            <a:off x="1631196" y="1142984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64" name="Groupe 63"/>
          <p:cNvGrpSpPr/>
          <p:nvPr/>
        </p:nvGrpSpPr>
        <p:grpSpPr>
          <a:xfrm>
            <a:off x="1571604" y="1571612"/>
            <a:ext cx="2114552" cy="571504"/>
            <a:chOff x="2645622" y="1500174"/>
            <a:chExt cx="2114552" cy="571504"/>
          </a:xfrm>
        </p:grpSpPr>
        <p:pic>
          <p:nvPicPr>
            <p:cNvPr id="65" name="Picture 31" descr="snow_flake_1"/>
            <p:cNvPicPr preferRelativeResize="0"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02832" y="1562065"/>
              <a:ext cx="468000" cy="43200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6" name="Picture 33" descr="Ice"/>
            <p:cNvPicPr preferRelativeResize="0">
              <a:picLocks noChangeArrowheads="1"/>
            </p:cNvPicPr>
            <p:nvPr/>
          </p:nvPicPr>
          <p:blipFill>
            <a:blip r:embed="rId11" cstate="print"/>
            <a:srcRect l="7584" t="9091" r="9291" b="9024"/>
            <a:stretch>
              <a:fillRect/>
            </a:stretch>
          </p:blipFill>
          <p:spPr bwMode="auto">
            <a:xfrm>
              <a:off x="2702766" y="1562066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7" name="Picture 30" descr="hail_graupel_sleet"/>
            <p:cNvPicPr preferRelativeResize="0">
              <a:picLocks noChangeArrowheads="1"/>
            </p:cNvPicPr>
            <p:nvPr/>
          </p:nvPicPr>
          <p:blipFill>
            <a:blip r:embed="rId12" cstate="print"/>
            <a:srcRect l="35179" t="14771" r="35324" b="10861"/>
            <a:stretch>
              <a:fillRect/>
            </a:stretch>
          </p:blipFill>
          <p:spPr bwMode="auto">
            <a:xfrm>
              <a:off x="4264042" y="1571612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68" name="Picture 32" descr="hail_graupel_sleet"/>
            <p:cNvPicPr preferRelativeResize="0">
              <a:picLocks noChangeArrowheads="1"/>
            </p:cNvPicPr>
            <p:nvPr/>
          </p:nvPicPr>
          <p:blipFill>
            <a:blip r:embed="rId13" cstate="print"/>
            <a:srcRect t="14771" r="71011" b="15205"/>
            <a:stretch>
              <a:fillRect/>
            </a:stretch>
          </p:blipFill>
          <p:spPr bwMode="auto">
            <a:xfrm>
              <a:off x="3760042" y="1571612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71" name="Parenthèses 70"/>
            <p:cNvSpPr/>
            <p:nvPr/>
          </p:nvSpPr>
          <p:spPr>
            <a:xfrm>
              <a:off x="3702898" y="1500174"/>
              <a:ext cx="1057276" cy="571504"/>
            </a:xfrm>
            <a:prstGeom prst="bracketPair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3" name="Parenthèses 72"/>
            <p:cNvSpPr/>
            <p:nvPr/>
          </p:nvSpPr>
          <p:spPr>
            <a:xfrm>
              <a:off x="2645622" y="1500174"/>
              <a:ext cx="1057276" cy="571504"/>
            </a:xfrm>
            <a:prstGeom prst="bracketPair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74" name="Flèche droite à entaille 73"/>
          <p:cNvSpPr/>
          <p:nvPr/>
        </p:nvSpPr>
        <p:spPr>
          <a:xfrm>
            <a:off x="3857620" y="1428736"/>
            <a:ext cx="2071702" cy="484632"/>
          </a:xfrm>
          <a:prstGeom prst="notchedRightArrow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9" name="ZoneTexte 78"/>
          <p:cNvSpPr txBox="1"/>
          <p:nvPr/>
        </p:nvSpPr>
        <p:spPr>
          <a:xfrm>
            <a:off x="5929322" y="1488032"/>
            <a:ext cx="2403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 bigger scales</a:t>
            </a:r>
            <a:endParaRPr lang="en-C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3571868" y="3643314"/>
            <a:ext cx="2504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 smaller scales</a:t>
            </a:r>
            <a:endParaRPr lang="en-C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rid_image_mesoglo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882818"/>
            <a:ext cx="13320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1222" y="2298161"/>
            <a:ext cx="133529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2285992"/>
            <a:ext cx="1857388" cy="12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2571736" y="198809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LAM-2.5km</a:t>
            </a:r>
            <a:endParaRPr lang="en-CA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5059685" y="200024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LAM-REG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357950" y="2559602"/>
            <a:ext cx="9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GLOBAL</a:t>
            </a:r>
          </a:p>
        </p:txBody>
      </p:sp>
      <p:grpSp>
        <p:nvGrpSpPr>
          <p:cNvPr id="2" name="Groupe 60"/>
          <p:cNvGrpSpPr/>
          <p:nvPr/>
        </p:nvGrpSpPr>
        <p:grpSpPr>
          <a:xfrm>
            <a:off x="142844" y="3929066"/>
            <a:ext cx="8858312" cy="1238730"/>
            <a:chOff x="142844" y="3929066"/>
            <a:chExt cx="8858312" cy="1238730"/>
          </a:xfrm>
        </p:grpSpPr>
        <p:sp>
          <p:nvSpPr>
            <p:cNvPr id="9" name="Chevron 8"/>
            <p:cNvSpPr/>
            <p:nvPr/>
          </p:nvSpPr>
          <p:spPr>
            <a:xfrm>
              <a:off x="4929222" y="4298398"/>
              <a:ext cx="4071934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42844" y="4298398"/>
              <a:ext cx="3857652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929322" y="4286256"/>
              <a:ext cx="8114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GCM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385762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421481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457200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cxnSp>
          <p:nvCxnSpPr>
            <p:cNvPr id="19" name="Connecteur droit 18"/>
            <p:cNvCxnSpPr/>
            <p:nvPr/>
          </p:nvCxnSpPr>
          <p:spPr>
            <a:xfrm rot="5400000">
              <a:off x="33747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980414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rot="5400000">
              <a:off x="198054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340930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5400000">
              <a:off x="5052380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>
              <a:off x="533813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662401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5400000">
              <a:off x="8195651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159925" y="4798464"/>
              <a:ext cx="768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100m</a:t>
              </a:r>
              <a:endParaRPr lang="en-CA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938305" y="4798464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500m</a:t>
              </a:r>
              <a:endParaRPr lang="en-CA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92879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1km</a:t>
              </a:r>
              <a:endParaRPr lang="en-CA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35755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4km</a:t>
              </a:r>
              <a:endParaRPr lang="en-CA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894069" y="4798464"/>
              <a:ext cx="749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10km</a:t>
              </a:r>
              <a:endParaRPr lang="en-CA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465705" y="4774180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30km</a:t>
              </a:r>
              <a:endParaRPr lang="en-CA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8001024" y="4786322"/>
              <a:ext cx="884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100km</a:t>
              </a:r>
              <a:endParaRPr lang="en-CA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520954" y="4786322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2.5km</a:t>
              </a:r>
              <a:endParaRPr lang="en-CA" dirty="0"/>
            </a:p>
          </p:txBody>
        </p:sp>
        <p:cxnSp>
          <p:nvCxnSpPr>
            <p:cNvPr id="49" name="Connecteur droit 48"/>
            <p:cNvCxnSpPr/>
            <p:nvPr/>
          </p:nvCxnSpPr>
          <p:spPr>
            <a:xfrm rot="5400000">
              <a:off x="2766364" y="4520256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5214942" y="3929066"/>
              <a:ext cx="753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15km</a:t>
              </a:r>
              <a:endParaRPr lang="en-CA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28794" y="4286256"/>
              <a:ext cx="8018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21709" y="4286256"/>
              <a:ext cx="678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LES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639653" y="27860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CRM</a:t>
            </a:r>
            <a:endParaRPr lang="en-CA" b="1" dirty="0"/>
          </a:p>
        </p:txBody>
      </p:sp>
      <p:pic>
        <p:nvPicPr>
          <p:cNvPr id="70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5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85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89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7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53" name="Flèche droite à entaille 52"/>
          <p:cNvSpPr/>
          <p:nvPr/>
        </p:nvSpPr>
        <p:spPr>
          <a:xfrm flipH="1">
            <a:off x="4643438" y="2714620"/>
            <a:ext cx="581028" cy="484632"/>
          </a:xfrm>
          <a:prstGeom prst="notchedRightArrow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Flèche droite à entaille 53"/>
          <p:cNvSpPr/>
          <p:nvPr/>
        </p:nvSpPr>
        <p:spPr>
          <a:xfrm flipH="1">
            <a:off x="5929322" y="3357562"/>
            <a:ext cx="581028" cy="484632"/>
          </a:xfrm>
          <a:prstGeom prst="notchedRightArrow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ZoneTexte 57"/>
          <p:cNvSpPr txBox="1"/>
          <p:nvPr/>
        </p:nvSpPr>
        <p:spPr>
          <a:xfrm>
            <a:off x="1194432" y="5143512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1194432" y="5572140"/>
            <a:ext cx="5628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Explosion 1 60"/>
          <p:cNvSpPr/>
          <p:nvPr/>
        </p:nvSpPr>
        <p:spPr>
          <a:xfrm rot="1864308">
            <a:off x="6311309" y="5202893"/>
            <a:ext cx="2536148" cy="1077972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solved!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571736" y="198809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LAM-2.5km</a:t>
            </a:r>
            <a:endParaRPr lang="en-CA" b="1" dirty="0"/>
          </a:p>
        </p:txBody>
      </p:sp>
      <p:sp>
        <p:nvSpPr>
          <p:cNvPr id="64" name="ZoneTexte 63"/>
          <p:cNvSpPr txBox="1"/>
          <p:nvPr/>
        </p:nvSpPr>
        <p:spPr>
          <a:xfrm>
            <a:off x="5059685" y="200024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LAM-REG</a:t>
            </a:r>
          </a:p>
        </p:txBody>
      </p:sp>
      <p:sp>
        <p:nvSpPr>
          <p:cNvPr id="65" name="AutoShape 2"/>
          <p:cNvSpPr>
            <a:spLocks noChangeArrowheads="1"/>
          </p:cNvSpPr>
          <p:nvPr/>
        </p:nvSpPr>
        <p:spPr bwMode="auto">
          <a:xfrm>
            <a:off x="285720" y="1428736"/>
            <a:ext cx="1214446" cy="360361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Double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66" name="Picture 5" descr="rain-drop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1262" y="1142984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7" name="Picture 4" descr="droplets_drawing"/>
          <p:cNvPicPr preferRelativeResize="0">
            <a:picLocks noChangeArrowheads="1"/>
          </p:cNvPicPr>
          <p:nvPr/>
        </p:nvPicPr>
        <p:blipFill>
          <a:blip r:embed="rId9" cstate="print"/>
          <a:srcRect b="41463"/>
          <a:stretch>
            <a:fillRect/>
          </a:stretch>
        </p:blipFill>
        <p:spPr bwMode="auto">
          <a:xfrm>
            <a:off x="1631196" y="1142984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68" name="Groupe 67"/>
          <p:cNvGrpSpPr/>
          <p:nvPr/>
        </p:nvGrpSpPr>
        <p:grpSpPr>
          <a:xfrm>
            <a:off x="1571604" y="1571612"/>
            <a:ext cx="2114552" cy="571504"/>
            <a:chOff x="2645622" y="1500174"/>
            <a:chExt cx="2114552" cy="571504"/>
          </a:xfrm>
        </p:grpSpPr>
        <p:pic>
          <p:nvPicPr>
            <p:cNvPr id="71" name="Picture 31" descr="snow_flake_1"/>
            <p:cNvPicPr preferRelativeResize="0"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202832" y="1562065"/>
              <a:ext cx="468000" cy="43200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3" name="Picture 33" descr="Ice"/>
            <p:cNvPicPr preferRelativeResize="0">
              <a:picLocks noChangeArrowheads="1"/>
            </p:cNvPicPr>
            <p:nvPr/>
          </p:nvPicPr>
          <p:blipFill>
            <a:blip r:embed="rId11" cstate="print"/>
            <a:srcRect l="7584" t="9091" r="9291" b="9024"/>
            <a:stretch>
              <a:fillRect/>
            </a:stretch>
          </p:blipFill>
          <p:spPr bwMode="auto">
            <a:xfrm>
              <a:off x="2702766" y="1562066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4" name="Picture 30" descr="hail_graupel_sleet"/>
            <p:cNvPicPr preferRelativeResize="0">
              <a:picLocks noChangeArrowheads="1"/>
            </p:cNvPicPr>
            <p:nvPr/>
          </p:nvPicPr>
          <p:blipFill>
            <a:blip r:embed="rId12" cstate="print"/>
            <a:srcRect l="35179" t="14771" r="35324" b="10861"/>
            <a:stretch>
              <a:fillRect/>
            </a:stretch>
          </p:blipFill>
          <p:spPr bwMode="auto">
            <a:xfrm>
              <a:off x="4264042" y="1571612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9" name="Picture 32" descr="hail_graupel_sleet"/>
            <p:cNvPicPr preferRelativeResize="0">
              <a:picLocks noChangeArrowheads="1"/>
            </p:cNvPicPr>
            <p:nvPr/>
          </p:nvPicPr>
          <p:blipFill>
            <a:blip r:embed="rId13" cstate="print"/>
            <a:srcRect t="14771" r="71011" b="15205"/>
            <a:stretch>
              <a:fillRect/>
            </a:stretch>
          </p:blipFill>
          <p:spPr bwMode="auto">
            <a:xfrm>
              <a:off x="3760042" y="1571612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83" name="Parenthèses 82"/>
            <p:cNvSpPr/>
            <p:nvPr/>
          </p:nvSpPr>
          <p:spPr>
            <a:xfrm>
              <a:off x="3702898" y="1500174"/>
              <a:ext cx="1057276" cy="571504"/>
            </a:xfrm>
            <a:prstGeom prst="bracketPair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4" name="Parenthèses 83"/>
            <p:cNvSpPr/>
            <p:nvPr/>
          </p:nvSpPr>
          <p:spPr>
            <a:xfrm>
              <a:off x="2645622" y="1500174"/>
              <a:ext cx="1057276" cy="571504"/>
            </a:xfrm>
            <a:prstGeom prst="bracketPair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90" name="Flèche droite à entaille 89"/>
          <p:cNvSpPr/>
          <p:nvPr/>
        </p:nvSpPr>
        <p:spPr>
          <a:xfrm>
            <a:off x="3857620" y="1428736"/>
            <a:ext cx="2071702" cy="484632"/>
          </a:xfrm>
          <a:prstGeom prst="notchedRightArrow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ZoneTexte 90"/>
          <p:cNvSpPr txBox="1"/>
          <p:nvPr/>
        </p:nvSpPr>
        <p:spPr>
          <a:xfrm>
            <a:off x="5929322" y="1488032"/>
            <a:ext cx="2403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 bigger scales</a:t>
            </a:r>
            <a:endParaRPr lang="en-C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3571868" y="3643314"/>
            <a:ext cx="2504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 smaller scales</a:t>
            </a:r>
            <a:endParaRPr lang="en-C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7353"/>
          <a:stretch>
            <a:fillRect/>
          </a:stretch>
        </p:blipFill>
        <p:spPr bwMode="auto">
          <a:xfrm>
            <a:off x="4310091" y="1295391"/>
            <a:ext cx="4333875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3366B2"/>
              </a:clrFrom>
              <a:clrTo>
                <a:srgbClr val="3366B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332829"/>
            <a:ext cx="3286148" cy="2177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ube 5"/>
          <p:cNvSpPr/>
          <p:nvPr/>
        </p:nvSpPr>
        <p:spPr>
          <a:xfrm flipH="1" flipV="1">
            <a:off x="1071538" y="3724283"/>
            <a:ext cx="2786082" cy="1000132"/>
          </a:xfrm>
          <a:prstGeom prst="cube">
            <a:avLst>
              <a:gd name="adj" fmla="val 404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Cube 6"/>
          <p:cNvSpPr/>
          <p:nvPr/>
        </p:nvSpPr>
        <p:spPr>
          <a:xfrm flipH="1" flipV="1">
            <a:off x="1071538" y="3724283"/>
            <a:ext cx="1857388" cy="1000132"/>
          </a:xfrm>
          <a:prstGeom prst="cube">
            <a:avLst>
              <a:gd name="adj" fmla="val 40453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1470"/>
          <a:stretch>
            <a:fillRect/>
          </a:stretch>
        </p:blipFill>
        <p:spPr bwMode="auto">
          <a:xfrm>
            <a:off x="4310059" y="3367093"/>
            <a:ext cx="4333875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Double flèche horizontale 9"/>
          <p:cNvSpPr/>
          <p:nvPr/>
        </p:nvSpPr>
        <p:spPr>
          <a:xfrm rot="16200000">
            <a:off x="2305607" y="2958087"/>
            <a:ext cx="456630" cy="647133"/>
          </a:xfrm>
          <a:prstGeom prst="leftRightArrow">
            <a:avLst>
              <a:gd name="adj1" fmla="val 57961"/>
              <a:gd name="adj2" fmla="val 3606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7013465" y="5367357"/>
          <a:ext cx="2020887" cy="776287"/>
        </p:xfrm>
        <a:graphic>
          <a:graphicData uri="http://schemas.openxmlformats.org/presentationml/2006/ole">
            <p:oleObj spid="_x0000_s27650" name="Equation" r:id="rId6" imgW="927000" imgH="355320" progId="Equation.3">
              <p:embed/>
            </p:oleObj>
          </a:graphicData>
        </a:graphic>
      </p:graphicFrame>
      <p:cxnSp>
        <p:nvCxnSpPr>
          <p:cNvPr id="18" name="Connecteur droit avec flèche 17"/>
          <p:cNvCxnSpPr/>
          <p:nvPr/>
        </p:nvCxnSpPr>
        <p:spPr>
          <a:xfrm rot="16200000" flipH="1">
            <a:off x="6500826" y="4938729"/>
            <a:ext cx="428628" cy="42862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ouble flèche horizontale 22"/>
          <p:cNvSpPr/>
          <p:nvPr/>
        </p:nvSpPr>
        <p:spPr>
          <a:xfrm>
            <a:off x="4043932" y="3862968"/>
            <a:ext cx="456630" cy="647133"/>
          </a:xfrm>
          <a:prstGeom prst="leftRightArrow">
            <a:avLst>
              <a:gd name="adj1" fmla="val 57961"/>
              <a:gd name="adj2" fmla="val 3606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Double flèche horizontale 23"/>
          <p:cNvSpPr/>
          <p:nvPr/>
        </p:nvSpPr>
        <p:spPr>
          <a:xfrm>
            <a:off x="4043932" y="2081209"/>
            <a:ext cx="456630" cy="647133"/>
          </a:xfrm>
          <a:prstGeom prst="leftRightArrow">
            <a:avLst>
              <a:gd name="adj1" fmla="val 57961"/>
              <a:gd name="adj2" fmla="val 36069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7" cstate="print"/>
          <a:srcRect b="10004"/>
          <a:stretch>
            <a:fillRect/>
          </a:stretch>
        </p:blipFill>
        <p:spPr bwMode="auto">
          <a:xfrm>
            <a:off x="-32" y="6419865"/>
            <a:ext cx="1143000" cy="428604"/>
          </a:xfrm>
          <a:prstGeom prst="rect">
            <a:avLst/>
          </a:prstGeom>
          <a:noFill/>
        </p:spPr>
      </p:pic>
      <p:pic>
        <p:nvPicPr>
          <p:cNvPr id="21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32" y="6505592"/>
            <a:ext cx="2857500" cy="342901"/>
          </a:xfrm>
          <a:prstGeom prst="rect">
            <a:avLst/>
          </a:prstGeom>
          <a:noFill/>
        </p:spPr>
      </p:pic>
      <p:pic>
        <p:nvPicPr>
          <p:cNvPr id="25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9" cstate="print"/>
          <a:srcRect t="33750" b="32500"/>
          <a:stretch>
            <a:fillRect/>
          </a:stretch>
        </p:blipFill>
        <p:spPr bwMode="auto">
          <a:xfrm>
            <a:off x="3857620" y="6480235"/>
            <a:ext cx="1143008" cy="368233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Explosion 1 18"/>
          <p:cNvSpPr/>
          <p:nvPr/>
        </p:nvSpPr>
        <p:spPr>
          <a:xfrm rot="20762954">
            <a:off x="1290975" y="5177734"/>
            <a:ext cx="3049236" cy="1310589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motto:</a:t>
            </a:r>
          </a:p>
          <a:p>
            <a:pPr algn="ctr"/>
            <a:r>
              <a:rPr lang="en-CA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it simple</a:t>
            </a:r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itre 1"/>
          <p:cNvSpPr txBox="1">
            <a:spLocks/>
          </p:cNvSpPr>
          <p:nvPr/>
        </p:nvSpPr>
        <p:spPr>
          <a:xfrm>
            <a:off x="457200" y="2142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Subgrid Cloud fraction scheme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013241" y="1571612"/>
            <a:ext cx="11307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Tompkins,</a:t>
            </a:r>
          </a:p>
          <a:p>
            <a:pPr algn="ctr"/>
            <a:r>
              <a:rPr lang="en-CA" dirty="0" smtClean="0"/>
              <a:t>2005</a:t>
            </a:r>
            <a:endParaRPr lang="en-CA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3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44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45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5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39" name="Ellipse 38"/>
          <p:cNvSpPr/>
          <p:nvPr/>
        </p:nvSpPr>
        <p:spPr>
          <a:xfrm>
            <a:off x="8286776" y="1571612"/>
            <a:ext cx="571504" cy="7143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714348" y="3714752"/>
            <a:ext cx="77153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5400000" flipH="1" flipV="1">
            <a:off x="284926" y="2786058"/>
            <a:ext cx="228681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071802" y="2857496"/>
            <a:ext cx="4500594" cy="857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2" name="Objet 21"/>
          <p:cNvGraphicFramePr>
            <a:graphicFrameLocks noChangeAspect="1"/>
          </p:cNvGraphicFramePr>
          <p:nvPr/>
        </p:nvGraphicFramePr>
        <p:xfrm>
          <a:off x="8583613" y="3429000"/>
          <a:ext cx="333375" cy="500063"/>
        </p:xfrm>
        <a:graphic>
          <a:graphicData uri="http://schemas.openxmlformats.org/presentationml/2006/ole">
            <p:oleObj spid="_x0000_s3074" name="Equation" r:id="rId6" imgW="152280" imgH="228600" progId="Equation.3">
              <p:embed/>
            </p:oleObj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1551400" y="1404452"/>
            <a:ext cx="44493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dirty="0" smtClean="0"/>
              <a:t>Simple PDF of total water content </a:t>
            </a:r>
          </a:p>
          <a:p>
            <a:pPr algn="ctr"/>
            <a:r>
              <a:rPr lang="en-CA" dirty="0" err="1" smtClean="0"/>
              <a:t>LeTreut</a:t>
            </a:r>
            <a:r>
              <a:rPr lang="en-CA" dirty="0" smtClean="0"/>
              <a:t> and Li (1991)</a:t>
            </a:r>
            <a:endParaRPr lang="en-CA" dirty="0"/>
          </a:p>
        </p:txBody>
      </p:sp>
      <p:cxnSp>
        <p:nvCxnSpPr>
          <p:cNvPr id="27" name="Connecteur droit 26"/>
          <p:cNvCxnSpPr/>
          <p:nvPr/>
        </p:nvCxnSpPr>
        <p:spPr>
          <a:xfrm>
            <a:off x="1285852" y="2857496"/>
            <a:ext cx="2857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54" name="Object 10"/>
          <p:cNvGraphicFramePr>
            <a:graphicFrameLocks noChangeAspect="1"/>
          </p:cNvGraphicFramePr>
          <p:nvPr/>
        </p:nvGraphicFramePr>
        <p:xfrm>
          <a:off x="608622" y="2500306"/>
          <a:ext cx="605792" cy="768348"/>
        </p:xfrm>
        <a:graphic>
          <a:graphicData uri="http://schemas.openxmlformats.org/presentationml/2006/ole">
            <p:oleObj spid="_x0000_s3075" name="Equation" r:id="rId7" imgW="330120" imgH="419040" progId="Equation.3">
              <p:embed/>
            </p:oleObj>
          </a:graphicData>
        </a:graphic>
      </p:graphicFrame>
      <p:graphicFrame>
        <p:nvGraphicFramePr>
          <p:cNvPr id="6155" name="Object 11"/>
          <p:cNvGraphicFramePr>
            <a:graphicFrameLocks noChangeAspect="1"/>
          </p:cNvGraphicFramePr>
          <p:nvPr/>
        </p:nvGraphicFramePr>
        <p:xfrm>
          <a:off x="5000628" y="3830638"/>
          <a:ext cx="361950" cy="555625"/>
        </p:xfrm>
        <a:graphic>
          <a:graphicData uri="http://schemas.openxmlformats.org/presentationml/2006/ole">
            <p:oleObj spid="_x0000_s3076" name="Equation" r:id="rId8" imgW="164880" imgH="253800" progId="Equation.3">
              <p:embed/>
            </p:oleObj>
          </a:graphicData>
        </a:graphic>
      </p:graphicFrame>
      <p:cxnSp>
        <p:nvCxnSpPr>
          <p:cNvPr id="30" name="Connecteur droit 29"/>
          <p:cNvCxnSpPr/>
          <p:nvPr/>
        </p:nvCxnSpPr>
        <p:spPr>
          <a:xfrm rot="5400000" flipH="1" flipV="1">
            <a:off x="2607455" y="3393281"/>
            <a:ext cx="9286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5400000" flipH="1" flipV="1">
            <a:off x="5000628" y="3714752"/>
            <a:ext cx="28575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rot="5400000" flipH="1" flipV="1">
            <a:off x="7108049" y="3393281"/>
            <a:ext cx="9286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rot="5400000" flipH="1" flipV="1">
            <a:off x="4179091" y="3821909"/>
            <a:ext cx="500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143636" y="2857496"/>
            <a:ext cx="1428760" cy="857256"/>
          </a:xfrm>
          <a:prstGeom prst="rect">
            <a:avLst/>
          </a:prstGeom>
          <a:blipFill>
            <a:blip r:embed="rId9" cstate="print">
              <a:lum bright="-20000" contrast="30000"/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6156" name="Object 12"/>
          <p:cNvGraphicFramePr>
            <a:graphicFrameLocks noChangeAspect="1"/>
          </p:cNvGraphicFramePr>
          <p:nvPr/>
        </p:nvGraphicFramePr>
        <p:xfrm>
          <a:off x="7146949" y="3714750"/>
          <a:ext cx="925513" cy="487363"/>
        </p:xfrm>
        <a:graphic>
          <a:graphicData uri="http://schemas.openxmlformats.org/presentationml/2006/ole">
            <p:oleObj spid="_x0000_s3077" name="Equation" r:id="rId10" imgW="482400" imgH="253800" progId="Equation.3">
              <p:embed/>
            </p:oleObj>
          </a:graphicData>
        </a:graphic>
      </p:graphicFrame>
      <p:cxnSp>
        <p:nvCxnSpPr>
          <p:cNvPr id="43" name="Connecteur droit avec flèche 42"/>
          <p:cNvCxnSpPr/>
          <p:nvPr/>
        </p:nvCxnSpPr>
        <p:spPr>
          <a:xfrm>
            <a:off x="3071802" y="2428868"/>
            <a:ext cx="4500594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58" name="Object 14"/>
          <p:cNvGraphicFramePr>
            <a:graphicFrameLocks noChangeAspect="1"/>
          </p:cNvGraphicFramePr>
          <p:nvPr/>
        </p:nvGraphicFramePr>
        <p:xfrm>
          <a:off x="4918081" y="1928813"/>
          <a:ext cx="666750" cy="444500"/>
        </p:xfrm>
        <a:graphic>
          <a:graphicData uri="http://schemas.openxmlformats.org/presentationml/2006/ole">
            <p:oleObj spid="_x0000_s3078" name="Equation" r:id="rId11" imgW="304560" imgH="203040" progId="Equation.3">
              <p:embed/>
            </p:oleObj>
          </a:graphicData>
        </a:graphic>
      </p:graphicFrame>
      <p:graphicFrame>
        <p:nvGraphicFramePr>
          <p:cNvPr id="6159" name="Object 15"/>
          <p:cNvGraphicFramePr>
            <a:graphicFrameLocks noChangeAspect="1"/>
          </p:cNvGraphicFramePr>
          <p:nvPr/>
        </p:nvGraphicFramePr>
        <p:xfrm>
          <a:off x="2646356" y="3714750"/>
          <a:ext cx="925512" cy="487363"/>
        </p:xfrm>
        <a:graphic>
          <a:graphicData uri="http://schemas.openxmlformats.org/presentationml/2006/ole">
            <p:oleObj spid="_x0000_s3079" name="Equation" r:id="rId12" imgW="482400" imgH="253800" progId="Equation.3">
              <p:embed/>
            </p:oleObj>
          </a:graphicData>
        </a:graphic>
      </p:graphicFrame>
      <p:graphicFrame>
        <p:nvGraphicFramePr>
          <p:cNvPr id="6160" name="Object 16"/>
          <p:cNvGraphicFramePr>
            <a:graphicFrameLocks noChangeAspect="1"/>
          </p:cNvGraphicFramePr>
          <p:nvPr/>
        </p:nvGraphicFramePr>
        <p:xfrm>
          <a:off x="6000750" y="3813175"/>
          <a:ext cx="361950" cy="500063"/>
        </p:xfrm>
        <a:graphic>
          <a:graphicData uri="http://schemas.openxmlformats.org/presentationml/2006/ole">
            <p:oleObj spid="_x0000_s3080" name="Equation" r:id="rId13" imgW="164880" imgH="228600" progId="Equation.3">
              <p:embed/>
            </p:oleObj>
          </a:graphicData>
        </a:graphic>
      </p:graphicFrame>
      <p:cxnSp>
        <p:nvCxnSpPr>
          <p:cNvPr id="50" name="Connecteur droit 49"/>
          <p:cNvCxnSpPr/>
          <p:nvPr/>
        </p:nvCxnSpPr>
        <p:spPr>
          <a:xfrm rot="5400000" flipH="1" flipV="1">
            <a:off x="5536413" y="3250405"/>
            <a:ext cx="121444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5400000" flipH="1" flipV="1">
            <a:off x="6536545" y="3821909"/>
            <a:ext cx="500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61" name="Object 17"/>
          <p:cNvGraphicFramePr>
            <a:graphicFrameLocks noChangeAspect="1"/>
          </p:cNvGraphicFramePr>
          <p:nvPr/>
        </p:nvGraphicFramePr>
        <p:xfrm>
          <a:off x="6572264" y="4044958"/>
          <a:ext cx="555625" cy="527050"/>
        </p:xfrm>
        <a:graphic>
          <a:graphicData uri="http://schemas.openxmlformats.org/presentationml/2006/ole">
            <p:oleObj spid="_x0000_s3081" name="Equation" r:id="rId14" imgW="253800" imgH="241200" progId="Equation.3">
              <p:embed/>
            </p:oleObj>
          </a:graphicData>
        </a:graphic>
      </p:graphicFrame>
      <p:graphicFrame>
        <p:nvGraphicFramePr>
          <p:cNvPr id="6162" name="Object 18"/>
          <p:cNvGraphicFramePr>
            <a:graphicFrameLocks noChangeAspect="1"/>
          </p:cNvGraphicFramePr>
          <p:nvPr/>
        </p:nvGraphicFramePr>
        <p:xfrm>
          <a:off x="4157663" y="4044958"/>
          <a:ext cx="527050" cy="527050"/>
        </p:xfrm>
        <a:graphic>
          <a:graphicData uri="http://schemas.openxmlformats.org/presentationml/2006/ole">
            <p:oleObj spid="_x0000_s3082" name="Equation" r:id="rId15" imgW="241200" imgH="241200" progId="Equation.3">
              <p:embed/>
            </p:oleObj>
          </a:graphicData>
        </a:graphic>
      </p:graphicFrame>
      <p:graphicFrame>
        <p:nvGraphicFramePr>
          <p:cNvPr id="6163" name="Object 19"/>
          <p:cNvGraphicFramePr>
            <a:graphicFrameLocks noChangeAspect="1"/>
          </p:cNvGraphicFramePr>
          <p:nvPr/>
        </p:nvGraphicFramePr>
        <p:xfrm>
          <a:off x="1214414" y="5214950"/>
          <a:ext cx="1949450" cy="877888"/>
        </p:xfrm>
        <a:graphic>
          <a:graphicData uri="http://schemas.openxmlformats.org/presentationml/2006/ole">
            <p:oleObj spid="_x0000_s3083" name="Equation" r:id="rId16" imgW="1015920" imgH="457200" progId="Equation.3">
              <p:embed/>
            </p:oleObj>
          </a:graphicData>
        </a:graphic>
      </p:graphicFrame>
      <p:graphicFrame>
        <p:nvGraphicFramePr>
          <p:cNvPr id="6164" name="Object 20"/>
          <p:cNvGraphicFramePr>
            <a:graphicFrameLocks noChangeAspect="1"/>
          </p:cNvGraphicFramePr>
          <p:nvPr/>
        </p:nvGraphicFramePr>
        <p:xfrm>
          <a:off x="4880007" y="4667250"/>
          <a:ext cx="4192587" cy="828675"/>
        </p:xfrm>
        <a:graphic>
          <a:graphicData uri="http://schemas.openxmlformats.org/presentationml/2006/ole">
            <p:oleObj spid="_x0000_s3084" name="Equation" r:id="rId17" imgW="2184120" imgH="431640" progId="Equation.3">
              <p:embed/>
            </p:oleObj>
          </a:graphicData>
        </a:graphic>
      </p:graphicFrame>
      <p:graphicFrame>
        <p:nvGraphicFramePr>
          <p:cNvPr id="6165" name="Object 21"/>
          <p:cNvGraphicFramePr>
            <a:graphicFrameLocks noChangeAspect="1"/>
          </p:cNvGraphicFramePr>
          <p:nvPr/>
        </p:nvGraphicFramePr>
        <p:xfrm>
          <a:off x="4910160" y="5715000"/>
          <a:ext cx="2876550" cy="828675"/>
        </p:xfrm>
        <a:graphic>
          <a:graphicData uri="http://schemas.openxmlformats.org/presentationml/2006/ole">
            <p:oleObj spid="_x0000_s3085" name="Equation" r:id="rId18" imgW="1498320" imgH="431640" progId="Equation.3">
              <p:embed/>
            </p:oleObj>
          </a:graphicData>
        </a:graphic>
      </p:graphicFrame>
      <p:sp>
        <p:nvSpPr>
          <p:cNvPr id="63" name="Text Box 24"/>
          <p:cNvSpPr txBox="1">
            <a:spLocks noChangeArrowheads="1"/>
          </p:cNvSpPr>
          <p:nvPr/>
        </p:nvSpPr>
        <p:spPr bwMode="auto">
          <a:xfrm>
            <a:off x="0" y="5214950"/>
            <a:ext cx="1154611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i="1" dirty="0" smtClean="0"/>
              <a:t>“cloud”</a:t>
            </a:r>
          </a:p>
          <a:p>
            <a:pPr algn="ctr"/>
            <a:r>
              <a:rPr lang="en-US" sz="2400" dirty="0" smtClean="0"/>
              <a:t>fraction</a:t>
            </a:r>
          </a:p>
        </p:txBody>
      </p:sp>
      <p:sp>
        <p:nvSpPr>
          <p:cNvPr id="64" name="Text Box 24"/>
          <p:cNvSpPr txBox="1">
            <a:spLocks noChangeArrowheads="1"/>
          </p:cNvSpPr>
          <p:nvPr/>
        </p:nvSpPr>
        <p:spPr bwMode="auto">
          <a:xfrm>
            <a:off x="3169213" y="4572008"/>
            <a:ext cx="1688539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in-cloud </a:t>
            </a:r>
          </a:p>
          <a:p>
            <a:pPr algn="ctr"/>
            <a:r>
              <a:rPr lang="en-US" sz="2400" dirty="0" smtClean="0"/>
              <a:t>water vapor</a:t>
            </a: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3168167" y="5643578"/>
            <a:ext cx="1688540" cy="830997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clear-sky</a:t>
            </a:r>
          </a:p>
          <a:p>
            <a:pPr algn="ctr"/>
            <a:r>
              <a:rPr lang="en-US" sz="2400" dirty="0" smtClean="0"/>
              <a:t>water vapor</a:t>
            </a:r>
          </a:p>
        </p:txBody>
      </p:sp>
      <p:graphicFrame>
        <p:nvGraphicFramePr>
          <p:cNvPr id="6166" name="Object 22"/>
          <p:cNvGraphicFramePr>
            <a:graphicFrameLocks noChangeAspect="1"/>
          </p:cNvGraphicFramePr>
          <p:nvPr/>
        </p:nvGraphicFramePr>
        <p:xfrm>
          <a:off x="7100918" y="1714488"/>
          <a:ext cx="1900238" cy="438150"/>
        </p:xfrm>
        <a:graphic>
          <a:graphicData uri="http://schemas.openxmlformats.org/presentationml/2006/ole">
            <p:oleObj spid="_x0000_s3086" name="Equation" r:id="rId19" imgW="990360" imgH="228600" progId="Equation.3">
              <p:embed/>
            </p:oleObj>
          </a:graphicData>
        </a:graphic>
      </p:graphicFrame>
      <p:sp>
        <p:nvSpPr>
          <p:cNvPr id="67" name="Text Box 24"/>
          <p:cNvSpPr txBox="1">
            <a:spLocks noChangeArrowheads="1"/>
          </p:cNvSpPr>
          <p:nvPr/>
        </p:nvSpPr>
        <p:spPr bwMode="auto">
          <a:xfrm>
            <a:off x="7429520" y="1214422"/>
            <a:ext cx="1459054" cy="461665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/>
              <a:t>PDF width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214282" y="4286256"/>
            <a:ext cx="336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ALLOWS DIAGNOSTIC OF:</a:t>
            </a:r>
            <a:endParaRPr lang="en-CA" sz="2400" dirty="0"/>
          </a:p>
        </p:txBody>
      </p:sp>
      <p:sp>
        <p:nvSpPr>
          <p:cNvPr id="40" name="ZoneTexte 39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itre 1"/>
          <p:cNvSpPr txBox="1">
            <a:spLocks/>
          </p:cNvSpPr>
          <p:nvPr/>
        </p:nvSpPr>
        <p:spPr>
          <a:xfrm>
            <a:off x="457200" y="2142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Subgrid Cloud fraction scheme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1674942"/>
            <a:ext cx="4357718" cy="396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4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23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24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6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95356" y="1857364"/>
            <a:ext cx="4748676" cy="347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ZoneTexte 29"/>
          <p:cNvSpPr txBox="1"/>
          <p:nvPr/>
        </p:nvSpPr>
        <p:spPr>
          <a:xfrm>
            <a:off x="4066324" y="5357826"/>
            <a:ext cx="966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i="1" dirty="0" smtClean="0"/>
              <a:t>from</a:t>
            </a:r>
          </a:p>
          <a:p>
            <a:pPr algn="ctr"/>
            <a:r>
              <a:rPr lang="en-CA" i="1" dirty="0" smtClean="0"/>
              <a:t>J. </a:t>
            </a:r>
            <a:r>
              <a:rPr lang="en-CA" i="1" dirty="0" err="1" smtClean="0"/>
              <a:t>Quaas</a:t>
            </a:r>
            <a:endParaRPr lang="en-CA" i="1" dirty="0" smtClean="0"/>
          </a:p>
          <a:p>
            <a:pPr algn="ctr"/>
            <a:r>
              <a:rPr lang="en-CA" i="1" dirty="0" smtClean="0"/>
              <a:t>JGR,</a:t>
            </a:r>
          </a:p>
          <a:p>
            <a:pPr algn="ctr"/>
            <a:r>
              <a:rPr lang="en-CA" i="1" dirty="0" smtClean="0"/>
              <a:t>2012</a:t>
            </a:r>
            <a:endParaRPr lang="en-CA" i="1" dirty="0"/>
          </a:p>
        </p:txBody>
      </p:sp>
      <p:graphicFrame>
        <p:nvGraphicFramePr>
          <p:cNvPr id="31" name="Object 22"/>
          <p:cNvGraphicFramePr>
            <a:graphicFrameLocks noChangeAspect="1"/>
          </p:cNvGraphicFramePr>
          <p:nvPr/>
        </p:nvGraphicFramePr>
        <p:xfrm>
          <a:off x="1100126" y="5848370"/>
          <a:ext cx="1900238" cy="438150"/>
        </p:xfrm>
        <a:graphic>
          <a:graphicData uri="http://schemas.openxmlformats.org/presentationml/2006/ole">
            <p:oleObj spid="_x0000_s28674" name="Equation" r:id="rId8" imgW="990360" imgH="228600" progId="Equation.3">
              <p:embed/>
            </p:oleObj>
          </a:graphicData>
        </a:graphic>
      </p:graphicFrame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1428728" y="5500702"/>
            <a:ext cx="1143262" cy="36933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PDF width</a:t>
            </a:r>
          </a:p>
        </p:txBody>
      </p:sp>
      <p:sp>
        <p:nvSpPr>
          <p:cNvPr id="34" name="Text Box 24"/>
          <p:cNvSpPr txBox="1">
            <a:spLocks noChangeArrowheads="1"/>
          </p:cNvSpPr>
          <p:nvPr/>
        </p:nvSpPr>
        <p:spPr bwMode="auto">
          <a:xfrm rot="16200000">
            <a:off x="3432471" y="3173023"/>
            <a:ext cx="1648272" cy="369332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 smtClean="0"/>
              <a:t>Variability   </a:t>
            </a:r>
            <a:r>
              <a:rPr lang="en-US" b="1" i="1" dirty="0" smtClean="0"/>
              <a:t>∆q</a:t>
            </a:r>
            <a:r>
              <a:rPr lang="en-US" b="1" i="1" baseline="-25000" dirty="0" smtClean="0"/>
              <a:t>t</a:t>
            </a:r>
          </a:p>
        </p:txBody>
      </p:sp>
      <p:sp>
        <p:nvSpPr>
          <p:cNvPr id="35" name="ZoneTexte 34"/>
          <p:cNvSpPr txBox="1"/>
          <p:nvPr/>
        </p:nvSpPr>
        <p:spPr>
          <a:xfrm>
            <a:off x="1450448" y="1395699"/>
            <a:ext cx="6550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the </a:t>
            </a:r>
            <a:r>
              <a:rPr lang="en-CA" sz="2400" b="1" dirty="0" smtClean="0">
                <a:solidFill>
                  <a:srgbClr val="FF0000"/>
                </a:solidFill>
              </a:rPr>
              <a:t>PDF width </a:t>
            </a:r>
            <a:r>
              <a:rPr lang="en-CA" sz="2400" dirty="0" smtClean="0"/>
              <a:t>is adapted to the </a:t>
            </a:r>
            <a:r>
              <a:rPr lang="en-CA" sz="2400" b="1" dirty="0" smtClean="0">
                <a:solidFill>
                  <a:srgbClr val="FF0000"/>
                </a:solidFill>
              </a:rPr>
              <a:t>spatial resolution</a:t>
            </a:r>
            <a:r>
              <a:rPr lang="en-CA" sz="2400" dirty="0" smtClean="0"/>
              <a:t>!</a:t>
            </a:r>
            <a:endParaRPr lang="en-CA" sz="2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929322" y="5357826"/>
            <a:ext cx="170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Spatial scale (m)</a:t>
            </a:r>
            <a:endParaRPr lang="en-CA" dirty="0"/>
          </a:p>
        </p:txBody>
      </p:sp>
      <p:sp>
        <p:nvSpPr>
          <p:cNvPr id="39" name="Flèche vers le bas 38"/>
          <p:cNvSpPr/>
          <p:nvPr/>
        </p:nvSpPr>
        <p:spPr>
          <a:xfrm rot="10800000">
            <a:off x="7715272" y="5357826"/>
            <a:ext cx="484632" cy="978408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0" name="ZoneTexte 39"/>
          <p:cNvSpPr txBox="1"/>
          <p:nvPr/>
        </p:nvSpPr>
        <p:spPr>
          <a:xfrm rot="16200000">
            <a:off x="7632862" y="56375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1 km</a:t>
            </a:r>
            <a:endParaRPr lang="en-CA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857224" y="3143248"/>
            <a:ext cx="1199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resolution:</a:t>
            </a:r>
          </a:p>
          <a:p>
            <a:pPr algn="ctr"/>
            <a:r>
              <a:rPr lang="en-CA" dirty="0" smtClean="0"/>
              <a:t>1.8°</a:t>
            </a:r>
            <a:endParaRPr lang="en-CA" dirty="0"/>
          </a:p>
        </p:txBody>
      </p:sp>
      <p:sp>
        <p:nvSpPr>
          <p:cNvPr id="18" name="ZoneTexte 17"/>
          <p:cNvSpPr txBox="1"/>
          <p:nvPr/>
        </p:nvSpPr>
        <p:spPr>
          <a:xfrm>
            <a:off x="2928926" y="2928934"/>
            <a:ext cx="760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resol</a:t>
            </a:r>
            <a:r>
              <a:rPr lang="en-CA" dirty="0" smtClean="0"/>
              <a:t>:</a:t>
            </a:r>
          </a:p>
          <a:p>
            <a:r>
              <a:rPr lang="en-CA" dirty="0" smtClean="0"/>
              <a:t>25 km</a:t>
            </a:r>
            <a:endParaRPr lang="en-CA" dirty="0"/>
          </a:p>
        </p:txBody>
      </p:sp>
      <p:sp>
        <p:nvSpPr>
          <p:cNvPr id="19" name="ZoneTexte 18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457200" y="2142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Subgrid Cloud fraction scheme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 flipH="1" flipV="1">
            <a:off x="1071538" y="1785926"/>
            <a:ext cx="2000264" cy="1500198"/>
          </a:xfrm>
          <a:prstGeom prst="ellipse">
            <a:avLst/>
          </a:prstGeom>
          <a:blipFill>
            <a:blip r:embed="rId3" cstate="print">
              <a:lum bright="-20000"/>
            </a:blip>
            <a:tile tx="0" ty="0" sx="100000" sy="100000" flip="none" algn="tl"/>
          </a:blipFill>
          <a:scene3d>
            <a:camera prst="orthographicFront">
              <a:rot lat="19536430" lon="784041" rev="728867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785786" y="1285860"/>
            <a:ext cx="3857652" cy="2857520"/>
          </a:xfrm>
          <a:prstGeom prst="rect">
            <a:avLst/>
          </a:prstGeom>
          <a:noFill/>
          <a:scene3d>
            <a:camera prst="orthographicFront">
              <a:rot lat="2638151" lon="19442473" rev="19996047"/>
            </a:camera>
            <a:lightRig rig="threePt" dir="t"/>
          </a:scene3d>
          <a:sp3d extrusionH="381000" contourW="19050" prstMaterial="legacyWireframe"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3428992" y="2454275"/>
          <a:ext cx="277813" cy="303213"/>
        </p:xfrm>
        <a:graphic>
          <a:graphicData uri="http://schemas.openxmlformats.org/presentationml/2006/ole">
            <p:oleObj spid="_x0000_s6146" name="Equation" r:id="rId4" imgW="126720" imgH="139680" progId="Equation.3">
              <p:embed/>
            </p:oleObj>
          </a:graphicData>
        </a:graphic>
      </p:graphicFrame>
      <p:cxnSp>
        <p:nvCxnSpPr>
          <p:cNvPr id="7" name="Connecteur droit avec flèche 6"/>
          <p:cNvCxnSpPr/>
          <p:nvPr/>
        </p:nvCxnSpPr>
        <p:spPr>
          <a:xfrm rot="10800000">
            <a:off x="2357422" y="2640002"/>
            <a:ext cx="928694" cy="317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3143240" y="1785926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subgrid</a:t>
            </a:r>
            <a:r>
              <a:rPr lang="en-CA" dirty="0" smtClean="0"/>
              <a:t> cloud</a:t>
            </a:r>
          </a:p>
          <a:p>
            <a:r>
              <a:rPr lang="en-CA" dirty="0" smtClean="0"/>
              <a:t>fraction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5214942" y="2143116"/>
            <a:ext cx="3361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dirty="0" smtClean="0"/>
              <a:t>In-cloud</a:t>
            </a:r>
          </a:p>
          <a:p>
            <a:pPr algn="ctr"/>
            <a:r>
              <a:rPr lang="en-CA" sz="2800" dirty="0" smtClean="0"/>
              <a:t>microphysical process</a:t>
            </a:r>
            <a:endParaRPr lang="en-CA" sz="2800" dirty="0"/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5459413" y="3844925"/>
          <a:ext cx="2740025" cy="1023938"/>
        </p:xfrm>
        <a:graphic>
          <a:graphicData uri="http://schemas.openxmlformats.org/presentationml/2006/ole">
            <p:oleObj spid="_x0000_s6147" name="Equation" r:id="rId5" imgW="1257120" imgH="469800" progId="Equation.3">
              <p:embed/>
            </p:oleObj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/>
        </p:nvGraphicFramePr>
        <p:xfrm>
          <a:off x="5105400" y="5132388"/>
          <a:ext cx="3405188" cy="1163637"/>
        </p:xfrm>
        <a:graphic>
          <a:graphicData uri="http://schemas.openxmlformats.org/presentationml/2006/ole">
            <p:oleObj spid="_x0000_s6148" name="Equation" r:id="rId6" imgW="1562040" imgH="533160" progId="Equation.3">
              <p:embed/>
            </p:oleObj>
          </a:graphicData>
        </a:graphic>
      </p:graphicFrame>
      <p:sp>
        <p:nvSpPr>
          <p:cNvPr id="19" name="Flèche vers le bas 18"/>
          <p:cNvSpPr/>
          <p:nvPr/>
        </p:nvSpPr>
        <p:spPr>
          <a:xfrm>
            <a:off x="6207147" y="4795837"/>
            <a:ext cx="484632" cy="6334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357158" y="38576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/>
              <a:t>CLOUDY CLASSES: 	</a:t>
            </a:r>
            <a:r>
              <a:rPr lang="en-CA" b="1" u="sng" dirty="0" smtClean="0"/>
              <a:t>Pristine Ice</a:t>
            </a:r>
            <a:r>
              <a:rPr lang="en-CA" dirty="0" smtClean="0"/>
              <a:t>	</a:t>
            </a:r>
          </a:p>
          <a:p>
            <a:r>
              <a:rPr lang="en-CA" dirty="0"/>
              <a:t>	</a:t>
            </a:r>
            <a:r>
              <a:rPr lang="en-CA" dirty="0" smtClean="0"/>
              <a:t>	</a:t>
            </a:r>
            <a:r>
              <a:rPr lang="en-CA" b="1" u="sng" dirty="0" smtClean="0"/>
              <a:t>Snow</a:t>
            </a:r>
          </a:p>
          <a:p>
            <a:r>
              <a:rPr lang="en-CA" dirty="0"/>
              <a:t>	</a:t>
            </a:r>
            <a:r>
              <a:rPr lang="en-CA" dirty="0" smtClean="0"/>
              <a:t>	</a:t>
            </a:r>
            <a:r>
              <a:rPr lang="en-CA" b="1" u="sng" dirty="0" smtClean="0"/>
              <a:t>Cloud droplets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rot="5400000" flipH="1" flipV="1">
            <a:off x="1214414" y="3143248"/>
            <a:ext cx="1285884" cy="1428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3857625" y="3789363"/>
          <a:ext cx="471488" cy="996950"/>
        </p:xfrm>
        <a:graphic>
          <a:graphicData uri="http://schemas.openxmlformats.org/presentationml/2006/ole">
            <p:oleObj spid="_x0000_s6149" name="Equation" r:id="rId7" imgW="215640" imgH="457200" progId="Equation.3">
              <p:embed/>
            </p:oleObj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1474788" y="5178425"/>
          <a:ext cx="1465262" cy="1108075"/>
        </p:xfrm>
        <a:graphic>
          <a:graphicData uri="http://schemas.openxmlformats.org/presentationml/2006/ole">
            <p:oleObj spid="_x0000_s6150" name="Equation" r:id="rId8" imgW="672840" imgH="507960" progId="Equation.3">
              <p:embed/>
            </p:oleObj>
          </a:graphicData>
        </a:graphic>
      </p:graphicFrame>
      <p:sp>
        <p:nvSpPr>
          <p:cNvPr id="22" name="ZoneTexte 21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itre 1"/>
          <p:cNvSpPr txBox="1">
            <a:spLocks/>
          </p:cNvSpPr>
          <p:nvPr/>
        </p:nvSpPr>
        <p:spPr>
          <a:xfrm>
            <a:off x="457200" y="21429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Subgrid Cloud fraction scheme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9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25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26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11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028_au-dessus-des-nu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4079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585" y="2000240"/>
            <a:ext cx="85616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“For microphysics, the main question for forecast models </a:t>
            </a:r>
          </a:p>
          <a:p>
            <a:pPr algn="ctr"/>
            <a:r>
              <a:rPr lang="en-US" sz="2800" dirty="0" smtClean="0"/>
              <a:t>is whether to go to double-moment schemes </a:t>
            </a:r>
          </a:p>
          <a:p>
            <a:pPr algn="ctr"/>
            <a:r>
              <a:rPr lang="en-US" sz="2800" dirty="0" smtClean="0"/>
              <a:t>that predict number concentrations[…] </a:t>
            </a:r>
          </a:p>
          <a:p>
            <a:pPr algn="ctr"/>
            <a:r>
              <a:rPr lang="en-US" sz="2800" dirty="0" smtClean="0"/>
              <a:t>This would make sense in forecast systems […],</a:t>
            </a:r>
          </a:p>
          <a:p>
            <a:pPr algn="ctr"/>
            <a:r>
              <a:rPr lang="en-US" sz="2800" dirty="0" smtClean="0"/>
              <a:t>which are likely to be developed more in the future.”</a:t>
            </a:r>
            <a:endParaRPr lang="en-CA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285720" y="4357694"/>
            <a:ext cx="850899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Third International Workshop on Next-Generation </a:t>
            </a:r>
            <a:r>
              <a:rPr lang="en-CA" sz="2000" b="1" dirty="0" smtClean="0">
                <a:solidFill>
                  <a:srgbClr val="FF0000"/>
                </a:solidFill>
              </a:rPr>
              <a:t>NWP Model, 2010.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Hong, S. Y. and J. </a:t>
            </a:r>
            <a:r>
              <a:rPr lang="en-US" dirty="0" err="1" smtClean="0"/>
              <a:t>Dudhia</a:t>
            </a:r>
            <a:r>
              <a:rPr lang="en-US" dirty="0" smtClean="0"/>
              <a:t>, 2012: Next-Generation Numerical Weather Prediction: Bridging</a:t>
            </a:r>
          </a:p>
          <a:p>
            <a:pPr algn="ctr"/>
            <a:r>
              <a:rPr lang="en-US" dirty="0" smtClean="0"/>
              <a:t>Parameterization, Explicit Clouds, and Large Eddies. Bull. Amer. Meteor. Soc.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overlap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28736"/>
            <a:ext cx="6362700" cy="52387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Precipitation Fraction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36277" y="1831951"/>
            <a:ext cx="29363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dirty="0" smtClean="0"/>
              <a:t>fraction concerned</a:t>
            </a:r>
          </a:p>
          <a:p>
            <a:pPr algn="ctr"/>
            <a:r>
              <a:rPr lang="en-CA" sz="2800" dirty="0" smtClean="0"/>
              <a:t>by precipitation?</a:t>
            </a:r>
            <a:endParaRPr lang="en-CA" sz="2800" dirty="0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6445279" y="2928934"/>
          <a:ext cx="2270125" cy="527050"/>
        </p:xfrm>
        <a:graphic>
          <a:graphicData uri="http://schemas.openxmlformats.org/presentationml/2006/ole">
            <p:oleObj spid="_x0000_s29698" name="Equation" r:id="rId4" imgW="1041120" imgH="241200" progId="Equation.3">
              <p:embed/>
            </p:oleObj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6000760" y="3786190"/>
            <a:ext cx="3143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en-CA" sz="2800" dirty="0" smtClean="0"/>
              <a:t>Maximum-random overlap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en-CA" sz="2800" dirty="0" smtClean="0"/>
              <a:t>Precipitation</a:t>
            </a:r>
          </a:p>
          <a:p>
            <a:pPr marL="514350" indent="-514350"/>
            <a:r>
              <a:rPr lang="en-CA" sz="2800" dirty="0" smtClean="0"/>
              <a:t>	comes from clouds above</a:t>
            </a:r>
            <a:endParaRPr lang="en-CA" sz="2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785918" y="2631040"/>
            <a:ext cx="2265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subgrid cloud fraction</a:t>
            </a:r>
            <a:endParaRPr lang="en-CA" b="1" dirty="0"/>
          </a:p>
        </p:txBody>
      </p:sp>
      <p:pic>
        <p:nvPicPr>
          <p:cNvPr id="9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5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10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11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7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cxnSp>
        <p:nvCxnSpPr>
          <p:cNvPr id="17" name="Connecteur droit avec flèche 16"/>
          <p:cNvCxnSpPr/>
          <p:nvPr/>
        </p:nvCxnSpPr>
        <p:spPr>
          <a:xfrm>
            <a:off x="4000496" y="2857496"/>
            <a:ext cx="57150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10800000">
            <a:off x="1247604" y="2857496"/>
            <a:ext cx="53831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263029" y="3500438"/>
            <a:ext cx="2304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clear-sky precipitation</a:t>
            </a:r>
          </a:p>
          <a:p>
            <a:pPr algn="ctr"/>
            <a:r>
              <a:rPr lang="en-CA" b="1" dirty="0" smtClean="0"/>
              <a:t>fraction</a:t>
            </a:r>
            <a:endParaRPr lang="en-CA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3601805" y="4572008"/>
            <a:ext cx="1407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in-cloud</a:t>
            </a:r>
          </a:p>
          <a:p>
            <a:pPr algn="ctr"/>
            <a:r>
              <a:rPr lang="en-CA" b="1" dirty="0" smtClean="0"/>
              <a:t>precipitation</a:t>
            </a:r>
          </a:p>
          <a:p>
            <a:pPr algn="ctr"/>
            <a:r>
              <a:rPr lang="en-CA" b="1" dirty="0" smtClean="0"/>
              <a:t>fraction</a:t>
            </a:r>
            <a:endParaRPr lang="en-CA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Explosion 1 20"/>
          <p:cNvSpPr/>
          <p:nvPr/>
        </p:nvSpPr>
        <p:spPr>
          <a:xfrm rot="20762954">
            <a:off x="6185211" y="633967"/>
            <a:ext cx="3049236" cy="1310589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motto:</a:t>
            </a:r>
          </a:p>
          <a:p>
            <a:pPr algn="ctr"/>
            <a:r>
              <a:rPr lang="en-CA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it simple</a:t>
            </a:r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overlap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736"/>
            <a:ext cx="6362700" cy="5238750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Precipitation Fraction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136277" y="1831951"/>
            <a:ext cx="29363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dirty="0" smtClean="0"/>
              <a:t>fraction concerned</a:t>
            </a:r>
          </a:p>
          <a:p>
            <a:pPr algn="ctr"/>
            <a:r>
              <a:rPr lang="en-CA" sz="2800" dirty="0" smtClean="0"/>
              <a:t>by precipitation?</a:t>
            </a:r>
            <a:endParaRPr lang="en-CA" sz="28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000760" y="2786058"/>
            <a:ext cx="31432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Arial" pitchFamily="34" charset="0"/>
              <a:buChar char="•"/>
            </a:pPr>
            <a:r>
              <a:rPr lang="en-CA" sz="2800" dirty="0" smtClean="0"/>
              <a:t>Precipitation production within a fraction of the cloud fraction</a:t>
            </a:r>
            <a:endParaRPr lang="en-CA" sz="2800" dirty="0" smtClean="0"/>
          </a:p>
          <a:p>
            <a:pPr marL="514350" indent="-514350">
              <a:buFont typeface="Arial" pitchFamily="34" charset="0"/>
              <a:buChar char="•"/>
            </a:pPr>
            <a:r>
              <a:rPr lang="en-CA" sz="2800" dirty="0" smtClean="0"/>
              <a:t>Special </a:t>
            </a:r>
            <a:r>
              <a:rPr lang="en-CA" sz="2800" dirty="0" err="1" smtClean="0"/>
              <a:t>tunable</a:t>
            </a:r>
            <a:r>
              <a:rPr lang="en-CA" sz="2800" dirty="0" smtClean="0"/>
              <a:t> parameter!</a:t>
            </a:r>
            <a:endParaRPr lang="en-CA" sz="2800" dirty="0"/>
          </a:p>
        </p:txBody>
      </p:sp>
      <p:sp>
        <p:nvSpPr>
          <p:cNvPr id="15" name="ZoneTexte 14"/>
          <p:cNvSpPr txBox="1"/>
          <p:nvPr/>
        </p:nvSpPr>
        <p:spPr>
          <a:xfrm>
            <a:off x="1785918" y="2631040"/>
            <a:ext cx="2265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subgrid cloud fraction</a:t>
            </a:r>
            <a:endParaRPr lang="en-CA" b="1" dirty="0"/>
          </a:p>
        </p:txBody>
      </p:sp>
      <p:pic>
        <p:nvPicPr>
          <p:cNvPr id="9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3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10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11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5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cxnSp>
        <p:nvCxnSpPr>
          <p:cNvPr id="17" name="Connecteur droit avec flèche 16"/>
          <p:cNvCxnSpPr/>
          <p:nvPr/>
        </p:nvCxnSpPr>
        <p:spPr>
          <a:xfrm>
            <a:off x="4000496" y="2857496"/>
            <a:ext cx="57150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10800000">
            <a:off x="1247604" y="2857496"/>
            <a:ext cx="538314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263029" y="3500438"/>
            <a:ext cx="2304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clear-sky precipitation</a:t>
            </a:r>
          </a:p>
          <a:p>
            <a:pPr algn="ctr"/>
            <a:r>
              <a:rPr lang="en-CA" b="1" dirty="0" smtClean="0"/>
              <a:t>fraction</a:t>
            </a:r>
            <a:endParaRPr lang="en-CA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3601805" y="4572008"/>
            <a:ext cx="14072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in-cloud</a:t>
            </a:r>
          </a:p>
          <a:p>
            <a:pPr algn="ctr"/>
            <a:r>
              <a:rPr lang="en-CA" b="1" dirty="0" smtClean="0"/>
              <a:t>precipitation</a:t>
            </a:r>
          </a:p>
          <a:p>
            <a:pPr algn="ctr"/>
            <a:r>
              <a:rPr lang="en-CA" b="1" dirty="0" smtClean="0"/>
              <a:t>fraction</a:t>
            </a:r>
            <a:endParaRPr lang="en-CA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Explosion 1 20"/>
          <p:cNvSpPr/>
          <p:nvPr/>
        </p:nvSpPr>
        <p:spPr>
          <a:xfrm rot="20762954">
            <a:off x="6185211" y="633967"/>
            <a:ext cx="3049236" cy="1310589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 for you 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85852" y="2214554"/>
            <a:ext cx="1714512" cy="207170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3857620" y="4643446"/>
            <a:ext cx="500066" cy="12144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Explosion 1 21"/>
          <p:cNvSpPr/>
          <p:nvPr/>
        </p:nvSpPr>
        <p:spPr>
          <a:xfrm rot="2637662">
            <a:off x="3970633" y="2991421"/>
            <a:ext cx="3049236" cy="1310589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your </a:t>
            </a:r>
            <a:r>
              <a:rPr lang="en-CA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</a:t>
            </a:r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free!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/>
          <p:cNvSpPr txBox="1"/>
          <p:nvPr/>
        </p:nvSpPr>
        <p:spPr>
          <a:xfrm>
            <a:off x="5214942" y="2143116"/>
            <a:ext cx="3361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dirty="0" smtClean="0"/>
              <a:t>Precipitation</a:t>
            </a:r>
          </a:p>
          <a:p>
            <a:pPr algn="ctr"/>
            <a:r>
              <a:rPr lang="en-CA" sz="2800" smtClean="0"/>
              <a:t>microphysical process</a:t>
            </a:r>
            <a:endParaRPr lang="en-CA" sz="2800" dirty="0"/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5459413" y="3844925"/>
          <a:ext cx="2740025" cy="1023938"/>
        </p:xfrm>
        <a:graphic>
          <a:graphicData uri="http://schemas.openxmlformats.org/presentationml/2006/ole">
            <p:oleObj spid="_x0000_s8194" name="Equation" r:id="rId3" imgW="1257120" imgH="469800" progId="Equation.3">
              <p:embed/>
            </p:oleObj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/>
        </p:nvGraphicFramePr>
        <p:xfrm>
          <a:off x="5022850" y="5132388"/>
          <a:ext cx="3570288" cy="1163637"/>
        </p:xfrm>
        <a:graphic>
          <a:graphicData uri="http://schemas.openxmlformats.org/presentationml/2006/ole">
            <p:oleObj spid="_x0000_s8195" name="Equation" r:id="rId4" imgW="1638000" imgH="533160" progId="Equation.3">
              <p:embed/>
            </p:oleObj>
          </a:graphicData>
        </a:graphic>
      </p:graphicFrame>
      <p:sp>
        <p:nvSpPr>
          <p:cNvPr id="19" name="Flèche vers le bas 18"/>
          <p:cNvSpPr/>
          <p:nvPr/>
        </p:nvSpPr>
        <p:spPr>
          <a:xfrm>
            <a:off x="6207147" y="4795837"/>
            <a:ext cx="484632" cy="6334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357158" y="38576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 smtClean="0"/>
              <a:t>PRECIP. CLASSES: 	</a:t>
            </a:r>
            <a:r>
              <a:rPr lang="en-CA" b="1" u="sng" dirty="0" smtClean="0"/>
              <a:t>Rain</a:t>
            </a:r>
            <a:r>
              <a:rPr lang="en-CA" dirty="0" smtClean="0"/>
              <a:t>	</a:t>
            </a:r>
          </a:p>
          <a:p>
            <a:r>
              <a:rPr lang="en-CA" dirty="0"/>
              <a:t>	</a:t>
            </a:r>
            <a:r>
              <a:rPr lang="en-CA" dirty="0" smtClean="0"/>
              <a:t>	</a:t>
            </a:r>
            <a:r>
              <a:rPr lang="en-CA" b="1" u="sng" dirty="0" err="1" smtClean="0"/>
              <a:t>Graupel</a:t>
            </a:r>
            <a:endParaRPr lang="en-CA" b="1" u="sng" dirty="0" smtClean="0"/>
          </a:p>
          <a:p>
            <a:r>
              <a:rPr lang="en-CA" dirty="0"/>
              <a:t>	</a:t>
            </a:r>
            <a:r>
              <a:rPr lang="en-CA" dirty="0" smtClean="0"/>
              <a:t>	</a:t>
            </a:r>
            <a:r>
              <a:rPr lang="en-CA" b="1" u="sng" dirty="0" smtClean="0"/>
              <a:t>Hail</a:t>
            </a:r>
          </a:p>
        </p:txBody>
      </p:sp>
      <p:graphicFrame>
        <p:nvGraphicFramePr>
          <p:cNvPr id="15365" name="Object 5"/>
          <p:cNvGraphicFramePr>
            <a:graphicFrameLocks noChangeAspect="1"/>
          </p:cNvGraphicFramePr>
          <p:nvPr/>
        </p:nvGraphicFramePr>
        <p:xfrm>
          <a:off x="3857625" y="3789363"/>
          <a:ext cx="471488" cy="996950"/>
        </p:xfrm>
        <a:graphic>
          <a:graphicData uri="http://schemas.openxmlformats.org/presentationml/2006/ole">
            <p:oleObj spid="_x0000_s8196" name="Equation" r:id="rId5" imgW="215640" imgH="457200" progId="Equation.3">
              <p:embed/>
            </p:oleObj>
          </a:graphicData>
        </a:graphic>
      </p:graphicFrame>
      <p:graphicFrame>
        <p:nvGraphicFramePr>
          <p:cNvPr id="15367" name="Object 7"/>
          <p:cNvGraphicFramePr>
            <a:graphicFrameLocks noChangeAspect="1"/>
          </p:cNvGraphicFramePr>
          <p:nvPr/>
        </p:nvGraphicFramePr>
        <p:xfrm>
          <a:off x="1377950" y="5178425"/>
          <a:ext cx="1658938" cy="1108075"/>
        </p:xfrm>
        <a:graphic>
          <a:graphicData uri="http://schemas.openxmlformats.org/presentationml/2006/ole">
            <p:oleObj spid="_x0000_s8197" name="Equation" r:id="rId6" imgW="761760" imgH="507960" progId="Equation.3">
              <p:embed/>
            </p:oleObj>
          </a:graphicData>
        </a:graphic>
      </p:graphicFrame>
      <p:sp>
        <p:nvSpPr>
          <p:cNvPr id="22" name="Ellipse 21"/>
          <p:cNvSpPr/>
          <p:nvPr/>
        </p:nvSpPr>
        <p:spPr>
          <a:xfrm flipH="1" flipV="1">
            <a:off x="2071670" y="1785926"/>
            <a:ext cx="2000264" cy="1500198"/>
          </a:xfrm>
          <a:prstGeom prst="ellipse">
            <a:avLst/>
          </a:prstGeom>
          <a:blipFill dpi="0" rotWithShape="1">
            <a:blip r:embed="rId7" cstate="print">
              <a:alphaModFix amt="58000"/>
              <a:lum bright="-20000" contrast="30000"/>
            </a:blip>
            <a:srcRect/>
            <a:tile tx="0" ty="0" sx="100000" sy="100000" flip="none" algn="tl"/>
          </a:blipFill>
          <a:scene3d>
            <a:camera prst="orthographicFront">
              <a:rot lat="19536430" lon="784041" rev="728867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785786" y="1285860"/>
            <a:ext cx="3857652" cy="2857520"/>
          </a:xfrm>
          <a:prstGeom prst="rect">
            <a:avLst/>
          </a:prstGeom>
          <a:noFill/>
          <a:scene3d>
            <a:camera prst="orthographicFront">
              <a:rot lat="2638151" lon="19442473" rev="19996047"/>
            </a:camera>
            <a:lightRig rig="threePt" dir="t"/>
          </a:scene3d>
          <a:sp3d extrusionH="381000" contourW="19050" prstMaterial="legacyWireframe"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3" name="Connecteur droit avec flèche 22"/>
          <p:cNvCxnSpPr/>
          <p:nvPr/>
        </p:nvCxnSpPr>
        <p:spPr>
          <a:xfrm rot="5400000" flipH="1" flipV="1">
            <a:off x="1785918" y="2928934"/>
            <a:ext cx="928694" cy="92869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1003300" y="2646363"/>
          <a:ext cx="415925" cy="441325"/>
        </p:xfrm>
        <a:graphic>
          <a:graphicData uri="http://schemas.openxmlformats.org/presentationml/2006/ole">
            <p:oleObj spid="_x0000_s8198" name="Equation" r:id="rId8" imgW="190440" imgH="203040" progId="Equation.3">
              <p:embed/>
            </p:oleObj>
          </a:graphicData>
        </a:graphic>
      </p:graphicFrame>
      <p:cxnSp>
        <p:nvCxnSpPr>
          <p:cNvPr id="25" name="Connecteur droit avec flèche 24"/>
          <p:cNvCxnSpPr/>
          <p:nvPr/>
        </p:nvCxnSpPr>
        <p:spPr>
          <a:xfrm flipV="1">
            <a:off x="1500166" y="2643182"/>
            <a:ext cx="1071570" cy="28575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1285852" y="1785926"/>
            <a:ext cx="1579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subgrid</a:t>
            </a:r>
            <a:r>
              <a:rPr lang="en-CA" dirty="0" smtClean="0"/>
              <a:t> </a:t>
            </a:r>
            <a:r>
              <a:rPr lang="en-CA" dirty="0" err="1" smtClean="0"/>
              <a:t>precip</a:t>
            </a:r>
            <a:r>
              <a:rPr lang="en-CA" dirty="0" smtClean="0"/>
              <a:t>.</a:t>
            </a:r>
          </a:p>
          <a:p>
            <a:r>
              <a:rPr lang="en-CA" dirty="0" smtClean="0"/>
              <a:t>fraction</a:t>
            </a:r>
          </a:p>
        </p:txBody>
      </p:sp>
      <p:sp>
        <p:nvSpPr>
          <p:cNvPr id="2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Precipitation Fraction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9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30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31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11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4071934" y="1785926"/>
          <a:ext cx="415925" cy="441325"/>
        </p:xfrm>
        <a:graphic>
          <a:graphicData uri="http://schemas.openxmlformats.org/presentationml/2006/ole">
            <p:oleObj spid="_x0000_s9221" name="Equation" r:id="rId3" imgW="190440" imgH="203040" progId="Equation.3">
              <p:embed/>
            </p:oleObj>
          </a:graphicData>
        </a:graphic>
      </p:graphicFrame>
      <p:sp>
        <p:nvSpPr>
          <p:cNvPr id="9" name="Ellipse 8"/>
          <p:cNvSpPr/>
          <p:nvPr/>
        </p:nvSpPr>
        <p:spPr>
          <a:xfrm flipH="1" flipV="1">
            <a:off x="1071538" y="1785926"/>
            <a:ext cx="2000264" cy="1500198"/>
          </a:xfrm>
          <a:prstGeom prst="ellipse">
            <a:avLst/>
          </a:prstGeom>
          <a:blipFill>
            <a:blip r:embed="rId4" cstate="print">
              <a:lum bright="-20000"/>
            </a:blip>
            <a:tile tx="0" ty="0" sx="100000" sy="100000" flip="none" algn="tl"/>
          </a:blipFill>
          <a:scene3d>
            <a:camera prst="orthographicFront">
              <a:rot lat="19536430" lon="784041" rev="728867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ZoneTexte 15"/>
          <p:cNvSpPr txBox="1"/>
          <p:nvPr/>
        </p:nvSpPr>
        <p:spPr>
          <a:xfrm>
            <a:off x="5059258" y="2143116"/>
            <a:ext cx="36727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dirty="0" smtClean="0"/>
              <a:t>cloud-</a:t>
            </a:r>
            <a:r>
              <a:rPr lang="en-CA" sz="2800" dirty="0" err="1" smtClean="0"/>
              <a:t>precip</a:t>
            </a:r>
            <a:r>
              <a:rPr lang="en-CA" sz="2800" dirty="0" smtClean="0"/>
              <a:t> interaction</a:t>
            </a:r>
          </a:p>
          <a:p>
            <a:pPr algn="ctr"/>
            <a:r>
              <a:rPr lang="en-CA" sz="2800" dirty="0" smtClean="0"/>
              <a:t>microphysical process</a:t>
            </a:r>
            <a:endParaRPr lang="en-CA" sz="2800" dirty="0"/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/>
        </p:nvGraphicFramePr>
        <p:xfrm>
          <a:off x="5514975" y="3857625"/>
          <a:ext cx="2627313" cy="996950"/>
        </p:xfrm>
        <a:graphic>
          <a:graphicData uri="http://schemas.openxmlformats.org/presentationml/2006/ole">
            <p:oleObj spid="_x0000_s9218" name="Equation" r:id="rId5" imgW="1206360" imgH="457200" progId="Equation.3">
              <p:embed/>
            </p:oleObj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/>
        </p:nvGraphicFramePr>
        <p:xfrm>
          <a:off x="5022850" y="5132388"/>
          <a:ext cx="3571875" cy="1163637"/>
        </p:xfrm>
        <a:graphic>
          <a:graphicData uri="http://schemas.openxmlformats.org/presentationml/2006/ole">
            <p:oleObj spid="_x0000_s9219" name="Equation" r:id="rId6" imgW="1638000" imgH="533160" progId="Equation.3">
              <p:embed/>
            </p:oleObj>
          </a:graphicData>
        </a:graphic>
      </p:graphicFrame>
      <p:sp>
        <p:nvSpPr>
          <p:cNvPr id="19" name="Flèche vers le bas 18"/>
          <p:cNvSpPr/>
          <p:nvPr/>
        </p:nvSpPr>
        <p:spPr>
          <a:xfrm>
            <a:off x="6207147" y="4795837"/>
            <a:ext cx="484632" cy="6334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Ellipse 21"/>
          <p:cNvSpPr/>
          <p:nvPr/>
        </p:nvSpPr>
        <p:spPr>
          <a:xfrm flipH="1" flipV="1">
            <a:off x="2071670" y="1785926"/>
            <a:ext cx="2000264" cy="1500198"/>
          </a:xfrm>
          <a:prstGeom prst="ellipse">
            <a:avLst/>
          </a:prstGeom>
          <a:blipFill dpi="0" rotWithShape="1">
            <a:blip r:embed="rId7" cstate="print">
              <a:alphaModFix amt="58000"/>
              <a:lum bright="-20000" contrast="30000"/>
            </a:blip>
            <a:srcRect/>
            <a:tile tx="0" ty="0" sx="100000" sy="100000" flip="none" algn="tl"/>
          </a:blipFill>
          <a:scene3d>
            <a:camera prst="orthographicFront">
              <a:rot lat="19536430" lon="784041" rev="728867"/>
            </a:camera>
            <a:lightRig rig="threePt" dir="t"/>
          </a:scene3d>
          <a:sp3d extrusionH="381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785786" y="1285860"/>
            <a:ext cx="3857652" cy="2857520"/>
          </a:xfrm>
          <a:prstGeom prst="rect">
            <a:avLst/>
          </a:prstGeom>
          <a:noFill/>
          <a:scene3d>
            <a:camera prst="orthographicFront">
              <a:rot lat="2638151" lon="19442473" rev="19996047"/>
            </a:camera>
            <a:lightRig rig="threePt" dir="t"/>
          </a:scene3d>
          <a:sp3d extrusionH="381000" contourW="19050" prstMaterial="legacyWireframe">
            <a:contourClr>
              <a:schemeClr val="tx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1" name="Connecteur droit avec flèche 20"/>
          <p:cNvCxnSpPr/>
          <p:nvPr/>
        </p:nvCxnSpPr>
        <p:spPr>
          <a:xfrm rot="5400000" flipH="1" flipV="1">
            <a:off x="1714480" y="3214686"/>
            <a:ext cx="1285884" cy="14287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28662" y="3997115"/>
            <a:ext cx="2860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OVERLAP OF PRECIPITATION</a:t>
            </a:r>
          </a:p>
          <a:p>
            <a:r>
              <a:rPr lang="en-CA" dirty="0" smtClean="0"/>
              <a:t>AND CLOUD FRACTIONS</a:t>
            </a:r>
            <a:endParaRPr lang="en-CA" dirty="0"/>
          </a:p>
        </p:txBody>
      </p:sp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1857356" y="4643446"/>
          <a:ext cx="527050" cy="523875"/>
        </p:xfrm>
        <a:graphic>
          <a:graphicData uri="http://schemas.openxmlformats.org/presentationml/2006/ole">
            <p:oleObj spid="_x0000_s9220" name="Equation" r:id="rId8" imgW="241200" imgH="241200" progId="Equation.3">
              <p:embed/>
            </p:oleObj>
          </a:graphicData>
        </a:graphic>
      </p:graphicFrame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857224" y="3000372"/>
          <a:ext cx="277813" cy="303213"/>
        </p:xfrm>
        <a:graphic>
          <a:graphicData uri="http://schemas.openxmlformats.org/presentationml/2006/ole">
            <p:oleObj spid="_x0000_s9222" name="Equation" r:id="rId9" imgW="126720" imgH="139680" progId="Equation.3">
              <p:embed/>
            </p:oleObj>
          </a:graphicData>
        </a:graphic>
      </p:graphicFrame>
      <p:cxnSp>
        <p:nvCxnSpPr>
          <p:cNvPr id="24" name="Connecteur droit avec flèche 23"/>
          <p:cNvCxnSpPr/>
          <p:nvPr/>
        </p:nvCxnSpPr>
        <p:spPr>
          <a:xfrm flipV="1">
            <a:off x="1142976" y="2571744"/>
            <a:ext cx="785818" cy="5715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10800000" flipV="1">
            <a:off x="3428992" y="2071678"/>
            <a:ext cx="642942" cy="21431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r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Precipitation and cloud fraction overlaps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10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28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29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12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à coins arrondis 39"/>
          <p:cNvSpPr/>
          <p:nvPr/>
        </p:nvSpPr>
        <p:spPr>
          <a:xfrm>
            <a:off x="7500958" y="2188677"/>
            <a:ext cx="571504" cy="30824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57200" y="4286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Intercomparison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 descr="clo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584216"/>
            <a:ext cx="2087563" cy="158200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7" descr="clo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335" y="2584216"/>
            <a:ext cx="2155825" cy="15748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Picture 54" descr="clo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4557" y="2584216"/>
            <a:ext cx="2156453" cy="157500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000100" y="3746231"/>
            <a:ext cx="468000" cy="41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5" descr="rain-drop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2000" y="3785611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5" descr="rain-drop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3343" y="3785611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5" descr="rain-drop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6232" y="3785611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4" descr="droplets_drawing"/>
          <p:cNvPicPr preferRelativeResize="0">
            <a:picLocks noChangeArrowheads="1"/>
          </p:cNvPicPr>
          <p:nvPr/>
        </p:nvPicPr>
        <p:blipFill>
          <a:blip r:embed="rId5" cstate="print"/>
          <a:srcRect b="41463"/>
          <a:stretch>
            <a:fillRect/>
          </a:stretch>
        </p:blipFill>
        <p:spPr bwMode="auto">
          <a:xfrm>
            <a:off x="6180335" y="3782801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33" descr="Ice"/>
          <p:cNvPicPr preferRelativeResize="0">
            <a:picLocks noChangeArrowheads="1"/>
          </p:cNvPicPr>
          <p:nvPr/>
        </p:nvPicPr>
        <p:blipFill>
          <a:blip r:embed="rId6" cstate="print"/>
          <a:srcRect l="7584" t="9091" r="9291" b="9024"/>
          <a:stretch>
            <a:fillRect/>
          </a:stretch>
        </p:blipFill>
        <p:spPr bwMode="auto">
          <a:xfrm>
            <a:off x="6632021" y="3782801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4" descr="droplets_drawing"/>
          <p:cNvPicPr preferRelativeResize="0">
            <a:picLocks noChangeArrowheads="1"/>
          </p:cNvPicPr>
          <p:nvPr/>
        </p:nvPicPr>
        <p:blipFill>
          <a:blip r:embed="rId5" cstate="print"/>
          <a:srcRect b="41463"/>
          <a:stretch>
            <a:fillRect/>
          </a:stretch>
        </p:blipFill>
        <p:spPr bwMode="auto">
          <a:xfrm>
            <a:off x="3603934" y="3782801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33" descr="Ice"/>
          <p:cNvPicPr preferRelativeResize="0">
            <a:picLocks noChangeArrowheads="1"/>
          </p:cNvPicPr>
          <p:nvPr/>
        </p:nvPicPr>
        <p:blipFill>
          <a:blip r:embed="rId6" cstate="print"/>
          <a:srcRect l="7584" t="9091" r="9291" b="9024"/>
          <a:stretch>
            <a:fillRect/>
          </a:stretch>
        </p:blipFill>
        <p:spPr bwMode="auto">
          <a:xfrm>
            <a:off x="4071934" y="3782801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31" descr="snow_flake_1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2000" y="3425611"/>
            <a:ext cx="468000" cy="360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31" descr="snow_flake_1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9029" y="3782801"/>
            <a:ext cx="468000" cy="360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Picture 31" descr="snow_flake_1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2628" y="3779991"/>
            <a:ext cx="468000" cy="360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Picture 32" descr="hail_graupel_sleet"/>
          <p:cNvPicPr preferRelativeResize="0">
            <a:picLocks noChangeArrowheads="1"/>
          </p:cNvPicPr>
          <p:nvPr/>
        </p:nvPicPr>
        <p:blipFill>
          <a:blip r:embed="rId8" cstate="print"/>
          <a:srcRect t="14771" r="71011" b="15205"/>
          <a:stretch>
            <a:fillRect/>
          </a:stretch>
        </p:blipFill>
        <p:spPr bwMode="auto">
          <a:xfrm>
            <a:off x="5276232" y="3065611"/>
            <a:ext cx="46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Picture 30" descr="hail_graupel_sleet"/>
          <p:cNvPicPr preferRelativeResize="0">
            <a:picLocks noChangeArrowheads="1"/>
          </p:cNvPicPr>
          <p:nvPr/>
        </p:nvPicPr>
        <p:blipFill>
          <a:blip r:embed="rId9" cstate="print"/>
          <a:srcRect l="35179" t="14771" r="35324" b="10861"/>
          <a:stretch>
            <a:fillRect/>
          </a:stretch>
        </p:blipFill>
        <p:spPr bwMode="auto">
          <a:xfrm>
            <a:off x="5276232" y="3422801"/>
            <a:ext cx="46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32" descr="hail_graupel_sleet"/>
          <p:cNvPicPr preferRelativeResize="0">
            <a:picLocks noChangeArrowheads="1"/>
          </p:cNvPicPr>
          <p:nvPr/>
        </p:nvPicPr>
        <p:blipFill>
          <a:blip r:embed="rId8" cstate="print"/>
          <a:srcRect t="14771" r="71011" b="15205"/>
          <a:stretch>
            <a:fillRect/>
          </a:stretch>
        </p:blipFill>
        <p:spPr bwMode="auto">
          <a:xfrm>
            <a:off x="7863343" y="3065611"/>
            <a:ext cx="46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30" descr="hail_graupel_sleet"/>
          <p:cNvPicPr preferRelativeResize="0">
            <a:picLocks noChangeArrowheads="1"/>
          </p:cNvPicPr>
          <p:nvPr/>
        </p:nvPicPr>
        <p:blipFill>
          <a:blip r:embed="rId9" cstate="print"/>
          <a:srcRect l="35179" t="14771" r="35324" b="10861"/>
          <a:stretch>
            <a:fillRect/>
          </a:stretch>
        </p:blipFill>
        <p:spPr bwMode="auto">
          <a:xfrm>
            <a:off x="7863343" y="3422801"/>
            <a:ext cx="46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6" descr="nuage_cubes_mer"/>
          <p:cNvPicPr>
            <a:picLocks noChangeAspect="1" noChangeArrowheads="1"/>
          </p:cNvPicPr>
          <p:nvPr/>
        </p:nvPicPr>
        <p:blipFill>
          <a:blip r:embed="rId10" cstate="print"/>
          <a:srcRect b="21225"/>
          <a:stretch>
            <a:fillRect/>
          </a:stretch>
        </p:blipFill>
        <p:spPr bwMode="auto">
          <a:xfrm>
            <a:off x="971550" y="2584216"/>
            <a:ext cx="906679" cy="70749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Picture 6" descr="nuage_cubes_mer"/>
          <p:cNvPicPr>
            <a:picLocks noChangeAspect="1" noChangeArrowheads="1"/>
          </p:cNvPicPr>
          <p:nvPr/>
        </p:nvPicPr>
        <p:blipFill>
          <a:blip r:embed="rId10" cstate="print"/>
          <a:srcRect b="21225"/>
          <a:stretch>
            <a:fillRect/>
          </a:stretch>
        </p:blipFill>
        <p:spPr bwMode="auto">
          <a:xfrm>
            <a:off x="6202350" y="2584677"/>
            <a:ext cx="906679" cy="70749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cxnSp>
        <p:nvCxnSpPr>
          <p:cNvPr id="27" name="AutoShape 23"/>
          <p:cNvCxnSpPr>
            <a:cxnSpLocks noChangeShapeType="1"/>
          </p:cNvCxnSpPr>
          <p:nvPr/>
        </p:nvCxnSpPr>
        <p:spPr bwMode="auto">
          <a:xfrm rot="16200000" flipH="1">
            <a:off x="1155680" y="4198729"/>
            <a:ext cx="425450" cy="450850"/>
          </a:xfrm>
          <a:prstGeom prst="bentConnector3">
            <a:avLst>
              <a:gd name="adj1" fmla="val 49625"/>
            </a:avLst>
          </a:prstGeom>
          <a:noFill/>
          <a:ln w="50800">
            <a:solidFill>
              <a:schemeClr val="accent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8" name="AutoShape 37"/>
          <p:cNvCxnSpPr>
            <a:cxnSpLocks noChangeShapeType="1"/>
          </p:cNvCxnSpPr>
          <p:nvPr/>
        </p:nvCxnSpPr>
        <p:spPr bwMode="auto">
          <a:xfrm rot="5400000">
            <a:off x="796905" y="4290804"/>
            <a:ext cx="425450" cy="266700"/>
          </a:xfrm>
          <a:prstGeom prst="bentConnector3">
            <a:avLst>
              <a:gd name="adj1" fmla="val 49625"/>
            </a:avLst>
          </a:prstGeom>
          <a:noFill/>
          <a:ln w="50800">
            <a:solidFill>
              <a:schemeClr val="accent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9" name="Oval 38"/>
          <p:cNvSpPr>
            <a:spLocks noChangeArrowheads="1"/>
          </p:cNvSpPr>
          <p:nvPr/>
        </p:nvSpPr>
        <p:spPr bwMode="auto">
          <a:xfrm>
            <a:off x="992167" y="4260656"/>
            <a:ext cx="360363" cy="360362"/>
          </a:xfrm>
          <a:prstGeom prst="ellipse">
            <a:avLst/>
          </a:prstGeom>
          <a:solidFill>
            <a:schemeClr val="accent1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f(T)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3738852" y="1853975"/>
            <a:ext cx="1947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Milbrandt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Yau</a:t>
            </a:r>
            <a:endParaRPr lang="en-CA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(2005) original</a:t>
            </a:r>
            <a:endParaRPr lang="en-C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6410244" y="1850586"/>
            <a:ext cx="1947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Milbrandt</a:t>
            </a:r>
            <a:r>
              <a:rPr lang="en-C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CA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Yau</a:t>
            </a:r>
            <a:endParaRPr lang="en-CA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(2005) + SCPF</a:t>
            </a:r>
            <a:endParaRPr lang="en-CA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247682" y="1850586"/>
            <a:ext cx="1652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Sundqvist</a:t>
            </a: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</a:t>
            </a:r>
          </a:p>
          <a:p>
            <a:pPr algn="ctr"/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(1989)</a:t>
            </a:r>
          </a:p>
        </p:txBody>
      </p:sp>
      <p:pic>
        <p:nvPicPr>
          <p:cNvPr id="35" name="Picture 4" descr="droplets_drawing"/>
          <p:cNvPicPr preferRelativeResize="0">
            <a:picLocks noChangeArrowheads="1"/>
          </p:cNvPicPr>
          <p:nvPr/>
        </p:nvPicPr>
        <p:blipFill>
          <a:blip r:embed="rId5" cstate="print"/>
          <a:srcRect b="41463"/>
          <a:stretch>
            <a:fillRect/>
          </a:stretch>
        </p:blipFill>
        <p:spPr bwMode="auto">
          <a:xfrm>
            <a:off x="794794" y="4640057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Picture 33" descr="Ice"/>
          <p:cNvPicPr preferRelativeResize="0">
            <a:picLocks noChangeArrowheads="1"/>
          </p:cNvPicPr>
          <p:nvPr/>
        </p:nvPicPr>
        <p:blipFill>
          <a:blip r:embed="rId6" cstate="print"/>
          <a:srcRect l="7584" t="9091" r="9291" b="9024"/>
          <a:stretch>
            <a:fillRect/>
          </a:stretch>
        </p:blipFill>
        <p:spPr bwMode="auto">
          <a:xfrm>
            <a:off x="1246480" y="4640057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7" name="ZoneTexte 36"/>
          <p:cNvSpPr txBox="1"/>
          <p:nvPr/>
        </p:nvSpPr>
        <p:spPr>
          <a:xfrm>
            <a:off x="1785918" y="4354305"/>
            <a:ext cx="16642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dirty="0" smtClean="0"/>
              <a:t>1 moment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1 hydrometeor</a:t>
            </a:r>
          </a:p>
          <a:p>
            <a:r>
              <a:rPr lang="en-CA" dirty="0" smtClean="0"/>
              <a:t>   class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diagnostic</a:t>
            </a:r>
          </a:p>
          <a:p>
            <a:r>
              <a:rPr lang="en-CA" dirty="0" smtClean="0"/>
              <a:t>  precipitation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3905954" y="4354305"/>
            <a:ext cx="16642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dirty="0" smtClean="0"/>
              <a:t>2 moments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6 hydrometeor</a:t>
            </a:r>
          </a:p>
          <a:p>
            <a:r>
              <a:rPr lang="en-CA" dirty="0" smtClean="0"/>
              <a:t>  classes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prognostic</a:t>
            </a:r>
          </a:p>
          <a:p>
            <a:r>
              <a:rPr lang="en-CA" dirty="0" smtClean="0"/>
              <a:t>  precipitation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6180335" y="4350916"/>
            <a:ext cx="24049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+ Subgrid Cloud and</a:t>
            </a:r>
          </a:p>
          <a:p>
            <a:r>
              <a:rPr lang="en-CA" dirty="0" smtClean="0"/>
              <a:t>    Precipitation Fraction</a:t>
            </a:r>
          </a:p>
          <a:p>
            <a:r>
              <a:rPr lang="en-CA" dirty="0" smtClean="0"/>
              <a:t>    Scheme</a:t>
            </a:r>
          </a:p>
        </p:txBody>
      </p:sp>
      <p:pic>
        <p:nvPicPr>
          <p:cNvPr id="44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11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45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46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13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41" name="ZoneTexte 40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XFRAG\Documents\TRAVAIL\Articles\Article_SCF_1D\images\deuxieme_version\Figure_profile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1331" y="1547836"/>
            <a:ext cx="6362701" cy="5238750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3574760" y="4934562"/>
            <a:ext cx="2587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American Regional</a:t>
            </a:r>
          </a:p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Reanalysis</a:t>
            </a:r>
          </a:p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(∆x = 30km </a:t>
            </a:r>
            <a:r>
              <a:rPr lang="en-CA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ouput</a:t>
            </a:r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3h)</a:t>
            </a:r>
            <a:endParaRPr lang="en-CA" dirty="0"/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4286248" y="2214554"/>
            <a:ext cx="1143008" cy="5715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5400000" flipH="1" flipV="1">
            <a:off x="5536413" y="5750735"/>
            <a:ext cx="1000132" cy="214314"/>
          </a:xfrm>
          <a:prstGeom prst="straightConnector1">
            <a:avLst/>
          </a:prstGeom>
          <a:ln w="25400">
            <a:solidFill>
              <a:srgbClr val="290DF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7521107" y="1071546"/>
            <a:ext cx="774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6">
                    <a:lumMod val="50000"/>
                  </a:schemeClr>
                </a:solidFill>
              </a:rPr>
              <a:t>GEM</a:t>
            </a:r>
          </a:p>
          <a:p>
            <a:pPr algn="ctr"/>
            <a:r>
              <a:rPr lang="en-CA" b="1" dirty="0" err="1" smtClean="0">
                <a:solidFill>
                  <a:schemeClr val="accent6">
                    <a:lumMod val="50000"/>
                  </a:schemeClr>
                </a:solidFill>
              </a:rPr>
              <a:t>RHcrit</a:t>
            </a:r>
            <a:endParaRPr lang="en-CA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CA" b="1" i="1" dirty="0" smtClean="0">
                <a:solidFill>
                  <a:schemeClr val="accent6">
                    <a:lumMod val="50000"/>
                  </a:schemeClr>
                </a:solidFill>
              </a:rPr>
              <a:t>U</a:t>
            </a:r>
            <a:r>
              <a:rPr lang="en-CA" b="1" i="1" baseline="-25000" dirty="0" smtClean="0">
                <a:solidFill>
                  <a:schemeClr val="accent6">
                    <a:lumMod val="50000"/>
                  </a:schemeClr>
                </a:solidFill>
              </a:rPr>
              <a:t>00</a:t>
            </a:r>
            <a:endParaRPr lang="en-CA" b="1" i="1" baseline="-2500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10800000" flipV="1">
            <a:off x="7072330" y="1928802"/>
            <a:ext cx="571504" cy="428628"/>
          </a:xfrm>
          <a:prstGeom prst="straightConnector1">
            <a:avLst/>
          </a:prstGeom>
          <a:ln w="254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571868" y="4214818"/>
            <a:ext cx="2495298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C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winter cold front </a:t>
            </a:r>
          </a:p>
          <a:p>
            <a:pPr lvl="0">
              <a:spcBef>
                <a:spcPct val="0"/>
              </a:spcBef>
              <a:defRPr/>
            </a:pPr>
            <a:r>
              <a:rPr lang="en-CA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representative profile</a:t>
            </a:r>
          </a:p>
          <a:p>
            <a:pPr lvl="0">
              <a:spcBef>
                <a:spcPct val="0"/>
              </a:spcBef>
              <a:defRPr/>
            </a:pPr>
            <a:endParaRPr lang="en-CA" sz="2000" b="1" baseline="30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with a 1D kinematic model</a:t>
            </a:r>
            <a:endParaRPr lang="en-C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G:\talk\bonne_fete\METEO_USA_20081220_12UT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01531"/>
            <a:ext cx="2857520" cy="2056469"/>
          </a:xfrm>
          <a:prstGeom prst="rect">
            <a:avLst/>
          </a:prstGeom>
          <a:noFill/>
        </p:spPr>
      </p:pic>
      <p:sp>
        <p:nvSpPr>
          <p:cNvPr id="18" name="Ellipse 17"/>
          <p:cNvSpPr/>
          <p:nvPr/>
        </p:nvSpPr>
        <p:spPr>
          <a:xfrm>
            <a:off x="1928794" y="6000768"/>
            <a:ext cx="142876" cy="1428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0114" name="Picture 2" descr="http://sphotos-a.xx.fbcdn.net/hphotos-ash3/p480x480/576335_446783042034133_1263570003_n.jpg"/>
          <p:cNvPicPr>
            <a:picLocks noChangeAspect="1" noChangeArrowheads="1"/>
          </p:cNvPicPr>
          <p:nvPr/>
        </p:nvPicPr>
        <p:blipFill>
          <a:blip r:embed="rId4" cstate="print"/>
          <a:srcRect l="28125"/>
          <a:stretch>
            <a:fillRect/>
          </a:stretch>
        </p:blipFill>
        <p:spPr bwMode="auto">
          <a:xfrm>
            <a:off x="571472" y="1571612"/>
            <a:ext cx="1643058" cy="3048000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 rot="5188554">
            <a:off x="635555" y="2706755"/>
            <a:ext cx="1476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experimental</a:t>
            </a:r>
            <a:endParaRPr lang="en-CA" dirty="0"/>
          </a:p>
        </p:txBody>
      </p:sp>
      <p:sp>
        <p:nvSpPr>
          <p:cNvPr id="20" name="ZoneTexte 19"/>
          <p:cNvSpPr txBox="1"/>
          <p:nvPr/>
        </p:nvSpPr>
        <p:spPr>
          <a:xfrm rot="5558949">
            <a:off x="-191202" y="2926029"/>
            <a:ext cx="20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1D kinematic model</a:t>
            </a:r>
            <a:endParaRPr lang="en-CA" dirty="0"/>
          </a:p>
        </p:txBody>
      </p:sp>
      <p:sp>
        <p:nvSpPr>
          <p:cNvPr id="21" name="ZoneTexte 20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457200" y="1428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1D kinematic</a:t>
            </a: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CA" sz="4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ntercomparison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" name="Picture 2" descr="C:\Users\MAXFRAG\Documents\TRAVAIL\Articles\Article_SCF_1D\images\deuxieme_version\Qcond_SUNDQVIST_breat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2682" y="3798332"/>
            <a:ext cx="3181350" cy="2619375"/>
          </a:xfrm>
          <a:prstGeom prst="rect">
            <a:avLst/>
          </a:prstGeom>
          <a:noFill/>
        </p:spPr>
      </p:pic>
      <p:pic>
        <p:nvPicPr>
          <p:cNvPr id="42" name="Picture 1" descr="H:\Qcond_MY_SCF_breath_Pfrac_0_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798332"/>
            <a:ext cx="3181350" cy="2619375"/>
          </a:xfrm>
          <a:prstGeom prst="rect">
            <a:avLst/>
          </a:prstGeom>
          <a:noFill/>
        </p:spPr>
      </p:pic>
      <p:pic>
        <p:nvPicPr>
          <p:cNvPr id="43" name="Picture 2" descr="C:\Users\MAXFRAG\Documents\TRAVAIL\Articles\Article_SCF_1D\images\deuxieme_version\Qcond_MY_NoSCF_breat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3798356"/>
            <a:ext cx="3181350" cy="2619375"/>
          </a:xfrm>
          <a:prstGeom prst="rect">
            <a:avLst/>
          </a:prstGeom>
          <a:noFill/>
        </p:spPr>
      </p:pic>
      <p:pic>
        <p:nvPicPr>
          <p:cNvPr id="48" name="Picture 3" descr="C:\Users\MAXFRAG\Documents\TRAVAIL\Articles\Article_SCF_1D\images\deuxieme_version\WP_Precip_SUNDQVIST_breat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2682" y="1155126"/>
            <a:ext cx="3181350" cy="2619375"/>
          </a:xfrm>
          <a:prstGeom prst="rect">
            <a:avLst/>
          </a:prstGeom>
          <a:noFill/>
        </p:spPr>
      </p:pic>
      <p:pic>
        <p:nvPicPr>
          <p:cNvPr id="49" name="Picture 2" descr="C:\Users\MAXFRAG\Documents\TRAVAIL\Articles\Article_SCF_1D\images\deuxieme_version\WP_Precip_MY_SCF_breath_Pfrac_0_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62286" y="1178957"/>
            <a:ext cx="3181350" cy="2619375"/>
          </a:xfrm>
          <a:prstGeom prst="rect">
            <a:avLst/>
          </a:prstGeom>
          <a:noFill/>
        </p:spPr>
      </p:pic>
      <p:pic>
        <p:nvPicPr>
          <p:cNvPr id="50" name="Picture 2" descr="C:\Users\MAXFRAG\Documents\TRAVAIL\Articles\Article_SCF_1D\images\deuxieme_version\WP_Precip_MY_NoSCF_breath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78957"/>
            <a:ext cx="3181350" cy="2619375"/>
          </a:xfrm>
          <a:prstGeom prst="rect">
            <a:avLst/>
          </a:prstGeom>
          <a:noFill/>
        </p:spPr>
      </p:pic>
      <p:sp>
        <p:nvSpPr>
          <p:cNvPr id="51" name="ZoneTexte 50"/>
          <p:cNvSpPr txBox="1"/>
          <p:nvPr/>
        </p:nvSpPr>
        <p:spPr>
          <a:xfrm>
            <a:off x="335644" y="940812"/>
            <a:ext cx="252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0070C0"/>
                </a:solidFill>
              </a:rPr>
              <a:t>Milbrandt</a:t>
            </a:r>
            <a:r>
              <a:rPr lang="en-CA" b="1" dirty="0" smtClean="0">
                <a:solidFill>
                  <a:srgbClr val="0070C0"/>
                </a:solidFill>
              </a:rPr>
              <a:t> &amp; </a:t>
            </a:r>
            <a:r>
              <a:rPr lang="en-CA" b="1" dirty="0" err="1" smtClean="0">
                <a:solidFill>
                  <a:srgbClr val="0070C0"/>
                </a:solidFill>
              </a:rPr>
              <a:t>Yau</a:t>
            </a:r>
            <a:r>
              <a:rPr lang="en-CA" b="1" dirty="0" smtClean="0">
                <a:solidFill>
                  <a:srgbClr val="0070C0"/>
                </a:solidFill>
              </a:rPr>
              <a:t> original</a:t>
            </a:r>
            <a:endParaRPr lang="en-CA" b="1" dirty="0">
              <a:solidFill>
                <a:srgbClr val="0070C0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3714744" y="940812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B050"/>
                </a:solidFill>
              </a:rPr>
              <a:t>M&amp;Y with SCPF</a:t>
            </a:r>
            <a:endParaRPr lang="en-CA" b="1" dirty="0">
              <a:solidFill>
                <a:srgbClr val="00B05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7072330" y="928670"/>
            <a:ext cx="112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FF0000"/>
                </a:solidFill>
              </a:rPr>
              <a:t>Sundqvist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429388" y="4119573"/>
            <a:ext cx="468000" cy="357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7" name="Picture 4" descr="droplets_drawing"/>
          <p:cNvPicPr preferRelativeResize="0">
            <a:picLocks noChangeArrowheads="1"/>
          </p:cNvPicPr>
          <p:nvPr/>
        </p:nvPicPr>
        <p:blipFill>
          <a:blip r:embed="rId9" cstate="print"/>
          <a:srcRect b="41463"/>
          <a:stretch>
            <a:fillRect/>
          </a:stretch>
        </p:blipFill>
        <p:spPr bwMode="auto">
          <a:xfrm>
            <a:off x="428596" y="4119573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8" name="Picture 33" descr="Ice"/>
          <p:cNvPicPr preferRelativeResize="0">
            <a:picLocks noChangeArrowheads="1"/>
          </p:cNvPicPr>
          <p:nvPr/>
        </p:nvPicPr>
        <p:blipFill>
          <a:blip r:embed="rId10" cstate="print"/>
          <a:srcRect l="7584" t="9091" r="9291" b="9024"/>
          <a:stretch>
            <a:fillRect/>
          </a:stretch>
        </p:blipFill>
        <p:spPr bwMode="auto">
          <a:xfrm>
            <a:off x="1142976" y="4119573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9" name="Picture 31" descr="snow_flake_1"/>
          <p:cNvPicPr preferRelativeResize="0"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57356" y="4116763"/>
            <a:ext cx="468000" cy="360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0" name="ZoneTexte 59"/>
          <p:cNvSpPr txBox="1"/>
          <p:nvPr/>
        </p:nvSpPr>
        <p:spPr>
          <a:xfrm>
            <a:off x="857224" y="410743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C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1571604" y="410743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endParaRPr lang="en-C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12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45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46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14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6091200" y="1012250"/>
            <a:ext cx="3000364" cy="54292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/>
          <p:cNvSpPr/>
          <p:nvPr/>
        </p:nvSpPr>
        <p:spPr>
          <a:xfrm>
            <a:off x="3132000" y="1012250"/>
            <a:ext cx="2928958" cy="542928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36000" y="1012250"/>
            <a:ext cx="3071834" cy="542928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ZoneTexte 24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/>
          <p:cNvSpPr txBox="1"/>
          <p:nvPr/>
        </p:nvSpPr>
        <p:spPr>
          <a:xfrm>
            <a:off x="6410245" y="1353909"/>
            <a:ext cx="194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Milbrandt</a:t>
            </a:r>
            <a:r>
              <a:rPr lang="en-C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CA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Yau</a:t>
            </a:r>
            <a:endParaRPr lang="en-CA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(2005)</a:t>
            </a:r>
            <a:endParaRPr lang="en-CA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3D GEM-LAM model </a:t>
            </a:r>
            <a:r>
              <a:rPr kumimoji="0" lang="en-CA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intercomparison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3" descr="clo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087539"/>
            <a:ext cx="2087563" cy="158200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7" descr="clo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335" y="2087539"/>
            <a:ext cx="2155825" cy="1574800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Picture 54" descr="clou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4557" y="2087539"/>
            <a:ext cx="2156453" cy="157500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000100" y="3249554"/>
            <a:ext cx="468000" cy="41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5" descr="rain-drop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2000" y="3288934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5" descr="rain-drop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3343" y="3288934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5" descr="rain-drop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6232" y="3288934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Picture 4" descr="droplets_drawing"/>
          <p:cNvPicPr preferRelativeResize="0">
            <a:picLocks noChangeArrowheads="1"/>
          </p:cNvPicPr>
          <p:nvPr/>
        </p:nvPicPr>
        <p:blipFill>
          <a:blip r:embed="rId5" cstate="print"/>
          <a:srcRect b="41463"/>
          <a:stretch>
            <a:fillRect/>
          </a:stretch>
        </p:blipFill>
        <p:spPr bwMode="auto">
          <a:xfrm>
            <a:off x="6180335" y="3286124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33" descr="Ice"/>
          <p:cNvPicPr preferRelativeResize="0">
            <a:picLocks noChangeArrowheads="1"/>
          </p:cNvPicPr>
          <p:nvPr/>
        </p:nvPicPr>
        <p:blipFill>
          <a:blip r:embed="rId6" cstate="print"/>
          <a:srcRect l="7584" t="9091" r="9291" b="9024"/>
          <a:stretch>
            <a:fillRect/>
          </a:stretch>
        </p:blipFill>
        <p:spPr bwMode="auto">
          <a:xfrm>
            <a:off x="6632021" y="3286124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4" descr="droplets_drawing"/>
          <p:cNvPicPr preferRelativeResize="0">
            <a:picLocks noChangeArrowheads="1"/>
          </p:cNvPicPr>
          <p:nvPr/>
        </p:nvPicPr>
        <p:blipFill>
          <a:blip r:embed="rId5" cstate="print"/>
          <a:srcRect b="41463"/>
          <a:stretch>
            <a:fillRect/>
          </a:stretch>
        </p:blipFill>
        <p:spPr bwMode="auto">
          <a:xfrm>
            <a:off x="3603934" y="3286124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33" descr="Ice"/>
          <p:cNvPicPr preferRelativeResize="0">
            <a:picLocks noChangeArrowheads="1"/>
          </p:cNvPicPr>
          <p:nvPr/>
        </p:nvPicPr>
        <p:blipFill>
          <a:blip r:embed="rId6" cstate="print"/>
          <a:srcRect l="7584" t="9091" r="9291" b="9024"/>
          <a:stretch>
            <a:fillRect/>
          </a:stretch>
        </p:blipFill>
        <p:spPr bwMode="auto">
          <a:xfrm>
            <a:off x="4071934" y="3286124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31" descr="snow_flake_1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2000" y="2928934"/>
            <a:ext cx="468000" cy="360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31" descr="snow_flake_1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09029" y="3286124"/>
            <a:ext cx="468000" cy="360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" name="Picture 31" descr="snow_flake_1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2628" y="3283314"/>
            <a:ext cx="468000" cy="360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Picture 32" descr="hail_graupel_sleet"/>
          <p:cNvPicPr preferRelativeResize="0">
            <a:picLocks noChangeArrowheads="1"/>
          </p:cNvPicPr>
          <p:nvPr/>
        </p:nvPicPr>
        <p:blipFill>
          <a:blip r:embed="rId8" cstate="print"/>
          <a:srcRect t="14771" r="71011" b="15205"/>
          <a:stretch>
            <a:fillRect/>
          </a:stretch>
        </p:blipFill>
        <p:spPr bwMode="auto">
          <a:xfrm>
            <a:off x="5276232" y="2568934"/>
            <a:ext cx="46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Picture 30" descr="hail_graupel_sleet"/>
          <p:cNvPicPr preferRelativeResize="0">
            <a:picLocks noChangeArrowheads="1"/>
          </p:cNvPicPr>
          <p:nvPr/>
        </p:nvPicPr>
        <p:blipFill>
          <a:blip r:embed="rId9" cstate="print"/>
          <a:srcRect l="35179" t="14771" r="35324" b="10861"/>
          <a:stretch>
            <a:fillRect/>
          </a:stretch>
        </p:blipFill>
        <p:spPr bwMode="auto">
          <a:xfrm>
            <a:off x="5276232" y="2926124"/>
            <a:ext cx="46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32" descr="hail_graupel_sleet"/>
          <p:cNvPicPr preferRelativeResize="0">
            <a:picLocks noChangeArrowheads="1"/>
          </p:cNvPicPr>
          <p:nvPr/>
        </p:nvPicPr>
        <p:blipFill>
          <a:blip r:embed="rId8" cstate="print"/>
          <a:srcRect t="14771" r="71011" b="15205"/>
          <a:stretch>
            <a:fillRect/>
          </a:stretch>
        </p:blipFill>
        <p:spPr bwMode="auto">
          <a:xfrm>
            <a:off x="7863343" y="2568934"/>
            <a:ext cx="46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4" name="Picture 30" descr="hail_graupel_sleet"/>
          <p:cNvPicPr preferRelativeResize="0">
            <a:picLocks noChangeArrowheads="1"/>
          </p:cNvPicPr>
          <p:nvPr/>
        </p:nvPicPr>
        <p:blipFill>
          <a:blip r:embed="rId9" cstate="print"/>
          <a:srcRect l="35179" t="14771" r="35324" b="10861"/>
          <a:stretch>
            <a:fillRect/>
          </a:stretch>
        </p:blipFill>
        <p:spPr bwMode="auto">
          <a:xfrm>
            <a:off x="7863343" y="2926124"/>
            <a:ext cx="46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6" descr="nuage_cubes_mer"/>
          <p:cNvPicPr>
            <a:picLocks noChangeAspect="1" noChangeArrowheads="1"/>
          </p:cNvPicPr>
          <p:nvPr/>
        </p:nvPicPr>
        <p:blipFill>
          <a:blip r:embed="rId10" cstate="print"/>
          <a:srcRect b="21225"/>
          <a:stretch>
            <a:fillRect/>
          </a:stretch>
        </p:blipFill>
        <p:spPr bwMode="auto">
          <a:xfrm>
            <a:off x="971550" y="2087539"/>
            <a:ext cx="906679" cy="70749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Picture 6" descr="nuage_cubes_mer"/>
          <p:cNvPicPr>
            <a:picLocks noChangeAspect="1" noChangeArrowheads="1"/>
          </p:cNvPicPr>
          <p:nvPr/>
        </p:nvPicPr>
        <p:blipFill>
          <a:blip r:embed="rId10" cstate="print"/>
          <a:srcRect b="21225"/>
          <a:stretch>
            <a:fillRect/>
          </a:stretch>
        </p:blipFill>
        <p:spPr bwMode="auto">
          <a:xfrm>
            <a:off x="6202350" y="2088000"/>
            <a:ext cx="906679" cy="70749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cxnSp>
        <p:nvCxnSpPr>
          <p:cNvPr id="27" name="AutoShape 23"/>
          <p:cNvCxnSpPr>
            <a:cxnSpLocks noChangeShapeType="1"/>
          </p:cNvCxnSpPr>
          <p:nvPr/>
        </p:nvCxnSpPr>
        <p:spPr bwMode="auto">
          <a:xfrm rot="16200000" flipH="1">
            <a:off x="1155680" y="3702052"/>
            <a:ext cx="425450" cy="450850"/>
          </a:xfrm>
          <a:prstGeom prst="bentConnector3">
            <a:avLst>
              <a:gd name="adj1" fmla="val 49625"/>
            </a:avLst>
          </a:prstGeom>
          <a:noFill/>
          <a:ln w="50800">
            <a:solidFill>
              <a:schemeClr val="accent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8" name="AutoShape 37"/>
          <p:cNvCxnSpPr>
            <a:cxnSpLocks noChangeShapeType="1"/>
          </p:cNvCxnSpPr>
          <p:nvPr/>
        </p:nvCxnSpPr>
        <p:spPr bwMode="auto">
          <a:xfrm rot="5400000">
            <a:off x="796905" y="3794127"/>
            <a:ext cx="425450" cy="266700"/>
          </a:xfrm>
          <a:prstGeom prst="bentConnector3">
            <a:avLst>
              <a:gd name="adj1" fmla="val 49625"/>
            </a:avLst>
          </a:prstGeom>
          <a:noFill/>
          <a:ln w="50800">
            <a:solidFill>
              <a:schemeClr val="accent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9" name="Oval 38"/>
          <p:cNvSpPr>
            <a:spLocks noChangeArrowheads="1"/>
          </p:cNvSpPr>
          <p:nvPr/>
        </p:nvSpPr>
        <p:spPr bwMode="auto">
          <a:xfrm>
            <a:off x="992167" y="3763979"/>
            <a:ext cx="360363" cy="360362"/>
          </a:xfrm>
          <a:prstGeom prst="ellipse">
            <a:avLst/>
          </a:prstGeom>
          <a:solidFill>
            <a:schemeClr val="accent1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 i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f(T)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3738852" y="1357298"/>
            <a:ext cx="1947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Milbrandt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Yau</a:t>
            </a:r>
            <a:endParaRPr lang="en-CA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(2005)</a:t>
            </a:r>
            <a:endParaRPr lang="en-C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1247682" y="1353909"/>
            <a:ext cx="1652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Sundqvist</a:t>
            </a: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</a:t>
            </a:r>
          </a:p>
          <a:p>
            <a:pPr algn="ctr"/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(1989)</a:t>
            </a:r>
          </a:p>
        </p:txBody>
      </p:sp>
      <p:pic>
        <p:nvPicPr>
          <p:cNvPr id="35" name="Picture 4" descr="droplets_drawing"/>
          <p:cNvPicPr preferRelativeResize="0">
            <a:picLocks noChangeArrowheads="1"/>
          </p:cNvPicPr>
          <p:nvPr/>
        </p:nvPicPr>
        <p:blipFill>
          <a:blip r:embed="rId5" cstate="print"/>
          <a:srcRect b="41463"/>
          <a:stretch>
            <a:fillRect/>
          </a:stretch>
        </p:blipFill>
        <p:spPr bwMode="auto">
          <a:xfrm>
            <a:off x="794794" y="4143380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6" name="Picture 33" descr="Ice"/>
          <p:cNvPicPr preferRelativeResize="0">
            <a:picLocks noChangeArrowheads="1"/>
          </p:cNvPicPr>
          <p:nvPr/>
        </p:nvPicPr>
        <p:blipFill>
          <a:blip r:embed="rId6" cstate="print"/>
          <a:srcRect l="7584" t="9091" r="9291" b="9024"/>
          <a:stretch>
            <a:fillRect/>
          </a:stretch>
        </p:blipFill>
        <p:spPr bwMode="auto">
          <a:xfrm>
            <a:off x="1246480" y="4143380"/>
            <a:ext cx="468000" cy="36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1" cstate="print"/>
          <a:srcRect l="1054" t="1394" r="53625" b="48439"/>
          <a:stretch>
            <a:fillRect/>
          </a:stretch>
        </p:blipFill>
        <p:spPr bwMode="auto">
          <a:xfrm>
            <a:off x="3357554" y="4071942"/>
            <a:ext cx="2714644" cy="227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Rectangle 41"/>
          <p:cNvSpPr/>
          <p:nvPr/>
        </p:nvSpPr>
        <p:spPr>
          <a:xfrm>
            <a:off x="1069237" y="4572008"/>
            <a:ext cx="170110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CA" sz="2400" dirty="0" smtClean="0">
                <a:solidFill>
                  <a:prstClr val="black"/>
                </a:solidFill>
              </a:rPr>
              <a:t>GEM-LAM</a:t>
            </a:r>
          </a:p>
          <a:p>
            <a:pPr lvl="0" algn="ctr"/>
            <a:r>
              <a:rPr lang="en-CA" sz="2400" dirty="0" smtClean="0">
                <a:solidFill>
                  <a:prstClr val="black"/>
                </a:solidFill>
              </a:rPr>
              <a:t>regional</a:t>
            </a:r>
          </a:p>
          <a:p>
            <a:pPr algn="ctr"/>
            <a:r>
              <a:rPr lang="en-CA" sz="2400" b="1" dirty="0" smtClean="0">
                <a:solidFill>
                  <a:prstClr val="black"/>
                </a:solidFill>
              </a:rPr>
              <a:t>∆x </a:t>
            </a:r>
            <a:r>
              <a:rPr lang="en-CA" sz="2400" dirty="0" smtClean="0">
                <a:solidFill>
                  <a:prstClr val="black"/>
                </a:solidFill>
              </a:rPr>
              <a:t>= </a:t>
            </a:r>
            <a:r>
              <a:rPr lang="en-CA" sz="2400" b="1" dirty="0" smtClean="0">
                <a:solidFill>
                  <a:prstClr val="black"/>
                </a:solidFill>
              </a:rPr>
              <a:t>15 </a:t>
            </a:r>
            <a:r>
              <a:rPr lang="en-CA" sz="2400" dirty="0" smtClean="0">
                <a:solidFill>
                  <a:prstClr val="black"/>
                </a:solidFill>
              </a:rPr>
              <a:t>km</a:t>
            </a:r>
          </a:p>
          <a:p>
            <a:pPr lvl="0" algn="ctr"/>
            <a:r>
              <a:rPr lang="en-CA" sz="2400" b="1" dirty="0" smtClean="0">
                <a:solidFill>
                  <a:prstClr val="black"/>
                </a:solidFill>
              </a:rPr>
              <a:t>∆t </a:t>
            </a:r>
            <a:r>
              <a:rPr lang="en-CA" sz="2400" dirty="0" smtClean="0">
                <a:solidFill>
                  <a:prstClr val="black"/>
                </a:solidFill>
              </a:rPr>
              <a:t>= </a:t>
            </a:r>
            <a:r>
              <a:rPr lang="en-CA" sz="2400" b="1" dirty="0" smtClean="0">
                <a:solidFill>
                  <a:prstClr val="black"/>
                </a:solidFill>
              </a:rPr>
              <a:t>450</a:t>
            </a:r>
            <a:r>
              <a:rPr lang="en-CA" sz="2400" dirty="0" smtClean="0">
                <a:solidFill>
                  <a:prstClr val="black"/>
                </a:solidFill>
              </a:rPr>
              <a:t> sec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6469341" y="4276090"/>
            <a:ext cx="21842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dirty="0" smtClean="0"/>
              <a:t>20 Dec. 2008</a:t>
            </a:r>
          </a:p>
          <a:p>
            <a:pPr algn="ctr"/>
            <a:r>
              <a:rPr lang="en-CA" sz="2400" dirty="0" smtClean="0"/>
              <a:t>Simulation 36h</a:t>
            </a:r>
          </a:p>
          <a:p>
            <a:pPr algn="ctr"/>
            <a:r>
              <a:rPr lang="en-CA" sz="2400" dirty="0" smtClean="0"/>
              <a:t>comparing only </a:t>
            </a:r>
          </a:p>
          <a:p>
            <a:pPr algn="ctr"/>
            <a:r>
              <a:rPr lang="en-CA" sz="2400" dirty="0" smtClean="0"/>
              <a:t>the last 24h</a:t>
            </a:r>
          </a:p>
          <a:p>
            <a:pPr algn="ctr"/>
            <a:r>
              <a:rPr lang="en-CA" sz="2400" dirty="0" smtClean="0"/>
              <a:t>(spin-up)</a:t>
            </a:r>
          </a:p>
        </p:txBody>
      </p:sp>
      <p:pic>
        <p:nvPicPr>
          <p:cNvPr id="44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12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45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46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14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50" name="ZoneTexte 49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+ Observations 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CloudSat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/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Calipso</a:t>
            </a:r>
            <a:endParaRPr kumimoji="0" lang="en-CA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2071678"/>
            <a:ext cx="524827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174049" y="1908469"/>
            <a:ext cx="3623171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dirty="0" err="1" smtClean="0"/>
              <a:t>Calipso</a:t>
            </a:r>
            <a:r>
              <a:rPr lang="en-CA" sz="2400" dirty="0" smtClean="0"/>
              <a:t> + </a:t>
            </a:r>
            <a:r>
              <a:rPr lang="en-CA" sz="2400" dirty="0" err="1" smtClean="0"/>
              <a:t>CloudSat</a:t>
            </a:r>
            <a:endParaRPr lang="en-CA" sz="2400" dirty="0"/>
          </a:p>
          <a:p>
            <a:pPr algn="ctr"/>
            <a:r>
              <a:rPr lang="en-CA" sz="2400" dirty="0" smtClean="0"/>
              <a:t>=</a:t>
            </a:r>
          </a:p>
          <a:p>
            <a:pPr algn="ctr"/>
            <a:r>
              <a:rPr lang="en-CA" sz="2400" dirty="0" err="1" smtClean="0"/>
              <a:t>Li</a:t>
            </a:r>
            <a:r>
              <a:rPr lang="en-CA" sz="2400" dirty="0" err="1" smtClean="0">
                <a:solidFill>
                  <a:srgbClr val="FF0000"/>
                </a:solidFill>
              </a:rPr>
              <a:t>DAR</a:t>
            </a:r>
            <a:r>
              <a:rPr lang="en-CA" sz="2400" dirty="0" smtClean="0"/>
              <a:t> + </a:t>
            </a:r>
            <a:r>
              <a:rPr lang="en-CA" sz="2400" dirty="0" err="1" smtClean="0"/>
              <a:t>Ra</a:t>
            </a:r>
            <a:r>
              <a:rPr lang="en-CA" sz="2400" dirty="0" err="1" smtClean="0">
                <a:solidFill>
                  <a:srgbClr val="FF0000"/>
                </a:solidFill>
              </a:rPr>
              <a:t>DAR</a:t>
            </a:r>
            <a:r>
              <a:rPr lang="en-CA" sz="2400" dirty="0" smtClean="0"/>
              <a:t> + </a:t>
            </a:r>
            <a:r>
              <a:rPr lang="en-CA" sz="2400" dirty="0" err="1" smtClean="0"/>
              <a:t>Modis</a:t>
            </a:r>
            <a:r>
              <a:rPr lang="en-CA" sz="2400" dirty="0" smtClean="0"/>
              <a:t> (IR)</a:t>
            </a:r>
          </a:p>
          <a:p>
            <a:pPr algn="ctr"/>
            <a:r>
              <a:rPr lang="en-CA" sz="2400" dirty="0" smtClean="0"/>
              <a:t>=</a:t>
            </a:r>
          </a:p>
          <a:p>
            <a:pPr algn="ctr"/>
            <a:r>
              <a:rPr lang="en-C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DARDAR</a:t>
            </a:r>
            <a:r>
              <a:rPr lang="en-C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400" dirty="0" smtClean="0"/>
              <a:t>CLOUD products</a:t>
            </a:r>
          </a:p>
          <a:p>
            <a:pPr algn="ctr"/>
            <a:r>
              <a:rPr lang="en-CA" dirty="0" smtClean="0"/>
              <a:t>(J. </a:t>
            </a:r>
            <a:r>
              <a:rPr lang="en-CA" dirty="0" err="1" smtClean="0"/>
              <a:t>Delanoe</a:t>
            </a:r>
            <a:r>
              <a:rPr lang="en-CA" dirty="0" smtClean="0"/>
              <a:t>,  R. Hogan, 2008, 2010)</a:t>
            </a:r>
          </a:p>
          <a:p>
            <a:pPr algn="ctr"/>
            <a:endParaRPr lang="en-CA" dirty="0"/>
          </a:p>
          <a:p>
            <a:pPr algn="ctr"/>
            <a:r>
              <a:rPr lang="en-CA" dirty="0" smtClean="0"/>
              <a:t>vertical profile of cloud mask,</a:t>
            </a:r>
          </a:p>
          <a:p>
            <a:pPr algn="ctr"/>
            <a:r>
              <a:rPr lang="en-CA" dirty="0" smtClean="0"/>
              <a:t>IWC, effective radius, </a:t>
            </a:r>
          </a:p>
          <a:p>
            <a:pPr algn="ctr"/>
            <a:r>
              <a:rPr lang="en-CA" dirty="0" smtClean="0"/>
              <a:t>extinction, optical thickness, ...</a:t>
            </a:r>
          </a:p>
          <a:p>
            <a:pPr algn="ctr"/>
            <a:r>
              <a:rPr lang="en-CA" dirty="0" smtClean="0"/>
              <a:t>horizontal resolution = </a:t>
            </a:r>
            <a:r>
              <a:rPr lang="en-CA" b="1" dirty="0" smtClean="0"/>
              <a:t>1.1 </a:t>
            </a:r>
            <a:r>
              <a:rPr lang="en-CA" dirty="0" smtClean="0"/>
              <a:t>km</a:t>
            </a:r>
          </a:p>
          <a:p>
            <a:pPr algn="ctr"/>
            <a:r>
              <a:rPr lang="en-CA" dirty="0" smtClean="0"/>
              <a:t>vertical resolution = </a:t>
            </a:r>
            <a:r>
              <a:rPr lang="en-CA" b="1" dirty="0" smtClean="0"/>
              <a:t>60 </a:t>
            </a:r>
            <a:r>
              <a:rPr lang="en-CA" dirty="0" smtClean="0"/>
              <a:t>m</a:t>
            </a:r>
            <a:endParaRPr lang="en-CA" dirty="0"/>
          </a:p>
        </p:txBody>
      </p:sp>
      <p:pic>
        <p:nvPicPr>
          <p:cNvPr id="7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4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8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9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6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64291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Intercomparaison</a:t>
            </a:r>
            <a:r>
              <a:rPr kumimoji="0" lang="en-CA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case study</a:t>
            </a: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CA" sz="44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December 20</a:t>
            </a:r>
            <a:r>
              <a:rPr lang="en-CA" sz="4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</a:t>
            </a:r>
            <a:r>
              <a:rPr lang="en-CA" sz="44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2008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" name="Image 39" descr="DARDAR_on_GEM_on_MeanCF_20Dec_2008.png"/>
          <p:cNvPicPr>
            <a:picLocks noChangeAspect="1"/>
          </p:cNvPicPr>
          <p:nvPr/>
        </p:nvPicPr>
        <p:blipFill>
          <a:blip r:embed="rId2" cstate="print"/>
          <a:srcRect l="29192" t="9545" r="29004" b="12727"/>
          <a:stretch>
            <a:fillRect/>
          </a:stretch>
        </p:blipFill>
        <p:spPr>
          <a:xfrm>
            <a:off x="-32" y="2500306"/>
            <a:ext cx="5286412" cy="4357718"/>
          </a:xfrm>
          <a:prstGeom prst="rect">
            <a:avLst/>
          </a:prstGeom>
        </p:spPr>
      </p:pic>
      <p:pic>
        <p:nvPicPr>
          <p:cNvPr id="44" name="Image 43" descr="DARDAR_on_GEM_on_MeanCF_20Dec_2008.png"/>
          <p:cNvPicPr>
            <a:picLocks noChangeAspect="1"/>
          </p:cNvPicPr>
          <p:nvPr/>
        </p:nvPicPr>
        <p:blipFill>
          <a:blip r:embed="rId2" cstate="print"/>
          <a:srcRect l="84806" t="6363" r="11826" b="10454"/>
          <a:stretch>
            <a:fillRect/>
          </a:stretch>
        </p:blipFill>
        <p:spPr>
          <a:xfrm>
            <a:off x="5357818" y="2500306"/>
            <a:ext cx="214314" cy="4357718"/>
          </a:xfrm>
          <a:prstGeom prst="rect">
            <a:avLst/>
          </a:prstGeom>
        </p:spPr>
      </p:pic>
      <p:sp>
        <p:nvSpPr>
          <p:cNvPr id="45" name="ZoneTexte 44"/>
          <p:cNvSpPr txBox="1"/>
          <p:nvPr/>
        </p:nvSpPr>
        <p:spPr>
          <a:xfrm>
            <a:off x="285720" y="2143116"/>
            <a:ext cx="470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Daily Mean Non-Convective Cloud Cover (NARR)</a:t>
            </a:r>
            <a:endParaRPr lang="en-CA" dirty="0"/>
          </a:p>
        </p:txBody>
      </p:sp>
      <p:sp>
        <p:nvSpPr>
          <p:cNvPr id="46" name="ZoneTexte 45"/>
          <p:cNvSpPr txBox="1"/>
          <p:nvPr/>
        </p:nvSpPr>
        <p:spPr>
          <a:xfrm>
            <a:off x="5572132" y="564357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25%</a:t>
            </a:r>
            <a:endParaRPr lang="en-CA" dirty="0"/>
          </a:p>
        </p:txBody>
      </p:sp>
      <p:sp>
        <p:nvSpPr>
          <p:cNvPr id="47" name="ZoneTexte 46"/>
          <p:cNvSpPr txBox="1"/>
          <p:nvPr/>
        </p:nvSpPr>
        <p:spPr>
          <a:xfrm>
            <a:off x="5572132" y="457200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50%</a:t>
            </a:r>
            <a:endParaRPr lang="en-CA" dirty="0"/>
          </a:p>
        </p:txBody>
      </p:sp>
      <p:sp>
        <p:nvSpPr>
          <p:cNvPr id="48" name="ZoneTexte 47"/>
          <p:cNvSpPr txBox="1"/>
          <p:nvPr/>
        </p:nvSpPr>
        <p:spPr>
          <a:xfrm>
            <a:off x="5572132" y="350043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75%</a:t>
            </a:r>
            <a:endParaRPr lang="en-CA" dirty="0"/>
          </a:p>
        </p:txBody>
      </p:sp>
      <p:sp>
        <p:nvSpPr>
          <p:cNvPr id="49" name="ZoneTexte 48"/>
          <p:cNvSpPr txBox="1"/>
          <p:nvPr/>
        </p:nvSpPr>
        <p:spPr>
          <a:xfrm>
            <a:off x="5572132" y="2500306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100%</a:t>
            </a:r>
            <a:endParaRPr lang="en-CA" dirty="0"/>
          </a:p>
        </p:txBody>
      </p:sp>
      <p:pic>
        <p:nvPicPr>
          <p:cNvPr id="51" name="Picture 2" descr="G:\talk\bonne_fete\METEO_USA_20081220_12UT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480" y="1285860"/>
            <a:ext cx="2857520" cy="2056469"/>
          </a:xfrm>
          <a:prstGeom prst="rect">
            <a:avLst/>
          </a:prstGeom>
          <a:noFill/>
        </p:spPr>
      </p:pic>
      <p:pic>
        <p:nvPicPr>
          <p:cNvPr id="52" name="Picture 3" descr="G:\talk\bonne_fete\PRECIP_USA_20081220_12UTC.gif"/>
          <p:cNvPicPr>
            <a:picLocks noChangeAspect="1" noChangeArrowheads="1"/>
          </p:cNvPicPr>
          <p:nvPr/>
        </p:nvPicPr>
        <p:blipFill>
          <a:blip r:embed="rId4" cstate="print"/>
          <a:srcRect t="9375" b="12500"/>
          <a:stretch>
            <a:fillRect/>
          </a:stretch>
        </p:blipFill>
        <p:spPr bwMode="auto">
          <a:xfrm>
            <a:off x="6286512" y="5072074"/>
            <a:ext cx="2857520" cy="1785950"/>
          </a:xfrm>
          <a:prstGeom prst="rect">
            <a:avLst/>
          </a:prstGeom>
          <a:noFill/>
        </p:spPr>
      </p:pic>
      <p:sp>
        <p:nvSpPr>
          <p:cNvPr id="53" name="ZoneTexte 52"/>
          <p:cNvSpPr txBox="1"/>
          <p:nvPr/>
        </p:nvSpPr>
        <p:spPr>
          <a:xfrm>
            <a:off x="7072330" y="6560130"/>
            <a:ext cx="14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Precipitation</a:t>
            </a:r>
            <a:endParaRPr lang="en-CA" b="1" dirty="0">
              <a:solidFill>
                <a:srgbClr val="FF0000"/>
              </a:solidFill>
            </a:endParaRPr>
          </a:p>
        </p:txBody>
      </p:sp>
      <p:pic>
        <p:nvPicPr>
          <p:cNvPr id="54" name="Picture 4" descr="G:\talk\bonne_fete\TEMP_USA_20081220_12UTC.gif"/>
          <p:cNvPicPr>
            <a:picLocks noChangeAspect="1" noChangeArrowheads="1"/>
          </p:cNvPicPr>
          <p:nvPr/>
        </p:nvPicPr>
        <p:blipFill>
          <a:blip r:embed="rId5" cstate="print"/>
          <a:srcRect l="53892" t="10891" b="20966"/>
          <a:stretch>
            <a:fillRect/>
          </a:stretch>
        </p:blipFill>
        <p:spPr bwMode="auto">
          <a:xfrm>
            <a:off x="6271342" y="3214686"/>
            <a:ext cx="2872658" cy="1857388"/>
          </a:xfrm>
          <a:prstGeom prst="rect">
            <a:avLst/>
          </a:prstGeom>
          <a:noFill/>
        </p:spPr>
      </p:pic>
      <p:sp>
        <p:nvSpPr>
          <p:cNvPr id="55" name="ZoneTexte 54"/>
          <p:cNvSpPr txBox="1"/>
          <p:nvPr/>
        </p:nvSpPr>
        <p:spPr>
          <a:xfrm>
            <a:off x="7072330" y="4643446"/>
            <a:ext cx="140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Temperature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7255828" y="2857496"/>
            <a:ext cx="816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FF0000"/>
                </a:solidFill>
              </a:rPr>
              <a:t>Meteo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664770" y="71414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71472" y="1000108"/>
            <a:ext cx="7925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A bulk scheme: use of a probability distribution function (PDF)</a:t>
            </a:r>
          </a:p>
          <a:p>
            <a:r>
              <a:rPr lang="en-CA" sz="2400" dirty="0" smtClean="0"/>
              <a:t>of cloud particles</a:t>
            </a:r>
            <a:endParaRPr lang="en-CA" sz="2400" dirty="0"/>
          </a:p>
        </p:txBody>
      </p:sp>
      <p:pic>
        <p:nvPicPr>
          <p:cNvPr id="6" name="Image 5" descr="028_au-dessus-des-nu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324393"/>
            <a:ext cx="2479215" cy="1857364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 flipV="1">
            <a:off x="2193431" y="1467137"/>
            <a:ext cx="5429288" cy="1643074"/>
          </a:xfrm>
          <a:prstGeom prst="line">
            <a:avLst/>
          </a:prstGeom>
          <a:ln w="31750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rot="5400000" flipH="1" flipV="1">
            <a:off x="1657646" y="1717170"/>
            <a:ext cx="1643074" cy="11430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rot="16200000" flipH="1">
            <a:off x="1836240" y="3467401"/>
            <a:ext cx="1214446" cy="12144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2121993" y="3467401"/>
            <a:ext cx="5500726" cy="1214446"/>
          </a:xfrm>
          <a:prstGeom prst="line">
            <a:avLst/>
          </a:prstGeom>
          <a:ln w="31750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050687" y="1467137"/>
            <a:ext cx="4572032" cy="32147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12" name="Connecteur droit avec flèche 11"/>
          <p:cNvCxnSpPr/>
          <p:nvPr/>
        </p:nvCxnSpPr>
        <p:spPr>
          <a:xfrm rot="5400000" flipH="1" flipV="1">
            <a:off x="2656983" y="3002260"/>
            <a:ext cx="250033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95"/>
          <p:cNvGraphicFramePr>
            <a:graphicFrameLocks noChangeAspect="1"/>
          </p:cNvGraphicFramePr>
          <p:nvPr/>
        </p:nvGraphicFramePr>
        <p:xfrm>
          <a:off x="3907943" y="2179289"/>
          <a:ext cx="2786082" cy="2145368"/>
        </p:xfrm>
        <a:graphic>
          <a:graphicData uri="http://schemas.openxmlformats.org/presentationml/2006/ole">
            <p:oleObj spid="_x0000_s1026" name="Graphique" r:id="rId4" imgW="10377000" imgH="6007680" progId="Excel.Sheet.8">
              <p:embed/>
            </p:oleObj>
          </a:graphicData>
        </a:graphic>
      </p:graphicFrame>
      <p:cxnSp>
        <p:nvCxnSpPr>
          <p:cNvPr id="14" name="Connecteur droit avec flèche 13"/>
          <p:cNvCxnSpPr/>
          <p:nvPr/>
        </p:nvCxnSpPr>
        <p:spPr>
          <a:xfrm flipV="1">
            <a:off x="3907942" y="4253219"/>
            <a:ext cx="3143273" cy="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050687" y="1681451"/>
            <a:ext cx="764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b="1" dirty="0" smtClean="0"/>
              <a:t>N(D)</a:t>
            </a:r>
            <a:endParaRPr lang="en-CA" sz="3200" b="1" baseline="-25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813344" y="4253219"/>
            <a:ext cx="383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b="1" dirty="0" smtClean="0"/>
              <a:t>D</a:t>
            </a:r>
            <a:endParaRPr lang="en-CA" sz="3200" b="1" baseline="-250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740804" y="1895765"/>
            <a:ext cx="2528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b="1" dirty="0" err="1" smtClean="0"/>
              <a:t>M</a:t>
            </a:r>
            <a:r>
              <a:rPr lang="en-CA" sz="2400" b="1" baseline="-25000" dirty="0" err="1" smtClean="0"/>
              <a:t>n</a:t>
            </a:r>
            <a:r>
              <a:rPr lang="en-CA" sz="2400" b="1" dirty="0" smtClean="0"/>
              <a:t>=   ∫ </a:t>
            </a:r>
            <a:r>
              <a:rPr lang="en-CA" sz="2400" b="1" dirty="0" err="1" smtClean="0"/>
              <a:t>D</a:t>
            </a:r>
            <a:r>
              <a:rPr lang="en-CA" sz="2400" b="1" baseline="30000" dirty="0" err="1" smtClean="0"/>
              <a:t>n</a:t>
            </a:r>
            <a:r>
              <a:rPr lang="en-CA" sz="2400" b="1" dirty="0" smtClean="0"/>
              <a:t> N(D) </a:t>
            </a:r>
            <a:r>
              <a:rPr lang="en-CA" sz="2400" b="1" dirty="0" err="1" smtClean="0"/>
              <a:t>dD</a:t>
            </a:r>
            <a:endParaRPr lang="en-CA" sz="3200" b="1" baseline="-25000" dirty="0"/>
          </a:p>
        </p:txBody>
      </p:sp>
      <p:sp>
        <p:nvSpPr>
          <p:cNvPr id="18" name="Cube 17"/>
          <p:cNvSpPr/>
          <p:nvPr/>
        </p:nvSpPr>
        <p:spPr>
          <a:xfrm flipH="1" flipV="1">
            <a:off x="1836241" y="3110211"/>
            <a:ext cx="355420" cy="357190"/>
          </a:xfrm>
          <a:prstGeom prst="cube">
            <a:avLst>
              <a:gd name="adj" fmla="val 23941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ZoneTexte 18"/>
          <p:cNvSpPr txBox="1"/>
          <p:nvPr/>
        </p:nvSpPr>
        <p:spPr>
          <a:xfrm>
            <a:off x="0" y="4728014"/>
            <a:ext cx="914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100" dirty="0" smtClean="0"/>
              <a:t>Prognostic equations of the moments</a:t>
            </a:r>
            <a:r>
              <a:rPr lang="en-CA" sz="2100" b="1" dirty="0" smtClean="0"/>
              <a:t> </a:t>
            </a:r>
            <a:r>
              <a:rPr lang="en-CA" sz="2100" b="1" dirty="0" err="1" smtClean="0"/>
              <a:t>M</a:t>
            </a:r>
            <a:r>
              <a:rPr lang="en-CA" sz="2100" b="1" baseline="-25000" dirty="0" err="1" smtClean="0"/>
              <a:t>n</a:t>
            </a:r>
            <a:r>
              <a:rPr lang="en-CA" sz="2100" dirty="0" smtClean="0"/>
              <a:t> of the PDF of each hydrometeor  species</a:t>
            </a:r>
            <a:endParaRPr lang="en-CA" sz="2100" dirty="0"/>
          </a:p>
        </p:txBody>
      </p:sp>
      <p:sp>
        <p:nvSpPr>
          <p:cNvPr id="20" name="ZoneTexte 19"/>
          <p:cNvSpPr txBox="1"/>
          <p:nvPr/>
        </p:nvSpPr>
        <p:spPr>
          <a:xfrm>
            <a:off x="3068089" y="1428736"/>
            <a:ext cx="228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number concentration</a:t>
            </a:r>
            <a:endParaRPr lang="en-CA" dirty="0"/>
          </a:p>
        </p:txBody>
      </p:sp>
      <p:sp>
        <p:nvSpPr>
          <p:cNvPr id="21" name="ZoneTexte 20"/>
          <p:cNvSpPr txBox="1"/>
          <p:nvPr/>
        </p:nvSpPr>
        <p:spPr>
          <a:xfrm>
            <a:off x="6572264" y="3857628"/>
            <a:ext cx="105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Diameter</a:t>
            </a:r>
            <a:endParaRPr lang="en-CA" dirty="0"/>
          </a:p>
        </p:txBody>
      </p:sp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0" y="-2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 in NWP models: a bulk approach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-32" y="5168358"/>
            <a:ext cx="9144032" cy="304698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CA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  total concentration</a:t>
            </a: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CA" sz="24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  characteristic size</a:t>
            </a: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CA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  sedimentation </a:t>
            </a:r>
          </a:p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fall speed, extinction</a:t>
            </a:r>
          </a:p>
          <a:p>
            <a:endParaRPr lang="en-C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en-C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en-C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endParaRPr lang="en-C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Arial" pitchFamily="34" charset="0"/>
              <a:buChar char="•"/>
            </a:pP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CA" sz="24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  mass mixing ratio</a:t>
            </a:r>
          </a:p>
          <a:p>
            <a:pPr lvl="0">
              <a:buFont typeface="Arial" pitchFamily="34" charset="0"/>
              <a:buChar char="•"/>
            </a:pP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CA" sz="24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</a:t>
            </a:r>
            <a:r>
              <a:rPr lang="en-CA" sz="24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  effective diameter</a:t>
            </a: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CA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  precipitation flux</a:t>
            </a:r>
          </a:p>
          <a:p>
            <a:pPr>
              <a:buFont typeface="Arial" pitchFamily="34" charset="0"/>
              <a:buChar char="•"/>
            </a:pP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</a:t>
            </a:r>
            <a:r>
              <a:rPr lang="en-CA" sz="24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→   radar reflectivity</a:t>
            </a:r>
            <a:endParaRPr lang="en-C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talk\bonne_fete\A_train_track_2008_12_20.png"/>
          <p:cNvPicPr>
            <a:picLocks noChangeAspect="1" noChangeArrowheads="1"/>
          </p:cNvPicPr>
          <p:nvPr/>
        </p:nvPicPr>
        <p:blipFill>
          <a:blip r:embed="rId3" cstate="print"/>
          <a:srcRect l="2632" t="11721" r="57894" b="51046"/>
          <a:stretch>
            <a:fillRect/>
          </a:stretch>
        </p:blipFill>
        <p:spPr bwMode="auto">
          <a:xfrm>
            <a:off x="0" y="-24"/>
            <a:ext cx="2714644" cy="1785951"/>
          </a:xfrm>
          <a:prstGeom prst="rect">
            <a:avLst/>
          </a:prstGeom>
          <a:noFill/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914432" y="-24"/>
            <a:ext cx="8229600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5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Intercomparaison</a:t>
            </a:r>
            <a:endParaRPr kumimoji="0" lang="en-CA" sz="44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G:\meeting\dardar_mask.png"/>
          <p:cNvPicPr>
            <a:picLocks noChangeAspect="1" noChangeArrowheads="1"/>
          </p:cNvPicPr>
          <p:nvPr/>
        </p:nvPicPr>
        <p:blipFill>
          <a:blip r:embed="rId4" cstate="print"/>
          <a:srcRect l="4276" r="2371" b="27754"/>
          <a:stretch>
            <a:fillRect/>
          </a:stretch>
        </p:blipFill>
        <p:spPr bwMode="auto">
          <a:xfrm>
            <a:off x="0" y="1785926"/>
            <a:ext cx="9144000" cy="2214578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785786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2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55736" y="7143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2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27108" y="6429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3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27042" y="7953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4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8414" y="7143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5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8596" y="357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6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285984" y="6429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7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71604" y="285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8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357290" y="6429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9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14480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3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214678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4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572000" y="25003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5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357818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6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000760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7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786578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8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572396" y="25003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9</a:t>
            </a:r>
            <a:endParaRPr lang="en-CA" b="1" dirty="0">
              <a:solidFill>
                <a:srgbClr val="FF0000"/>
              </a:solidFill>
            </a:endParaRPr>
          </a:p>
        </p:txBody>
      </p:sp>
      <p:pic>
        <p:nvPicPr>
          <p:cNvPr id="2053" name="Picture 5" descr="G:\meeting\bar_plot_mask.png"/>
          <p:cNvPicPr>
            <a:picLocks noChangeAspect="1" noChangeArrowheads="1"/>
          </p:cNvPicPr>
          <p:nvPr/>
        </p:nvPicPr>
        <p:blipFill>
          <a:blip r:embed="rId5" cstate="print"/>
          <a:srcRect t="13182" b="75909"/>
          <a:stretch>
            <a:fillRect/>
          </a:stretch>
        </p:blipFill>
        <p:spPr bwMode="auto">
          <a:xfrm>
            <a:off x="1571604" y="6143644"/>
            <a:ext cx="6362700" cy="571504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1022301" y="5500702"/>
            <a:ext cx="7180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Chaque</a:t>
            </a:r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</a:t>
            </a:r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DARDAR de </a:t>
            </a:r>
            <a:r>
              <a:rPr lang="en-C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chaque</a:t>
            </a:r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traversée</a:t>
            </a:r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comparé</a:t>
            </a:r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 </a:t>
            </a:r>
            <a:r>
              <a:rPr lang="en-C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</a:t>
            </a:r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simulations GEM le plus </a:t>
            </a:r>
            <a:r>
              <a:rPr lang="en-C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proche</a:t>
            </a:r>
            <a:r>
              <a:rPr lang="en-C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temps et en lieu.</a:t>
            </a:r>
            <a:endParaRPr lang="en-C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G:\meeting\MY2190_mask.png"/>
          <p:cNvPicPr>
            <a:picLocks noChangeArrowheads="1"/>
          </p:cNvPicPr>
          <p:nvPr/>
        </p:nvPicPr>
        <p:blipFill>
          <a:blip r:embed="rId3" cstate="print"/>
          <a:srcRect l="8110" r="2836" b="28601"/>
          <a:stretch>
            <a:fillRect/>
          </a:stretch>
        </p:blipFill>
        <p:spPr bwMode="auto">
          <a:xfrm>
            <a:off x="0" y="4214818"/>
            <a:ext cx="9144032" cy="216000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785786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2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714480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3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214678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4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572000" y="25003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5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357818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6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000760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7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786578" y="2428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8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572396" y="25003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9</a:t>
            </a:r>
            <a:endParaRPr lang="en-CA" b="1" dirty="0">
              <a:solidFill>
                <a:srgbClr val="FF0000"/>
              </a:solidFill>
            </a:endParaRPr>
          </a:p>
        </p:txBody>
      </p:sp>
      <p:pic>
        <p:nvPicPr>
          <p:cNvPr id="2053" name="Picture 5" descr="G:\meeting\bar_plot_mask.png"/>
          <p:cNvPicPr>
            <a:picLocks noChangeAspect="1" noChangeArrowheads="1"/>
          </p:cNvPicPr>
          <p:nvPr/>
        </p:nvPicPr>
        <p:blipFill>
          <a:blip r:embed="rId4" cstate="print"/>
          <a:srcRect t="13182" b="75909"/>
          <a:stretch>
            <a:fillRect/>
          </a:stretch>
        </p:blipFill>
        <p:spPr bwMode="auto">
          <a:xfrm>
            <a:off x="1571604" y="6215082"/>
            <a:ext cx="6362700" cy="571504"/>
          </a:xfrm>
          <a:prstGeom prst="rect">
            <a:avLst/>
          </a:prstGeom>
          <a:noFill/>
        </p:spPr>
      </p:pic>
      <p:pic>
        <p:nvPicPr>
          <p:cNvPr id="25" name="Picture 2" descr="G:\meeting\MY2190_SCF_mask.png"/>
          <p:cNvPicPr>
            <a:picLocks noChangeArrowheads="1"/>
          </p:cNvPicPr>
          <p:nvPr/>
        </p:nvPicPr>
        <p:blipFill>
          <a:blip r:embed="rId5" cstate="print"/>
          <a:srcRect l="7897" r="3006" b="32533"/>
          <a:stretch>
            <a:fillRect/>
          </a:stretch>
        </p:blipFill>
        <p:spPr bwMode="auto">
          <a:xfrm>
            <a:off x="0" y="2697760"/>
            <a:ext cx="9144032" cy="2017124"/>
          </a:xfrm>
          <a:prstGeom prst="rect">
            <a:avLst/>
          </a:prstGeom>
          <a:noFill/>
        </p:spPr>
      </p:pic>
      <p:pic>
        <p:nvPicPr>
          <p:cNvPr id="23" name="Picture 3" descr="G:\meeting\SUNDQVIST_mask.png"/>
          <p:cNvPicPr>
            <a:picLocks noChangeArrowheads="1"/>
          </p:cNvPicPr>
          <p:nvPr/>
        </p:nvPicPr>
        <p:blipFill>
          <a:blip r:embed="rId6" cstate="print"/>
          <a:srcRect l="8094" r="2836" b="34158"/>
          <a:stretch>
            <a:fillRect/>
          </a:stretch>
        </p:blipFill>
        <p:spPr bwMode="auto">
          <a:xfrm>
            <a:off x="0" y="1197562"/>
            <a:ext cx="9074085" cy="1945686"/>
          </a:xfrm>
          <a:prstGeom prst="rect">
            <a:avLst/>
          </a:prstGeom>
          <a:noFill/>
        </p:spPr>
      </p:pic>
      <p:pic>
        <p:nvPicPr>
          <p:cNvPr id="24" name="Picture 2" descr="G:\meeting\dardar_mask.png"/>
          <p:cNvPicPr>
            <a:picLocks noChangeAspect="1" noChangeArrowheads="1"/>
          </p:cNvPicPr>
          <p:nvPr/>
        </p:nvPicPr>
        <p:blipFill>
          <a:blip r:embed="rId7" cstate="print"/>
          <a:srcRect l="7922" t="13880" r="2371" b="32518"/>
          <a:stretch>
            <a:fillRect/>
          </a:stretch>
        </p:blipFill>
        <p:spPr bwMode="auto">
          <a:xfrm>
            <a:off x="0" y="-24"/>
            <a:ext cx="9144000" cy="1643074"/>
          </a:xfrm>
          <a:prstGeom prst="rect">
            <a:avLst/>
          </a:prstGeom>
          <a:noFill/>
        </p:spPr>
      </p:pic>
      <p:sp>
        <p:nvSpPr>
          <p:cNvPr id="27" name="ZoneTexte 26"/>
          <p:cNvSpPr txBox="1"/>
          <p:nvPr/>
        </p:nvSpPr>
        <p:spPr>
          <a:xfrm>
            <a:off x="2500298" y="130710"/>
            <a:ext cx="10042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DARDAR</a:t>
            </a:r>
            <a:endParaRPr lang="en-C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500298" y="1773784"/>
            <a:ext cx="11214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Sundqvist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500298" y="3273982"/>
            <a:ext cx="12442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M&amp;Y+SCPF</a:t>
            </a:r>
            <a:endParaRPr lang="en-CA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903095" y="4786322"/>
            <a:ext cx="6687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M&amp;Y</a:t>
            </a:r>
            <a:endParaRPr lang="en-C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G:\meeting\MY2190_iwc.png"/>
          <p:cNvPicPr>
            <a:picLocks noChangeArrowheads="1"/>
          </p:cNvPicPr>
          <p:nvPr/>
        </p:nvPicPr>
        <p:blipFill>
          <a:blip r:embed="rId3" cstate="print"/>
          <a:srcRect l="7897" t="14336" r="3006" b="33097"/>
          <a:stretch>
            <a:fillRect/>
          </a:stretch>
        </p:blipFill>
        <p:spPr bwMode="auto">
          <a:xfrm>
            <a:off x="0" y="4572008"/>
            <a:ext cx="9144000" cy="1571636"/>
          </a:xfrm>
          <a:prstGeom prst="rect">
            <a:avLst/>
          </a:prstGeom>
          <a:noFill/>
        </p:spPr>
      </p:pic>
      <p:pic>
        <p:nvPicPr>
          <p:cNvPr id="33" name="Picture 2" descr="G:\meeting\MY2190_SCF_iwc.png"/>
          <p:cNvPicPr>
            <a:picLocks noChangeArrowheads="1"/>
          </p:cNvPicPr>
          <p:nvPr/>
        </p:nvPicPr>
        <p:blipFill>
          <a:blip r:embed="rId4" cstate="print"/>
          <a:srcRect l="7897" t="16726" r="3006" b="33097"/>
          <a:stretch>
            <a:fillRect/>
          </a:stretch>
        </p:blipFill>
        <p:spPr bwMode="auto">
          <a:xfrm>
            <a:off x="0" y="3143248"/>
            <a:ext cx="9144000" cy="1500198"/>
          </a:xfrm>
          <a:prstGeom prst="rect">
            <a:avLst/>
          </a:prstGeom>
          <a:noFill/>
        </p:spPr>
      </p:pic>
      <p:pic>
        <p:nvPicPr>
          <p:cNvPr id="32" name="Picture 2" descr="G:\meeting\SUNDQVIST_iwc.png"/>
          <p:cNvPicPr>
            <a:picLocks noChangeArrowheads="1"/>
          </p:cNvPicPr>
          <p:nvPr/>
        </p:nvPicPr>
        <p:blipFill>
          <a:blip r:embed="rId5" cstate="print"/>
          <a:srcRect l="7897" t="16726" r="3006" b="33097"/>
          <a:stretch>
            <a:fillRect/>
          </a:stretch>
        </p:blipFill>
        <p:spPr bwMode="auto">
          <a:xfrm>
            <a:off x="0" y="1643050"/>
            <a:ext cx="9144000" cy="1500198"/>
          </a:xfrm>
          <a:prstGeom prst="rect">
            <a:avLst/>
          </a:prstGeom>
          <a:noFill/>
        </p:spPr>
      </p:pic>
      <p:pic>
        <p:nvPicPr>
          <p:cNvPr id="31" name="Picture 2" descr="G:\meeting\dardar_iwc.png"/>
          <p:cNvPicPr>
            <a:picLocks noChangeArrowheads="1"/>
          </p:cNvPicPr>
          <p:nvPr/>
        </p:nvPicPr>
        <p:blipFill>
          <a:blip r:embed="rId6" cstate="print"/>
          <a:srcRect l="7897" t="16725" r="3006" b="33097"/>
          <a:stretch>
            <a:fillRect/>
          </a:stretch>
        </p:blipFill>
        <p:spPr bwMode="auto">
          <a:xfrm>
            <a:off x="0" y="142852"/>
            <a:ext cx="9144000" cy="1500198"/>
          </a:xfrm>
          <a:prstGeom prst="rect">
            <a:avLst/>
          </a:prstGeom>
          <a:noFill/>
        </p:spPr>
      </p:pic>
      <p:sp>
        <p:nvSpPr>
          <p:cNvPr id="27" name="ZoneTexte 26"/>
          <p:cNvSpPr txBox="1"/>
          <p:nvPr/>
        </p:nvSpPr>
        <p:spPr>
          <a:xfrm>
            <a:off x="2639057" y="214290"/>
            <a:ext cx="10042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DARDAR</a:t>
            </a:r>
            <a:endParaRPr lang="en-C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500298" y="1773784"/>
            <a:ext cx="11214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Sundqvist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500298" y="3273982"/>
            <a:ext cx="1120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M&amp;Y+SCF</a:t>
            </a:r>
            <a:endParaRPr lang="en-CA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903095" y="4786322"/>
            <a:ext cx="6687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M&amp;Y</a:t>
            </a:r>
            <a:endParaRPr lang="en-CA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5" name="Picture 3" descr="G:\meeting\bar_plot_iwc.png"/>
          <p:cNvPicPr>
            <a:picLocks noChangeAspect="1" noChangeArrowheads="1"/>
          </p:cNvPicPr>
          <p:nvPr/>
        </p:nvPicPr>
        <p:blipFill>
          <a:blip r:embed="rId7" cstate="print"/>
          <a:srcRect l="76946" t="7727" r="14072" b="9091"/>
          <a:stretch>
            <a:fillRect/>
          </a:stretch>
        </p:blipFill>
        <p:spPr bwMode="auto">
          <a:xfrm rot="5400000">
            <a:off x="5643570" y="4214794"/>
            <a:ext cx="571504" cy="4714908"/>
          </a:xfrm>
          <a:prstGeom prst="rect">
            <a:avLst/>
          </a:prstGeom>
          <a:noFill/>
        </p:spPr>
      </p:pic>
      <p:sp>
        <p:nvSpPr>
          <p:cNvPr id="36" name="ZoneTexte 35"/>
          <p:cNvSpPr txBox="1"/>
          <p:nvPr/>
        </p:nvSpPr>
        <p:spPr>
          <a:xfrm>
            <a:off x="3357554" y="607220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0.0</a:t>
            </a:r>
            <a:endParaRPr lang="en-CA" dirty="0"/>
          </a:p>
        </p:txBody>
      </p:sp>
      <p:sp>
        <p:nvSpPr>
          <p:cNvPr id="37" name="ZoneTexte 36"/>
          <p:cNvSpPr txBox="1"/>
          <p:nvPr/>
        </p:nvSpPr>
        <p:spPr>
          <a:xfrm>
            <a:off x="3786182" y="607220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0.125</a:t>
            </a:r>
            <a:endParaRPr lang="en-CA" dirty="0"/>
          </a:p>
        </p:txBody>
      </p:sp>
      <p:sp>
        <p:nvSpPr>
          <p:cNvPr id="38" name="ZoneTexte 37"/>
          <p:cNvSpPr txBox="1"/>
          <p:nvPr/>
        </p:nvSpPr>
        <p:spPr>
          <a:xfrm>
            <a:off x="1214414" y="6357958"/>
            <a:ext cx="1292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IWC (g/m3)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478634" y="60722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0.25</a:t>
            </a:r>
            <a:endParaRPr lang="en-CA" dirty="0"/>
          </a:p>
        </p:txBody>
      </p:sp>
      <p:sp>
        <p:nvSpPr>
          <p:cNvPr id="40" name="ZoneTexte 39"/>
          <p:cNvSpPr txBox="1"/>
          <p:nvPr/>
        </p:nvSpPr>
        <p:spPr>
          <a:xfrm>
            <a:off x="5075995" y="607220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0.375</a:t>
            </a:r>
            <a:endParaRPr lang="en-CA" dirty="0"/>
          </a:p>
        </p:txBody>
      </p:sp>
      <p:sp>
        <p:nvSpPr>
          <p:cNvPr id="41" name="ZoneTexte 40"/>
          <p:cNvSpPr txBox="1"/>
          <p:nvPr/>
        </p:nvSpPr>
        <p:spPr>
          <a:xfrm>
            <a:off x="5667224" y="607220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0.5</a:t>
            </a:r>
            <a:endParaRPr lang="en-CA" dirty="0"/>
          </a:p>
        </p:txBody>
      </p:sp>
      <p:sp>
        <p:nvSpPr>
          <p:cNvPr id="42" name="ZoneTexte 41"/>
          <p:cNvSpPr txBox="1"/>
          <p:nvPr/>
        </p:nvSpPr>
        <p:spPr>
          <a:xfrm>
            <a:off x="6143636" y="607220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0.625</a:t>
            </a:r>
            <a:endParaRPr lang="en-CA" dirty="0"/>
          </a:p>
        </p:txBody>
      </p:sp>
      <p:sp>
        <p:nvSpPr>
          <p:cNvPr id="43" name="ZoneTexte 42"/>
          <p:cNvSpPr txBox="1"/>
          <p:nvPr/>
        </p:nvSpPr>
        <p:spPr>
          <a:xfrm>
            <a:off x="6786578" y="6072206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0.75</a:t>
            </a:r>
            <a:endParaRPr lang="en-CA" dirty="0"/>
          </a:p>
        </p:txBody>
      </p:sp>
      <p:sp>
        <p:nvSpPr>
          <p:cNvPr id="44" name="ZoneTexte 43"/>
          <p:cNvSpPr txBox="1"/>
          <p:nvPr/>
        </p:nvSpPr>
        <p:spPr>
          <a:xfrm>
            <a:off x="7290573" y="6072206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0.875</a:t>
            </a:r>
            <a:endParaRPr lang="en-CA" dirty="0"/>
          </a:p>
        </p:txBody>
      </p:sp>
      <p:sp>
        <p:nvSpPr>
          <p:cNvPr id="45" name="ZoneTexte 44"/>
          <p:cNvSpPr txBox="1"/>
          <p:nvPr/>
        </p:nvSpPr>
        <p:spPr>
          <a:xfrm>
            <a:off x="7881802" y="6072206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1.0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mean_iwc_version6.png"/>
          <p:cNvPicPr>
            <a:picLocks noChangeAspect="1"/>
          </p:cNvPicPr>
          <p:nvPr/>
        </p:nvPicPr>
        <p:blipFill>
          <a:blip r:embed="rId3" cstate="print"/>
          <a:srcRect t="5682"/>
          <a:stretch>
            <a:fillRect/>
          </a:stretch>
        </p:blipFill>
        <p:spPr>
          <a:xfrm>
            <a:off x="4562888" y="71414"/>
            <a:ext cx="4581144" cy="3557585"/>
          </a:xfrm>
          <a:prstGeom prst="rect">
            <a:avLst/>
          </a:prstGeom>
        </p:spPr>
      </p:pic>
      <p:pic>
        <p:nvPicPr>
          <p:cNvPr id="23" name="Image 22" descr="mean_true_vertical_CF_version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5" y="3086124"/>
            <a:ext cx="4581144" cy="3771900"/>
          </a:xfrm>
          <a:prstGeom prst="rect">
            <a:avLst/>
          </a:prstGeom>
        </p:spPr>
      </p:pic>
      <p:pic>
        <p:nvPicPr>
          <p:cNvPr id="4098" name="Picture 2" descr="G:\talk\bonne_fete\A_train_track_2008_12_20.png"/>
          <p:cNvPicPr>
            <a:picLocks noChangeAspect="1" noChangeArrowheads="1"/>
          </p:cNvPicPr>
          <p:nvPr/>
        </p:nvPicPr>
        <p:blipFill>
          <a:blip r:embed="rId5" cstate="print"/>
          <a:srcRect l="2632" t="11721" r="57894" b="51046"/>
          <a:stretch>
            <a:fillRect/>
          </a:stretch>
        </p:blipFill>
        <p:spPr bwMode="auto">
          <a:xfrm>
            <a:off x="0" y="-24"/>
            <a:ext cx="2714644" cy="1785951"/>
          </a:xfrm>
          <a:prstGeom prst="rect">
            <a:avLst/>
          </a:prstGeom>
          <a:noFill/>
        </p:spPr>
      </p:pic>
      <p:sp>
        <p:nvSpPr>
          <p:cNvPr id="5" name="Titre 1"/>
          <p:cNvSpPr txBox="1">
            <a:spLocks/>
          </p:cNvSpPr>
          <p:nvPr/>
        </p:nvSpPr>
        <p:spPr>
          <a:xfrm>
            <a:off x="-32" y="1571612"/>
            <a:ext cx="8229600" cy="142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5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Intercomparison</a:t>
            </a:r>
            <a:endParaRPr kumimoji="0" lang="en-CA" sz="4400" b="0" i="0" u="none" strike="noStrike" kern="120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55736" y="7143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2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27108" y="6429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3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27042" y="7953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4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98414" y="7143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5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8596" y="3571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6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285984" y="6429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7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71604" y="28572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8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357290" y="64291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FF0000"/>
                </a:solidFill>
              </a:rPr>
              <a:t>9</a:t>
            </a:r>
            <a:endParaRPr lang="en-CA" b="1" dirty="0">
              <a:solidFill>
                <a:srgbClr val="FF0000"/>
              </a:solidFill>
            </a:endParaRPr>
          </a:p>
        </p:txBody>
      </p:sp>
      <p:pic>
        <p:nvPicPr>
          <p:cNvPr id="25" name="Image 24" descr="mean_incloud_iwc_version6.png"/>
          <p:cNvPicPr>
            <a:picLocks noChangeAspect="1"/>
          </p:cNvPicPr>
          <p:nvPr/>
        </p:nvPicPr>
        <p:blipFill>
          <a:blip r:embed="rId6" cstate="print"/>
          <a:srcRect t="5682"/>
          <a:stretch>
            <a:fillRect/>
          </a:stretch>
        </p:blipFill>
        <p:spPr>
          <a:xfrm>
            <a:off x="4562888" y="3286124"/>
            <a:ext cx="4581144" cy="355758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142976" y="3500438"/>
            <a:ext cx="1561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Cloud Fraction</a:t>
            </a:r>
            <a:endParaRPr lang="en-CA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824698" y="357166"/>
            <a:ext cx="1330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along tracks</a:t>
            </a:r>
          </a:p>
          <a:p>
            <a:pPr algn="ctr"/>
            <a:r>
              <a:rPr lang="en-CA" b="1" dirty="0" smtClean="0"/>
              <a:t>mean IWC</a:t>
            </a:r>
          </a:p>
          <a:p>
            <a:pPr algn="ctr"/>
            <a:r>
              <a:rPr lang="en-CA" b="1" dirty="0" smtClean="0"/>
              <a:t>(g/m3)</a:t>
            </a:r>
            <a:endParaRPr lang="en-CA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756836" y="3425611"/>
            <a:ext cx="1993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/>
              <a:t>in-cloud mean IWC</a:t>
            </a:r>
          </a:p>
          <a:p>
            <a:pPr algn="ctr"/>
            <a:r>
              <a:rPr lang="en-CA" b="1" dirty="0" smtClean="0"/>
              <a:t>(g/m3)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6" descr="http://solidwize.com/wp-content/uploads/2012/04/Green-Check-M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0592" y="4986586"/>
            <a:ext cx="698928" cy="656992"/>
          </a:xfrm>
          <a:prstGeom prst="rect">
            <a:avLst/>
          </a:prstGeom>
          <a:noFill/>
        </p:spPr>
      </p:pic>
      <p:pic>
        <p:nvPicPr>
          <p:cNvPr id="5" name="Picture 3" descr="grid_image_mesoglob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2882818"/>
            <a:ext cx="13320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51222" y="2298161"/>
            <a:ext cx="133529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2285992"/>
            <a:ext cx="1857388" cy="12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2571736" y="198809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LAM-2.5km</a:t>
            </a:r>
            <a:endParaRPr lang="en-CA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5059685" y="200024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LAM-REG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357950" y="2559602"/>
            <a:ext cx="96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GLOBAL</a:t>
            </a:r>
          </a:p>
        </p:txBody>
      </p:sp>
      <p:grpSp>
        <p:nvGrpSpPr>
          <p:cNvPr id="2" name="Groupe 60"/>
          <p:cNvGrpSpPr/>
          <p:nvPr/>
        </p:nvGrpSpPr>
        <p:grpSpPr>
          <a:xfrm>
            <a:off x="142844" y="3929066"/>
            <a:ext cx="8858312" cy="1238730"/>
            <a:chOff x="142844" y="3929066"/>
            <a:chExt cx="8858312" cy="1238730"/>
          </a:xfrm>
        </p:grpSpPr>
        <p:sp>
          <p:nvSpPr>
            <p:cNvPr id="9" name="Chevron 8"/>
            <p:cNvSpPr/>
            <p:nvPr/>
          </p:nvSpPr>
          <p:spPr>
            <a:xfrm>
              <a:off x="4929222" y="4298398"/>
              <a:ext cx="4071934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42844" y="4298398"/>
              <a:ext cx="3857652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929322" y="4286256"/>
              <a:ext cx="8114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GCM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385762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421481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457200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cxnSp>
          <p:nvCxnSpPr>
            <p:cNvPr id="19" name="Connecteur droit 18"/>
            <p:cNvCxnSpPr/>
            <p:nvPr/>
          </p:nvCxnSpPr>
          <p:spPr>
            <a:xfrm rot="5400000">
              <a:off x="33747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980414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rot="5400000">
              <a:off x="198054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340930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5400000">
              <a:off x="5052380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>
              <a:off x="533813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662401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5400000">
              <a:off x="8195651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159925" y="4798464"/>
              <a:ext cx="768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100m</a:t>
              </a:r>
              <a:endParaRPr lang="en-CA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938305" y="4798464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500m</a:t>
              </a:r>
              <a:endParaRPr lang="en-CA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92879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1km</a:t>
              </a:r>
              <a:endParaRPr lang="en-CA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35755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4km</a:t>
              </a:r>
              <a:endParaRPr lang="en-CA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894069" y="4798464"/>
              <a:ext cx="749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10km</a:t>
              </a:r>
              <a:endParaRPr lang="en-CA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465705" y="4774180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30km</a:t>
              </a:r>
              <a:endParaRPr lang="en-CA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8001024" y="4786322"/>
              <a:ext cx="884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100km</a:t>
              </a:r>
              <a:endParaRPr lang="en-CA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520954" y="4786322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2.5km</a:t>
              </a:r>
              <a:endParaRPr lang="en-CA" dirty="0"/>
            </a:p>
          </p:txBody>
        </p:sp>
        <p:cxnSp>
          <p:nvCxnSpPr>
            <p:cNvPr id="49" name="Connecteur droit 48"/>
            <p:cNvCxnSpPr/>
            <p:nvPr/>
          </p:nvCxnSpPr>
          <p:spPr>
            <a:xfrm rot="5400000">
              <a:off x="2766364" y="4520256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5214942" y="3929066"/>
              <a:ext cx="753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15km</a:t>
              </a:r>
              <a:endParaRPr lang="en-CA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28794" y="4286256"/>
              <a:ext cx="8018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21709" y="4286256"/>
              <a:ext cx="678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LES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639653" y="27860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CRM</a:t>
            </a:r>
            <a:endParaRPr lang="en-CA" b="1" dirty="0"/>
          </a:p>
        </p:txBody>
      </p:sp>
      <p:pic>
        <p:nvPicPr>
          <p:cNvPr id="70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6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85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89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8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53" name="Flèche droite à entaille 52"/>
          <p:cNvSpPr/>
          <p:nvPr/>
        </p:nvSpPr>
        <p:spPr>
          <a:xfrm flipH="1">
            <a:off x="4643438" y="2714620"/>
            <a:ext cx="581028" cy="484632"/>
          </a:xfrm>
          <a:prstGeom prst="notchedRightArrow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Flèche droite à entaille 53"/>
          <p:cNvSpPr/>
          <p:nvPr/>
        </p:nvSpPr>
        <p:spPr>
          <a:xfrm flipH="1">
            <a:off x="5929322" y="3357562"/>
            <a:ext cx="581028" cy="484632"/>
          </a:xfrm>
          <a:prstGeom prst="notchedRightArrow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ZoneTexte 57"/>
          <p:cNvSpPr txBox="1"/>
          <p:nvPr/>
        </p:nvSpPr>
        <p:spPr>
          <a:xfrm>
            <a:off x="1194432" y="5143512"/>
            <a:ext cx="5308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1: Spatial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1194432" y="5572140"/>
            <a:ext cx="5628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2571736" y="1988098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LAM-2.5km</a:t>
            </a:r>
            <a:endParaRPr lang="en-CA" b="1" dirty="0"/>
          </a:p>
        </p:txBody>
      </p:sp>
      <p:sp>
        <p:nvSpPr>
          <p:cNvPr id="64" name="ZoneTexte 63"/>
          <p:cNvSpPr txBox="1"/>
          <p:nvPr/>
        </p:nvSpPr>
        <p:spPr>
          <a:xfrm>
            <a:off x="5059685" y="200024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LAM-REG</a:t>
            </a:r>
          </a:p>
        </p:txBody>
      </p:sp>
      <p:sp>
        <p:nvSpPr>
          <p:cNvPr id="65" name="AutoShape 2"/>
          <p:cNvSpPr>
            <a:spLocks noChangeArrowheads="1"/>
          </p:cNvSpPr>
          <p:nvPr/>
        </p:nvSpPr>
        <p:spPr bwMode="auto">
          <a:xfrm>
            <a:off x="285720" y="1428736"/>
            <a:ext cx="1214446" cy="360361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Double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66" name="Picture 5" descr="rain-drop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1262" y="1142984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7" name="Picture 4" descr="droplets_drawing"/>
          <p:cNvPicPr preferRelativeResize="0">
            <a:picLocks noChangeArrowheads="1"/>
          </p:cNvPicPr>
          <p:nvPr/>
        </p:nvPicPr>
        <p:blipFill>
          <a:blip r:embed="rId10" cstate="print"/>
          <a:srcRect b="41463"/>
          <a:stretch>
            <a:fillRect/>
          </a:stretch>
        </p:blipFill>
        <p:spPr bwMode="auto">
          <a:xfrm>
            <a:off x="1631196" y="1142984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" name="Groupe 67"/>
          <p:cNvGrpSpPr/>
          <p:nvPr/>
        </p:nvGrpSpPr>
        <p:grpSpPr>
          <a:xfrm>
            <a:off x="1571604" y="1571612"/>
            <a:ext cx="2114552" cy="571504"/>
            <a:chOff x="2645622" y="1500174"/>
            <a:chExt cx="2114552" cy="571504"/>
          </a:xfrm>
        </p:grpSpPr>
        <p:pic>
          <p:nvPicPr>
            <p:cNvPr id="71" name="Picture 31" descr="snow_flake_1"/>
            <p:cNvPicPr preferRelativeResize="0"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202832" y="1562065"/>
              <a:ext cx="468000" cy="43200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3" name="Picture 33" descr="Ice"/>
            <p:cNvPicPr preferRelativeResize="0">
              <a:picLocks noChangeArrowheads="1"/>
            </p:cNvPicPr>
            <p:nvPr/>
          </p:nvPicPr>
          <p:blipFill>
            <a:blip r:embed="rId12" cstate="print"/>
            <a:srcRect l="7584" t="9091" r="9291" b="9024"/>
            <a:stretch>
              <a:fillRect/>
            </a:stretch>
          </p:blipFill>
          <p:spPr bwMode="auto">
            <a:xfrm>
              <a:off x="2702766" y="1562066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4" name="Picture 30" descr="hail_graupel_sleet"/>
            <p:cNvPicPr preferRelativeResize="0">
              <a:picLocks noChangeArrowheads="1"/>
            </p:cNvPicPr>
            <p:nvPr/>
          </p:nvPicPr>
          <p:blipFill>
            <a:blip r:embed="rId13" cstate="print"/>
            <a:srcRect l="35179" t="14771" r="35324" b="10861"/>
            <a:stretch>
              <a:fillRect/>
            </a:stretch>
          </p:blipFill>
          <p:spPr bwMode="auto">
            <a:xfrm>
              <a:off x="4264042" y="1571612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9" name="Picture 32" descr="hail_graupel_sleet"/>
            <p:cNvPicPr preferRelativeResize="0">
              <a:picLocks noChangeArrowheads="1"/>
            </p:cNvPicPr>
            <p:nvPr/>
          </p:nvPicPr>
          <p:blipFill>
            <a:blip r:embed="rId14" cstate="print"/>
            <a:srcRect t="14771" r="71011" b="15205"/>
            <a:stretch>
              <a:fillRect/>
            </a:stretch>
          </p:blipFill>
          <p:spPr bwMode="auto">
            <a:xfrm>
              <a:off x="3760042" y="1571612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83" name="Parenthèses 82"/>
            <p:cNvSpPr/>
            <p:nvPr/>
          </p:nvSpPr>
          <p:spPr>
            <a:xfrm>
              <a:off x="3702898" y="1500174"/>
              <a:ext cx="1057276" cy="571504"/>
            </a:xfrm>
            <a:prstGeom prst="bracketPair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4" name="Parenthèses 83"/>
            <p:cNvSpPr/>
            <p:nvPr/>
          </p:nvSpPr>
          <p:spPr>
            <a:xfrm>
              <a:off x="2645622" y="1500174"/>
              <a:ext cx="1057276" cy="571504"/>
            </a:xfrm>
            <a:prstGeom prst="bracketPair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90" name="Flèche droite à entaille 89"/>
          <p:cNvSpPr/>
          <p:nvPr/>
        </p:nvSpPr>
        <p:spPr>
          <a:xfrm>
            <a:off x="3857620" y="1428736"/>
            <a:ext cx="2071702" cy="484632"/>
          </a:xfrm>
          <a:prstGeom prst="notchedRightArrow">
            <a:avLst/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ZoneTexte 90"/>
          <p:cNvSpPr txBox="1"/>
          <p:nvPr/>
        </p:nvSpPr>
        <p:spPr>
          <a:xfrm>
            <a:off x="5929322" y="1488032"/>
            <a:ext cx="2403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 bigger scales</a:t>
            </a:r>
            <a:endParaRPr lang="en-C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ZoneTexte 91"/>
          <p:cNvSpPr txBox="1"/>
          <p:nvPr/>
        </p:nvSpPr>
        <p:spPr>
          <a:xfrm>
            <a:off x="3571868" y="3643314"/>
            <a:ext cx="2504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Toward smaller scales</a:t>
            </a:r>
            <a:endParaRPr lang="en-CA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358082" y="4857760"/>
            <a:ext cx="1564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all" spc="0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</a:rPr>
              <a:t>SCPF</a:t>
            </a:r>
            <a:endParaRPr lang="fr-FR" sz="5400" b="1" cap="all" spc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9" name="Picture 8" descr="http://images.all-free-download.com/images/graphiclarge/red_x_cross_wrong_not_clip_art_9830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10419" y="5572140"/>
            <a:ext cx="547663" cy="5476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PR_ddmoy_DT4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1643050"/>
            <a:ext cx="6362700" cy="52387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42976" y="2130974"/>
            <a:ext cx="1507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SUND   </a:t>
            </a:r>
            <a:r>
              <a:rPr lang="en-CA" sz="1600" b="1" dirty="0" smtClean="0"/>
              <a:t>∆t=450s</a:t>
            </a:r>
            <a:endParaRPr lang="en-CA" sz="1600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1357290" y="1285860"/>
            <a:ext cx="357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 Arctic Basin ∆x=15km</a:t>
            </a:r>
            <a:endParaRPr lang="en-CA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3" descr="C:\Users\MAXFRAG\Documents\TRAVAIL\Articles\Article_SCF_1D\images\deuxieme_version\pouf_2D_GPC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0817" y="785794"/>
            <a:ext cx="2545080" cy="2095500"/>
          </a:xfrm>
          <a:prstGeom prst="rect">
            <a:avLst/>
          </a:prstGeom>
          <a:noFill/>
        </p:spPr>
      </p:pic>
      <p:pic>
        <p:nvPicPr>
          <p:cNvPr id="19" name="Picture 4" descr="C:\Users\MAXFRAG\Documents\TRAVAIL\Articles\Article_SCF_1D\images\deuxieme_version\pouf_2D_S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0785" y="2786058"/>
            <a:ext cx="2545080" cy="2095500"/>
          </a:xfrm>
          <a:prstGeom prst="rect">
            <a:avLst/>
          </a:prstGeom>
          <a:noFill/>
        </p:spPr>
      </p:pic>
      <p:pic>
        <p:nvPicPr>
          <p:cNvPr id="20" name="Picture 5" descr="C:\Users\MAXFRAG\Documents\TRAVAIL\Articles\Article_SCF_1D\images\deuxieme_version\pouf_2D_MYD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3200" y="4762500"/>
            <a:ext cx="2545080" cy="2095500"/>
          </a:xfrm>
          <a:prstGeom prst="rect">
            <a:avLst/>
          </a:prstGeom>
          <a:noFill/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-32" y="274638"/>
            <a:ext cx="73009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with POLAR-GEM</a:t>
            </a:r>
            <a:endParaRPr lang="en-C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29388" y="857232"/>
            <a:ext cx="2286016" cy="1500198"/>
          </a:xfrm>
          <a:prstGeom prst="rect">
            <a:avLst/>
          </a:prstGeom>
          <a:noFill/>
          <a:ln w="38100">
            <a:solidFill>
              <a:srgbClr val="24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6429388" y="2857496"/>
            <a:ext cx="2286016" cy="15001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6429388" y="4857760"/>
            <a:ext cx="2286016" cy="1500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ZoneTexte 25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000364" y="5072074"/>
            <a:ext cx="12858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FF0000"/>
                </a:solidFill>
              </a:rPr>
              <a:t>MY2 450s</a:t>
            </a:r>
            <a:endParaRPr lang="en-CA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PR_ddmoy_DT450_DT6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1643050"/>
            <a:ext cx="6362700" cy="523875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42976" y="2130974"/>
            <a:ext cx="1460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SUND </a:t>
            </a:r>
            <a:r>
              <a:rPr lang="en-CA" sz="1600" b="1" dirty="0" smtClean="0"/>
              <a:t> ∆</a:t>
            </a:r>
            <a:r>
              <a:rPr lang="en-CA" sz="1600" b="1" dirty="0" smtClean="0"/>
              <a:t>t=450s</a:t>
            </a:r>
            <a:endParaRPr lang="en-CA" sz="16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142976" y="2304628"/>
            <a:ext cx="1356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SUND  </a:t>
            </a:r>
            <a:r>
              <a:rPr lang="en-CA" sz="1600" b="1" dirty="0" smtClean="0">
                <a:solidFill>
                  <a:schemeClr val="bg1">
                    <a:lumMod val="50000"/>
                  </a:schemeClr>
                </a:solidFill>
              </a:rPr>
              <a:t>∆t=</a:t>
            </a:r>
            <a:r>
              <a:rPr lang="en-CA" sz="1600" b="1" dirty="0" smtClean="0">
                <a:solidFill>
                  <a:schemeClr val="bg1">
                    <a:lumMod val="50000"/>
                  </a:schemeClr>
                </a:solidFill>
              </a:rPr>
              <a:t>60s</a:t>
            </a:r>
            <a:endParaRPr lang="en-CA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000364" y="5072074"/>
            <a:ext cx="164307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FF0000"/>
                </a:solidFill>
              </a:rPr>
              <a:t>MY2 </a:t>
            </a:r>
            <a:r>
              <a:rPr lang="en-CA" sz="1600" b="1" dirty="0" smtClean="0">
                <a:solidFill>
                  <a:srgbClr val="FF0000"/>
                </a:solidFill>
              </a:rPr>
              <a:t>∆</a:t>
            </a:r>
            <a:r>
              <a:rPr lang="en-CA" sz="1600" b="1" dirty="0" smtClean="0">
                <a:solidFill>
                  <a:srgbClr val="FF0000"/>
                </a:solidFill>
              </a:rPr>
              <a:t>t=</a:t>
            </a:r>
            <a:r>
              <a:rPr lang="en-CA" sz="1600" b="1" dirty="0" smtClean="0">
                <a:solidFill>
                  <a:srgbClr val="FF0000"/>
                </a:solidFill>
              </a:rPr>
              <a:t>450s</a:t>
            </a:r>
            <a:endParaRPr lang="en-CA" sz="1600" b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357290" y="1285860"/>
            <a:ext cx="357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 Arctic Basin ∆x=15km</a:t>
            </a:r>
            <a:endParaRPr lang="en-CA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3" descr="C:\Users\MAXFRAG\Documents\TRAVAIL\Articles\Article_SCF_1D\images\deuxieme_version\pouf_2D_GPC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0817" y="785794"/>
            <a:ext cx="2545080" cy="2095500"/>
          </a:xfrm>
          <a:prstGeom prst="rect">
            <a:avLst/>
          </a:prstGeom>
          <a:noFill/>
        </p:spPr>
      </p:pic>
      <p:pic>
        <p:nvPicPr>
          <p:cNvPr id="19" name="Picture 4" descr="C:\Users\MAXFRAG\Documents\TRAVAIL\Articles\Article_SCF_1D\images\deuxieme_version\pouf_2D_SUN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0785" y="2786058"/>
            <a:ext cx="2545080" cy="2095500"/>
          </a:xfrm>
          <a:prstGeom prst="rect">
            <a:avLst/>
          </a:prstGeom>
          <a:noFill/>
        </p:spPr>
      </p:pic>
      <p:pic>
        <p:nvPicPr>
          <p:cNvPr id="20" name="Picture 5" descr="C:\Users\MAXFRAG\Documents\TRAVAIL\Articles\Article_SCF_1D\images\deuxieme_version\pouf_2D_MYD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3200" y="4762500"/>
            <a:ext cx="2545080" cy="2095500"/>
          </a:xfrm>
          <a:prstGeom prst="rect">
            <a:avLst/>
          </a:prstGeom>
          <a:noFill/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-32" y="274638"/>
            <a:ext cx="73009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with POLAR-GEM</a:t>
            </a:r>
            <a:endParaRPr lang="en-C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29388" y="857232"/>
            <a:ext cx="2286016" cy="1500198"/>
          </a:xfrm>
          <a:prstGeom prst="rect">
            <a:avLst/>
          </a:prstGeom>
          <a:noFill/>
          <a:ln w="38100">
            <a:solidFill>
              <a:srgbClr val="24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6429388" y="2857496"/>
            <a:ext cx="2286016" cy="15001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6429388" y="4857760"/>
            <a:ext cx="2286016" cy="1500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ZoneTexte 25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786182" y="3661950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C00000"/>
                </a:solidFill>
              </a:rPr>
              <a:t>MY2 </a:t>
            </a:r>
            <a:r>
              <a:rPr lang="en-CA" sz="1600" b="1" dirty="0" smtClean="0">
                <a:solidFill>
                  <a:srgbClr val="C00000"/>
                </a:solidFill>
              </a:rPr>
              <a:t>∆</a:t>
            </a:r>
            <a:r>
              <a:rPr lang="en-CA" sz="1600" b="1" dirty="0" smtClean="0">
                <a:solidFill>
                  <a:srgbClr val="C00000"/>
                </a:solidFill>
              </a:rPr>
              <a:t>t=</a:t>
            </a:r>
            <a:r>
              <a:rPr lang="en-CA" sz="1600" b="1" dirty="0" smtClean="0">
                <a:solidFill>
                  <a:srgbClr val="C00000"/>
                </a:solidFill>
              </a:rPr>
              <a:t>60s</a:t>
            </a:r>
            <a:endParaRPr lang="en-CA" sz="1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Microphysical sub-time step</a:t>
            </a:r>
            <a:endParaRPr lang="en-C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3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50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51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5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graphicFrame>
        <p:nvGraphicFramePr>
          <p:cNvPr id="59" name="Objet 58"/>
          <p:cNvGraphicFramePr>
            <a:graphicFrameLocks noChangeAspect="1"/>
          </p:cNvGraphicFramePr>
          <p:nvPr/>
        </p:nvGraphicFramePr>
        <p:xfrm>
          <a:off x="3111500" y="2665413"/>
          <a:ext cx="2963863" cy="762000"/>
        </p:xfrm>
        <a:graphic>
          <a:graphicData uri="http://schemas.openxmlformats.org/presentationml/2006/ole">
            <p:oleObj spid="_x0000_s45058" name="Equation" r:id="rId6" imgW="1726920" imgH="444240" progId="Equation.3">
              <p:embed/>
            </p:oleObj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3040063" y="3735388"/>
          <a:ext cx="3159125" cy="720725"/>
        </p:xfrm>
        <a:graphic>
          <a:graphicData uri="http://schemas.openxmlformats.org/presentationml/2006/ole">
            <p:oleObj spid="_x0000_s45059" name="Equation" r:id="rId7" imgW="1841400" imgH="419040" progId="Equation.3">
              <p:embed/>
            </p:oleObj>
          </a:graphicData>
        </a:graphic>
      </p:graphicFrame>
      <p:sp>
        <p:nvSpPr>
          <p:cNvPr id="68" name="ZoneTexte 67"/>
          <p:cNvSpPr txBox="1"/>
          <p:nvPr/>
        </p:nvSpPr>
        <p:spPr>
          <a:xfrm>
            <a:off x="1785918" y="1857364"/>
            <a:ext cx="5129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Equation to solve for  each microphysical variable </a:t>
            </a:r>
            <a:r>
              <a:rPr lang="en-CA" b="1" i="1" dirty="0" smtClean="0"/>
              <a:t>q</a:t>
            </a:r>
            <a:endParaRPr lang="en-CA" b="1" i="1" dirty="0" smtClean="0"/>
          </a:p>
          <a:p>
            <a:r>
              <a:rPr lang="en-CA" b="1" dirty="0" smtClean="0"/>
              <a:t>for each model time-step </a:t>
            </a:r>
            <a:r>
              <a:rPr lang="en-CA" b="1" i="1" dirty="0"/>
              <a:t>∆</a:t>
            </a:r>
            <a:r>
              <a:rPr lang="en-CA" b="1" i="1" dirty="0" smtClean="0"/>
              <a:t>t</a:t>
            </a:r>
            <a:r>
              <a:rPr lang="en-CA" b="1" dirty="0" smtClean="0"/>
              <a:t>, for each model tile:</a:t>
            </a:r>
            <a:endParaRPr lang="en-CA" b="1" dirty="0"/>
          </a:p>
        </p:txBody>
      </p:sp>
      <p:sp>
        <p:nvSpPr>
          <p:cNvPr id="69" name="Explosion 1 68"/>
          <p:cNvSpPr/>
          <p:nvPr/>
        </p:nvSpPr>
        <p:spPr>
          <a:xfrm rot="20146503">
            <a:off x="1714672" y="4852313"/>
            <a:ext cx="4126990" cy="1506353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 rot="20027507">
            <a:off x="1407875" y="522851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problem: computed </a:t>
            </a:r>
          </a:p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sequentially, no interaction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932857" y="3357562"/>
            <a:ext cx="1731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B050"/>
                </a:solidFill>
              </a:rPr>
              <a:t>3 </a:t>
            </a:r>
            <a:r>
              <a:rPr lang="en-CA" b="1" dirty="0" err="1" smtClean="0">
                <a:solidFill>
                  <a:srgbClr val="00B050"/>
                </a:solidFill>
              </a:rPr>
              <a:t>steps+updates</a:t>
            </a:r>
            <a:endParaRPr lang="en-CA" b="1" dirty="0">
              <a:solidFill>
                <a:srgbClr val="00B050"/>
              </a:solidFill>
            </a:endParaRPr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7027863" y="3929063"/>
          <a:ext cx="946150" cy="339725"/>
        </p:xfrm>
        <a:graphic>
          <a:graphicData uri="http://schemas.openxmlformats.org/presentationml/2006/ole">
            <p:oleObj spid="_x0000_s45060" name="Equation" r:id="rId8" imgW="634680" imgH="228600" progId="Equation.3">
              <p:embed/>
            </p:oleObj>
          </a:graphicData>
        </a:graphic>
      </p:graphicFrame>
      <p:sp>
        <p:nvSpPr>
          <p:cNvPr id="15" name="ZoneTexte 14"/>
          <p:cNvSpPr txBox="1"/>
          <p:nvPr/>
        </p:nvSpPr>
        <p:spPr>
          <a:xfrm>
            <a:off x="7389553" y="4214818"/>
            <a:ext cx="1540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sedimentation</a:t>
            </a:r>
          </a:p>
          <a:p>
            <a:r>
              <a:rPr lang="en-CA" dirty="0" smtClean="0"/>
              <a:t>flux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Microphysical sub-time step</a:t>
            </a:r>
            <a:endParaRPr lang="en-C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rot="16200000" flipH="1">
            <a:off x="3178959" y="4022106"/>
            <a:ext cx="1071570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3"/>
          <p:cNvPicPr>
            <a:picLocks noChangeAspect="1" noChangeArrowheads="1"/>
          </p:cNvPicPr>
          <p:nvPr/>
        </p:nvPicPr>
        <p:blipFill>
          <a:blip r:embed="rId3" cstate="print"/>
          <a:srcRect r="11446" b="11525"/>
          <a:stretch>
            <a:fillRect/>
          </a:stretch>
        </p:blipFill>
        <p:spPr bwMode="auto">
          <a:xfrm>
            <a:off x="3876763" y="4076720"/>
            <a:ext cx="1116000" cy="83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3"/>
          <p:cNvPicPr>
            <a:picLocks noChangeAspect="1" noChangeArrowheads="1"/>
          </p:cNvPicPr>
          <p:nvPr/>
        </p:nvPicPr>
        <p:blipFill>
          <a:blip r:embed="rId3" cstate="print"/>
          <a:srcRect r="11446" b="11525"/>
          <a:stretch>
            <a:fillRect/>
          </a:stretch>
        </p:blipFill>
        <p:spPr bwMode="auto">
          <a:xfrm>
            <a:off x="6882890" y="4076720"/>
            <a:ext cx="1116000" cy="83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6763" y="3486321"/>
            <a:ext cx="1116000" cy="94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2890" y="3485310"/>
            <a:ext cx="1116000" cy="9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778"/>
          <a:stretch>
            <a:fillRect/>
          </a:stretch>
        </p:blipFill>
        <p:spPr bwMode="auto">
          <a:xfrm>
            <a:off x="6668576" y="4096626"/>
            <a:ext cx="1116000" cy="30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778"/>
          <a:stretch>
            <a:fillRect/>
          </a:stretch>
        </p:blipFill>
        <p:spPr bwMode="auto">
          <a:xfrm>
            <a:off x="7097204" y="4096626"/>
            <a:ext cx="1116000" cy="30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5" cstate="print"/>
          <a:srcRect b="15062"/>
          <a:stretch>
            <a:fillRect/>
          </a:stretch>
        </p:blipFill>
        <p:spPr bwMode="auto">
          <a:xfrm>
            <a:off x="6882890" y="2862274"/>
            <a:ext cx="1116000" cy="80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6740014" y="4239502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7097204" y="4239502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 cstate="print"/>
          <a:srcRect b="15062"/>
          <a:stretch>
            <a:fillRect/>
          </a:stretch>
        </p:blipFill>
        <p:spPr bwMode="auto">
          <a:xfrm>
            <a:off x="3876763" y="2894911"/>
            <a:ext cx="1116000" cy="80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778"/>
          <a:stretch>
            <a:fillRect/>
          </a:stretch>
        </p:blipFill>
        <p:spPr bwMode="auto">
          <a:xfrm>
            <a:off x="3876763" y="4395109"/>
            <a:ext cx="1116000" cy="30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6" name="Connecteur droit avec flèche 35"/>
          <p:cNvCxnSpPr/>
          <p:nvPr/>
        </p:nvCxnSpPr>
        <p:spPr>
          <a:xfrm rot="5400000">
            <a:off x="6156073" y="4021312"/>
            <a:ext cx="107157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6740014" y="4362472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7097204" y="4362472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6740014" y="4560690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7097204" y="4560690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Rectangle 40"/>
          <p:cNvSpPr/>
          <p:nvPr/>
        </p:nvSpPr>
        <p:spPr>
          <a:xfrm>
            <a:off x="5977478" y="3505216"/>
            <a:ext cx="731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prstClr val="black"/>
                </a:solidFill>
              </a:rPr>
              <a:t>∆t&gt;t</a:t>
            </a:r>
            <a:endParaRPr lang="en-CA" dirty="0"/>
          </a:p>
        </p:txBody>
      </p:sp>
      <p:sp>
        <p:nvSpPr>
          <p:cNvPr id="42" name="ZoneTexte 41"/>
          <p:cNvSpPr txBox="1"/>
          <p:nvPr/>
        </p:nvSpPr>
        <p:spPr>
          <a:xfrm>
            <a:off x="6547233" y="1934166"/>
            <a:ext cx="1862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Sundqvist</a:t>
            </a:r>
            <a:endParaRPr lang="en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diagnostic </a:t>
            </a:r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</a:t>
            </a: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en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2962642" y="1914685"/>
            <a:ext cx="2737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Milbrandt</a:t>
            </a:r>
            <a:r>
              <a:rPr lang="en-C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CA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Yau</a:t>
            </a:r>
            <a:endParaRPr lang="en-CA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prognostic </a:t>
            </a:r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</a:t>
            </a:r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separated sedimentation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143108" y="1071546"/>
            <a:ext cx="5095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long time step issue concerns</a:t>
            </a:r>
          </a:p>
          <a:p>
            <a:pPr algn="ctr"/>
            <a:r>
              <a:rPr lang="en-CA" dirty="0" smtClean="0"/>
              <a:t>interactions between particles during sedimentation</a:t>
            </a:r>
          </a:p>
          <a:p>
            <a:pPr algn="ctr"/>
            <a:r>
              <a:rPr lang="en-CA" dirty="0" smtClean="0"/>
              <a:t>therefore concerns mainly precipitations</a:t>
            </a:r>
            <a:endParaRPr lang="en-CA" dirty="0"/>
          </a:p>
        </p:txBody>
      </p:sp>
      <p:sp>
        <p:nvSpPr>
          <p:cNvPr id="47" name="ZoneTexte 46"/>
          <p:cNvSpPr txBox="1"/>
          <p:nvPr/>
        </p:nvSpPr>
        <p:spPr>
          <a:xfrm>
            <a:off x="7834866" y="4057825"/>
            <a:ext cx="109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collection</a:t>
            </a:r>
          </a:p>
          <a:p>
            <a:pPr algn="ctr"/>
            <a:r>
              <a:rPr lang="en-CA" dirty="0" smtClean="0"/>
              <a:t>OK</a:t>
            </a:r>
            <a:endParaRPr lang="en-CA" dirty="0"/>
          </a:p>
        </p:txBody>
      </p:sp>
      <p:sp>
        <p:nvSpPr>
          <p:cNvPr id="48" name="ZoneTexte 47"/>
          <p:cNvSpPr txBox="1"/>
          <p:nvPr/>
        </p:nvSpPr>
        <p:spPr>
          <a:xfrm>
            <a:off x="4714876" y="4057825"/>
            <a:ext cx="109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no</a:t>
            </a:r>
          </a:p>
          <a:p>
            <a:pPr algn="ctr"/>
            <a:r>
              <a:rPr lang="en-CA" dirty="0" smtClean="0"/>
              <a:t>collection</a:t>
            </a:r>
            <a:endParaRPr lang="en-CA" dirty="0"/>
          </a:p>
        </p:txBody>
      </p:sp>
      <p:pic>
        <p:nvPicPr>
          <p:cNvPr id="49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6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50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51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8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pic>
        <p:nvPicPr>
          <p:cNvPr id="52" name="Picture 23"/>
          <p:cNvPicPr>
            <a:picLocks noChangeAspect="1" noChangeArrowheads="1"/>
          </p:cNvPicPr>
          <p:nvPr/>
        </p:nvPicPr>
        <p:blipFill>
          <a:blip r:embed="rId3" cstate="print"/>
          <a:srcRect r="11446" b="11525"/>
          <a:stretch>
            <a:fillRect/>
          </a:stretch>
        </p:blipFill>
        <p:spPr bwMode="auto">
          <a:xfrm>
            <a:off x="1000100" y="4076720"/>
            <a:ext cx="1116000" cy="838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485310"/>
            <a:ext cx="1116000" cy="9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778"/>
          <a:stretch>
            <a:fillRect/>
          </a:stretch>
        </p:blipFill>
        <p:spPr bwMode="auto">
          <a:xfrm>
            <a:off x="785786" y="4096626"/>
            <a:ext cx="1116000" cy="30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778"/>
          <a:stretch>
            <a:fillRect/>
          </a:stretch>
        </p:blipFill>
        <p:spPr bwMode="auto">
          <a:xfrm>
            <a:off x="1214414" y="4096626"/>
            <a:ext cx="1116000" cy="305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>
          <a:blip r:embed="rId5" cstate="print"/>
          <a:srcRect b="15062"/>
          <a:stretch>
            <a:fillRect/>
          </a:stretch>
        </p:blipFill>
        <p:spPr bwMode="auto">
          <a:xfrm>
            <a:off x="1000100" y="2862274"/>
            <a:ext cx="1116000" cy="805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857224" y="4239502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1214414" y="4239502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0" name="Connecteur droit avec flèche 59"/>
          <p:cNvCxnSpPr/>
          <p:nvPr/>
        </p:nvCxnSpPr>
        <p:spPr>
          <a:xfrm rot="5400000">
            <a:off x="322233" y="4022105"/>
            <a:ext cx="1070777" cy="7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857224" y="4362472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1214414" y="4362472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857224" y="4560690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180"/>
          <a:stretch>
            <a:fillRect/>
          </a:stretch>
        </p:blipFill>
        <p:spPr bwMode="auto">
          <a:xfrm>
            <a:off x="1214414" y="4560690"/>
            <a:ext cx="1116000" cy="30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ZoneTexte 65"/>
          <p:cNvSpPr txBox="1"/>
          <p:nvPr/>
        </p:nvSpPr>
        <p:spPr>
          <a:xfrm>
            <a:off x="1976950" y="4057825"/>
            <a:ext cx="1094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collection</a:t>
            </a:r>
          </a:p>
          <a:p>
            <a:pPr algn="ctr"/>
            <a:endParaRPr lang="en-CA" dirty="0"/>
          </a:p>
        </p:txBody>
      </p:sp>
      <p:sp>
        <p:nvSpPr>
          <p:cNvPr id="67" name="Rectangle 66"/>
          <p:cNvSpPr/>
          <p:nvPr/>
        </p:nvSpPr>
        <p:spPr>
          <a:xfrm>
            <a:off x="500034" y="3524722"/>
            <a:ext cx="292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prstClr val="black"/>
                </a:solidFill>
              </a:rPr>
              <a:t>t</a:t>
            </a:r>
            <a:endParaRPr lang="en-CA" dirty="0"/>
          </a:p>
        </p:txBody>
      </p:sp>
      <p:sp>
        <p:nvSpPr>
          <p:cNvPr id="83" name="Rectangle 82"/>
          <p:cNvSpPr/>
          <p:nvPr/>
        </p:nvSpPr>
        <p:spPr>
          <a:xfrm>
            <a:off x="3286116" y="3486321"/>
            <a:ext cx="47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prstClr val="black"/>
                </a:solidFill>
              </a:rPr>
              <a:t>∆t</a:t>
            </a:r>
            <a:endParaRPr lang="en-CA" dirty="0"/>
          </a:p>
        </p:txBody>
      </p:sp>
      <p:sp>
        <p:nvSpPr>
          <p:cNvPr id="84" name="ZoneTexte 83"/>
          <p:cNvSpPr txBox="1"/>
          <p:nvPr/>
        </p:nvSpPr>
        <p:spPr>
          <a:xfrm>
            <a:off x="439596" y="1928802"/>
            <a:ext cx="2238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Reality:</a:t>
            </a:r>
          </a:p>
          <a:p>
            <a:pPr algn="ctr"/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 process</a:t>
            </a:r>
          </a:p>
          <a:p>
            <a:pPr algn="ctr"/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sedimentation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0" y="5157629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A" dirty="0" smtClean="0"/>
              <a:t>Prognostic precipitation + separate sedimentation requires small time step, </a:t>
            </a:r>
            <a:r>
              <a:rPr lang="en-CA" dirty="0" smtClean="0"/>
              <a:t>requires courant number = 1, </a:t>
            </a:r>
            <a:r>
              <a:rPr lang="en-CA" dirty="0" smtClean="0"/>
              <a:t>but in large scale model, time steps are large too...</a:t>
            </a:r>
          </a:p>
          <a:p>
            <a:pPr algn="just"/>
            <a:r>
              <a:rPr lang="en-CA" dirty="0" smtClean="0"/>
              <a:t>The trick simply consists in iterate over the whole microphysics scheme (M&amp;Y) within each atmospheric model time step,  in order to simulate a series of small time step.</a:t>
            </a:r>
          </a:p>
        </p:txBody>
      </p:sp>
      <p:sp>
        <p:nvSpPr>
          <p:cNvPr id="59" name="ZoneTexte 58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0" y="1500174"/>
            <a:ext cx="2095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 err="1" smtClean="0"/>
              <a:t>seeder</a:t>
            </a:r>
            <a:r>
              <a:rPr lang="en-CA" i="1" dirty="0" smtClean="0"/>
              <a:t>-feeder effect</a:t>
            </a:r>
            <a:endParaRPr lang="en-CA" i="1" dirty="0"/>
          </a:p>
        </p:txBody>
      </p:sp>
      <p:graphicFrame>
        <p:nvGraphicFramePr>
          <p:cNvPr id="70657" name="Object 1"/>
          <p:cNvGraphicFramePr>
            <a:graphicFrameLocks noChangeAspect="1"/>
          </p:cNvGraphicFramePr>
          <p:nvPr/>
        </p:nvGraphicFramePr>
        <p:xfrm>
          <a:off x="6267450" y="2500313"/>
          <a:ext cx="2789238" cy="762000"/>
        </p:xfrm>
        <a:graphic>
          <a:graphicData uri="http://schemas.openxmlformats.org/presentationml/2006/ole">
            <p:oleObj spid="_x0000_s70657" name="Equation" r:id="rId9" imgW="1625400" imgH="4442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3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50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51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5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graphicFrame>
        <p:nvGraphicFramePr>
          <p:cNvPr id="59" name="Objet 58"/>
          <p:cNvGraphicFramePr>
            <a:graphicFrameLocks noChangeAspect="1"/>
          </p:cNvGraphicFramePr>
          <p:nvPr/>
        </p:nvGraphicFramePr>
        <p:xfrm>
          <a:off x="3111500" y="2665413"/>
          <a:ext cx="2963863" cy="762000"/>
        </p:xfrm>
        <a:graphic>
          <a:graphicData uri="http://schemas.openxmlformats.org/presentationml/2006/ole">
            <p:oleObj spid="_x0000_s46082" name="Equation" r:id="rId6" imgW="1726920" imgH="444240" progId="Equation.3">
              <p:embed/>
            </p:oleObj>
          </a:graphicData>
        </a:graphic>
      </p:graphicFrame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2724150" y="3865563"/>
          <a:ext cx="3725863" cy="914400"/>
        </p:xfrm>
        <a:graphic>
          <a:graphicData uri="http://schemas.openxmlformats.org/presentationml/2006/ole">
            <p:oleObj spid="_x0000_s46083" name="Equation" r:id="rId7" imgW="2171520" imgH="533160" progId="Equation.3">
              <p:embed/>
            </p:oleObj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1785918" y="4925809"/>
            <a:ext cx="6417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Each model time step </a:t>
            </a:r>
            <a:r>
              <a:rPr lang="en-CA" b="1" i="1" dirty="0" smtClean="0"/>
              <a:t>∆t </a:t>
            </a:r>
            <a:r>
              <a:rPr lang="en-CA" b="1" dirty="0" smtClean="0"/>
              <a:t>is divided in </a:t>
            </a:r>
            <a:r>
              <a:rPr lang="en-CA" b="1" i="1" dirty="0" smtClean="0"/>
              <a:t>n</a:t>
            </a:r>
            <a:r>
              <a:rPr lang="en-CA" b="1" dirty="0" smtClean="0"/>
              <a:t> microphysics</a:t>
            </a:r>
          </a:p>
          <a:p>
            <a:r>
              <a:rPr lang="en-CA" b="1" dirty="0" smtClean="0"/>
              <a:t>sub-time step </a:t>
            </a:r>
            <a:r>
              <a:rPr lang="en-CA" b="1" i="1" dirty="0" smtClean="0"/>
              <a:t>∆</a:t>
            </a:r>
            <a:r>
              <a:rPr lang="en-CA" b="1" i="1" dirty="0" err="1" smtClean="0"/>
              <a:t>t</a:t>
            </a:r>
            <a:r>
              <a:rPr lang="en-CA" b="1" i="1" baseline="-25000" dirty="0" err="1" smtClean="0"/>
              <a:t>i</a:t>
            </a:r>
            <a:r>
              <a:rPr lang="en-CA" b="1" i="1" dirty="0" smtClean="0"/>
              <a:t>  </a:t>
            </a:r>
            <a:r>
              <a:rPr lang="en-CA" b="1" dirty="0" smtClean="0"/>
              <a:t>such as : </a:t>
            </a:r>
            <a:r>
              <a:rPr lang="en-CA" b="1" i="1" dirty="0" smtClean="0"/>
              <a:t>∆t = </a:t>
            </a:r>
            <a:r>
              <a:rPr lang="en-CA" b="1" i="1" dirty="0" err="1" smtClean="0"/>
              <a:t>n∆t</a:t>
            </a:r>
            <a:r>
              <a:rPr lang="en-CA" b="1" i="1" baseline="-25000" dirty="0" err="1" smtClean="0"/>
              <a:t>i</a:t>
            </a:r>
            <a:r>
              <a:rPr lang="en-CA" b="1" i="1" dirty="0" smtClean="0"/>
              <a:t> </a:t>
            </a:r>
          </a:p>
          <a:p>
            <a:r>
              <a:rPr lang="en-CA" b="1" dirty="0" smtClean="0"/>
              <a:t>It has been chosen </a:t>
            </a:r>
            <a:r>
              <a:rPr lang="en-CA" b="1" i="1" dirty="0" smtClean="0"/>
              <a:t>∆</a:t>
            </a:r>
            <a:r>
              <a:rPr lang="en-CA" b="1" i="1" dirty="0" err="1" smtClean="0"/>
              <a:t>t</a:t>
            </a:r>
            <a:r>
              <a:rPr lang="en-CA" b="1" i="1" baseline="-25000" dirty="0" err="1" smtClean="0"/>
              <a:t>i</a:t>
            </a:r>
            <a:r>
              <a:rPr lang="en-CA" b="1" i="1" dirty="0" smtClean="0"/>
              <a:t> ≈60s</a:t>
            </a:r>
            <a:r>
              <a:rPr lang="en-CA" b="1" dirty="0" smtClean="0"/>
              <a:t> as a good compromise cost/precision.</a:t>
            </a:r>
            <a:endParaRPr lang="en-CA" b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1785918" y="1857364"/>
            <a:ext cx="5181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Equation to solve for  each microphysical variable </a:t>
            </a:r>
            <a:r>
              <a:rPr lang="en-CA" b="1" i="1" dirty="0" smtClean="0"/>
              <a:t>q</a:t>
            </a:r>
            <a:r>
              <a:rPr lang="en-CA" b="1" dirty="0" smtClean="0"/>
              <a:t>, </a:t>
            </a:r>
          </a:p>
          <a:p>
            <a:r>
              <a:rPr lang="en-CA" b="1" dirty="0" smtClean="0"/>
              <a:t>for each model time-step </a:t>
            </a:r>
            <a:r>
              <a:rPr lang="en-CA" b="1" i="1" dirty="0"/>
              <a:t>∆</a:t>
            </a:r>
            <a:r>
              <a:rPr lang="en-CA" b="1" i="1" dirty="0" smtClean="0"/>
              <a:t>t</a:t>
            </a:r>
            <a:r>
              <a:rPr lang="en-CA" b="1" dirty="0" smtClean="0"/>
              <a:t>, for each model tile:</a:t>
            </a:r>
            <a:endParaRPr lang="en-CA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929454" y="4143380"/>
            <a:ext cx="1867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rgbClr val="00B050"/>
                </a:solidFill>
              </a:rPr>
              <a:t>(</a:t>
            </a:r>
            <a:r>
              <a:rPr lang="en-CA" b="1" dirty="0" err="1" smtClean="0">
                <a:solidFill>
                  <a:srgbClr val="00B050"/>
                </a:solidFill>
              </a:rPr>
              <a:t>discretized</a:t>
            </a:r>
            <a:r>
              <a:rPr lang="en-CA" b="1" dirty="0" smtClean="0">
                <a:solidFill>
                  <a:srgbClr val="00B050"/>
                </a:solidFill>
              </a:rPr>
              <a:t> form)</a:t>
            </a:r>
            <a:endParaRPr lang="en-CA" b="1" dirty="0">
              <a:solidFill>
                <a:srgbClr val="00B05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Microphysical sub-time step</a:t>
            </a:r>
            <a:endParaRPr lang="en-C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0" y="1038509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Available in single, double or triple moment mode for various number of hydrometeor species</a:t>
            </a:r>
            <a:endParaRPr lang="en-CA" sz="2400" dirty="0"/>
          </a:p>
        </p:txBody>
      </p:sp>
      <p:sp>
        <p:nvSpPr>
          <p:cNvPr id="13" name="Rectangle 12"/>
          <p:cNvSpPr/>
          <p:nvPr/>
        </p:nvSpPr>
        <p:spPr>
          <a:xfrm>
            <a:off x="6072198" y="1955061"/>
            <a:ext cx="2714644" cy="24288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3214678" y="1955061"/>
            <a:ext cx="2714644" cy="24288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357158" y="1955061"/>
            <a:ext cx="2714644" cy="24288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6" name="Groupe 15"/>
          <p:cNvGrpSpPr/>
          <p:nvPr/>
        </p:nvGrpSpPr>
        <p:grpSpPr>
          <a:xfrm>
            <a:off x="6595900" y="2455127"/>
            <a:ext cx="1548000" cy="1548000"/>
            <a:chOff x="6595900" y="1928802"/>
            <a:chExt cx="1548000" cy="1548000"/>
          </a:xfrm>
        </p:grpSpPr>
        <p:sp>
          <p:nvSpPr>
            <p:cNvPr id="17" name="Ellipse 16"/>
            <p:cNvSpPr/>
            <p:nvPr/>
          </p:nvSpPr>
          <p:spPr>
            <a:xfrm>
              <a:off x="6595900" y="1928802"/>
              <a:ext cx="1548000" cy="154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relaxedInset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8" name="Picture 59" descr="petites_gouttelettes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88164" y="2016546"/>
              <a:ext cx="1352967" cy="1368000"/>
            </a:xfrm>
            <a:prstGeom prst="rect">
              <a:avLst/>
            </a:prstGeom>
            <a:noFill/>
          </p:spPr>
        </p:pic>
      </p:grpSp>
      <p:sp>
        <p:nvSpPr>
          <p:cNvPr id="19" name="ZoneTexte 18"/>
          <p:cNvSpPr txBox="1"/>
          <p:nvPr/>
        </p:nvSpPr>
        <p:spPr>
          <a:xfrm>
            <a:off x="785786" y="1955061"/>
            <a:ext cx="1899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à Simple Moment</a:t>
            </a:r>
            <a:endParaRPr lang="en-CA" dirty="0"/>
          </a:p>
        </p:txBody>
      </p:sp>
      <p:sp>
        <p:nvSpPr>
          <p:cNvPr id="20" name="ZoneTexte 19"/>
          <p:cNvSpPr txBox="1"/>
          <p:nvPr/>
        </p:nvSpPr>
        <p:spPr>
          <a:xfrm>
            <a:off x="3500430" y="1955061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à Double Moment</a:t>
            </a:r>
            <a:endParaRPr lang="en-CA" dirty="0"/>
          </a:p>
        </p:txBody>
      </p:sp>
      <p:sp>
        <p:nvSpPr>
          <p:cNvPr id="21" name="ZoneTexte 20"/>
          <p:cNvSpPr txBox="1"/>
          <p:nvPr/>
        </p:nvSpPr>
        <p:spPr>
          <a:xfrm>
            <a:off x="6286512" y="1955061"/>
            <a:ext cx="17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à Triple Moment</a:t>
            </a:r>
            <a:endParaRPr lang="en-CA" dirty="0"/>
          </a:p>
        </p:txBody>
      </p:sp>
      <p:pic>
        <p:nvPicPr>
          <p:cNvPr id="22" name="Image 21" descr="sea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2595153"/>
            <a:ext cx="1623061" cy="121729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3" name="ZoneTexte 22"/>
          <p:cNvSpPr txBox="1"/>
          <p:nvPr/>
        </p:nvSpPr>
        <p:spPr>
          <a:xfrm>
            <a:off x="2500298" y="2955193"/>
            <a:ext cx="54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4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286380" y="2598003"/>
            <a:ext cx="642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4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en-CA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CA" sz="2400" b="1" baseline="-25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CA" sz="32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8001024" y="2312251"/>
            <a:ext cx="10001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4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CA" sz="2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en-CA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CA" sz="2400" b="1" baseline="-25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CA" sz="2400" b="1" baseline="-25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en-C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CA" sz="2400" b="1" baseline="-25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endParaRPr lang="en-CA" sz="32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AutoShape 2"/>
          <p:cNvSpPr>
            <a:spLocks noChangeArrowheads="1"/>
          </p:cNvSpPr>
          <p:nvPr/>
        </p:nvSpPr>
        <p:spPr bwMode="auto">
          <a:xfrm>
            <a:off x="571472" y="1883623"/>
            <a:ext cx="2286016" cy="503237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Simple Moment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3428992" y="1883623"/>
            <a:ext cx="2286016" cy="503237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Double Moment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8" name="AutoShape 2"/>
          <p:cNvSpPr>
            <a:spLocks noChangeArrowheads="1"/>
          </p:cNvSpPr>
          <p:nvPr/>
        </p:nvSpPr>
        <p:spPr bwMode="auto">
          <a:xfrm>
            <a:off x="6286512" y="1883623"/>
            <a:ext cx="2286016" cy="503237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Triple Moment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3702" y="2955193"/>
            <a:ext cx="5549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CA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CA" sz="24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14678" y="2598003"/>
            <a:ext cx="5549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CA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CA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072198" y="2383689"/>
            <a:ext cx="554960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CA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CA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CA" sz="24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grpSp>
        <p:nvGrpSpPr>
          <p:cNvPr id="52" name="Groupe 51"/>
          <p:cNvGrpSpPr/>
          <p:nvPr/>
        </p:nvGrpSpPr>
        <p:grpSpPr>
          <a:xfrm>
            <a:off x="3786182" y="2455127"/>
            <a:ext cx="1548000" cy="1548000"/>
            <a:chOff x="3786182" y="1928802"/>
            <a:chExt cx="1548000" cy="1548000"/>
          </a:xfrm>
        </p:grpSpPr>
        <p:sp>
          <p:nvSpPr>
            <p:cNvPr id="53" name="Ellipse 52"/>
            <p:cNvSpPr/>
            <p:nvPr/>
          </p:nvSpPr>
          <p:spPr>
            <a:xfrm>
              <a:off x="3786182" y="1928802"/>
              <a:ext cx="1548000" cy="154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relaxedInset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4" name="Picture 57" descr="grosses_gouttelettes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0000" y="2016000"/>
              <a:ext cx="1375585" cy="1368000"/>
            </a:xfrm>
            <a:prstGeom prst="rect">
              <a:avLst/>
            </a:prstGeom>
            <a:noFill/>
          </p:spPr>
        </p:pic>
      </p:grpSp>
      <p:sp>
        <p:nvSpPr>
          <p:cNvPr id="50" name="Titre 1"/>
          <p:cNvSpPr txBox="1">
            <a:spLocks/>
          </p:cNvSpPr>
          <p:nvPr/>
        </p:nvSpPr>
        <p:spPr>
          <a:xfrm>
            <a:off x="0" y="-2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B</a:t>
            </a: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ulk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microphysics</a:t>
            </a:r>
            <a:r>
              <a:rPr kumimoji="0" lang="en-CA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schemes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7158" y="4857760"/>
            <a:ext cx="8429684" cy="1928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63" name="Picture 5" descr="rain-drop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4066" y="5649753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4" name="Picture 4" descr="droplets_drawing"/>
          <p:cNvPicPr preferRelativeResize="0">
            <a:picLocks noChangeArrowheads="1"/>
          </p:cNvPicPr>
          <p:nvPr/>
        </p:nvPicPr>
        <p:blipFill>
          <a:blip r:embed="rId6" cstate="print"/>
          <a:srcRect b="41463"/>
          <a:stretch>
            <a:fillRect/>
          </a:stretch>
        </p:blipFill>
        <p:spPr bwMode="auto">
          <a:xfrm>
            <a:off x="2071670" y="5283016"/>
            <a:ext cx="936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5" name="Picture 33" descr="Ice"/>
          <p:cNvPicPr preferRelativeResize="0">
            <a:picLocks noChangeArrowheads="1"/>
          </p:cNvPicPr>
          <p:nvPr/>
        </p:nvPicPr>
        <p:blipFill>
          <a:blip r:embed="rId7" cstate="print"/>
          <a:srcRect l="7584" t="9091" r="9291" b="9024"/>
          <a:stretch>
            <a:fillRect/>
          </a:stretch>
        </p:blipFill>
        <p:spPr bwMode="auto">
          <a:xfrm>
            <a:off x="3064496" y="5286388"/>
            <a:ext cx="936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6" name="Picture 31" descr="snow_flake_1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04198" y="5643578"/>
            <a:ext cx="468000" cy="432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7" name="Rectangle 66"/>
          <p:cNvSpPr/>
          <p:nvPr/>
        </p:nvSpPr>
        <p:spPr>
          <a:xfrm>
            <a:off x="928662" y="5357826"/>
            <a:ext cx="606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400" b="1" baseline="-25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285984" y="4857760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4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3286116" y="4857760"/>
            <a:ext cx="425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400" b="1" baseline="-25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544882" y="5181913"/>
            <a:ext cx="473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400" b="1" baseline="-25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572000" y="5181913"/>
            <a:ext cx="445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400" b="1" baseline="-25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" name="Picture 33" descr="Ice"/>
          <p:cNvPicPr preferRelativeResize="0">
            <a:picLocks noChangeArrowheads="1"/>
          </p:cNvPicPr>
          <p:nvPr/>
        </p:nvPicPr>
        <p:blipFill>
          <a:blip r:embed="rId9" cstate="print"/>
          <a:srcRect l="7584" t="9091" r="9291" b="9024"/>
          <a:stretch>
            <a:fillRect/>
          </a:stretch>
        </p:blipFill>
        <p:spPr bwMode="auto">
          <a:xfrm>
            <a:off x="5104132" y="5643579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3" name="Rectangle 72"/>
          <p:cNvSpPr/>
          <p:nvPr/>
        </p:nvSpPr>
        <p:spPr>
          <a:xfrm>
            <a:off x="8176744" y="5643578"/>
            <a:ext cx="479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400" b="1" baseline="-25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676678" y="5643578"/>
            <a:ext cx="489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400" b="1" baseline="-250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5" name="Picture 4" descr="droplets_drawing"/>
          <p:cNvPicPr preferRelativeResize="0">
            <a:picLocks noChangeArrowheads="1"/>
          </p:cNvPicPr>
          <p:nvPr/>
        </p:nvPicPr>
        <p:blipFill>
          <a:blip r:embed="rId10" cstate="print"/>
          <a:srcRect b="41463"/>
          <a:stretch>
            <a:fillRect/>
          </a:stretch>
        </p:blipFill>
        <p:spPr bwMode="auto">
          <a:xfrm>
            <a:off x="4100066" y="5649753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6" name="Picture 5" descr="rain-drop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1404" y="6140272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7" name="Picture 31" descr="snow_flake_1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404" y="6140272"/>
            <a:ext cx="468000" cy="432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8" name="Picture 33" descr="Ice"/>
          <p:cNvPicPr preferRelativeResize="0">
            <a:picLocks noChangeArrowheads="1"/>
          </p:cNvPicPr>
          <p:nvPr/>
        </p:nvPicPr>
        <p:blipFill>
          <a:blip r:embed="rId9" cstate="print"/>
          <a:srcRect l="7584" t="9091" r="9291" b="9024"/>
          <a:stretch>
            <a:fillRect/>
          </a:stretch>
        </p:blipFill>
        <p:spPr bwMode="auto">
          <a:xfrm>
            <a:off x="6735404" y="6140272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9" name="Picture 30" descr="hail_graupel_sleet"/>
          <p:cNvPicPr preferRelativeResize="0">
            <a:picLocks noChangeArrowheads="1"/>
          </p:cNvPicPr>
          <p:nvPr/>
        </p:nvPicPr>
        <p:blipFill>
          <a:blip r:embed="rId11" cstate="print"/>
          <a:srcRect l="35179" t="14771" r="35324" b="10861"/>
          <a:stretch>
            <a:fillRect/>
          </a:stretch>
        </p:blipFill>
        <p:spPr bwMode="auto">
          <a:xfrm>
            <a:off x="8247404" y="6140272"/>
            <a:ext cx="46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0" name="Picture 32" descr="hail_graupel_sleet"/>
          <p:cNvPicPr preferRelativeResize="0">
            <a:picLocks noChangeArrowheads="1"/>
          </p:cNvPicPr>
          <p:nvPr/>
        </p:nvPicPr>
        <p:blipFill>
          <a:blip r:embed="rId12" cstate="print"/>
          <a:srcRect t="14771" r="71011" b="15205"/>
          <a:stretch>
            <a:fillRect/>
          </a:stretch>
        </p:blipFill>
        <p:spPr bwMode="auto">
          <a:xfrm>
            <a:off x="7743404" y="6140272"/>
            <a:ext cx="46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1" name="Picture 4" descr="droplets_drawing"/>
          <p:cNvPicPr preferRelativeResize="0">
            <a:picLocks noChangeArrowheads="1"/>
          </p:cNvPicPr>
          <p:nvPr/>
        </p:nvPicPr>
        <p:blipFill>
          <a:blip r:embed="rId10" cstate="print"/>
          <a:srcRect b="41463"/>
          <a:stretch>
            <a:fillRect/>
          </a:stretch>
        </p:blipFill>
        <p:spPr bwMode="auto">
          <a:xfrm>
            <a:off x="5727404" y="6140272"/>
            <a:ext cx="468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3" name="Rectangle 82"/>
          <p:cNvSpPr/>
          <p:nvPr/>
        </p:nvSpPr>
        <p:spPr>
          <a:xfrm>
            <a:off x="500034" y="5000636"/>
            <a:ext cx="1428760" cy="432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428596" y="6000768"/>
            <a:ext cx="3429024" cy="642942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ydrometeor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 classes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5" name="Flèche droite rayée 54"/>
          <p:cNvSpPr/>
          <p:nvPr/>
        </p:nvSpPr>
        <p:spPr>
          <a:xfrm>
            <a:off x="500034" y="4357694"/>
            <a:ext cx="8143932" cy="556070"/>
          </a:xfrm>
          <a:prstGeom prst="stripedRightArrow">
            <a:avLst>
              <a:gd name="adj1" fmla="val 55998"/>
              <a:gd name="adj2" fmla="val 111121"/>
            </a:avLst>
          </a:prstGeom>
          <a:solidFill>
            <a:schemeClr val="bg2">
              <a:lumMod val="50000"/>
              <a:alpha val="45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err="1" smtClean="0">
                <a:solidFill>
                  <a:srgbClr val="002060"/>
                </a:solidFill>
              </a:rPr>
              <a:t>Complexity</a:t>
            </a:r>
            <a:r>
              <a:rPr lang="fr-FR" sz="2000" b="1" dirty="0" smtClean="0">
                <a:solidFill>
                  <a:srgbClr val="002060"/>
                </a:solidFill>
              </a:rPr>
              <a:t>, </a:t>
            </a:r>
            <a:r>
              <a:rPr lang="fr-FR" sz="2000" b="1" dirty="0" err="1" smtClean="0">
                <a:solidFill>
                  <a:srgbClr val="002060"/>
                </a:solidFill>
              </a:rPr>
              <a:t>number</a:t>
            </a:r>
            <a:r>
              <a:rPr lang="fr-FR" sz="2000" b="1" dirty="0" smtClean="0">
                <a:solidFill>
                  <a:srgbClr val="002060"/>
                </a:solidFill>
              </a:rPr>
              <a:t> of </a:t>
            </a:r>
            <a:r>
              <a:rPr lang="fr-FR" sz="2000" b="1" dirty="0" err="1" smtClean="0">
                <a:solidFill>
                  <a:srgbClr val="002060"/>
                </a:solidFill>
              </a:rPr>
              <a:t>equations</a:t>
            </a:r>
            <a:r>
              <a:rPr lang="fr-FR" sz="2000" b="1" dirty="0" smtClean="0">
                <a:solidFill>
                  <a:srgbClr val="002060"/>
                </a:solidFill>
              </a:rPr>
              <a:t>, </a:t>
            </a:r>
            <a:r>
              <a:rPr lang="fr-FR" sz="2000" b="1" dirty="0" err="1" smtClean="0">
                <a:solidFill>
                  <a:srgbClr val="002060"/>
                </a:solidFill>
              </a:rPr>
              <a:t>advected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fields</a:t>
            </a:r>
            <a:r>
              <a:rPr lang="fr-FR" sz="2000" b="1" dirty="0" smtClean="0">
                <a:solidFill>
                  <a:srgbClr val="002060"/>
                </a:solidFill>
              </a:rPr>
              <a:t> and </a:t>
            </a:r>
            <a:r>
              <a:rPr lang="fr-FR" sz="2000" b="1" dirty="0" err="1" smtClean="0">
                <a:solidFill>
                  <a:srgbClr val="002060"/>
                </a:solidFill>
              </a:rPr>
              <a:t>numerical</a:t>
            </a:r>
            <a:r>
              <a:rPr lang="fr-FR" sz="2000" b="1" dirty="0" smtClean="0">
                <a:solidFill>
                  <a:srgbClr val="002060"/>
                </a:solidFill>
              </a:rPr>
              <a:t> </a:t>
            </a:r>
            <a:r>
              <a:rPr lang="fr-FR" sz="2000" b="1" dirty="0" err="1" smtClean="0">
                <a:solidFill>
                  <a:srgbClr val="002060"/>
                </a:solidFill>
              </a:rPr>
              <a:t>cost</a:t>
            </a:r>
            <a:endParaRPr lang="fr-FR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1357290" y="1285860"/>
            <a:ext cx="3577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 Arctic Basin ∆x=15km</a:t>
            </a:r>
            <a:endParaRPr lang="en-CA" sz="24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3" descr="C:\Users\MAXFRAG\Documents\TRAVAIL\Articles\Article_SCF_1D\images\deuxieme_version\pouf_2D_GPC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0817" y="785794"/>
            <a:ext cx="2545080" cy="2095500"/>
          </a:xfrm>
          <a:prstGeom prst="rect">
            <a:avLst/>
          </a:prstGeom>
          <a:noFill/>
        </p:spPr>
      </p:pic>
      <p:pic>
        <p:nvPicPr>
          <p:cNvPr id="19" name="Picture 4" descr="C:\Users\MAXFRAG\Documents\TRAVAIL\Articles\Article_SCF_1D\images\deuxieme_version\pouf_2D_SU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0785" y="2786058"/>
            <a:ext cx="2545080" cy="2095500"/>
          </a:xfrm>
          <a:prstGeom prst="rect">
            <a:avLst/>
          </a:prstGeom>
          <a:noFill/>
        </p:spPr>
      </p:pic>
      <p:pic>
        <p:nvPicPr>
          <p:cNvPr id="20" name="Picture 5" descr="C:\Users\MAXFRAG\Documents\TRAVAIL\Articles\Article_SCF_1D\images\deuxieme_version\pouf_2D_MYD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3200" y="4762500"/>
            <a:ext cx="2545080" cy="2095500"/>
          </a:xfrm>
          <a:prstGeom prst="rect">
            <a:avLst/>
          </a:prstGeom>
          <a:noFill/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-32" y="274638"/>
            <a:ext cx="73009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with POLAR-GEM</a:t>
            </a:r>
            <a:endParaRPr lang="en-CA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29388" y="857232"/>
            <a:ext cx="2286016" cy="1500198"/>
          </a:xfrm>
          <a:prstGeom prst="rect">
            <a:avLst/>
          </a:prstGeom>
          <a:noFill/>
          <a:ln w="38100">
            <a:solidFill>
              <a:srgbClr val="24FC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6429388" y="2857496"/>
            <a:ext cx="2286016" cy="15001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6429388" y="4857760"/>
            <a:ext cx="2286016" cy="1500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ZoneTexte 25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Image 20" descr="PR_ddmoy_DT450_DT60_loo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1643050"/>
            <a:ext cx="6362700" cy="5238750"/>
          </a:xfrm>
          <a:prstGeom prst="rect">
            <a:avLst/>
          </a:prstGeom>
        </p:spPr>
      </p:pic>
      <p:sp>
        <p:nvSpPr>
          <p:cNvPr id="31" name="ZoneTexte 30"/>
          <p:cNvSpPr txBox="1"/>
          <p:nvPr/>
        </p:nvSpPr>
        <p:spPr>
          <a:xfrm>
            <a:off x="1142976" y="2130974"/>
            <a:ext cx="1215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/>
              <a:t>SUND   450s</a:t>
            </a:r>
            <a:endParaRPr lang="en-CA" sz="16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1142976" y="2304628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SUND   60s</a:t>
            </a:r>
            <a:endParaRPr lang="en-CA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000364" y="5072074"/>
            <a:ext cx="128588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FF0000"/>
                </a:solidFill>
              </a:rPr>
              <a:t>MY2 450s</a:t>
            </a:r>
            <a:endParaRPr lang="en-CA" sz="1600" b="1" dirty="0">
              <a:solidFill>
                <a:srgbClr val="FF00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786182" y="3661950"/>
            <a:ext cx="128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C00000"/>
                </a:solidFill>
              </a:rPr>
              <a:t>MY2 60s</a:t>
            </a:r>
            <a:endParaRPr lang="en-CA" sz="1600" b="1" dirty="0">
              <a:solidFill>
                <a:srgbClr val="C0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1285852" y="3857628"/>
            <a:ext cx="17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MY2 450s </a:t>
            </a:r>
            <a:r>
              <a:rPr lang="en-CA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sub-time step</a:t>
            </a:r>
            <a:r>
              <a:rPr lang="en-CA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sz="1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60s</a:t>
            </a:r>
            <a:endParaRPr lang="en-CA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357158" y="2500298"/>
            <a:ext cx="6500858" cy="3571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problem that resists</a:t>
            </a:r>
            <a:endParaRPr kumimoji="0" lang="en-CA" sz="4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3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8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9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5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10" name="Explosion 2 9"/>
          <p:cNvSpPr/>
          <p:nvPr/>
        </p:nvSpPr>
        <p:spPr>
          <a:xfrm>
            <a:off x="4429124" y="3297206"/>
            <a:ext cx="1714512" cy="1214446"/>
          </a:xfrm>
          <a:prstGeom prst="irregularSeal2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0034" y="1142984"/>
            <a:ext cx="8229600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Numerical cost!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2"/>
          <p:cNvSpPr>
            <a:spLocks noChangeArrowheads="1"/>
          </p:cNvSpPr>
          <p:nvPr/>
        </p:nvSpPr>
        <p:spPr bwMode="auto">
          <a:xfrm>
            <a:off x="1757314" y="4583090"/>
            <a:ext cx="2143140" cy="503237"/>
          </a:xfrm>
          <a:prstGeom prst="roundRect">
            <a:avLst>
              <a:gd name="adj" fmla="val 2228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∆t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= 450 sec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pic>
        <p:nvPicPr>
          <p:cNvPr id="14" name="Picture 2" descr="Hr_H24_NV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2911066"/>
            <a:ext cx="785818" cy="58936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scene3d>
            <a:camera prst="isometricOffAxis2Left"/>
            <a:lightRig rig="soft" dir="t"/>
          </a:scene3d>
          <a:sp3d extrusionH="152400">
            <a:bevelT h="0"/>
            <a:bevelB h="0"/>
            <a:extrusionClr>
              <a:schemeClr val="tx1"/>
            </a:extrusionClr>
            <a:contourClr>
              <a:schemeClr val="bg1"/>
            </a:contourClr>
          </a:sp3d>
        </p:spPr>
      </p:pic>
      <p:pic>
        <p:nvPicPr>
          <p:cNvPr id="16" name="Picture 2" descr="Hr_H24_NV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3654396"/>
            <a:ext cx="785818" cy="589364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scene3d>
            <a:camera prst="isometricOffAxis2Left"/>
            <a:lightRig rig="soft" dir="t"/>
          </a:scene3d>
          <a:sp3d extrusionH="152400">
            <a:bevelT h="0"/>
            <a:bevelB h="0"/>
            <a:extrusionClr>
              <a:srgbClr val="FF0000"/>
            </a:extrusionClr>
            <a:contourClr>
              <a:schemeClr val="bg1"/>
            </a:contourClr>
          </a:sp3d>
        </p:spPr>
      </p:pic>
      <p:sp>
        <p:nvSpPr>
          <p:cNvPr id="17" name="ZoneTexte 16"/>
          <p:cNvSpPr txBox="1"/>
          <p:nvPr/>
        </p:nvSpPr>
        <p:spPr>
          <a:xfrm>
            <a:off x="2282942" y="2911066"/>
            <a:ext cx="140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reference</a:t>
            </a:r>
            <a:endParaRPr lang="en-CA" sz="2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2528994" y="3692797"/>
            <a:ext cx="828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x 1.2</a:t>
            </a:r>
            <a:endParaRPr lang="en-CA" sz="2400" b="1" dirty="0"/>
          </a:p>
        </p:txBody>
      </p:sp>
      <p:sp>
        <p:nvSpPr>
          <p:cNvPr id="23" name="Flèche droite 22"/>
          <p:cNvSpPr/>
          <p:nvPr/>
        </p:nvSpPr>
        <p:spPr>
          <a:xfrm>
            <a:off x="7286644" y="30718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ZoneTexte 23"/>
          <p:cNvSpPr txBox="1"/>
          <p:nvPr/>
        </p:nvSpPr>
        <p:spPr>
          <a:xfrm>
            <a:off x="7000892" y="3500430"/>
            <a:ext cx="2197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Other avenues?</a:t>
            </a:r>
            <a:endParaRPr lang="en-CA" sz="24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4714876" y="3692797"/>
            <a:ext cx="990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/>
              <a:t>x 2.3 !</a:t>
            </a:r>
            <a:endParaRPr lang="en-CA" sz="2400" b="1" dirty="0"/>
          </a:p>
        </p:txBody>
      </p:sp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4143372" y="4500570"/>
            <a:ext cx="2143140" cy="1143008"/>
          </a:xfrm>
          <a:prstGeom prst="roundRect">
            <a:avLst>
              <a:gd name="adj" fmla="val 16653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∆t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 = 450 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sec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fr-F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dt</a:t>
            </a:r>
            <a:r>
              <a:rPr lang="fr-FR" sz="2400" b="1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micro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=60 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sec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951027" y="2500298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∆x = 15km </a:t>
            </a:r>
            <a:endParaRPr lang="en-CA" dirty="0"/>
          </a:p>
        </p:txBody>
      </p:sp>
      <p:sp>
        <p:nvSpPr>
          <p:cNvPr id="30" name="ZoneTexte 29"/>
          <p:cNvSpPr txBox="1"/>
          <p:nvPr/>
        </p:nvSpPr>
        <p:spPr>
          <a:xfrm>
            <a:off x="329709" y="2928926"/>
            <a:ext cx="1121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Sundqvist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12653" y="3631164"/>
            <a:ext cx="1139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Milbrandt</a:t>
            </a:r>
            <a:endParaRPr lang="en-CA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C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Yau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AutoShape 2"/>
          <p:cNvSpPr>
            <a:spLocks noChangeArrowheads="1"/>
          </p:cNvSpPr>
          <p:nvPr/>
        </p:nvSpPr>
        <p:spPr bwMode="auto">
          <a:xfrm>
            <a:off x="4929190" y="2500306"/>
            <a:ext cx="1876468" cy="503237"/>
          </a:xfrm>
          <a:prstGeom prst="roundRect">
            <a:avLst>
              <a:gd name="adj" fmla="val 22287"/>
            </a:avLst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∆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x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= 15km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33" name="Croix 32"/>
          <p:cNvSpPr/>
          <p:nvPr/>
        </p:nvSpPr>
        <p:spPr>
          <a:xfrm>
            <a:off x="4857752" y="4929198"/>
            <a:ext cx="285752" cy="285752"/>
          </a:xfrm>
          <a:prstGeom prst="plus">
            <a:avLst>
              <a:gd name="adj" fmla="val 409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Explosion 1 33"/>
          <p:cNvSpPr/>
          <p:nvPr/>
        </p:nvSpPr>
        <p:spPr>
          <a:xfrm rot="1878425">
            <a:off x="5918874" y="3865206"/>
            <a:ext cx="1976984" cy="1063680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 afford !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llipse 21"/>
          <p:cNvSpPr/>
          <p:nvPr/>
        </p:nvSpPr>
        <p:spPr>
          <a:xfrm>
            <a:off x="5214942" y="1500174"/>
            <a:ext cx="714380" cy="928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Cost-efficient sedimentation </a:t>
            </a:r>
            <a:r>
              <a:rPr lang="en-CA" dirty="0" smtClean="0"/>
              <a:t>scheme?</a:t>
            </a:r>
            <a:endParaRPr lang="fr-CA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2714612" y="1571612"/>
          <a:ext cx="3159125" cy="720725"/>
        </p:xfrm>
        <a:graphic>
          <a:graphicData uri="http://schemas.openxmlformats.org/presentationml/2006/ole">
            <p:oleObj spid="_x0000_s89090" name="Equation" r:id="rId3" imgW="1841400" imgH="419040" progId="Equation.3">
              <p:embed/>
            </p:oleObj>
          </a:graphicData>
        </a:graphic>
      </p:graphicFrame>
      <p:cxnSp>
        <p:nvCxnSpPr>
          <p:cNvPr id="24" name="Connecteur droit avec flèche 23"/>
          <p:cNvCxnSpPr>
            <a:stCxn id="22" idx="3"/>
            <a:endCxn id="32" idx="3"/>
          </p:cNvCxnSpPr>
          <p:nvPr/>
        </p:nvCxnSpPr>
        <p:spPr>
          <a:xfrm rot="5400000">
            <a:off x="3840151" y="1491314"/>
            <a:ext cx="677860" cy="22809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2071670" y="278605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Eulerian</a:t>
            </a:r>
            <a:endParaRPr lang="en-CA" b="1" dirty="0"/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6072198" y="1357298"/>
          <a:ext cx="946150" cy="339725"/>
        </p:xfrm>
        <a:graphic>
          <a:graphicData uri="http://schemas.openxmlformats.org/presentationml/2006/ole">
            <p:oleObj spid="_x0000_s89091" name="Equation" r:id="rId4" imgW="634680" imgH="228600" progId="Equation.3">
              <p:embed/>
            </p:oleObj>
          </a:graphicData>
        </a:graphic>
      </p:graphicFrame>
      <p:graphicFrame>
        <p:nvGraphicFramePr>
          <p:cNvPr id="89092" name="Object 4"/>
          <p:cNvGraphicFramePr>
            <a:graphicFrameLocks noChangeAspect="1"/>
          </p:cNvGraphicFramePr>
          <p:nvPr/>
        </p:nvGraphicFramePr>
        <p:xfrm>
          <a:off x="1857356" y="3143250"/>
          <a:ext cx="1411151" cy="642940"/>
        </p:xfrm>
        <a:graphic>
          <a:graphicData uri="http://schemas.openxmlformats.org/presentationml/2006/ole">
            <p:oleObj spid="_x0000_s89092" name="Equation" r:id="rId5" imgW="863280" imgH="393480" progId="Equation.3">
              <p:embed/>
            </p:oleObj>
          </a:graphicData>
        </a:graphic>
      </p:graphicFrame>
      <p:graphicFrame>
        <p:nvGraphicFramePr>
          <p:cNvPr id="89093" name="Object 5"/>
          <p:cNvGraphicFramePr>
            <a:graphicFrameLocks noChangeAspect="1"/>
          </p:cNvGraphicFramePr>
          <p:nvPr/>
        </p:nvGraphicFramePr>
        <p:xfrm>
          <a:off x="3428992" y="3211297"/>
          <a:ext cx="295275" cy="315912"/>
        </p:xfrm>
        <a:graphic>
          <a:graphicData uri="http://schemas.openxmlformats.org/presentationml/2006/ole">
            <p:oleObj spid="_x0000_s89093" name="Equation" r:id="rId6" imgW="190440" imgH="203040" progId="Equation.3">
              <p:embed/>
            </p:oleObj>
          </a:graphicData>
        </a:graphic>
      </p:graphicFrame>
      <p:sp>
        <p:nvSpPr>
          <p:cNvPr id="38" name="Rectangle 37"/>
          <p:cNvSpPr/>
          <p:nvPr/>
        </p:nvSpPr>
        <p:spPr>
          <a:xfrm>
            <a:off x="3714744" y="3211297"/>
            <a:ext cx="1243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/>
              <a:t>is </a:t>
            </a:r>
            <a:r>
              <a:rPr lang="en-CA" dirty="0" smtClean="0"/>
              <a:t>terminal</a:t>
            </a:r>
          </a:p>
          <a:p>
            <a:r>
              <a:rPr lang="en-CA" dirty="0" smtClean="0"/>
              <a:t>fall </a:t>
            </a:r>
            <a:r>
              <a:rPr lang="en-CA" dirty="0" smtClean="0"/>
              <a:t>velocity</a:t>
            </a:r>
            <a:endParaRPr lang="en-CA" dirty="0"/>
          </a:p>
        </p:txBody>
      </p:sp>
      <p:sp>
        <p:nvSpPr>
          <p:cNvPr id="18" name="ZoneTexte 17"/>
          <p:cNvSpPr txBox="1"/>
          <p:nvPr/>
        </p:nvSpPr>
        <p:spPr>
          <a:xfrm>
            <a:off x="142844" y="3143248"/>
            <a:ext cx="1732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sedimentation</a:t>
            </a:r>
          </a:p>
          <a:p>
            <a:r>
              <a:rPr lang="en-CA" dirty="0" smtClean="0"/>
              <a:t>Courant number</a:t>
            </a:r>
            <a:endParaRPr lang="en-CA" dirty="0"/>
          </a:p>
        </p:txBody>
      </p:sp>
      <p:sp>
        <p:nvSpPr>
          <p:cNvPr id="19" name="ZoneTexte 18"/>
          <p:cNvSpPr txBox="1"/>
          <p:nvPr/>
        </p:nvSpPr>
        <p:spPr>
          <a:xfrm rot="20617758">
            <a:off x="3786182" y="2280673"/>
            <a:ext cx="1120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numerical</a:t>
            </a:r>
          </a:p>
          <a:p>
            <a:r>
              <a:rPr lang="en-CA" dirty="0" smtClean="0"/>
              <a:t>scheme</a:t>
            </a:r>
            <a:endParaRPr lang="en-CA" dirty="0"/>
          </a:p>
        </p:txBody>
      </p:sp>
      <p:pic>
        <p:nvPicPr>
          <p:cNvPr id="89095" name="Picture 7" descr="http://www.atmosp.physics.utoronto.ca/SPARC/News21/Figures/21_Dethof_fig4.jpg"/>
          <p:cNvPicPr>
            <a:picLocks noChangeAspect="1" noChangeArrowheads="1"/>
          </p:cNvPicPr>
          <p:nvPr/>
        </p:nvPicPr>
        <p:blipFill>
          <a:blip r:embed="rId7" cstate="print"/>
          <a:srcRect b="3275"/>
          <a:stretch>
            <a:fillRect/>
          </a:stretch>
        </p:blipFill>
        <p:spPr bwMode="auto">
          <a:xfrm>
            <a:off x="5095875" y="2566987"/>
            <a:ext cx="4048125" cy="4219599"/>
          </a:xfrm>
          <a:prstGeom prst="rect">
            <a:avLst/>
          </a:prstGeom>
          <a:noFill/>
        </p:spPr>
      </p:pic>
      <p:sp>
        <p:nvSpPr>
          <p:cNvPr id="23" name="ZoneTexte 22"/>
          <p:cNvSpPr txBox="1"/>
          <p:nvPr/>
        </p:nvSpPr>
        <p:spPr>
          <a:xfrm>
            <a:off x="5572132" y="2428868"/>
            <a:ext cx="1984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evolution of</a:t>
            </a:r>
          </a:p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ECMWF IFS vertical</a:t>
            </a:r>
          </a:p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resolution...</a:t>
            </a:r>
            <a:endParaRPr lang="en-C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716340" y="3357562"/>
            <a:ext cx="99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60 levels</a:t>
            </a:r>
            <a:endParaRPr lang="en-CA" dirty="0"/>
          </a:p>
        </p:txBody>
      </p:sp>
      <p:sp>
        <p:nvSpPr>
          <p:cNvPr id="28" name="ZoneTexte 27"/>
          <p:cNvSpPr txBox="1"/>
          <p:nvPr/>
        </p:nvSpPr>
        <p:spPr>
          <a:xfrm>
            <a:off x="7502290" y="3357562"/>
            <a:ext cx="99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91 levels</a:t>
            </a:r>
            <a:endParaRPr lang="en-CA" dirty="0"/>
          </a:p>
        </p:txBody>
      </p:sp>
      <p:sp>
        <p:nvSpPr>
          <p:cNvPr id="29" name="ZoneTexte 28"/>
          <p:cNvSpPr txBox="1"/>
          <p:nvPr/>
        </p:nvSpPr>
        <p:spPr>
          <a:xfrm>
            <a:off x="7556706" y="3643314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(137 since 2013)</a:t>
            </a:r>
            <a:endParaRPr lang="en-CA" dirty="0"/>
          </a:p>
        </p:txBody>
      </p:sp>
      <p:grpSp>
        <p:nvGrpSpPr>
          <p:cNvPr id="42" name="Groupe 41"/>
          <p:cNvGrpSpPr/>
          <p:nvPr/>
        </p:nvGrpSpPr>
        <p:grpSpPr>
          <a:xfrm>
            <a:off x="5643570" y="5000636"/>
            <a:ext cx="1330314" cy="1802046"/>
            <a:chOff x="785786" y="2862274"/>
            <a:chExt cx="1330314" cy="1802046"/>
          </a:xfrm>
        </p:grpSpPr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000100" y="3485310"/>
              <a:ext cx="1116000" cy="94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7778"/>
            <a:stretch>
              <a:fillRect/>
            </a:stretch>
          </p:blipFill>
          <p:spPr bwMode="auto">
            <a:xfrm>
              <a:off x="785786" y="4096626"/>
              <a:ext cx="1116000" cy="305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5062"/>
            <a:stretch>
              <a:fillRect/>
            </a:stretch>
          </p:blipFill>
          <p:spPr bwMode="auto">
            <a:xfrm>
              <a:off x="1000100" y="2862274"/>
              <a:ext cx="1116000" cy="805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8180"/>
            <a:stretch>
              <a:fillRect/>
            </a:stretch>
          </p:blipFill>
          <p:spPr bwMode="auto">
            <a:xfrm>
              <a:off x="857224" y="4239502"/>
              <a:ext cx="1116000" cy="30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5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68180"/>
            <a:stretch>
              <a:fillRect/>
            </a:stretch>
          </p:blipFill>
          <p:spPr bwMode="auto">
            <a:xfrm>
              <a:off x="857224" y="4362472"/>
              <a:ext cx="1116000" cy="30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3" name="ZoneTexte 42"/>
          <p:cNvSpPr txBox="1"/>
          <p:nvPr/>
        </p:nvSpPr>
        <p:spPr>
          <a:xfrm>
            <a:off x="642910" y="5103674"/>
            <a:ext cx="382591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The </a:t>
            </a:r>
            <a:r>
              <a:rPr lang="en-CA" b="1" dirty="0" smtClean="0"/>
              <a:t>combination</a:t>
            </a:r>
            <a:r>
              <a:rPr lang="en-CA" dirty="0" smtClean="0"/>
              <a:t> of the</a:t>
            </a:r>
          </a:p>
          <a:p>
            <a:pPr algn="ctr"/>
            <a:r>
              <a:rPr lang="en-CA" b="1" dirty="0" smtClean="0"/>
              <a:t>highest</a:t>
            </a:r>
            <a:r>
              <a:rPr lang="en-CA" dirty="0" smtClean="0"/>
              <a:t> terminal fall velocity,</a:t>
            </a:r>
          </a:p>
          <a:p>
            <a:pPr algn="ctr"/>
            <a:r>
              <a:rPr lang="en-CA" dirty="0" smtClean="0"/>
              <a:t>the </a:t>
            </a:r>
            <a:r>
              <a:rPr lang="en-CA" b="1" dirty="0" smtClean="0"/>
              <a:t>finest</a:t>
            </a:r>
            <a:r>
              <a:rPr lang="en-CA" dirty="0" smtClean="0"/>
              <a:t> model level and the</a:t>
            </a:r>
          </a:p>
          <a:p>
            <a:pPr algn="ctr"/>
            <a:r>
              <a:rPr lang="en-CA" b="1" dirty="0" smtClean="0"/>
              <a:t>long</a:t>
            </a:r>
            <a:r>
              <a:rPr lang="en-CA" dirty="0" smtClean="0"/>
              <a:t> model time step will determine</a:t>
            </a:r>
          </a:p>
          <a:p>
            <a:pPr algn="ctr"/>
            <a:r>
              <a:rPr lang="en-CA" dirty="0" smtClean="0"/>
              <a:t>the number of sedimentation</a:t>
            </a:r>
          </a:p>
          <a:p>
            <a:pPr algn="ctr"/>
            <a:r>
              <a:rPr lang="en-CA" dirty="0" smtClean="0"/>
              <a:t>sub-steps to use on the whole column!</a:t>
            </a:r>
            <a:endParaRPr lang="en-CA" dirty="0"/>
          </a:p>
        </p:txBody>
      </p:sp>
      <p:sp>
        <p:nvSpPr>
          <p:cNvPr id="44" name="Explosion 1 43"/>
          <p:cNvSpPr/>
          <p:nvPr/>
        </p:nvSpPr>
        <p:spPr>
          <a:xfrm rot="1976616">
            <a:off x="3630709" y="5024047"/>
            <a:ext cx="1976984" cy="1063680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 afford !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857224" y="4000504"/>
            <a:ext cx="3217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Only one solution: sub-stepping </a:t>
            </a:r>
          </a:p>
          <a:p>
            <a:pPr algn="ctr"/>
            <a:r>
              <a:rPr lang="en-CA" dirty="0" smtClean="0"/>
              <a:t>the sedimentation part!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133186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8" grpId="0"/>
      <p:bldP spid="18" grpId="0"/>
      <p:bldP spid="19" grpId="0"/>
      <p:bldP spid="23" grpId="0"/>
      <p:bldP spid="27" grpId="0"/>
      <p:bldP spid="28" grpId="0"/>
      <p:bldP spid="29" grpId="0"/>
      <p:bldP spid="43" grpId="0"/>
      <p:bldP spid="44" grpId="0" animBg="1"/>
      <p:bldP spid="4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 descr="n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357166"/>
            <a:ext cx="1214446" cy="1214446"/>
          </a:xfrm>
          <a:prstGeom prst="rect">
            <a:avLst/>
          </a:prstGeom>
        </p:spPr>
      </p:pic>
      <p:sp>
        <p:nvSpPr>
          <p:cNvPr id="22" name="Ellipse 21"/>
          <p:cNvSpPr/>
          <p:nvPr/>
        </p:nvSpPr>
        <p:spPr>
          <a:xfrm>
            <a:off x="5214942" y="1500174"/>
            <a:ext cx="714380" cy="9286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Cost-efficient sedimentation </a:t>
            </a:r>
            <a:r>
              <a:rPr lang="en-CA" dirty="0" smtClean="0"/>
              <a:t>scheme?</a:t>
            </a:r>
            <a:endParaRPr lang="fr-CA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2714612" y="1571612"/>
          <a:ext cx="3159125" cy="720725"/>
        </p:xfrm>
        <a:graphic>
          <a:graphicData uri="http://schemas.openxmlformats.org/presentationml/2006/ole">
            <p:oleObj spid="_x0000_s102402" name="Equation" r:id="rId4" imgW="1841400" imgH="419040" progId="Equation.3">
              <p:embed/>
            </p:oleObj>
          </a:graphicData>
        </a:graphic>
      </p:graphicFrame>
      <p:cxnSp>
        <p:nvCxnSpPr>
          <p:cNvPr id="30" name="Connecteur droit avec flèche 29"/>
          <p:cNvCxnSpPr>
            <a:stCxn id="22" idx="5"/>
            <a:endCxn id="34" idx="1"/>
          </p:cNvCxnSpPr>
          <p:nvPr/>
        </p:nvCxnSpPr>
        <p:spPr>
          <a:xfrm rot="16200000" flipH="1">
            <a:off x="6216743" y="1900823"/>
            <a:ext cx="820736" cy="16048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7429520" y="2928934"/>
            <a:ext cx="122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Lagrangian</a:t>
            </a:r>
            <a:endParaRPr lang="en-CA" b="1" dirty="0" smtClean="0"/>
          </a:p>
        </p:txBody>
      </p:sp>
      <p:sp>
        <p:nvSpPr>
          <p:cNvPr id="36" name="ZoneTexte 35"/>
          <p:cNvSpPr txBox="1"/>
          <p:nvPr/>
        </p:nvSpPr>
        <p:spPr>
          <a:xfrm>
            <a:off x="6929454" y="3286124"/>
            <a:ext cx="2202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Box-</a:t>
            </a:r>
            <a:r>
              <a:rPr lang="en-CA" dirty="0" err="1" smtClean="0"/>
              <a:t>Lagrangian</a:t>
            </a:r>
            <a:endParaRPr lang="en-CA" dirty="0" smtClean="0"/>
          </a:p>
          <a:p>
            <a:pPr algn="ctr"/>
            <a:r>
              <a:rPr lang="en-CA" dirty="0" smtClean="0"/>
              <a:t>(</a:t>
            </a:r>
            <a:r>
              <a:rPr lang="en-CA" dirty="0" err="1" smtClean="0"/>
              <a:t>Teruyuki</a:t>
            </a:r>
            <a:r>
              <a:rPr lang="en-CA" dirty="0" smtClean="0"/>
              <a:t> Kato</a:t>
            </a:r>
            <a:r>
              <a:rPr lang="en-CA" dirty="0" smtClean="0"/>
              <a:t>, </a:t>
            </a:r>
            <a:r>
              <a:rPr lang="en-CA" dirty="0" smtClean="0"/>
              <a:t>1995</a:t>
            </a:r>
            <a:r>
              <a:rPr lang="en-CA" dirty="0" smtClean="0"/>
              <a:t>, </a:t>
            </a:r>
            <a:endParaRPr lang="en-CA" dirty="0" smtClean="0"/>
          </a:p>
          <a:p>
            <a:pPr algn="ctr"/>
            <a:r>
              <a:rPr lang="en-CA" dirty="0" smtClean="0"/>
              <a:t>J</a:t>
            </a:r>
            <a:r>
              <a:rPr lang="en-CA" dirty="0" smtClean="0"/>
              <a:t>. Meteor. Soc. </a:t>
            </a:r>
            <a:r>
              <a:rPr lang="en-CA" dirty="0" smtClean="0"/>
              <a:t>Japan)</a:t>
            </a:r>
            <a:endParaRPr lang="en-CA" dirty="0"/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6072198" y="1357298"/>
          <a:ext cx="946150" cy="339725"/>
        </p:xfrm>
        <a:graphic>
          <a:graphicData uri="http://schemas.openxmlformats.org/presentationml/2006/ole">
            <p:oleObj spid="_x0000_s102403" name="Equation" r:id="rId5" imgW="634680" imgH="228600" progId="Equation.3">
              <p:embed/>
            </p:oleObj>
          </a:graphicData>
        </a:graphic>
      </p:graphicFrame>
      <p:sp>
        <p:nvSpPr>
          <p:cNvPr id="39" name="ZoneTexte 38"/>
          <p:cNvSpPr txBox="1"/>
          <p:nvPr/>
        </p:nvSpPr>
        <p:spPr>
          <a:xfrm>
            <a:off x="6356699" y="4335386"/>
            <a:ext cx="28030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Theoretically </a:t>
            </a:r>
            <a:r>
              <a:rPr lang="en-CA" b="1" dirty="0" smtClean="0"/>
              <a:t>no CFL criteria</a:t>
            </a:r>
          </a:p>
          <a:p>
            <a:r>
              <a:rPr lang="en-CA" dirty="0" smtClean="0"/>
              <a:t>but </a:t>
            </a:r>
            <a:r>
              <a:rPr lang="en-CA" b="1" dirty="0" smtClean="0"/>
              <a:t>practically</a:t>
            </a:r>
            <a:r>
              <a:rPr lang="en-CA" dirty="0" smtClean="0"/>
              <a:t> so diffusive</a:t>
            </a:r>
          </a:p>
          <a:p>
            <a:r>
              <a:rPr lang="en-CA" dirty="0" smtClean="0"/>
              <a:t>that it </a:t>
            </a:r>
            <a:r>
              <a:rPr lang="en-CA" b="1" dirty="0" smtClean="0"/>
              <a:t>limits C to about </a:t>
            </a:r>
            <a:r>
              <a:rPr lang="en-CA" b="1" dirty="0" smtClean="0"/>
              <a:t>2-3</a:t>
            </a:r>
            <a:endParaRPr lang="en-CA" b="1" dirty="0" smtClean="0"/>
          </a:p>
          <a:p>
            <a:r>
              <a:rPr lang="en-CA" dirty="0" smtClean="0"/>
              <a:t>knowing that </a:t>
            </a:r>
            <a:r>
              <a:rPr lang="en-CA" dirty="0" err="1" smtClean="0"/>
              <a:t>Lagrangian</a:t>
            </a:r>
            <a:r>
              <a:rPr lang="en-CA" dirty="0" smtClean="0"/>
              <a:t> </a:t>
            </a:r>
          </a:p>
          <a:p>
            <a:r>
              <a:rPr lang="en-CA" dirty="0" smtClean="0"/>
              <a:t>treatment is </a:t>
            </a:r>
            <a:r>
              <a:rPr lang="en-CA" b="1" dirty="0" smtClean="0"/>
              <a:t>heavier</a:t>
            </a:r>
            <a:endParaRPr lang="en-CA" b="1" dirty="0" smtClean="0"/>
          </a:p>
          <a:p>
            <a:r>
              <a:rPr lang="en-CA" dirty="0" smtClean="0"/>
              <a:t>result is </a:t>
            </a:r>
            <a:r>
              <a:rPr lang="en-CA" dirty="0" smtClean="0"/>
              <a:t>always</a:t>
            </a:r>
            <a:endParaRPr lang="en-CA" dirty="0" smtClean="0"/>
          </a:p>
          <a:p>
            <a:r>
              <a:rPr lang="en-CA" b="1" dirty="0" smtClean="0"/>
              <a:t>more expensive </a:t>
            </a:r>
            <a:r>
              <a:rPr lang="en-CA" dirty="0" smtClean="0"/>
              <a:t>than </a:t>
            </a:r>
          </a:p>
          <a:p>
            <a:r>
              <a:rPr lang="en-CA" dirty="0" err="1" smtClean="0"/>
              <a:t>Eulerian</a:t>
            </a:r>
            <a:r>
              <a:rPr lang="en-CA" dirty="0" smtClean="0"/>
              <a:t> sedimentation.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18" name="ZoneTexte 17"/>
          <p:cNvSpPr txBox="1"/>
          <p:nvPr/>
        </p:nvSpPr>
        <p:spPr>
          <a:xfrm rot="1593610">
            <a:off x="5942793" y="2288082"/>
            <a:ext cx="1120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numerical</a:t>
            </a:r>
          </a:p>
          <a:p>
            <a:r>
              <a:rPr lang="en-CA" dirty="0" smtClean="0"/>
              <a:t>scheme</a:t>
            </a:r>
            <a:endParaRPr lang="en-CA" dirty="0"/>
          </a:p>
        </p:txBody>
      </p:sp>
      <p:sp>
        <p:nvSpPr>
          <p:cNvPr id="102407" name="AutoShape 7" descr="http://rickwhitter.files.wordpress.com/2013/01/6294765917_27edd90858_z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2408" name="Picture 8" descr="C:\Users\MAXFRAG\Downloads\noHop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5" y="3429000"/>
            <a:ext cx="4077499" cy="23190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3186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9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Bad news never come alone!</a:t>
            </a:r>
            <a:endParaRPr lang="fr-CA" dirty="0"/>
          </a:p>
        </p:txBody>
      </p:sp>
      <p:sp>
        <p:nvSpPr>
          <p:cNvPr id="16" name="ZoneTexte 15"/>
          <p:cNvSpPr txBox="1"/>
          <p:nvPr/>
        </p:nvSpPr>
        <p:spPr>
          <a:xfrm>
            <a:off x="722174" y="2552825"/>
            <a:ext cx="630807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Mass </a:t>
            </a:r>
            <a:r>
              <a:rPr lang="en-CA" b="1" i="1" dirty="0" err="1" smtClean="0">
                <a:solidFill>
                  <a:srgbClr val="0070C0"/>
                </a:solidFill>
              </a:rPr>
              <a:t>q</a:t>
            </a:r>
            <a:r>
              <a:rPr lang="en-CA" b="1" i="1" baseline="-25000" dirty="0" err="1" smtClean="0">
                <a:solidFill>
                  <a:srgbClr val="0070C0"/>
                </a:solidFill>
              </a:rPr>
              <a:t>x</a:t>
            </a:r>
            <a:r>
              <a:rPr lang="en-CA" i="1" dirty="0" smtClean="0"/>
              <a:t> </a:t>
            </a:r>
            <a:r>
              <a:rPr lang="en-CA" dirty="0" smtClean="0"/>
              <a:t>and concentration</a:t>
            </a:r>
            <a:r>
              <a:rPr lang="en-CA" b="1" i="1" dirty="0" smtClean="0"/>
              <a:t> </a:t>
            </a:r>
            <a:r>
              <a:rPr lang="en-CA" b="1" i="1" dirty="0" err="1" smtClean="0">
                <a:solidFill>
                  <a:srgbClr val="FF0000"/>
                </a:solidFill>
              </a:rPr>
              <a:t>N</a:t>
            </a:r>
            <a:r>
              <a:rPr lang="en-CA" b="1" i="1" baseline="-25000" dirty="0" err="1" smtClean="0">
                <a:solidFill>
                  <a:srgbClr val="FF0000"/>
                </a:solidFill>
              </a:rPr>
              <a:t>x</a:t>
            </a:r>
            <a:r>
              <a:rPr lang="en-CA" b="1" dirty="0" smtClean="0"/>
              <a:t> </a:t>
            </a:r>
            <a:r>
              <a:rPr lang="en-CA" dirty="0" smtClean="0"/>
              <a:t>have different fall velocities </a:t>
            </a:r>
            <a:r>
              <a:rPr lang="en-CA" b="1" i="1" dirty="0" err="1" smtClean="0">
                <a:solidFill>
                  <a:srgbClr val="0070C0"/>
                </a:solidFill>
              </a:rPr>
              <a:t>V</a:t>
            </a:r>
            <a:r>
              <a:rPr lang="en-CA" b="1" i="1" baseline="-25000" dirty="0" err="1" smtClean="0">
                <a:solidFill>
                  <a:srgbClr val="0070C0"/>
                </a:solidFill>
              </a:rPr>
              <a:t>q</a:t>
            </a:r>
            <a:r>
              <a:rPr lang="en-CA" b="1" i="1" dirty="0" smtClean="0">
                <a:solidFill>
                  <a:srgbClr val="0070C0"/>
                </a:solidFill>
              </a:rPr>
              <a:t> </a:t>
            </a:r>
            <a:r>
              <a:rPr lang="en-CA" b="1" i="1" dirty="0" smtClean="0"/>
              <a:t>&gt; </a:t>
            </a:r>
            <a:r>
              <a:rPr lang="en-CA" b="1" i="1" dirty="0" smtClean="0">
                <a:solidFill>
                  <a:srgbClr val="FF0000"/>
                </a:solidFill>
              </a:rPr>
              <a:t>V</a:t>
            </a:r>
            <a:r>
              <a:rPr lang="en-CA" b="1" i="1" baseline="-25000" dirty="0" smtClean="0">
                <a:solidFill>
                  <a:srgbClr val="FF0000"/>
                </a:solidFill>
              </a:rPr>
              <a:t>N</a:t>
            </a:r>
          </a:p>
          <a:p>
            <a:r>
              <a:rPr lang="en-CA" dirty="0" smtClean="0"/>
              <a:t>(they are </a:t>
            </a:r>
            <a:r>
              <a:rPr lang="en-CA" b="1" dirty="0" smtClean="0"/>
              <a:t>proportional</a:t>
            </a:r>
            <a:r>
              <a:rPr lang="en-CA" dirty="0" smtClean="0"/>
              <a:t> and the proportion </a:t>
            </a:r>
            <a:r>
              <a:rPr lang="en-CA" b="1" i="1" dirty="0" smtClean="0"/>
              <a:t>p</a:t>
            </a:r>
            <a:r>
              <a:rPr lang="en-CA" dirty="0" smtClean="0"/>
              <a:t> depends on the </a:t>
            </a:r>
          </a:p>
          <a:p>
            <a:r>
              <a:rPr lang="en-CA" dirty="0"/>
              <a:t> </a:t>
            </a:r>
            <a:r>
              <a:rPr lang="en-CA" dirty="0" smtClean="0"/>
              <a:t>assumed shape of the size distribution).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b="1" i="1" baseline="-25000" dirty="0" smtClean="0"/>
          </a:p>
        </p:txBody>
      </p:sp>
      <p:sp>
        <p:nvSpPr>
          <p:cNvPr id="5" name="Forme libre 4"/>
          <p:cNvSpPr/>
          <p:nvPr/>
        </p:nvSpPr>
        <p:spPr>
          <a:xfrm>
            <a:off x="8358213" y="2571744"/>
            <a:ext cx="616023" cy="1500198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orme libre 7"/>
          <p:cNvSpPr/>
          <p:nvPr/>
        </p:nvSpPr>
        <p:spPr>
          <a:xfrm>
            <a:off x="8340040" y="2435712"/>
            <a:ext cx="661116" cy="778974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Connecteur droit 9"/>
          <p:cNvCxnSpPr/>
          <p:nvPr/>
        </p:nvCxnSpPr>
        <p:spPr>
          <a:xfrm rot="5400000">
            <a:off x="7250925" y="3178967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5400000">
            <a:off x="6107917" y="3178967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7215206" y="2357430"/>
            <a:ext cx="928694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orme libre 12"/>
          <p:cNvSpPr/>
          <p:nvPr/>
        </p:nvSpPr>
        <p:spPr>
          <a:xfrm>
            <a:off x="7215206" y="2357430"/>
            <a:ext cx="1143008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Connecteur droit avec flèche 14"/>
          <p:cNvCxnSpPr/>
          <p:nvPr/>
        </p:nvCxnSpPr>
        <p:spPr>
          <a:xfrm rot="5400000">
            <a:off x="7537471" y="3178173"/>
            <a:ext cx="928694" cy="158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rot="5400000">
            <a:off x="7501752" y="2999578"/>
            <a:ext cx="571504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429520" y="407194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</a:t>
            </a:r>
            <a:endParaRPr lang="en-CA" dirty="0"/>
          </a:p>
        </p:txBody>
      </p:sp>
      <p:sp>
        <p:nvSpPr>
          <p:cNvPr id="20" name="ZoneTexte 19"/>
          <p:cNvSpPr txBox="1"/>
          <p:nvPr/>
        </p:nvSpPr>
        <p:spPr>
          <a:xfrm>
            <a:off x="8429652" y="407194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t+∆t</a:t>
            </a:r>
            <a:endParaRPr lang="en-CA" dirty="0"/>
          </a:p>
        </p:txBody>
      </p:sp>
      <p:pic>
        <p:nvPicPr>
          <p:cNvPr id="18" name="Picture 3" descr="Screen shot 2013-02-07 at 12.20.2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350" b="33544"/>
          <a:stretch>
            <a:fillRect/>
          </a:stretch>
        </p:blipFill>
        <p:spPr>
          <a:xfrm>
            <a:off x="500034" y="3786190"/>
            <a:ext cx="6000792" cy="2000264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0034" y="3786190"/>
            <a:ext cx="4714908" cy="9286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/>
          <p:cNvSpPr/>
          <p:nvPr/>
        </p:nvSpPr>
        <p:spPr>
          <a:xfrm>
            <a:off x="500034" y="4786322"/>
            <a:ext cx="5929354" cy="92869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307555" y="1285860"/>
            <a:ext cx="7550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43097"/>
              </a:avLst>
            </a:prstTxWarp>
            <a:spAutoFit/>
          </a:bodyPr>
          <a:lstStyle/>
          <a:p>
            <a:pPr algn="ctr"/>
            <a:r>
              <a:rPr lang="fr-F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Excessive Size </a:t>
            </a:r>
            <a:r>
              <a:rPr lang="fr-FR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Sorting</a:t>
            </a:r>
            <a:r>
              <a:rPr lang="fr-F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endParaRPr lang="fr-FR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26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7786710" y="3571876"/>
            <a:ext cx="391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i="1" dirty="0" err="1" smtClean="0">
                <a:solidFill>
                  <a:srgbClr val="0070C0"/>
                </a:solidFill>
              </a:rPr>
              <a:t>V</a:t>
            </a:r>
            <a:r>
              <a:rPr lang="en-CA" b="1" i="1" baseline="-25000" dirty="0" err="1" smtClean="0">
                <a:solidFill>
                  <a:srgbClr val="0070C0"/>
                </a:solidFill>
              </a:rPr>
              <a:t>q</a:t>
            </a:r>
            <a:endParaRPr lang="en-CA" dirty="0"/>
          </a:p>
        </p:txBody>
      </p:sp>
      <p:sp>
        <p:nvSpPr>
          <p:cNvPr id="28" name="Rectangle 27"/>
          <p:cNvSpPr/>
          <p:nvPr/>
        </p:nvSpPr>
        <p:spPr>
          <a:xfrm>
            <a:off x="7429520" y="3143248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 smtClean="0">
                <a:solidFill>
                  <a:srgbClr val="FF0000"/>
                </a:solidFill>
              </a:rPr>
              <a:t>V</a:t>
            </a:r>
            <a:r>
              <a:rPr lang="en-CA" b="1" i="1" baseline="-25000" dirty="0" smtClean="0">
                <a:solidFill>
                  <a:srgbClr val="FF0000"/>
                </a:solidFill>
              </a:rPr>
              <a:t>N</a:t>
            </a:r>
            <a:endParaRPr lang="en-CA" dirty="0"/>
          </a:p>
        </p:txBody>
      </p:sp>
      <p:sp>
        <p:nvSpPr>
          <p:cNvPr id="29" name="ZoneTexte 28"/>
          <p:cNvSpPr txBox="1"/>
          <p:nvPr/>
        </p:nvSpPr>
        <p:spPr>
          <a:xfrm>
            <a:off x="1500166" y="5929330"/>
            <a:ext cx="5719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The goal is to mimic size sorting: bigger particles falls faster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13318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Bad news never come alone!</a:t>
            </a:r>
            <a:endParaRPr lang="fr-CA" dirty="0"/>
          </a:p>
        </p:txBody>
      </p:sp>
      <p:sp>
        <p:nvSpPr>
          <p:cNvPr id="5" name="Forme libre 4"/>
          <p:cNvSpPr/>
          <p:nvPr/>
        </p:nvSpPr>
        <p:spPr>
          <a:xfrm>
            <a:off x="8358213" y="2571744"/>
            <a:ext cx="616023" cy="1500198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orme libre 7"/>
          <p:cNvSpPr/>
          <p:nvPr/>
        </p:nvSpPr>
        <p:spPr>
          <a:xfrm>
            <a:off x="8340040" y="2435712"/>
            <a:ext cx="661116" cy="778974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Connecteur droit 9"/>
          <p:cNvCxnSpPr/>
          <p:nvPr/>
        </p:nvCxnSpPr>
        <p:spPr>
          <a:xfrm rot="5400000">
            <a:off x="7250925" y="3178967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5400000">
            <a:off x="6107917" y="3178967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7215206" y="2357430"/>
            <a:ext cx="928694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orme libre 12"/>
          <p:cNvSpPr/>
          <p:nvPr/>
        </p:nvSpPr>
        <p:spPr>
          <a:xfrm>
            <a:off x="7215206" y="2357430"/>
            <a:ext cx="1143008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Connecteur droit avec flèche 14"/>
          <p:cNvCxnSpPr/>
          <p:nvPr/>
        </p:nvCxnSpPr>
        <p:spPr>
          <a:xfrm rot="5400000">
            <a:off x="7537471" y="3178173"/>
            <a:ext cx="928694" cy="158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rot="5400000">
            <a:off x="7501752" y="2999578"/>
            <a:ext cx="571504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429520" y="407194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</a:t>
            </a:r>
            <a:endParaRPr lang="en-CA" dirty="0"/>
          </a:p>
        </p:txBody>
      </p:sp>
      <p:sp>
        <p:nvSpPr>
          <p:cNvPr id="20" name="ZoneTexte 19"/>
          <p:cNvSpPr txBox="1"/>
          <p:nvPr/>
        </p:nvSpPr>
        <p:spPr>
          <a:xfrm>
            <a:off x="8429652" y="407194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t+∆t</a:t>
            </a:r>
            <a:endParaRPr lang="en-CA" dirty="0"/>
          </a:p>
        </p:txBody>
      </p:sp>
      <p:sp>
        <p:nvSpPr>
          <p:cNvPr id="21" name="ZoneTexte 20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7555" y="1285860"/>
            <a:ext cx="7550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43097"/>
              </a:avLst>
            </a:prstTxWarp>
            <a:spAutoFit/>
          </a:bodyPr>
          <a:lstStyle/>
          <a:p>
            <a:pPr algn="ctr"/>
            <a:r>
              <a:rPr lang="fr-F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Excessive Size </a:t>
            </a:r>
            <a:r>
              <a:rPr lang="fr-FR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Sorting</a:t>
            </a:r>
            <a:r>
              <a:rPr lang="fr-F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endParaRPr lang="fr-FR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26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786710" y="3571876"/>
            <a:ext cx="391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i="1" dirty="0" err="1" smtClean="0">
                <a:solidFill>
                  <a:srgbClr val="0070C0"/>
                </a:solidFill>
              </a:rPr>
              <a:t>V</a:t>
            </a:r>
            <a:r>
              <a:rPr lang="en-CA" b="1" i="1" baseline="-25000" dirty="0" err="1" smtClean="0">
                <a:solidFill>
                  <a:srgbClr val="0070C0"/>
                </a:solidFill>
              </a:rPr>
              <a:t>q</a:t>
            </a:r>
            <a:endParaRPr lang="en-CA" dirty="0"/>
          </a:p>
        </p:txBody>
      </p:sp>
      <p:sp>
        <p:nvSpPr>
          <p:cNvPr id="27" name="Rectangle 26"/>
          <p:cNvSpPr/>
          <p:nvPr/>
        </p:nvSpPr>
        <p:spPr>
          <a:xfrm>
            <a:off x="7429520" y="3143248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 smtClean="0">
                <a:solidFill>
                  <a:srgbClr val="FF0000"/>
                </a:solidFill>
              </a:rPr>
              <a:t>V</a:t>
            </a:r>
            <a:r>
              <a:rPr lang="en-CA" b="1" i="1" baseline="-25000" dirty="0" smtClean="0">
                <a:solidFill>
                  <a:srgbClr val="FF0000"/>
                </a:solidFill>
              </a:rPr>
              <a:t>N</a:t>
            </a:r>
            <a:endParaRPr lang="en-CA" dirty="0"/>
          </a:p>
        </p:txBody>
      </p:sp>
      <p:grpSp>
        <p:nvGrpSpPr>
          <p:cNvPr id="28" name="Groupe 27"/>
          <p:cNvGrpSpPr/>
          <p:nvPr/>
        </p:nvGrpSpPr>
        <p:grpSpPr>
          <a:xfrm>
            <a:off x="714348" y="2071678"/>
            <a:ext cx="5933313" cy="2571767"/>
            <a:chOff x="1285852" y="3571877"/>
            <a:chExt cx="5933313" cy="2571767"/>
          </a:xfrm>
        </p:grpSpPr>
        <p:pic>
          <p:nvPicPr>
            <p:cNvPr id="29" name="Picture 2" descr="http://journals.ametsoc.org/na101/home/literatum/publisher/ams/journals/content/atsc/2010/15200469-67.12/2010jas3541.1/production/images/large/i1520-0469-67-12-3931-f01.jpe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5852" y="3571877"/>
              <a:ext cx="5933313" cy="2463165"/>
            </a:xfrm>
            <a:prstGeom prst="rect">
              <a:avLst/>
            </a:prstGeom>
            <a:noFill/>
          </p:spPr>
        </p:pic>
        <p:sp>
          <p:nvSpPr>
            <p:cNvPr id="30" name="Rectangle 29"/>
            <p:cNvSpPr/>
            <p:nvPr/>
          </p:nvSpPr>
          <p:spPr>
            <a:xfrm>
              <a:off x="4214810" y="3857628"/>
              <a:ext cx="1643074" cy="2286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285984" y="5357826"/>
              <a:ext cx="3337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rgbClr val="FF0000"/>
                  </a:solidFill>
                </a:rPr>
                <a:t>N</a:t>
              </a:r>
              <a:endParaRPr lang="en-CA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786182" y="5357826"/>
              <a:ext cx="3433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rgbClr val="0070C0"/>
                  </a:solidFill>
                </a:rPr>
                <a:t>Q</a:t>
              </a:r>
              <a:endParaRPr lang="en-CA" b="1" dirty="0">
                <a:solidFill>
                  <a:srgbClr val="0070C0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738584" y="541712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rgbClr val="00B050"/>
                  </a:solidFill>
                </a:rPr>
                <a:t>D</a:t>
              </a:r>
              <a:endParaRPr lang="en-CA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3571868" y="2786058"/>
            <a:ext cx="17377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1600" dirty="0" err="1" smtClean="0"/>
              <a:t>Milbrandt</a:t>
            </a:r>
            <a:r>
              <a:rPr lang="fr-CA" sz="1600" dirty="0" smtClean="0"/>
              <a:t> and </a:t>
            </a:r>
          </a:p>
          <a:p>
            <a:pPr algn="ctr"/>
            <a:r>
              <a:rPr lang="fr-CA" sz="1600" dirty="0" err="1" smtClean="0"/>
              <a:t>McTaggart</a:t>
            </a:r>
            <a:r>
              <a:rPr lang="fr-CA" sz="1600" dirty="0" smtClean="0"/>
              <a:t>-Cowan,</a:t>
            </a:r>
          </a:p>
          <a:p>
            <a:pPr algn="ctr"/>
            <a:r>
              <a:rPr lang="fr-CA" sz="1600" dirty="0" smtClean="0"/>
              <a:t>2010, J.A.S.</a:t>
            </a:r>
            <a:endParaRPr lang="en-CA" sz="1600" dirty="0"/>
          </a:p>
        </p:txBody>
      </p:sp>
      <p:sp>
        <p:nvSpPr>
          <p:cNvPr id="35" name="ZoneTexte 34"/>
          <p:cNvSpPr txBox="1"/>
          <p:nvPr/>
        </p:nvSpPr>
        <p:spPr>
          <a:xfrm>
            <a:off x="3929058" y="3929066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rain drops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13318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Bad news never come alone!</a:t>
            </a:r>
            <a:endParaRPr lang="fr-CA" dirty="0"/>
          </a:p>
        </p:txBody>
      </p:sp>
      <p:sp>
        <p:nvSpPr>
          <p:cNvPr id="5" name="Forme libre 4"/>
          <p:cNvSpPr/>
          <p:nvPr/>
        </p:nvSpPr>
        <p:spPr>
          <a:xfrm>
            <a:off x="8358213" y="2571744"/>
            <a:ext cx="616023" cy="1500198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orme libre 7"/>
          <p:cNvSpPr/>
          <p:nvPr/>
        </p:nvSpPr>
        <p:spPr>
          <a:xfrm>
            <a:off x="8340040" y="2435712"/>
            <a:ext cx="661116" cy="778974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Connecteur droit 9"/>
          <p:cNvCxnSpPr/>
          <p:nvPr/>
        </p:nvCxnSpPr>
        <p:spPr>
          <a:xfrm rot="5400000">
            <a:off x="7250925" y="3178967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5400000">
            <a:off x="6107917" y="3178967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7215206" y="2357430"/>
            <a:ext cx="928694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orme libre 12"/>
          <p:cNvSpPr/>
          <p:nvPr/>
        </p:nvSpPr>
        <p:spPr>
          <a:xfrm>
            <a:off x="7215206" y="2357430"/>
            <a:ext cx="1143008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Connecteur droit avec flèche 14"/>
          <p:cNvCxnSpPr/>
          <p:nvPr/>
        </p:nvCxnSpPr>
        <p:spPr>
          <a:xfrm rot="5400000">
            <a:off x="7537471" y="3178173"/>
            <a:ext cx="928694" cy="158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rot="5400000">
            <a:off x="7501752" y="2999578"/>
            <a:ext cx="571504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429520" y="407194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</a:t>
            </a:r>
            <a:endParaRPr lang="en-CA" dirty="0"/>
          </a:p>
        </p:txBody>
      </p:sp>
      <p:sp>
        <p:nvSpPr>
          <p:cNvPr id="20" name="ZoneTexte 19"/>
          <p:cNvSpPr txBox="1"/>
          <p:nvPr/>
        </p:nvSpPr>
        <p:spPr>
          <a:xfrm>
            <a:off x="8429652" y="407194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t+∆t</a:t>
            </a:r>
            <a:endParaRPr lang="en-CA" dirty="0"/>
          </a:p>
        </p:txBody>
      </p:sp>
      <p:sp>
        <p:nvSpPr>
          <p:cNvPr id="21" name="ZoneTexte 20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7555" y="1285860"/>
            <a:ext cx="7550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43097"/>
              </a:avLst>
            </a:prstTxWarp>
            <a:spAutoFit/>
          </a:bodyPr>
          <a:lstStyle/>
          <a:p>
            <a:pPr algn="ctr"/>
            <a:r>
              <a:rPr lang="fr-F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Excessive Size </a:t>
            </a:r>
            <a:r>
              <a:rPr lang="fr-FR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Sorting</a:t>
            </a:r>
            <a:r>
              <a:rPr lang="fr-F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endParaRPr lang="fr-FR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cxnSp>
        <p:nvCxnSpPr>
          <p:cNvPr id="26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7786710" y="3571876"/>
            <a:ext cx="391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i="1" dirty="0" err="1" smtClean="0">
                <a:solidFill>
                  <a:srgbClr val="0070C0"/>
                </a:solidFill>
              </a:rPr>
              <a:t>V</a:t>
            </a:r>
            <a:r>
              <a:rPr lang="en-CA" b="1" i="1" baseline="-25000" dirty="0" err="1" smtClean="0">
                <a:solidFill>
                  <a:srgbClr val="0070C0"/>
                </a:solidFill>
              </a:rPr>
              <a:t>q</a:t>
            </a:r>
            <a:endParaRPr lang="en-CA" dirty="0"/>
          </a:p>
        </p:txBody>
      </p:sp>
      <p:sp>
        <p:nvSpPr>
          <p:cNvPr id="27" name="Rectangle 26"/>
          <p:cNvSpPr/>
          <p:nvPr/>
        </p:nvSpPr>
        <p:spPr>
          <a:xfrm>
            <a:off x="7429520" y="3143248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 smtClean="0">
                <a:solidFill>
                  <a:srgbClr val="FF0000"/>
                </a:solidFill>
              </a:rPr>
              <a:t>V</a:t>
            </a:r>
            <a:r>
              <a:rPr lang="en-CA" b="1" i="1" baseline="-25000" dirty="0" smtClean="0">
                <a:solidFill>
                  <a:srgbClr val="FF0000"/>
                </a:solidFill>
              </a:rPr>
              <a:t>N</a:t>
            </a:r>
            <a:endParaRPr lang="en-CA" dirty="0"/>
          </a:p>
        </p:txBody>
      </p:sp>
      <p:grpSp>
        <p:nvGrpSpPr>
          <p:cNvPr id="2" name="Groupe 27"/>
          <p:cNvGrpSpPr/>
          <p:nvPr/>
        </p:nvGrpSpPr>
        <p:grpSpPr>
          <a:xfrm>
            <a:off x="714348" y="2071678"/>
            <a:ext cx="5933313" cy="2571767"/>
            <a:chOff x="1285852" y="3571877"/>
            <a:chExt cx="5933313" cy="2571767"/>
          </a:xfrm>
        </p:grpSpPr>
        <p:pic>
          <p:nvPicPr>
            <p:cNvPr id="29" name="Picture 2" descr="http://journals.ametsoc.org/na101/home/literatum/publisher/ams/journals/content/atsc/2010/15200469-67.12/2010jas3541.1/production/images/large/i1520-0469-67-12-3931-f01.jpe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285852" y="3571877"/>
              <a:ext cx="5933313" cy="2463165"/>
            </a:xfrm>
            <a:prstGeom prst="rect">
              <a:avLst/>
            </a:prstGeom>
            <a:noFill/>
          </p:spPr>
        </p:pic>
        <p:sp>
          <p:nvSpPr>
            <p:cNvPr id="30" name="Rectangle 29"/>
            <p:cNvSpPr/>
            <p:nvPr/>
          </p:nvSpPr>
          <p:spPr>
            <a:xfrm>
              <a:off x="4214810" y="3857628"/>
              <a:ext cx="1643074" cy="2286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285984" y="5357826"/>
              <a:ext cx="3337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rgbClr val="FF0000"/>
                  </a:solidFill>
                </a:rPr>
                <a:t>N</a:t>
              </a:r>
              <a:endParaRPr lang="en-CA" b="1" dirty="0">
                <a:solidFill>
                  <a:srgbClr val="FF0000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786182" y="5357826"/>
              <a:ext cx="3433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rgbClr val="0070C0"/>
                  </a:solidFill>
                </a:rPr>
                <a:t>Q</a:t>
              </a:r>
              <a:endParaRPr lang="en-CA" b="1" dirty="0">
                <a:solidFill>
                  <a:srgbClr val="0070C0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6738584" y="541712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rgbClr val="00B050"/>
                  </a:solidFill>
                </a:rPr>
                <a:t>D</a:t>
              </a:r>
              <a:endParaRPr lang="en-CA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714348" y="4286256"/>
            <a:ext cx="5928741" cy="2500330"/>
            <a:chOff x="1285852" y="285728"/>
            <a:chExt cx="5928741" cy="2500330"/>
          </a:xfrm>
        </p:grpSpPr>
        <p:pic>
          <p:nvPicPr>
            <p:cNvPr id="34" name="Picture 6" descr="http://journals.ametsoc.org/na101/home/literatum/publisher/ams/journals/content/atsc/2010/15200469-67.12/2010jas3541.1/production/images/large/i1520-0469-67-12-3931-f05.jpe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5852" y="285728"/>
              <a:ext cx="5928741" cy="2467737"/>
            </a:xfrm>
            <a:prstGeom prst="rect">
              <a:avLst/>
            </a:prstGeom>
            <a:noFill/>
          </p:spPr>
        </p:pic>
        <p:sp>
          <p:nvSpPr>
            <p:cNvPr id="35" name="Rectangle 34"/>
            <p:cNvSpPr/>
            <p:nvPr/>
          </p:nvSpPr>
          <p:spPr>
            <a:xfrm>
              <a:off x="4214810" y="500042"/>
              <a:ext cx="1643074" cy="2286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2285984" y="2071678"/>
              <a:ext cx="3337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rgbClr val="FF0000"/>
                  </a:solidFill>
                </a:rPr>
                <a:t>N</a:t>
              </a:r>
              <a:endParaRPr lang="en-CA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786182" y="2071678"/>
              <a:ext cx="3433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rgbClr val="0070C0"/>
                  </a:solidFill>
                </a:rPr>
                <a:t>Q</a:t>
              </a:r>
              <a:endParaRPr lang="en-CA" b="1" dirty="0">
                <a:solidFill>
                  <a:srgbClr val="0070C0"/>
                </a:solidFill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738584" y="2130974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smtClean="0">
                  <a:solidFill>
                    <a:srgbClr val="00B050"/>
                  </a:solidFill>
                </a:rPr>
                <a:t>D</a:t>
              </a:r>
              <a:endParaRPr lang="en-CA" b="1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40" name="Connecteur droit 39"/>
          <p:cNvCxnSpPr/>
          <p:nvPr/>
        </p:nvCxnSpPr>
        <p:spPr>
          <a:xfrm>
            <a:off x="6572264" y="5786454"/>
            <a:ext cx="1357322" cy="35719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594" name="Picture 2" descr="http://upload.wikimedia.org/wikipedia/commons/7/7a/Basketb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0077" y="5834077"/>
            <a:ext cx="1023923" cy="1023923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3571868" y="2786058"/>
            <a:ext cx="17377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1600" dirty="0" err="1" smtClean="0"/>
              <a:t>Milbrandt</a:t>
            </a:r>
            <a:r>
              <a:rPr lang="fr-CA" sz="1600" dirty="0" smtClean="0"/>
              <a:t> and </a:t>
            </a:r>
          </a:p>
          <a:p>
            <a:pPr algn="ctr"/>
            <a:r>
              <a:rPr lang="fr-CA" sz="1600" dirty="0" err="1" smtClean="0"/>
              <a:t>McTaggart</a:t>
            </a:r>
            <a:r>
              <a:rPr lang="fr-CA" sz="1600" dirty="0" smtClean="0"/>
              <a:t>-Cowan,</a:t>
            </a:r>
          </a:p>
          <a:p>
            <a:pPr algn="ctr"/>
            <a:r>
              <a:rPr lang="fr-CA" sz="1600" dirty="0" smtClean="0"/>
              <a:t>2010, J.A.S.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xmlns="" val="13318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928794" y="2808928"/>
            <a:ext cx="54586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/>
              <a:t>Solutions</a:t>
            </a:r>
            <a:r>
              <a:rPr lang="en-CA" b="1" dirty="0" smtClean="0"/>
              <a:t>:</a:t>
            </a:r>
            <a:endParaRPr lang="en-CA" b="1" u="sng" dirty="0" smtClean="0"/>
          </a:p>
          <a:p>
            <a:r>
              <a:rPr lang="en-CA" dirty="0" smtClean="0"/>
              <a:t>rain drop spontaneous break-up?</a:t>
            </a:r>
          </a:p>
          <a:p>
            <a:r>
              <a:rPr lang="en-CA" dirty="0" smtClean="0"/>
              <a:t>	</a:t>
            </a:r>
            <a:r>
              <a:rPr lang="en-CA" dirty="0" smtClean="0"/>
              <a:t>yes, but... how about ice particles?</a:t>
            </a:r>
          </a:p>
          <a:p>
            <a:r>
              <a:rPr lang="en-CA" dirty="0" smtClean="0"/>
              <a:t>Limiting mean mass diameter?  </a:t>
            </a:r>
          </a:p>
          <a:p>
            <a:r>
              <a:rPr lang="en-CA" dirty="0" smtClean="0"/>
              <a:t>	</a:t>
            </a:r>
            <a:r>
              <a:rPr lang="en-CA" dirty="0" smtClean="0"/>
              <a:t>yes, but... that implies inventing new particles </a:t>
            </a:r>
            <a:endParaRPr lang="en-CA" dirty="0"/>
          </a:p>
        </p:txBody>
      </p:sp>
      <p:sp>
        <p:nvSpPr>
          <p:cNvPr id="27" name="Rectangle 26"/>
          <p:cNvSpPr/>
          <p:nvPr/>
        </p:nvSpPr>
        <p:spPr>
          <a:xfrm>
            <a:off x="307555" y="1285860"/>
            <a:ext cx="7550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43097"/>
              </a:avLst>
            </a:prstTxWarp>
            <a:spAutoFit/>
          </a:bodyPr>
          <a:lstStyle/>
          <a:p>
            <a:pPr algn="ctr"/>
            <a:r>
              <a:rPr lang="fr-F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Excessive Size </a:t>
            </a:r>
            <a:r>
              <a:rPr lang="fr-FR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Sorting</a:t>
            </a:r>
            <a:r>
              <a:rPr lang="fr-F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endParaRPr lang="fr-FR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9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Bad news never come alone!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13318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857224" y="2808928"/>
            <a:ext cx="60492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u="sng" dirty="0" smtClean="0"/>
              <a:t>We will never avoid</a:t>
            </a:r>
            <a:r>
              <a:rPr lang="en-CA" b="1" dirty="0" smtClean="0"/>
              <a:t>:</a:t>
            </a:r>
            <a:endParaRPr lang="en-CA" b="1" u="sng" dirty="0" smtClean="0"/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ghost particles removing at cloud top</a:t>
            </a:r>
          </a:p>
          <a:p>
            <a:r>
              <a:rPr lang="en-CA" dirty="0" smtClean="0"/>
              <a:t>	</a:t>
            </a:r>
            <a:r>
              <a:rPr lang="en-CA" dirty="0" smtClean="0"/>
              <a:t>overall loss of column particles number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mass without number = evaporation at leading edge of </a:t>
            </a:r>
            <a:r>
              <a:rPr lang="en-CA" dirty="0" err="1" smtClean="0"/>
              <a:t>precip</a:t>
            </a:r>
            <a:endParaRPr lang="en-CA" dirty="0" smtClean="0"/>
          </a:p>
          <a:p>
            <a:r>
              <a:rPr lang="en-CA" dirty="0" smtClean="0"/>
              <a:t>	</a:t>
            </a:r>
            <a:r>
              <a:rPr lang="en-CA" dirty="0" smtClean="0"/>
              <a:t>overall loss of column total condensate mass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Courant number that increases during sub-stepping</a:t>
            </a:r>
          </a:p>
          <a:p>
            <a:r>
              <a:rPr lang="en-CA" dirty="0" smtClean="0"/>
              <a:t>	</a:t>
            </a:r>
            <a:r>
              <a:rPr lang="en-CA" dirty="0" err="1" smtClean="0"/>
              <a:t>Eulerian</a:t>
            </a:r>
            <a:r>
              <a:rPr lang="en-CA" dirty="0" smtClean="0"/>
              <a:t> sedimentation can become unstable!</a:t>
            </a:r>
          </a:p>
          <a:p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27" name="Rectangle 26"/>
          <p:cNvSpPr/>
          <p:nvPr/>
        </p:nvSpPr>
        <p:spPr>
          <a:xfrm>
            <a:off x="307555" y="1285860"/>
            <a:ext cx="7550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43097"/>
              </a:avLst>
            </a:prstTxWarp>
            <a:spAutoFit/>
          </a:bodyPr>
          <a:lstStyle/>
          <a:p>
            <a:pPr algn="ctr"/>
            <a:r>
              <a:rPr lang="fr-F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The Excessive Size </a:t>
            </a:r>
            <a:r>
              <a:rPr lang="fr-FR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Sorting</a:t>
            </a:r>
            <a:r>
              <a:rPr lang="fr-FR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!</a:t>
            </a:r>
            <a:endParaRPr lang="fr-FR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8358213" y="2571744"/>
            <a:ext cx="616023" cy="1500198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orme libre 7"/>
          <p:cNvSpPr/>
          <p:nvPr/>
        </p:nvSpPr>
        <p:spPr>
          <a:xfrm>
            <a:off x="8340040" y="2435712"/>
            <a:ext cx="661116" cy="778974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Connecteur droit 8"/>
          <p:cNvCxnSpPr/>
          <p:nvPr/>
        </p:nvCxnSpPr>
        <p:spPr>
          <a:xfrm rot="5400000">
            <a:off x="7250925" y="3178967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rot="5400000">
            <a:off x="6107917" y="3178967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rme libre 10"/>
          <p:cNvSpPr/>
          <p:nvPr/>
        </p:nvSpPr>
        <p:spPr>
          <a:xfrm>
            <a:off x="7215206" y="2357430"/>
            <a:ext cx="928694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Forme libre 11"/>
          <p:cNvSpPr/>
          <p:nvPr/>
        </p:nvSpPr>
        <p:spPr>
          <a:xfrm>
            <a:off x="7215206" y="2357430"/>
            <a:ext cx="1143008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3" name="Connecteur droit avec flèche 12"/>
          <p:cNvCxnSpPr/>
          <p:nvPr/>
        </p:nvCxnSpPr>
        <p:spPr>
          <a:xfrm rot="5400000">
            <a:off x="7537471" y="3178173"/>
            <a:ext cx="928694" cy="158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5400000">
            <a:off x="7501752" y="2999578"/>
            <a:ext cx="571504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7429520" y="407194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</a:t>
            </a:r>
            <a:endParaRPr lang="en-CA" dirty="0"/>
          </a:p>
        </p:txBody>
      </p:sp>
      <p:sp>
        <p:nvSpPr>
          <p:cNvPr id="16" name="ZoneTexte 15"/>
          <p:cNvSpPr txBox="1"/>
          <p:nvPr/>
        </p:nvSpPr>
        <p:spPr>
          <a:xfrm>
            <a:off x="8429652" y="407194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t+∆t</a:t>
            </a:r>
            <a:endParaRPr lang="en-CA" dirty="0"/>
          </a:p>
        </p:txBody>
      </p:sp>
      <p:sp>
        <p:nvSpPr>
          <p:cNvPr id="17" name="Rectangle 16"/>
          <p:cNvSpPr/>
          <p:nvPr/>
        </p:nvSpPr>
        <p:spPr>
          <a:xfrm>
            <a:off x="7786710" y="3571876"/>
            <a:ext cx="391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i="1" dirty="0" err="1" smtClean="0">
                <a:solidFill>
                  <a:srgbClr val="0070C0"/>
                </a:solidFill>
              </a:rPr>
              <a:t>V</a:t>
            </a:r>
            <a:r>
              <a:rPr lang="en-CA" b="1" i="1" baseline="-25000" dirty="0" err="1" smtClean="0">
                <a:solidFill>
                  <a:srgbClr val="0070C0"/>
                </a:solidFill>
              </a:rPr>
              <a:t>q</a:t>
            </a:r>
            <a:endParaRPr lang="en-CA" dirty="0"/>
          </a:p>
        </p:txBody>
      </p:sp>
      <p:sp>
        <p:nvSpPr>
          <p:cNvPr id="18" name="Rectangle 17"/>
          <p:cNvSpPr/>
          <p:nvPr/>
        </p:nvSpPr>
        <p:spPr>
          <a:xfrm>
            <a:off x="7429520" y="3143248"/>
            <a:ext cx="4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i="1" dirty="0" smtClean="0">
                <a:solidFill>
                  <a:srgbClr val="FF0000"/>
                </a:solidFill>
              </a:rPr>
              <a:t>V</a:t>
            </a:r>
            <a:r>
              <a:rPr lang="en-CA" b="1" i="1" baseline="-25000" dirty="0" smtClean="0">
                <a:solidFill>
                  <a:srgbClr val="FF0000"/>
                </a:solidFill>
              </a:rPr>
              <a:t>N</a:t>
            </a:r>
            <a:endParaRPr lang="en-CA" dirty="0"/>
          </a:p>
        </p:txBody>
      </p:sp>
      <p:sp>
        <p:nvSpPr>
          <p:cNvPr id="19" name="Flèche droite 18"/>
          <p:cNvSpPr/>
          <p:nvPr/>
        </p:nvSpPr>
        <p:spPr>
          <a:xfrm>
            <a:off x="1000100" y="4071942"/>
            <a:ext cx="71438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lèche droite 19"/>
          <p:cNvSpPr/>
          <p:nvPr/>
        </p:nvSpPr>
        <p:spPr>
          <a:xfrm>
            <a:off x="1000100" y="3500438"/>
            <a:ext cx="71438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lèche droite 20"/>
          <p:cNvSpPr/>
          <p:nvPr/>
        </p:nvSpPr>
        <p:spPr>
          <a:xfrm>
            <a:off x="1000100" y="4572008"/>
            <a:ext cx="714380" cy="1428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ZoneTexte 21"/>
          <p:cNvSpPr txBox="1"/>
          <p:nvPr/>
        </p:nvSpPr>
        <p:spPr>
          <a:xfrm>
            <a:off x="785786" y="5500702"/>
            <a:ext cx="7700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Size sorting is one of  the main benefit from the use of double moment schemes</a:t>
            </a:r>
          </a:p>
          <a:p>
            <a:r>
              <a:rPr lang="en-CA" dirty="0" smtClean="0"/>
              <a:t>it’s also causing its doom at large time step...</a:t>
            </a:r>
            <a:endParaRPr lang="en-CA" dirty="0"/>
          </a:p>
        </p:txBody>
      </p:sp>
      <p:sp>
        <p:nvSpPr>
          <p:cNvPr id="2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CA" dirty="0" smtClean="0"/>
              <a:t>Bad news never come alone!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13318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llipse 23"/>
          <p:cNvSpPr/>
          <p:nvPr/>
        </p:nvSpPr>
        <p:spPr>
          <a:xfrm>
            <a:off x="2786050" y="6000768"/>
            <a:ext cx="1571636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0" y="1285860"/>
            <a:ext cx="9144000" cy="464347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c</a:t>
            </a:r>
            <a:endParaRPr lang="en-CA" dirty="0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1D model comparison: sedimentation only of a collection of graupel particles</a:t>
            </a:r>
            <a:endParaRPr lang="fr-CA" dirty="0"/>
          </a:p>
        </p:txBody>
      </p:sp>
      <p:cxnSp>
        <p:nvCxnSpPr>
          <p:cNvPr id="20" name="Straight Connector 5"/>
          <p:cNvCxnSpPr/>
          <p:nvPr/>
        </p:nvCxnSpPr>
        <p:spPr>
          <a:xfrm>
            <a:off x="538412" y="1142984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7572396" y="5934670"/>
            <a:ext cx="1325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err="1" smtClean="0">
                <a:solidFill>
                  <a:srgbClr val="00B050"/>
                </a:solidFill>
              </a:rPr>
              <a:t>Eulerian</a:t>
            </a:r>
            <a:endParaRPr lang="en-CA" b="1" dirty="0" smtClean="0">
              <a:solidFill>
                <a:srgbClr val="00B050"/>
              </a:solidFill>
            </a:endParaRPr>
          </a:p>
          <a:p>
            <a:pPr algn="r"/>
            <a:r>
              <a:rPr lang="en-CA" b="1" dirty="0" err="1" smtClean="0">
                <a:solidFill>
                  <a:srgbClr val="00B050"/>
                </a:solidFill>
              </a:rPr>
              <a:t>sedimentat</a:t>
            </a:r>
            <a:r>
              <a:rPr lang="en-CA" b="1" dirty="0" smtClean="0">
                <a:solidFill>
                  <a:srgbClr val="00B050"/>
                </a:solidFill>
              </a:rPr>
              <a:t>.</a:t>
            </a:r>
          </a:p>
          <a:p>
            <a:pPr algn="r"/>
            <a:r>
              <a:rPr lang="en-CA" b="1" dirty="0" smtClean="0">
                <a:solidFill>
                  <a:srgbClr val="00B050"/>
                </a:solidFill>
              </a:rPr>
              <a:t>scheme</a:t>
            </a:r>
          </a:p>
        </p:txBody>
      </p:sp>
      <p:pic>
        <p:nvPicPr>
          <p:cNvPr id="25" name="Image 24" descr="Qg_conserv_dt90_6mm.png"/>
          <p:cNvPicPr>
            <a:picLocks noChangeAspect="1"/>
          </p:cNvPicPr>
          <p:nvPr/>
        </p:nvPicPr>
        <p:blipFill>
          <a:blip r:embed="rId2" cstate="print"/>
          <a:srcRect r="4566"/>
          <a:stretch>
            <a:fillRect/>
          </a:stretch>
        </p:blipFill>
        <p:spPr>
          <a:xfrm>
            <a:off x="6715140" y="1571656"/>
            <a:ext cx="2428860" cy="2095500"/>
          </a:xfrm>
          <a:prstGeom prst="rect">
            <a:avLst/>
          </a:prstGeom>
        </p:spPr>
      </p:pic>
      <p:pic>
        <p:nvPicPr>
          <p:cNvPr id="26" name="Image 25" descr="Qg_conserv_dt60_6m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5812" y="1571656"/>
            <a:ext cx="2545080" cy="2095500"/>
          </a:xfrm>
          <a:prstGeom prst="rect">
            <a:avLst/>
          </a:prstGeom>
        </p:spPr>
      </p:pic>
      <p:pic>
        <p:nvPicPr>
          <p:cNvPr id="27" name="Image 26" descr="Qg_conserv_dt30_6m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1571656"/>
            <a:ext cx="2545080" cy="2095500"/>
          </a:xfrm>
          <a:prstGeom prst="rect">
            <a:avLst/>
          </a:prstGeom>
        </p:spPr>
      </p:pic>
      <p:pic>
        <p:nvPicPr>
          <p:cNvPr id="28" name="Image 27" descr="Qg_conserv_dt10_6m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71656"/>
            <a:ext cx="2545080" cy="2095500"/>
          </a:xfrm>
          <a:prstGeom prst="rect">
            <a:avLst/>
          </a:prstGeom>
        </p:spPr>
      </p:pic>
      <p:pic>
        <p:nvPicPr>
          <p:cNvPr id="29" name="Image 28" descr="Qg_conserv_dt480_6mm.png"/>
          <p:cNvPicPr>
            <a:picLocks noChangeAspect="1"/>
          </p:cNvPicPr>
          <p:nvPr/>
        </p:nvPicPr>
        <p:blipFill>
          <a:blip r:embed="rId6" cstate="print"/>
          <a:srcRect r="4566"/>
          <a:stretch>
            <a:fillRect/>
          </a:stretch>
        </p:blipFill>
        <p:spPr>
          <a:xfrm>
            <a:off x="6715140" y="3548078"/>
            <a:ext cx="2428860" cy="2095500"/>
          </a:xfrm>
          <a:prstGeom prst="rect">
            <a:avLst/>
          </a:prstGeom>
        </p:spPr>
      </p:pic>
      <p:pic>
        <p:nvPicPr>
          <p:cNvPr id="30" name="Image 29" descr="Qg_conserv_dt240_6m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55812" y="3548078"/>
            <a:ext cx="2545080" cy="2095500"/>
          </a:xfrm>
          <a:prstGeom prst="rect">
            <a:avLst/>
          </a:prstGeom>
        </p:spPr>
      </p:pic>
      <p:pic>
        <p:nvPicPr>
          <p:cNvPr id="31" name="Image 30" descr="Qg_conserv_dt180_6m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14546" y="3548078"/>
            <a:ext cx="2545080" cy="2095500"/>
          </a:xfrm>
          <a:prstGeom prst="rect">
            <a:avLst/>
          </a:prstGeom>
        </p:spPr>
      </p:pic>
      <p:pic>
        <p:nvPicPr>
          <p:cNvPr id="32" name="Image 31" descr="Qg_conserv_dt120_6mm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548078"/>
            <a:ext cx="2545080" cy="2095500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357290" y="178597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3528613" y="178597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=30s</a:t>
            </a:r>
            <a:endParaRPr lang="en-CA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5814629" y="178597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=60s</a:t>
            </a:r>
            <a:endParaRPr lang="en-CA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8100645" y="178597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=90s</a:t>
            </a:r>
            <a:endParaRPr lang="en-CA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1285852" y="366715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=2min</a:t>
            </a:r>
            <a:endParaRPr lang="en-CA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3500430" y="366715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=3min</a:t>
            </a:r>
            <a:endParaRPr lang="en-CA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5715008" y="366715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=4min</a:t>
            </a:r>
            <a:endParaRPr lang="en-CA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8001024" y="366715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=8min</a:t>
            </a:r>
            <a:endParaRPr lang="en-CA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2819693" y="6072206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=6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5078642" y="6072206"/>
            <a:ext cx="2067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Initial CFL condition</a:t>
            </a:r>
          </a:p>
          <a:p>
            <a:r>
              <a:rPr lang="en-CA" b="1" dirty="0" err="1" smtClean="0"/>
              <a:t>fullfilled</a:t>
            </a:r>
            <a:r>
              <a:rPr lang="en-CA" b="1" dirty="0" smtClean="0"/>
              <a:t>!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4"/>
          <p:cNvGrpSpPr/>
          <p:nvPr/>
        </p:nvGrpSpPr>
        <p:grpSpPr>
          <a:xfrm>
            <a:off x="2285984" y="1988098"/>
            <a:ext cx="5261090" cy="2226720"/>
            <a:chOff x="2285984" y="1988098"/>
            <a:chExt cx="5261090" cy="2226720"/>
          </a:xfrm>
        </p:grpSpPr>
        <p:pic>
          <p:nvPicPr>
            <p:cNvPr id="5" name="Picture 3" descr="grid_image_mesoglob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15074" y="2882818"/>
              <a:ext cx="1332000" cy="13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879784" y="2298161"/>
              <a:ext cx="1335290" cy="13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5984" y="2285992"/>
              <a:ext cx="1857388" cy="1207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ZoneTexte 13"/>
            <p:cNvSpPr txBox="1"/>
            <p:nvPr/>
          </p:nvSpPr>
          <p:spPr>
            <a:xfrm>
              <a:off x="2571736" y="1988098"/>
              <a:ext cx="12971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smtClean="0"/>
                <a:t>LAM-2.5km</a:t>
              </a:r>
              <a:endParaRPr lang="en-CA" b="1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988247" y="2000240"/>
              <a:ext cx="1083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smtClean="0"/>
                <a:t>LAM-REG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6357950" y="2559602"/>
              <a:ext cx="9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smtClean="0"/>
                <a:t>GLOBAL</a:t>
              </a:r>
            </a:p>
          </p:txBody>
        </p:sp>
      </p:grpSp>
      <p:grpSp>
        <p:nvGrpSpPr>
          <p:cNvPr id="3" name="Groupe 60"/>
          <p:cNvGrpSpPr/>
          <p:nvPr/>
        </p:nvGrpSpPr>
        <p:grpSpPr>
          <a:xfrm>
            <a:off x="142844" y="3929066"/>
            <a:ext cx="8858312" cy="1238730"/>
            <a:chOff x="142844" y="3929066"/>
            <a:chExt cx="8858312" cy="1238730"/>
          </a:xfrm>
        </p:grpSpPr>
        <p:sp>
          <p:nvSpPr>
            <p:cNvPr id="9" name="Chevron 8"/>
            <p:cNvSpPr/>
            <p:nvPr/>
          </p:nvSpPr>
          <p:spPr>
            <a:xfrm>
              <a:off x="4929222" y="4298398"/>
              <a:ext cx="4071934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42844" y="4298398"/>
              <a:ext cx="3857652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5929322" y="4286256"/>
              <a:ext cx="8114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GCM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385762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1" name="Chevron 10"/>
            <p:cNvSpPr/>
            <p:nvPr/>
          </p:nvSpPr>
          <p:spPr>
            <a:xfrm>
              <a:off x="421481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457200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cxnSp>
          <p:nvCxnSpPr>
            <p:cNvPr id="19" name="Connecteur droit 18"/>
            <p:cNvCxnSpPr/>
            <p:nvPr/>
          </p:nvCxnSpPr>
          <p:spPr>
            <a:xfrm rot="5400000">
              <a:off x="33747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980414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rot="5400000">
              <a:off x="198054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rot="5400000">
              <a:off x="340930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rot="5400000">
              <a:off x="5052380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rot="5400000">
              <a:off x="533813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rot="5400000">
              <a:off x="662401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5400000">
              <a:off x="8195651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159925" y="4798464"/>
              <a:ext cx="768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100m</a:t>
              </a:r>
              <a:endParaRPr lang="en-CA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938305" y="4798464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500m</a:t>
              </a:r>
              <a:endParaRPr lang="en-CA" dirty="0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192879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1km</a:t>
              </a:r>
              <a:endParaRPr lang="en-CA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35755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4km</a:t>
              </a:r>
              <a:endParaRPr lang="en-CA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894069" y="4798464"/>
              <a:ext cx="749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10km</a:t>
              </a:r>
              <a:endParaRPr lang="en-CA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6465705" y="4774180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30km</a:t>
              </a:r>
              <a:endParaRPr lang="en-CA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8001024" y="4786322"/>
              <a:ext cx="884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100km</a:t>
              </a:r>
              <a:endParaRPr lang="en-CA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520954" y="4786322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2.5km</a:t>
              </a:r>
              <a:endParaRPr lang="en-CA" dirty="0"/>
            </a:p>
          </p:txBody>
        </p:sp>
        <p:cxnSp>
          <p:nvCxnSpPr>
            <p:cNvPr id="49" name="Connecteur droit 48"/>
            <p:cNvCxnSpPr/>
            <p:nvPr/>
          </p:nvCxnSpPr>
          <p:spPr>
            <a:xfrm rot="5400000">
              <a:off x="2766364" y="4520256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49"/>
            <p:cNvSpPr txBox="1"/>
            <p:nvPr/>
          </p:nvSpPr>
          <p:spPr>
            <a:xfrm>
              <a:off x="5214942" y="3929066"/>
              <a:ext cx="753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15km</a:t>
              </a:r>
              <a:endParaRPr lang="en-CA" dirty="0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928794" y="4286256"/>
              <a:ext cx="8018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>
              <a:off x="321709" y="4286256"/>
              <a:ext cx="678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LES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7" name="Double flèche horizontale 46"/>
          <p:cNvSpPr/>
          <p:nvPr/>
        </p:nvSpPr>
        <p:spPr>
          <a:xfrm>
            <a:off x="2071670" y="5143512"/>
            <a:ext cx="5072098" cy="714380"/>
          </a:xfrm>
          <a:prstGeom prst="leftRightArrow">
            <a:avLst>
              <a:gd name="adj1" fmla="val 50000"/>
              <a:gd name="adj2" fmla="val 40986"/>
            </a:avLst>
          </a:prstGeom>
          <a:solidFill>
            <a:srgbClr val="FFFF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CA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Challenge: Which microphysical scheme?</a:t>
            </a:r>
            <a:endParaRPr lang="en-CA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4" name="Groupe 65"/>
          <p:cNvGrpSpPr/>
          <p:nvPr/>
        </p:nvGrpSpPr>
        <p:grpSpPr>
          <a:xfrm>
            <a:off x="142844" y="1142984"/>
            <a:ext cx="8858312" cy="1214446"/>
            <a:chOff x="142844" y="1142984"/>
            <a:chExt cx="8858312" cy="1214446"/>
          </a:xfrm>
        </p:grpSpPr>
        <p:sp>
          <p:nvSpPr>
            <p:cNvPr id="71" name="AutoShape 2"/>
            <p:cNvSpPr>
              <a:spLocks noChangeArrowheads="1"/>
            </p:cNvSpPr>
            <p:nvPr/>
          </p:nvSpPr>
          <p:spPr bwMode="auto">
            <a:xfrm>
              <a:off x="142844" y="1142984"/>
              <a:ext cx="1214446" cy="360361"/>
            </a:xfrm>
            <a:prstGeom prst="roundRect">
              <a:avLst>
                <a:gd name="adj" fmla="val 22287"/>
              </a:avLst>
            </a:prstGeom>
            <a:solidFill>
              <a:srgbClr val="FFFF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Simple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sp>
          <p:nvSpPr>
            <p:cNvPr id="72" name="AutoShape 2"/>
            <p:cNvSpPr>
              <a:spLocks noChangeArrowheads="1"/>
            </p:cNvSpPr>
            <p:nvPr/>
          </p:nvSpPr>
          <p:spPr bwMode="auto">
            <a:xfrm>
              <a:off x="142844" y="1571612"/>
              <a:ext cx="1214446" cy="360361"/>
            </a:xfrm>
            <a:prstGeom prst="roundRect">
              <a:avLst>
                <a:gd name="adj" fmla="val 22287"/>
              </a:avLst>
            </a:prstGeom>
            <a:solidFill>
              <a:srgbClr val="FFFF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Double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sp>
          <p:nvSpPr>
            <p:cNvPr id="73" name="AutoShape 2"/>
            <p:cNvSpPr>
              <a:spLocks noChangeArrowheads="1"/>
            </p:cNvSpPr>
            <p:nvPr/>
          </p:nvSpPr>
          <p:spPr bwMode="auto">
            <a:xfrm>
              <a:off x="142844" y="1997069"/>
              <a:ext cx="1214446" cy="360361"/>
            </a:xfrm>
            <a:prstGeom prst="roundRect">
              <a:avLst>
                <a:gd name="adj" fmla="val 22287"/>
              </a:avLst>
            </a:prstGeom>
            <a:solidFill>
              <a:srgbClr val="FFFF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Triple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sp>
          <p:nvSpPr>
            <p:cNvPr id="74" name="AutoShape 2"/>
            <p:cNvSpPr>
              <a:spLocks noChangeArrowheads="1"/>
            </p:cNvSpPr>
            <p:nvPr/>
          </p:nvSpPr>
          <p:spPr bwMode="auto">
            <a:xfrm>
              <a:off x="7786710" y="1584000"/>
              <a:ext cx="1214446" cy="360361"/>
            </a:xfrm>
            <a:prstGeom prst="roundRect">
              <a:avLst>
                <a:gd name="adj" fmla="val 22287"/>
              </a:avLst>
            </a:prstGeom>
            <a:solidFill>
              <a:srgbClr val="FFFF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Simple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pic>
          <p:nvPicPr>
            <p:cNvPr id="75" name="Picture 5" descr="rain-drop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75604" y="1568240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6" name="Picture 31" descr="snow_flake_1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5736" y="1562065"/>
              <a:ext cx="468000" cy="432000"/>
            </a:xfrm>
            <a:prstGeom prst="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7" name="Picture 33" descr="Ice"/>
            <p:cNvPicPr preferRelativeResize="0">
              <a:picLocks noChangeArrowheads="1"/>
            </p:cNvPicPr>
            <p:nvPr/>
          </p:nvPicPr>
          <p:blipFill>
            <a:blip r:embed="rId7" cstate="print"/>
            <a:srcRect l="7584" t="9091" r="9291" b="9024"/>
            <a:stretch>
              <a:fillRect/>
            </a:stretch>
          </p:blipFill>
          <p:spPr bwMode="auto">
            <a:xfrm>
              <a:off x="2575670" y="1562066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78" name="Picture 4" descr="droplets_drawing"/>
            <p:cNvPicPr preferRelativeResize="0">
              <a:picLocks noChangeArrowheads="1"/>
            </p:cNvPicPr>
            <p:nvPr/>
          </p:nvPicPr>
          <p:blipFill>
            <a:blip r:embed="rId8" cstate="print"/>
            <a:srcRect b="41463"/>
            <a:stretch>
              <a:fillRect/>
            </a:stretch>
          </p:blipFill>
          <p:spPr bwMode="auto">
            <a:xfrm>
              <a:off x="1571604" y="1568240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79" name="Rectangle 78"/>
            <p:cNvSpPr/>
            <p:nvPr/>
          </p:nvSpPr>
          <p:spPr>
            <a:xfrm>
              <a:off x="7143768" y="1586240"/>
              <a:ext cx="468000" cy="41400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0" name="Picture 30" descr="hail_graupel_sleet"/>
            <p:cNvPicPr preferRelativeResize="0">
              <a:picLocks noChangeArrowheads="1"/>
            </p:cNvPicPr>
            <p:nvPr/>
          </p:nvPicPr>
          <p:blipFill>
            <a:blip r:embed="rId10" cstate="print"/>
            <a:srcRect l="35179" t="14771" r="35324" b="10861"/>
            <a:stretch>
              <a:fillRect/>
            </a:stretch>
          </p:blipFill>
          <p:spPr bwMode="auto">
            <a:xfrm>
              <a:off x="4147306" y="1571612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81" name="Picture 32" descr="hail_graupel_sleet"/>
            <p:cNvPicPr preferRelativeResize="0">
              <a:picLocks noChangeArrowheads="1"/>
            </p:cNvPicPr>
            <p:nvPr/>
          </p:nvPicPr>
          <p:blipFill>
            <a:blip r:embed="rId11" cstate="print"/>
            <a:srcRect t="14771" r="71011" b="15205"/>
            <a:stretch>
              <a:fillRect/>
            </a:stretch>
          </p:blipFill>
          <p:spPr bwMode="auto">
            <a:xfrm>
              <a:off x="3643306" y="1571612"/>
              <a:ext cx="46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82" name="Parenthèses 81"/>
            <p:cNvSpPr/>
            <p:nvPr/>
          </p:nvSpPr>
          <p:spPr>
            <a:xfrm>
              <a:off x="3586162" y="1500174"/>
              <a:ext cx="1057276" cy="571504"/>
            </a:xfrm>
            <a:prstGeom prst="bracketPair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3" name="Picture 4" descr="droplets_drawing"/>
            <p:cNvPicPr preferRelativeResize="0">
              <a:picLocks noChangeArrowheads="1"/>
            </p:cNvPicPr>
            <p:nvPr/>
          </p:nvPicPr>
          <p:blipFill>
            <a:blip r:embed="rId12" cstate="print"/>
            <a:srcRect b="41463"/>
            <a:stretch>
              <a:fillRect/>
            </a:stretch>
          </p:blipFill>
          <p:spPr bwMode="auto">
            <a:xfrm>
              <a:off x="5850578" y="1571612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  <p:pic>
          <p:nvPicPr>
            <p:cNvPr id="84" name="Picture 33" descr="Ice"/>
            <p:cNvPicPr preferRelativeResize="0">
              <a:picLocks noChangeArrowheads="1"/>
            </p:cNvPicPr>
            <p:nvPr/>
          </p:nvPicPr>
          <p:blipFill>
            <a:blip r:embed="rId13" cstate="print"/>
            <a:srcRect l="7584" t="9091" r="9291" b="9024"/>
            <a:stretch>
              <a:fillRect/>
            </a:stretch>
          </p:blipFill>
          <p:spPr bwMode="auto">
            <a:xfrm>
              <a:off x="6357950" y="1571612"/>
              <a:ext cx="468000" cy="43200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7" name="Groupe 63"/>
          <p:cNvGrpSpPr/>
          <p:nvPr/>
        </p:nvGrpSpPr>
        <p:grpSpPr>
          <a:xfrm>
            <a:off x="0" y="2000240"/>
            <a:ext cx="9072594" cy="2195748"/>
            <a:chOff x="0" y="2000240"/>
            <a:chExt cx="9072594" cy="2195748"/>
          </a:xfrm>
        </p:grpSpPr>
        <p:pic>
          <p:nvPicPr>
            <p:cNvPr id="6" name="Picture 11" descr="GCM"/>
            <p:cNvPicPr>
              <a:picLocks noChangeAspect="1" noChangeArrowheads="1"/>
            </p:cNvPicPr>
            <p:nvPr/>
          </p:nvPicPr>
          <p:blipFill>
            <a:blip r:embed="rId14" cstate="print">
              <a:clrChange>
                <a:clrFrom>
                  <a:srgbClr val="F2F9F2"/>
                </a:clrFrom>
                <a:clrTo>
                  <a:srgbClr val="F2F9F2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15272" y="2226697"/>
              <a:ext cx="1357322" cy="1500198"/>
            </a:xfrm>
            <a:prstGeom prst="rect">
              <a:avLst/>
            </a:prstGeom>
            <a:noFill/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14444" y="3083952"/>
              <a:ext cx="2143110" cy="111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ZoneTexte 12"/>
            <p:cNvSpPr txBox="1"/>
            <p:nvPr/>
          </p:nvSpPr>
          <p:spPr>
            <a:xfrm>
              <a:off x="1639653" y="2786058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smtClean="0"/>
                <a:t>CRM</a:t>
              </a:r>
              <a:endParaRPr lang="en-CA" b="1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7929586" y="2000240"/>
              <a:ext cx="896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b="1" dirty="0" smtClean="0"/>
                <a:t>CLIMAT</a:t>
              </a:r>
            </a:p>
          </p:txBody>
        </p:sp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3366B2"/>
                </a:clrFrom>
                <a:clrTo>
                  <a:srgbClr val="3366B2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3080148"/>
              <a:ext cx="1500166" cy="1063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0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17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85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89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19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pic>
        <p:nvPicPr>
          <p:cNvPr id="90" name="Image 89" descr="seau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520939" y="5143512"/>
            <a:ext cx="1051589" cy="78869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8" name="Groupe 90"/>
          <p:cNvGrpSpPr/>
          <p:nvPr/>
        </p:nvGrpSpPr>
        <p:grpSpPr>
          <a:xfrm>
            <a:off x="928662" y="5143512"/>
            <a:ext cx="928694" cy="833620"/>
            <a:chOff x="3786182" y="1928802"/>
            <a:chExt cx="1548000" cy="1548000"/>
          </a:xfrm>
        </p:grpSpPr>
        <p:sp>
          <p:nvSpPr>
            <p:cNvPr id="92" name="Ellipse 91"/>
            <p:cNvSpPr/>
            <p:nvPr/>
          </p:nvSpPr>
          <p:spPr>
            <a:xfrm>
              <a:off x="3786182" y="1928802"/>
              <a:ext cx="1548000" cy="154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h="165100" prst="relaxedInset"/>
              <a:bevelB w="165100" h="165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93" name="Picture 57" descr="grosses_gouttelettes"/>
            <p:cNvPicPr>
              <a:picLocks noChangeAspect="1" noChangeArrowheads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70000" y="2016000"/>
              <a:ext cx="1375585" cy="1368000"/>
            </a:xfrm>
            <a:prstGeom prst="rect">
              <a:avLst/>
            </a:prstGeom>
            <a:noFill/>
          </p:spPr>
        </p:pic>
      </p:grpSp>
      <p:sp>
        <p:nvSpPr>
          <p:cNvPr id="67" name="Titre 1"/>
          <p:cNvSpPr txBox="1">
            <a:spLocks/>
          </p:cNvSpPr>
          <p:nvPr/>
        </p:nvSpPr>
        <p:spPr>
          <a:xfrm>
            <a:off x="0" y="-24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CA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Clouds in NWP models: a scale dependence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285860"/>
            <a:ext cx="9144000" cy="46434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c</a:t>
            </a:r>
            <a:endParaRPr lang="en-CA" dirty="0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1D model comparison: sedimentation only of a collection of graupel particles</a:t>
            </a:r>
            <a:endParaRPr lang="fr-CA" dirty="0"/>
          </a:p>
        </p:txBody>
      </p:sp>
      <p:cxnSp>
        <p:nvCxnSpPr>
          <p:cNvPr id="20" name="Straight Connector 5"/>
          <p:cNvCxnSpPr/>
          <p:nvPr/>
        </p:nvCxnSpPr>
        <p:spPr>
          <a:xfrm>
            <a:off x="538412" y="1142984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7358082" y="5934670"/>
            <a:ext cx="1646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Box-</a:t>
            </a:r>
            <a:r>
              <a:rPr lang="en-CA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Lagrangian</a:t>
            </a:r>
            <a:endParaRPr lang="en-CA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CA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r"/>
            <a:r>
              <a:rPr lang="en-C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scheme</a:t>
            </a:r>
          </a:p>
        </p:txBody>
      </p:sp>
      <p:pic>
        <p:nvPicPr>
          <p:cNvPr id="43" name="Image 42" descr="Qg_conserv_dt90_6mm.png"/>
          <p:cNvPicPr>
            <a:picLocks noChangeAspect="1"/>
          </p:cNvPicPr>
          <p:nvPr/>
        </p:nvPicPr>
        <p:blipFill>
          <a:blip r:embed="rId2" cstate="print"/>
          <a:srcRect r="4566"/>
          <a:stretch>
            <a:fillRect/>
          </a:stretch>
        </p:blipFill>
        <p:spPr>
          <a:xfrm>
            <a:off x="6715140" y="1571612"/>
            <a:ext cx="2428860" cy="2095500"/>
          </a:xfrm>
          <a:prstGeom prst="rect">
            <a:avLst/>
          </a:prstGeom>
        </p:spPr>
      </p:pic>
      <p:pic>
        <p:nvPicPr>
          <p:cNvPr id="44" name="Image 43" descr="Qg_conserv_dt60_6m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5812" y="1571612"/>
            <a:ext cx="2545080" cy="2095500"/>
          </a:xfrm>
          <a:prstGeom prst="rect">
            <a:avLst/>
          </a:prstGeom>
        </p:spPr>
      </p:pic>
      <p:pic>
        <p:nvPicPr>
          <p:cNvPr id="45" name="Image 44" descr="Qg_conserv_dt30_6m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1571612"/>
            <a:ext cx="2545080" cy="2095500"/>
          </a:xfrm>
          <a:prstGeom prst="rect">
            <a:avLst/>
          </a:prstGeom>
        </p:spPr>
      </p:pic>
      <p:pic>
        <p:nvPicPr>
          <p:cNvPr id="46" name="Image 45" descr="Qg_conserv_dt10_6m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71612"/>
            <a:ext cx="2545080" cy="2095500"/>
          </a:xfrm>
          <a:prstGeom prst="rect">
            <a:avLst/>
          </a:prstGeom>
        </p:spPr>
      </p:pic>
      <p:pic>
        <p:nvPicPr>
          <p:cNvPr id="47" name="Image 46" descr="Qg_conserv_dt480_6mm.png"/>
          <p:cNvPicPr>
            <a:picLocks noChangeAspect="1"/>
          </p:cNvPicPr>
          <p:nvPr/>
        </p:nvPicPr>
        <p:blipFill>
          <a:blip r:embed="rId6" cstate="print"/>
          <a:srcRect r="4566"/>
          <a:stretch>
            <a:fillRect/>
          </a:stretch>
        </p:blipFill>
        <p:spPr>
          <a:xfrm>
            <a:off x="6715140" y="3548078"/>
            <a:ext cx="2428860" cy="2095500"/>
          </a:xfrm>
          <a:prstGeom prst="rect">
            <a:avLst/>
          </a:prstGeom>
        </p:spPr>
      </p:pic>
      <p:pic>
        <p:nvPicPr>
          <p:cNvPr id="48" name="Image 47" descr="Qg_conserv_dt240_6m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55812" y="3548078"/>
            <a:ext cx="2545080" cy="2095500"/>
          </a:xfrm>
          <a:prstGeom prst="rect">
            <a:avLst/>
          </a:prstGeom>
        </p:spPr>
      </p:pic>
      <p:pic>
        <p:nvPicPr>
          <p:cNvPr id="49" name="Image 48" descr="Qg_conserv_dt180_6m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14546" y="3548078"/>
            <a:ext cx="2545080" cy="2095500"/>
          </a:xfrm>
          <a:prstGeom prst="rect">
            <a:avLst/>
          </a:prstGeom>
        </p:spPr>
      </p:pic>
      <p:pic>
        <p:nvPicPr>
          <p:cNvPr id="50" name="Image 49" descr="Qg_conserv_dt120_6mm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548078"/>
            <a:ext cx="2545080" cy="2095500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1357290" y="178597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3528613" y="178597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=30s</a:t>
            </a:r>
            <a:endParaRPr lang="en-CA" b="1" dirty="0"/>
          </a:p>
        </p:txBody>
      </p:sp>
      <p:sp>
        <p:nvSpPr>
          <p:cNvPr id="53" name="ZoneTexte 52"/>
          <p:cNvSpPr txBox="1"/>
          <p:nvPr/>
        </p:nvSpPr>
        <p:spPr>
          <a:xfrm>
            <a:off x="5814629" y="178597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=60s</a:t>
            </a:r>
            <a:endParaRPr lang="en-CA" b="1" dirty="0"/>
          </a:p>
        </p:txBody>
      </p:sp>
      <p:sp>
        <p:nvSpPr>
          <p:cNvPr id="54" name="ZoneTexte 53"/>
          <p:cNvSpPr txBox="1"/>
          <p:nvPr/>
        </p:nvSpPr>
        <p:spPr>
          <a:xfrm>
            <a:off x="8100645" y="178597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=90s</a:t>
            </a:r>
            <a:endParaRPr lang="en-CA" b="1" dirty="0"/>
          </a:p>
        </p:txBody>
      </p:sp>
      <p:sp>
        <p:nvSpPr>
          <p:cNvPr id="55" name="ZoneTexte 54"/>
          <p:cNvSpPr txBox="1"/>
          <p:nvPr/>
        </p:nvSpPr>
        <p:spPr>
          <a:xfrm>
            <a:off x="1285852" y="366715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=2min</a:t>
            </a:r>
            <a:endParaRPr lang="en-CA" b="1" dirty="0"/>
          </a:p>
        </p:txBody>
      </p:sp>
      <p:sp>
        <p:nvSpPr>
          <p:cNvPr id="56" name="ZoneTexte 55"/>
          <p:cNvSpPr txBox="1"/>
          <p:nvPr/>
        </p:nvSpPr>
        <p:spPr>
          <a:xfrm>
            <a:off x="3500430" y="366715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=3min</a:t>
            </a:r>
            <a:endParaRPr lang="en-CA" b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5715008" y="366715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=4min</a:t>
            </a:r>
            <a:endParaRPr lang="en-CA" b="1" dirty="0"/>
          </a:p>
        </p:txBody>
      </p:sp>
      <p:sp>
        <p:nvSpPr>
          <p:cNvPr id="58" name="ZoneTexte 57"/>
          <p:cNvSpPr txBox="1"/>
          <p:nvPr/>
        </p:nvSpPr>
        <p:spPr>
          <a:xfrm>
            <a:off x="8001024" y="3667156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=8min</a:t>
            </a:r>
            <a:endParaRPr lang="en-CA" b="1" dirty="0"/>
          </a:p>
        </p:txBody>
      </p:sp>
      <p:sp>
        <p:nvSpPr>
          <p:cNvPr id="25" name="Ellipse 24"/>
          <p:cNvSpPr/>
          <p:nvPr/>
        </p:nvSpPr>
        <p:spPr>
          <a:xfrm>
            <a:off x="2786050" y="6000768"/>
            <a:ext cx="1571636" cy="571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ZoneTexte 25"/>
          <p:cNvSpPr txBox="1"/>
          <p:nvPr/>
        </p:nvSpPr>
        <p:spPr>
          <a:xfrm>
            <a:off x="2819693" y="6072206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=6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5078642" y="6072206"/>
            <a:ext cx="2067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Initial CFL condition</a:t>
            </a:r>
          </a:p>
          <a:p>
            <a:r>
              <a:rPr lang="en-CA" b="1" dirty="0" err="1" smtClean="0"/>
              <a:t>fullfilled</a:t>
            </a:r>
            <a:r>
              <a:rPr lang="en-CA" b="1" dirty="0" smtClean="0"/>
              <a:t>!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solution3x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7686" y="5000636"/>
            <a:ext cx="4786314" cy="1857363"/>
          </a:xfrm>
          <a:prstGeom prst="rect">
            <a:avLst/>
          </a:prstGeom>
        </p:spPr>
      </p:pic>
      <p:pic>
        <p:nvPicPr>
          <p:cNvPr id="8" name="Image 7" descr="Advertis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0166" y="2143116"/>
            <a:ext cx="1857388" cy="2235162"/>
          </a:xfrm>
          <a:prstGeom prst="rect">
            <a:avLst/>
          </a:prstGeom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Cost-efficient sedimentation </a:t>
            </a:r>
            <a:r>
              <a:rPr lang="en-CA" dirty="0" smtClean="0"/>
              <a:t>scheme!</a:t>
            </a:r>
            <a:endParaRPr lang="fr-CA" dirty="0"/>
          </a:p>
        </p:txBody>
      </p:sp>
      <p:cxnSp>
        <p:nvCxnSpPr>
          <p:cNvPr id="4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 descr="purchasing_solution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6116" y="1571612"/>
            <a:ext cx="5100664" cy="3330331"/>
          </a:xfrm>
          <a:prstGeom prst="rect">
            <a:avLst/>
          </a:prstGeom>
        </p:spPr>
      </p:pic>
      <p:pic>
        <p:nvPicPr>
          <p:cNvPr id="10" name="Image 9" descr="solution_ahea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219575"/>
            <a:ext cx="1733550" cy="2638425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 rot="1263720">
            <a:off x="1402401" y="4123208"/>
            <a:ext cx="3714776" cy="1339189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have a Solution for You!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6715140" y="2928934"/>
            <a:ext cx="2304256" cy="72008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27000">
              <a:schemeClr val="accent1">
                <a:alpha val="1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Cost-efficient sedimentation scheme</a:t>
            </a:r>
            <a:endParaRPr lang="fr-CA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1142992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t 19"/>
          <p:cNvGraphicFramePr>
            <a:graphicFrameLocks noChangeAspect="1"/>
          </p:cNvGraphicFramePr>
          <p:nvPr/>
        </p:nvGraphicFramePr>
        <p:xfrm>
          <a:off x="1392238" y="1652588"/>
          <a:ext cx="1833562" cy="623887"/>
        </p:xfrm>
        <a:graphic>
          <a:graphicData uri="http://schemas.openxmlformats.org/presentationml/2006/ole">
            <p:oleObj spid="_x0000_s79874" name="Equation" r:id="rId3" imgW="1231560" imgH="419040" progId="Equation.3">
              <p:embed/>
            </p:oleObj>
          </a:graphicData>
        </a:graphic>
      </p:graphicFrame>
      <p:cxnSp>
        <p:nvCxnSpPr>
          <p:cNvPr id="16" name="Connecteur en angle 15"/>
          <p:cNvCxnSpPr/>
          <p:nvPr/>
        </p:nvCxnSpPr>
        <p:spPr>
          <a:xfrm flipV="1">
            <a:off x="2284403" y="1500174"/>
            <a:ext cx="1571636" cy="142876"/>
          </a:xfrm>
          <a:prstGeom prst="bentConnector3">
            <a:avLst>
              <a:gd name="adj1" fmla="val -80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en angle 22"/>
          <p:cNvCxnSpPr/>
          <p:nvPr/>
        </p:nvCxnSpPr>
        <p:spPr>
          <a:xfrm>
            <a:off x="2713031" y="2071678"/>
            <a:ext cx="1071570" cy="71438"/>
          </a:xfrm>
          <a:prstGeom prst="bentConnector3">
            <a:avLst>
              <a:gd name="adj1" fmla="val -2882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784601" y="128586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mass flux: </a:t>
            </a:r>
            <a:endParaRPr lang="en-CA" dirty="0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4884738" y="1303338"/>
          <a:ext cx="944562" cy="339725"/>
        </p:xfrm>
        <a:graphic>
          <a:graphicData uri="http://schemas.openxmlformats.org/presentationml/2006/ole">
            <p:oleObj spid="_x0000_s79875" name="Equation" r:id="rId4" imgW="634680" imgH="228600" progId="Equation.3">
              <p:embed/>
            </p:oleObj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3784601" y="1928802"/>
            <a:ext cx="1887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source tendencies</a:t>
            </a:r>
            <a:endParaRPr lang="en-CA" dirty="0"/>
          </a:p>
        </p:txBody>
      </p:sp>
      <p:sp>
        <p:nvSpPr>
          <p:cNvPr id="30" name="ZoneTexte 29"/>
          <p:cNvSpPr txBox="1"/>
          <p:nvPr/>
        </p:nvSpPr>
        <p:spPr>
          <a:xfrm>
            <a:off x="3784601" y="1643050"/>
            <a:ext cx="1632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sink tendencies</a:t>
            </a:r>
            <a:endParaRPr lang="en-CA" dirty="0"/>
          </a:p>
        </p:txBody>
      </p:sp>
      <p:cxnSp>
        <p:nvCxnSpPr>
          <p:cNvPr id="37" name="Connecteur en angle 36"/>
          <p:cNvCxnSpPr>
            <a:endCxn id="30" idx="1"/>
          </p:cNvCxnSpPr>
          <p:nvPr/>
        </p:nvCxnSpPr>
        <p:spPr>
          <a:xfrm flipV="1">
            <a:off x="3213097" y="1827716"/>
            <a:ext cx="571504" cy="17252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0" y="1505538"/>
            <a:ext cx="1227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Budget</a:t>
            </a:r>
          </a:p>
          <a:p>
            <a:pPr algn="ctr"/>
            <a:r>
              <a:rPr lang="en-CA" dirty="0" smtClean="0"/>
              <a:t>equation</a:t>
            </a:r>
          </a:p>
          <a:p>
            <a:pPr algn="ctr"/>
            <a:r>
              <a:rPr lang="en-CA" dirty="0" smtClean="0"/>
              <a:t>(no </a:t>
            </a:r>
            <a:r>
              <a:rPr lang="en-CA" dirty="0" err="1" smtClean="0"/>
              <a:t>advec</a:t>
            </a:r>
            <a:r>
              <a:rPr lang="en-CA" dirty="0" smtClean="0"/>
              <a:t>.)</a:t>
            </a:r>
            <a:endParaRPr lang="en-CA" dirty="0"/>
          </a:p>
        </p:txBody>
      </p:sp>
      <p:grpSp>
        <p:nvGrpSpPr>
          <p:cNvPr id="2" name="Groupe 50"/>
          <p:cNvGrpSpPr/>
          <p:nvPr/>
        </p:nvGrpSpPr>
        <p:grpSpPr>
          <a:xfrm>
            <a:off x="-32" y="2285992"/>
            <a:ext cx="6215106" cy="1071570"/>
            <a:chOff x="-32" y="2285992"/>
            <a:chExt cx="6215106" cy="1071570"/>
          </a:xfrm>
        </p:grpSpPr>
        <p:sp>
          <p:nvSpPr>
            <p:cNvPr id="39" name="ZoneTexte 38"/>
            <p:cNvSpPr txBox="1"/>
            <p:nvPr/>
          </p:nvSpPr>
          <p:spPr>
            <a:xfrm>
              <a:off x="-32" y="2434232"/>
              <a:ext cx="11044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/>
                <a:t>Upstream</a:t>
              </a:r>
            </a:p>
            <a:p>
              <a:pPr algn="ctr"/>
              <a:r>
                <a:rPr lang="en-CA" dirty="0" smtClean="0"/>
                <a:t>forward</a:t>
              </a:r>
            </a:p>
            <a:p>
              <a:pPr algn="ctr"/>
              <a:r>
                <a:rPr lang="en-CA" dirty="0" smtClean="0"/>
                <a:t>scheme</a:t>
              </a:r>
              <a:endParaRPr lang="en-CA" dirty="0"/>
            </a:p>
          </p:txBody>
        </p:sp>
        <p:graphicFrame>
          <p:nvGraphicFramePr>
            <p:cNvPr id="2053" name="Object 5"/>
            <p:cNvGraphicFramePr>
              <a:graphicFrameLocks noChangeAspect="1"/>
            </p:cNvGraphicFramePr>
            <p:nvPr/>
          </p:nvGraphicFramePr>
          <p:xfrm>
            <a:off x="1484313" y="2652713"/>
            <a:ext cx="3421062" cy="623887"/>
          </p:xfrm>
          <a:graphic>
            <a:graphicData uri="http://schemas.openxmlformats.org/presentationml/2006/ole">
              <p:oleObj spid="_x0000_s79876" name="Equation" r:id="rId5" imgW="2298600" imgH="419040" progId="Equation.3">
                <p:embed/>
              </p:oleObj>
            </a:graphicData>
          </a:graphic>
        </p:graphicFrame>
        <p:sp>
          <p:nvSpPr>
            <p:cNvPr id="40" name="TextBox 21"/>
            <p:cNvSpPr txBox="1"/>
            <p:nvPr/>
          </p:nvSpPr>
          <p:spPr>
            <a:xfrm>
              <a:off x="1311359" y="2285992"/>
              <a:ext cx="49037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 smtClean="0">
                  <a:solidFill>
                    <a:srgbClr val="00B050"/>
                  </a:solidFill>
                </a:rPr>
                <a:t>Assumption: s</a:t>
              </a:r>
              <a:r>
                <a:rPr lang="en-CA" sz="1600" b="1" baseline="30000" dirty="0" smtClean="0">
                  <a:solidFill>
                    <a:srgbClr val="00B050"/>
                  </a:solidFill>
                </a:rPr>
                <a:t>o</a:t>
              </a:r>
              <a:r>
                <a:rPr lang="en-CA" sz="1600" b="1" dirty="0" smtClean="0">
                  <a:solidFill>
                    <a:srgbClr val="00B050"/>
                  </a:solidFill>
                </a:rPr>
                <a:t>/</a:t>
              </a:r>
              <a:r>
                <a:rPr lang="en-CA" sz="1600" b="1" dirty="0" err="1" smtClean="0">
                  <a:solidFill>
                    <a:srgbClr val="00B050"/>
                  </a:solidFill>
                </a:rPr>
                <a:t>s</a:t>
              </a:r>
              <a:r>
                <a:rPr lang="en-CA" sz="1600" b="1" baseline="30000" dirty="0" err="1" smtClean="0">
                  <a:solidFill>
                    <a:srgbClr val="00B050"/>
                  </a:solidFill>
                </a:rPr>
                <a:t>i</a:t>
              </a:r>
              <a:r>
                <a:rPr lang="en-CA" sz="1600" b="1" dirty="0" smtClean="0">
                  <a:solidFill>
                    <a:srgbClr val="00B050"/>
                  </a:solidFill>
                </a:rPr>
                <a:t> terms and fluxes constant during ∆t</a:t>
              </a:r>
              <a:endParaRPr lang="fr-CA" sz="1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721410" y="1500174"/>
            <a:ext cx="2304256" cy="720080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glow rad="127000">
              <a:schemeClr val="accent1">
                <a:alpha val="1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2" name="Rectangle 41"/>
          <p:cNvSpPr/>
          <p:nvPr/>
        </p:nvSpPr>
        <p:spPr>
          <a:xfrm>
            <a:off x="6721410" y="2220254"/>
            <a:ext cx="2304256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3" name="Down Arrow 2"/>
          <p:cNvSpPr/>
          <p:nvPr/>
        </p:nvSpPr>
        <p:spPr>
          <a:xfrm>
            <a:off x="7657514" y="2091090"/>
            <a:ext cx="484632" cy="345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4" name="Down Arrow 7"/>
          <p:cNvSpPr/>
          <p:nvPr/>
        </p:nvSpPr>
        <p:spPr>
          <a:xfrm>
            <a:off x="7657514" y="2811170"/>
            <a:ext cx="484632" cy="345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5" name="TextBox 11"/>
          <p:cNvSpPr txBox="1"/>
          <p:nvPr/>
        </p:nvSpPr>
        <p:spPr>
          <a:xfrm>
            <a:off x="6322709" y="2399154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/>
              <a:t>Layer j</a:t>
            </a:r>
            <a:endParaRPr lang="fr-CA" b="1" i="1" dirty="0"/>
          </a:p>
        </p:txBody>
      </p:sp>
      <p:sp>
        <p:nvSpPr>
          <p:cNvPr id="46" name="TextBox 14"/>
          <p:cNvSpPr txBox="1"/>
          <p:nvPr/>
        </p:nvSpPr>
        <p:spPr>
          <a:xfrm>
            <a:off x="6349473" y="1644190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>
                <a:solidFill>
                  <a:schemeClr val="bg1">
                    <a:lumMod val="65000"/>
                  </a:schemeClr>
                </a:solidFill>
              </a:rPr>
              <a:t>Layer j-1</a:t>
            </a:r>
            <a:endParaRPr lang="fr-CA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47" name="Objet 46"/>
          <p:cNvGraphicFramePr>
            <a:graphicFrameLocks noChangeAspect="1"/>
          </p:cNvGraphicFramePr>
          <p:nvPr/>
        </p:nvGraphicFramePr>
        <p:xfrm>
          <a:off x="7643834" y="1656160"/>
          <a:ext cx="419102" cy="379188"/>
        </p:xfrm>
        <a:graphic>
          <a:graphicData uri="http://schemas.openxmlformats.org/presentationml/2006/ole">
            <p:oleObj spid="_x0000_s79877" name="Equation" r:id="rId6" imgW="266400" imgH="241200" progId="Equation.3">
              <p:embed/>
            </p:oleObj>
          </a:graphicData>
        </a:graphic>
      </p:graphicFrame>
      <p:graphicFrame>
        <p:nvGraphicFramePr>
          <p:cNvPr id="48" name="Object 2"/>
          <p:cNvGraphicFramePr>
            <a:graphicFrameLocks noChangeAspect="1"/>
          </p:cNvGraphicFramePr>
          <p:nvPr/>
        </p:nvGraphicFramePr>
        <p:xfrm>
          <a:off x="7713663" y="3134126"/>
          <a:ext cx="279400" cy="379412"/>
        </p:xfrm>
        <a:graphic>
          <a:graphicData uri="http://schemas.openxmlformats.org/presentationml/2006/ole">
            <p:oleObj spid="_x0000_s79878" name="Equation" r:id="rId7" imgW="177480" imgH="241200" progId="Equation.3">
              <p:embed/>
            </p:oleObj>
          </a:graphicData>
        </a:graphic>
      </p:graphicFrame>
      <p:graphicFrame>
        <p:nvGraphicFramePr>
          <p:cNvPr id="49" name="Object 3"/>
          <p:cNvGraphicFramePr>
            <a:graphicFrameLocks noChangeAspect="1"/>
          </p:cNvGraphicFramePr>
          <p:nvPr/>
        </p:nvGraphicFramePr>
        <p:xfrm>
          <a:off x="7429520" y="2370541"/>
          <a:ext cx="968411" cy="420686"/>
        </p:xfrm>
        <a:graphic>
          <a:graphicData uri="http://schemas.openxmlformats.org/presentationml/2006/ole">
            <p:oleObj spid="_x0000_s79879" name="Equation" r:id="rId8" imgW="469800" imgH="203040" progId="Equation.3">
              <p:embed/>
            </p:oleObj>
          </a:graphicData>
        </a:graphic>
      </p:graphicFrame>
      <p:grpSp>
        <p:nvGrpSpPr>
          <p:cNvPr id="3" name="Groupe 52"/>
          <p:cNvGrpSpPr/>
          <p:nvPr/>
        </p:nvGrpSpPr>
        <p:grpSpPr>
          <a:xfrm>
            <a:off x="-43102" y="3429000"/>
            <a:ext cx="6375640" cy="923330"/>
            <a:chOff x="-43102" y="3429000"/>
            <a:chExt cx="6375640" cy="923330"/>
          </a:xfrm>
        </p:grpSpPr>
        <p:sp>
          <p:nvSpPr>
            <p:cNvPr id="50" name="ZoneTexte 49"/>
            <p:cNvSpPr txBox="1"/>
            <p:nvPr/>
          </p:nvSpPr>
          <p:spPr>
            <a:xfrm>
              <a:off x="-43102" y="3429000"/>
              <a:ext cx="13289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/>
                <a:t>Remains</a:t>
              </a:r>
            </a:p>
            <a:p>
              <a:pPr algn="ctr"/>
              <a:r>
                <a:rPr lang="en-CA" dirty="0" smtClean="0"/>
                <a:t>at the end</a:t>
              </a:r>
            </a:p>
            <a:p>
              <a:pPr algn="ctr"/>
              <a:r>
                <a:rPr lang="en-CA" dirty="0" smtClean="0"/>
                <a:t>of time-step</a:t>
              </a:r>
              <a:endParaRPr lang="en-CA" dirty="0"/>
            </a:p>
          </p:txBody>
        </p:sp>
        <p:graphicFrame>
          <p:nvGraphicFramePr>
            <p:cNvPr id="2057" name="Object 9"/>
            <p:cNvGraphicFramePr>
              <a:graphicFrameLocks noChangeAspect="1"/>
            </p:cNvGraphicFramePr>
            <p:nvPr/>
          </p:nvGraphicFramePr>
          <p:xfrm>
            <a:off x="1550988" y="3581400"/>
            <a:ext cx="4781550" cy="623888"/>
          </p:xfrm>
          <a:graphic>
            <a:graphicData uri="http://schemas.openxmlformats.org/presentationml/2006/ole">
              <p:oleObj spid="_x0000_s79880" name="Equation" r:id="rId9" imgW="3213000" imgH="419040" progId="Equation.3">
                <p:embed/>
              </p:oleObj>
            </a:graphicData>
          </a:graphic>
        </p:graphicFrame>
      </p:grpSp>
      <p:sp>
        <p:nvSpPr>
          <p:cNvPr id="64" name="TextBox 14"/>
          <p:cNvSpPr txBox="1"/>
          <p:nvPr/>
        </p:nvSpPr>
        <p:spPr>
          <a:xfrm>
            <a:off x="6357950" y="3059668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>
                <a:solidFill>
                  <a:schemeClr val="bg1">
                    <a:lumMod val="65000"/>
                  </a:schemeClr>
                </a:solidFill>
              </a:rPr>
              <a:t>Layer j+1</a:t>
            </a:r>
            <a:endParaRPr lang="fr-CA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" name="Groupe 61"/>
          <p:cNvGrpSpPr/>
          <p:nvPr/>
        </p:nvGrpSpPr>
        <p:grpSpPr>
          <a:xfrm>
            <a:off x="0" y="4286256"/>
            <a:ext cx="9144032" cy="2357454"/>
            <a:chOff x="0" y="4286256"/>
            <a:chExt cx="9144032" cy="2357454"/>
          </a:xfrm>
        </p:grpSpPr>
        <p:sp>
          <p:nvSpPr>
            <p:cNvPr id="52" name="ZoneTexte 51"/>
            <p:cNvSpPr txBox="1"/>
            <p:nvPr/>
          </p:nvSpPr>
          <p:spPr>
            <a:xfrm>
              <a:off x="214282" y="4500570"/>
              <a:ext cx="7553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dirty="0" smtClean="0"/>
                <a:t>Line1</a:t>
              </a:r>
            </a:p>
            <a:p>
              <a:pPr algn="ctr"/>
              <a:r>
                <a:rPr lang="en-CA" dirty="0" smtClean="0"/>
                <a:t>minus</a:t>
              </a:r>
            </a:p>
            <a:p>
              <a:pPr algn="ctr"/>
              <a:r>
                <a:rPr lang="en-CA" dirty="0" smtClean="0"/>
                <a:t>Line2</a:t>
              </a:r>
              <a:endParaRPr lang="en-CA" dirty="0"/>
            </a:p>
          </p:txBody>
        </p:sp>
        <p:graphicFrame>
          <p:nvGraphicFramePr>
            <p:cNvPr id="2058" name="Object 10"/>
            <p:cNvGraphicFramePr>
              <a:graphicFrameLocks noChangeAspect="1"/>
            </p:cNvGraphicFramePr>
            <p:nvPr/>
          </p:nvGraphicFramePr>
          <p:xfrm>
            <a:off x="1522413" y="4652963"/>
            <a:ext cx="3894137" cy="623887"/>
          </p:xfrm>
          <a:graphic>
            <a:graphicData uri="http://schemas.openxmlformats.org/presentationml/2006/ole">
              <p:oleObj spid="_x0000_s79881" name="Equation" r:id="rId10" imgW="2616120" imgH="419040" progId="Equation.3">
                <p:embed/>
              </p:oleObj>
            </a:graphicData>
          </a:graphic>
        </p:graphicFrame>
        <p:sp>
          <p:nvSpPr>
            <p:cNvPr id="54" name="TextBox 21"/>
            <p:cNvSpPr txBox="1"/>
            <p:nvPr/>
          </p:nvSpPr>
          <p:spPr>
            <a:xfrm>
              <a:off x="1857356" y="4286256"/>
              <a:ext cx="33402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 smtClean="0">
                  <a:solidFill>
                    <a:srgbClr val="00B050"/>
                  </a:solidFill>
                </a:rPr>
                <a:t>condensate flux falling below layer </a:t>
              </a:r>
              <a:r>
                <a:rPr lang="en-CA" sz="1600" b="1" i="1" dirty="0" smtClean="0">
                  <a:solidFill>
                    <a:srgbClr val="00B050"/>
                  </a:solidFill>
                </a:rPr>
                <a:t>j </a:t>
              </a:r>
              <a:r>
                <a:rPr lang="en-CA" sz="1600" b="1" dirty="0" smtClean="0">
                  <a:solidFill>
                    <a:srgbClr val="00B050"/>
                  </a:solidFill>
                </a:rPr>
                <a:t>:</a:t>
              </a:r>
              <a:endParaRPr lang="fr-CA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5467128" y="4643446"/>
              <a:ext cx="367690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CA" sz="1600" b="1" dirty="0" smtClean="0">
                  <a:solidFill>
                    <a:srgbClr val="0070C0"/>
                  </a:solidFill>
                </a:rPr>
                <a:t>bounded between 0 (no negative </a:t>
              </a:r>
              <a:r>
                <a:rPr lang="en-CA" sz="1600" b="1" dirty="0" err="1" smtClean="0">
                  <a:solidFill>
                    <a:srgbClr val="0070C0"/>
                  </a:solidFill>
                </a:rPr>
                <a:t>sedim</a:t>
              </a:r>
              <a:r>
                <a:rPr lang="en-CA" sz="1600" b="1" dirty="0" smtClean="0">
                  <a:solidFill>
                    <a:srgbClr val="0070C0"/>
                  </a:solidFill>
                </a:rPr>
                <a:t>.)</a:t>
              </a:r>
            </a:p>
            <a:p>
              <a:pPr algn="r"/>
              <a:r>
                <a:rPr lang="en-CA" sz="1600" b="1" dirty="0" smtClean="0">
                  <a:solidFill>
                    <a:srgbClr val="0070C0"/>
                  </a:solidFill>
                </a:rPr>
                <a:t>and total available condensate</a:t>
              </a:r>
            </a:p>
            <a:p>
              <a:pPr algn="r"/>
              <a:r>
                <a:rPr lang="en-CA" sz="1600" b="1" dirty="0" smtClean="0">
                  <a:solidFill>
                    <a:srgbClr val="0070C0"/>
                  </a:solidFill>
                </a:rPr>
                <a:t>after source/sink terms</a:t>
              </a:r>
              <a:endParaRPr lang="en-CA" sz="1600" b="1" dirty="0">
                <a:solidFill>
                  <a:srgbClr val="0070C0"/>
                </a:solidFill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1750126" y="5415993"/>
              <a:ext cx="16074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1600" b="1" dirty="0" smtClean="0">
                  <a:solidFill>
                    <a:srgbClr val="FF0000"/>
                  </a:solidFill>
                </a:rPr>
                <a:t>known</a:t>
              </a:r>
            </a:p>
            <a:p>
              <a:pPr algn="ctr"/>
              <a:r>
                <a:rPr lang="en-CA" sz="1600" b="1" dirty="0" smtClean="0">
                  <a:solidFill>
                    <a:srgbClr val="FF0000"/>
                  </a:solidFill>
                </a:rPr>
                <a:t>(after advection)</a:t>
              </a:r>
              <a:endParaRPr lang="en-CA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7" name="Connecteur droit avec flèche 56"/>
            <p:cNvCxnSpPr/>
            <p:nvPr/>
          </p:nvCxnSpPr>
          <p:spPr>
            <a:xfrm rot="5400000">
              <a:off x="2499504" y="5325919"/>
              <a:ext cx="285752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/>
            <p:cNvSpPr txBox="1"/>
            <p:nvPr/>
          </p:nvSpPr>
          <p:spPr>
            <a:xfrm>
              <a:off x="3428992" y="5447106"/>
              <a:ext cx="766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 smtClean="0">
                  <a:solidFill>
                    <a:srgbClr val="FF0000"/>
                  </a:solidFill>
                </a:rPr>
                <a:t>known</a:t>
              </a:r>
              <a:endParaRPr lang="en-CA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59" name="Connecteur droit avec flèche 58"/>
            <p:cNvCxnSpPr/>
            <p:nvPr/>
          </p:nvCxnSpPr>
          <p:spPr>
            <a:xfrm rot="5400000">
              <a:off x="3695098" y="5357032"/>
              <a:ext cx="285752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4643438" y="5447900"/>
              <a:ext cx="3154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600" b="1" dirty="0" smtClean="0">
                  <a:solidFill>
                    <a:srgbClr val="FF0000"/>
                  </a:solidFill>
                </a:rPr>
                <a:t>known -- computed using (</a:t>
              </a:r>
              <a:r>
                <a:rPr lang="en-CA" sz="16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</a:t>
              </a:r>
              <a:r>
                <a:rPr lang="en-CA" sz="1600" b="1" i="1" baseline="30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CA" sz="16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+ F</a:t>
              </a:r>
              <a:r>
                <a:rPr lang="en-CA" sz="1600" b="1" i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j-1</a:t>
              </a:r>
              <a:r>
                <a:rPr lang="en-CA" sz="16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CA" sz="1600" b="1" dirty="0" smtClean="0">
                  <a:solidFill>
                    <a:srgbClr val="FF0000"/>
                  </a:solidFill>
                </a:rPr>
                <a:t>)</a:t>
              </a:r>
              <a:endParaRPr lang="en-CA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1" name="Connecteur droit avec flèche 60"/>
            <p:cNvCxnSpPr/>
            <p:nvPr/>
          </p:nvCxnSpPr>
          <p:spPr>
            <a:xfrm rot="5400000">
              <a:off x="4909544" y="5357826"/>
              <a:ext cx="285752" cy="158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0" y="6072206"/>
              <a:ext cx="43046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... And similarly for number concentration </a:t>
              </a:r>
              <a:r>
                <a:rPr lang="en-CA" b="1" i="1" dirty="0" smtClean="0"/>
                <a:t>N</a:t>
              </a:r>
              <a:endParaRPr lang="en-CA" b="1" i="1" dirty="0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4357686" y="6274378"/>
              <a:ext cx="44232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Still have to determine proportions </a:t>
              </a:r>
              <a:r>
                <a:rPr lang="en-CA" b="1" i="1" dirty="0" smtClean="0"/>
                <a:t>P</a:t>
              </a:r>
              <a:r>
                <a:rPr lang="en-CA" b="1" i="1" baseline="-25000" dirty="0" smtClean="0"/>
                <a:t>1</a:t>
              </a:r>
              <a:r>
                <a:rPr lang="en-CA" dirty="0" smtClean="0"/>
                <a:t> </a:t>
              </a:r>
              <a:r>
                <a:rPr lang="en-CA" b="1" i="1" dirty="0" smtClean="0"/>
                <a:t>P</a:t>
              </a:r>
              <a:r>
                <a:rPr lang="en-CA" b="1" i="1" baseline="-25000" dirty="0"/>
                <a:t>2</a:t>
              </a:r>
              <a:r>
                <a:rPr lang="en-CA" b="1" i="1" baseline="-25000" dirty="0" smtClean="0"/>
                <a:t> </a:t>
              </a:r>
              <a:r>
                <a:rPr lang="en-CA" b="1" i="1" dirty="0" smtClean="0"/>
                <a:t>P</a:t>
              </a:r>
              <a:r>
                <a:rPr lang="en-CA" b="1" i="1" baseline="-25000" dirty="0"/>
                <a:t>3</a:t>
              </a:r>
              <a:r>
                <a:rPr lang="en-CA" b="1" i="1" baseline="-25000" dirty="0" smtClean="0"/>
                <a:t> </a:t>
              </a:r>
              <a:r>
                <a:rPr lang="en-CA" dirty="0" smtClean="0"/>
                <a:t>...</a:t>
              </a:r>
              <a:endParaRPr lang="en-CA" dirty="0"/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45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 33" descr="les_pxpnx.png"/>
          <p:cNvPicPr>
            <a:picLocks noChangeAspect="1"/>
          </p:cNvPicPr>
          <p:nvPr/>
        </p:nvPicPr>
        <p:blipFill>
          <a:blip r:embed="rId3" cstate="print"/>
          <a:srcRect b="6251"/>
          <a:stretch>
            <a:fillRect/>
          </a:stretch>
        </p:blipFill>
        <p:spPr>
          <a:xfrm>
            <a:off x="2567227" y="3643314"/>
            <a:ext cx="4541160" cy="321468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786446" y="1160432"/>
            <a:ext cx="1357322" cy="7143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4214810" y="1160432"/>
            <a:ext cx="1357322" cy="714380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3357554" y="1160432"/>
            <a:ext cx="642942" cy="71438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227263" y="1142984"/>
          <a:ext cx="4922837" cy="803275"/>
        </p:xfrm>
        <a:graphic>
          <a:graphicData uri="http://schemas.openxmlformats.org/presentationml/2006/ole">
            <p:oleObj spid="_x0000_s116738" name="Equation" r:id="rId4" imgW="2641320" imgH="431640" progId="Equation.3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3286116" y="2589192"/>
            <a:ext cx="28575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3643306" y="3017820"/>
            <a:ext cx="285752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3" name="Connecteur droit avec flèche 12"/>
          <p:cNvCxnSpPr/>
          <p:nvPr/>
        </p:nvCxnSpPr>
        <p:spPr>
          <a:xfrm rot="5400000" flipH="1" flipV="1">
            <a:off x="3215075" y="3517489"/>
            <a:ext cx="428628" cy="79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857488" y="3362868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FF0000"/>
                </a:solidFill>
              </a:rPr>
              <a:t>V∆t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43306" y="3303572"/>
            <a:ext cx="285752" cy="42862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ZoneTexte 16"/>
          <p:cNvSpPr txBox="1"/>
          <p:nvPr/>
        </p:nvSpPr>
        <p:spPr>
          <a:xfrm>
            <a:off x="4286248" y="3214686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FF0000"/>
                </a:solidFill>
              </a:rPr>
              <a:t>V∆t</a:t>
            </a:r>
            <a:endParaRPr lang="en-CA" b="1" dirty="0" smtClean="0">
              <a:solidFill>
                <a:srgbClr val="FF0000"/>
              </a:solidFill>
            </a:endParaRPr>
          </a:p>
          <a:p>
            <a:r>
              <a:rPr lang="en-CA" b="1" dirty="0" smtClean="0">
                <a:solidFill>
                  <a:srgbClr val="FF0000"/>
                </a:solidFill>
              </a:rPr>
              <a:t> ∆z</a:t>
            </a:r>
            <a:endParaRPr lang="en-CA" b="1" dirty="0">
              <a:solidFill>
                <a:srgbClr val="FF0000"/>
              </a:solidFill>
            </a:endParaRPr>
          </a:p>
        </p:txBody>
      </p:sp>
      <p:cxnSp>
        <p:nvCxnSpPr>
          <p:cNvPr id="19" name="Connecteur droit 18"/>
          <p:cNvCxnSpPr/>
          <p:nvPr/>
        </p:nvCxnSpPr>
        <p:spPr>
          <a:xfrm>
            <a:off x="4357687" y="3500438"/>
            <a:ext cx="428627" cy="0"/>
          </a:xfrm>
          <a:prstGeom prst="line">
            <a:avLst/>
          </a:pr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286248" y="2589192"/>
            <a:ext cx="285752" cy="214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4643438" y="2589192"/>
            <a:ext cx="285752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5000628" y="2589192"/>
            <a:ext cx="285752" cy="928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/>
          <p:cNvSpPr/>
          <p:nvPr/>
        </p:nvSpPr>
        <p:spPr>
          <a:xfrm>
            <a:off x="5000628" y="3303572"/>
            <a:ext cx="285752" cy="214314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11"/>
          <p:cNvSpPr txBox="1"/>
          <p:nvPr/>
        </p:nvSpPr>
        <p:spPr>
          <a:xfrm>
            <a:off x="2000232" y="273206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/>
              <a:t>Layer j</a:t>
            </a:r>
            <a:endParaRPr lang="fr-CA" b="1" i="1" dirty="0"/>
          </a:p>
        </p:txBody>
      </p:sp>
      <p:sp>
        <p:nvSpPr>
          <p:cNvPr id="27" name="Down Arrow 2"/>
          <p:cNvSpPr/>
          <p:nvPr/>
        </p:nvSpPr>
        <p:spPr>
          <a:xfrm>
            <a:off x="4572000" y="2232002"/>
            <a:ext cx="484632" cy="345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214810" y="2017688"/>
          <a:ext cx="419100" cy="379413"/>
        </p:xfrm>
        <a:graphic>
          <a:graphicData uri="http://schemas.openxmlformats.org/presentationml/2006/ole">
            <p:oleObj spid="_x0000_s116739" name="Equation" r:id="rId5" imgW="266400" imgH="241200" progId="Equation.3">
              <p:embed/>
            </p:oleObj>
          </a:graphicData>
        </a:graphic>
      </p:graphicFrame>
      <p:sp>
        <p:nvSpPr>
          <p:cNvPr id="29" name="Rectangle 28"/>
          <p:cNvSpPr/>
          <p:nvPr/>
        </p:nvSpPr>
        <p:spPr>
          <a:xfrm>
            <a:off x="6072198" y="2589192"/>
            <a:ext cx="285752" cy="714380"/>
          </a:xfrm>
          <a:prstGeom prst="rect">
            <a:avLst/>
          </a:prstGeom>
          <a:solidFill>
            <a:srgbClr val="0070C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/>
          <p:cNvSpPr/>
          <p:nvPr/>
        </p:nvSpPr>
        <p:spPr>
          <a:xfrm>
            <a:off x="6500826" y="3303572"/>
            <a:ext cx="285752" cy="428628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3000364" y="2589192"/>
            <a:ext cx="4000528" cy="720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32" name="Connecteur droit avec flèche 31"/>
          <p:cNvCxnSpPr/>
          <p:nvPr/>
        </p:nvCxnSpPr>
        <p:spPr>
          <a:xfrm rot="5400000">
            <a:off x="6858016" y="2946382"/>
            <a:ext cx="714380" cy="1588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7215206" y="2732068"/>
            <a:ext cx="5000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solidFill>
                  <a:srgbClr val="0070C0"/>
                </a:solidFill>
              </a:rPr>
              <a:t>∆z</a:t>
            </a:r>
            <a:endParaRPr lang="en-CA" sz="2000" dirty="0">
              <a:solidFill>
                <a:srgbClr val="0070C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00826" y="2589192"/>
            <a:ext cx="285752" cy="714380"/>
          </a:xfrm>
          <a:prstGeom prst="rect">
            <a:avLst/>
          </a:prstGeom>
          <a:solidFill>
            <a:srgbClr val="0070C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ZoneTexte 38"/>
          <p:cNvSpPr txBox="1"/>
          <p:nvPr/>
        </p:nvSpPr>
        <p:spPr>
          <a:xfrm>
            <a:off x="3857620" y="3289513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i="1" dirty="0" smtClean="0">
                <a:solidFill>
                  <a:srgbClr val="FF0000"/>
                </a:solidFill>
              </a:rPr>
              <a:t>P</a:t>
            </a:r>
            <a:r>
              <a:rPr lang="en-CA" b="1" baseline="-25000" dirty="0" smtClean="0">
                <a:solidFill>
                  <a:srgbClr val="FF0000"/>
                </a:solidFill>
              </a:rPr>
              <a:t>1</a:t>
            </a:r>
            <a:r>
              <a:rPr lang="en-CA" b="1" dirty="0" smtClean="0">
                <a:solidFill>
                  <a:srgbClr val="FF0000"/>
                </a:solidFill>
              </a:rPr>
              <a:t>=</a:t>
            </a:r>
            <a:endParaRPr lang="en-CA" b="1" baseline="-25000" dirty="0">
              <a:solidFill>
                <a:srgbClr val="FF0000"/>
              </a:solidFill>
            </a:endParaRPr>
          </a:p>
        </p:txBody>
      </p:sp>
      <p:sp>
        <p:nvSpPr>
          <p:cNvPr id="37" name="Title 3"/>
          <p:cNvSpPr>
            <a:spLocks noGrp="1"/>
          </p:cNvSpPr>
          <p:nvPr>
            <p:ph type="title"/>
          </p:nvPr>
        </p:nvSpPr>
        <p:spPr>
          <a:xfrm>
            <a:off x="457200" y="142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Cost-efficient sedimentation scheme</a:t>
            </a:r>
            <a:endParaRPr lang="fr-CA" dirty="0"/>
          </a:p>
        </p:txBody>
      </p:sp>
      <p:cxnSp>
        <p:nvCxnSpPr>
          <p:cNvPr id="38" name="Straight Connector 5"/>
          <p:cNvCxnSpPr/>
          <p:nvPr/>
        </p:nvCxnSpPr>
        <p:spPr>
          <a:xfrm>
            <a:off x="395536" y="1000108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71406" y="4429132"/>
            <a:ext cx="27347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Probabilities (proportions)</a:t>
            </a:r>
          </a:p>
          <a:p>
            <a:pPr algn="ctr"/>
            <a:r>
              <a:rPr lang="en-CA" dirty="0" smtClean="0"/>
              <a:t>and sedimentation fluxes</a:t>
            </a:r>
          </a:p>
          <a:p>
            <a:pPr algn="ctr"/>
            <a:r>
              <a:rPr lang="en-CA" dirty="0" smtClean="0"/>
              <a:t>are aware of the Courant</a:t>
            </a:r>
          </a:p>
          <a:p>
            <a:pPr algn="ctr"/>
            <a:r>
              <a:rPr lang="en-CA" dirty="0" smtClean="0"/>
              <a:t>number. So must be source</a:t>
            </a:r>
          </a:p>
          <a:p>
            <a:pPr algn="ctr"/>
            <a:r>
              <a:rPr lang="en-CA" dirty="0" smtClean="0"/>
              <a:t>sink terms. Sedimentation</a:t>
            </a:r>
          </a:p>
          <a:p>
            <a:pPr algn="ctr"/>
            <a:r>
              <a:rPr lang="en-CA" dirty="0" smtClean="0"/>
              <a:t>fluxes take into account</a:t>
            </a:r>
          </a:p>
          <a:p>
            <a:pPr algn="ctr"/>
            <a:r>
              <a:rPr lang="en-CA" dirty="0" smtClean="0"/>
              <a:t>source/sink terms : </a:t>
            </a:r>
          </a:p>
          <a:p>
            <a:pPr algn="ctr"/>
            <a:r>
              <a:rPr lang="en-CA" dirty="0" smtClean="0"/>
              <a:t>full interaction!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Cost-efficient sedimentation scheme</a:t>
            </a:r>
            <a:endParaRPr lang="fr-CA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14282" y="3720116"/>
            <a:ext cx="8371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Lets </a:t>
            </a:r>
            <a:r>
              <a:rPr lang="en-CA" dirty="0" smtClean="0"/>
              <a:t>fix a </a:t>
            </a:r>
            <a:r>
              <a:rPr lang="en-CA" b="1" dirty="0" smtClean="0"/>
              <a:t>maximum mean mass diameter </a:t>
            </a:r>
            <a:r>
              <a:rPr lang="en-CA" dirty="0" smtClean="0"/>
              <a:t>so that </a:t>
            </a:r>
            <a:r>
              <a:rPr lang="en-CA" b="1" i="1" dirty="0" smtClean="0"/>
              <a:t>D ≤ </a:t>
            </a:r>
            <a:r>
              <a:rPr lang="en-CA" b="1" i="1" dirty="0" err="1" smtClean="0"/>
              <a:t>D</a:t>
            </a:r>
            <a:r>
              <a:rPr lang="en-CA" b="1" i="1" baseline="-25000" dirty="0" err="1" smtClean="0"/>
              <a:t>max</a:t>
            </a:r>
            <a:r>
              <a:rPr lang="en-CA" b="1" i="1" baseline="-25000" dirty="0" smtClean="0"/>
              <a:t>   </a:t>
            </a:r>
            <a:r>
              <a:rPr lang="en-CA" dirty="0" smtClean="0"/>
              <a:t>(from obs., </a:t>
            </a:r>
            <a:r>
              <a:rPr lang="en-CA" dirty="0" err="1" smtClean="0"/>
              <a:t>tunable</a:t>
            </a:r>
            <a:r>
              <a:rPr lang="en-CA" dirty="0" smtClean="0"/>
              <a:t>).</a:t>
            </a:r>
            <a:endParaRPr lang="en-CA" b="1" i="1" baseline="-25000" dirty="0" smtClean="0"/>
          </a:p>
          <a:p>
            <a:r>
              <a:rPr lang="en-CA" dirty="0" smtClean="0"/>
              <a:t>   It follows that there is a </a:t>
            </a:r>
            <a:r>
              <a:rPr lang="en-CA" u="sng" dirty="0" smtClean="0"/>
              <a:t>maximum terminal fall velocity </a:t>
            </a:r>
          </a:p>
          <a:p>
            <a:r>
              <a:rPr lang="en-CA" dirty="0" smtClean="0"/>
              <a:t>   It follows that </a:t>
            </a:r>
            <a:r>
              <a:rPr lang="en-CA" dirty="0" smtClean="0"/>
              <a:t>both moment outgoing </a:t>
            </a:r>
            <a:r>
              <a:rPr lang="en-CA" dirty="0" smtClean="0"/>
              <a:t>sedimentation </a:t>
            </a:r>
            <a:r>
              <a:rPr lang="en-CA" b="1" dirty="0" smtClean="0"/>
              <a:t>fluxes are related and bounded</a:t>
            </a:r>
            <a:r>
              <a:rPr lang="en-CA" dirty="0" smtClean="0"/>
              <a:t>:</a:t>
            </a:r>
          </a:p>
        </p:txBody>
      </p:sp>
      <p:sp>
        <p:nvSpPr>
          <p:cNvPr id="5" name="Forme libre 4"/>
          <p:cNvSpPr/>
          <p:nvPr/>
        </p:nvSpPr>
        <p:spPr>
          <a:xfrm>
            <a:off x="8358213" y="1928802"/>
            <a:ext cx="616023" cy="1500198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orme libre 7"/>
          <p:cNvSpPr/>
          <p:nvPr/>
        </p:nvSpPr>
        <p:spPr>
          <a:xfrm>
            <a:off x="8340040" y="1792770"/>
            <a:ext cx="661116" cy="778974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Connecteur droit 9"/>
          <p:cNvCxnSpPr/>
          <p:nvPr/>
        </p:nvCxnSpPr>
        <p:spPr>
          <a:xfrm rot="5400000">
            <a:off x="7250925" y="2536025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5400000">
            <a:off x="6107917" y="2536025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7215206" y="1714488"/>
            <a:ext cx="928694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orme libre 12"/>
          <p:cNvSpPr/>
          <p:nvPr/>
        </p:nvSpPr>
        <p:spPr>
          <a:xfrm>
            <a:off x="7215206" y="1714488"/>
            <a:ext cx="1143008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Connecteur droit avec flèche 14"/>
          <p:cNvCxnSpPr/>
          <p:nvPr/>
        </p:nvCxnSpPr>
        <p:spPr>
          <a:xfrm rot="5400000">
            <a:off x="7537471" y="2535231"/>
            <a:ext cx="928694" cy="158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rot="5400000">
            <a:off x="7501752" y="2356636"/>
            <a:ext cx="571504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429520" y="34290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</a:t>
            </a:r>
            <a:endParaRPr lang="en-CA" dirty="0"/>
          </a:p>
        </p:txBody>
      </p:sp>
      <p:sp>
        <p:nvSpPr>
          <p:cNvPr id="20" name="ZoneTexte 19"/>
          <p:cNvSpPr txBox="1"/>
          <p:nvPr/>
        </p:nvSpPr>
        <p:spPr>
          <a:xfrm>
            <a:off x="8429652" y="34290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t+∆t</a:t>
            </a:r>
            <a:endParaRPr lang="en-CA" dirty="0"/>
          </a:p>
        </p:txBody>
      </p:sp>
      <p:graphicFrame>
        <p:nvGraphicFramePr>
          <p:cNvPr id="21" name="Objet 20"/>
          <p:cNvGraphicFramePr>
            <a:graphicFrameLocks noChangeAspect="1"/>
          </p:cNvGraphicFramePr>
          <p:nvPr/>
        </p:nvGraphicFramePr>
        <p:xfrm>
          <a:off x="1582729" y="4654556"/>
          <a:ext cx="1703387" cy="809625"/>
        </p:xfrm>
        <a:graphic>
          <a:graphicData uri="http://schemas.openxmlformats.org/presentationml/2006/ole">
            <p:oleObj spid="_x0000_s114690" name="Equation" r:id="rId3" imgW="914400" imgH="431640" progId="Equation.3">
              <p:embed/>
            </p:oleObj>
          </a:graphicData>
        </a:graphic>
      </p:graphicFrame>
      <p:sp>
        <p:nvSpPr>
          <p:cNvPr id="23" name="Rectangle 22"/>
          <p:cNvSpPr/>
          <p:nvPr/>
        </p:nvSpPr>
        <p:spPr>
          <a:xfrm>
            <a:off x="6643702" y="4857760"/>
            <a:ext cx="21431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ZoneTexte 17"/>
          <p:cNvSpPr txBox="1"/>
          <p:nvPr/>
        </p:nvSpPr>
        <p:spPr>
          <a:xfrm>
            <a:off x="714348" y="2071678"/>
            <a:ext cx="5997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 smtClean="0"/>
              <a:t>Avoiding excessive size </a:t>
            </a:r>
            <a:r>
              <a:rPr lang="en-CA" sz="3600" b="1" dirty="0" smtClean="0"/>
              <a:t>sorting</a:t>
            </a:r>
            <a:endParaRPr lang="en-CA" sz="3600" b="1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8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Cost-efficient sedimentation scheme</a:t>
            </a:r>
            <a:endParaRPr lang="fr-CA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rme libre 4"/>
          <p:cNvSpPr/>
          <p:nvPr/>
        </p:nvSpPr>
        <p:spPr>
          <a:xfrm>
            <a:off x="8358213" y="1928802"/>
            <a:ext cx="616023" cy="1500198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orme libre 7"/>
          <p:cNvSpPr/>
          <p:nvPr/>
        </p:nvSpPr>
        <p:spPr>
          <a:xfrm>
            <a:off x="8340040" y="1792770"/>
            <a:ext cx="661116" cy="778974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Connecteur droit 9"/>
          <p:cNvCxnSpPr/>
          <p:nvPr/>
        </p:nvCxnSpPr>
        <p:spPr>
          <a:xfrm rot="5400000">
            <a:off x="7250925" y="2536025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rot="5400000">
            <a:off x="6107917" y="2536025"/>
            <a:ext cx="2214578" cy="0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>
            <a:off x="7215206" y="1714488"/>
            <a:ext cx="928694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Forme libre 12"/>
          <p:cNvSpPr/>
          <p:nvPr/>
        </p:nvSpPr>
        <p:spPr>
          <a:xfrm>
            <a:off x="7215206" y="1714488"/>
            <a:ext cx="1143008" cy="500066"/>
          </a:xfrm>
          <a:custGeom>
            <a:avLst/>
            <a:gdLst>
              <a:gd name="connsiteX0" fmla="*/ 34344 w 661116"/>
              <a:gd name="connsiteY0" fmla="*/ 0 h 1586249"/>
              <a:gd name="connsiteX1" fmla="*/ 639651 w 661116"/>
              <a:gd name="connsiteY1" fmla="*/ 515155 h 1586249"/>
              <a:gd name="connsiteX2" fmla="*/ 163133 w 661116"/>
              <a:gd name="connsiteY2" fmla="*/ 1030310 h 1586249"/>
              <a:gd name="connsiteX3" fmla="*/ 21465 w 661116"/>
              <a:gd name="connsiteY3" fmla="*/ 1493950 h 1586249"/>
              <a:gd name="connsiteX4" fmla="*/ 34344 w 661116"/>
              <a:gd name="connsiteY4" fmla="*/ 1584102 h 1586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6" h="1586249">
                <a:moveTo>
                  <a:pt x="34344" y="0"/>
                </a:moveTo>
                <a:cubicBezTo>
                  <a:pt x="326265" y="171718"/>
                  <a:pt x="618186" y="343437"/>
                  <a:pt x="639651" y="515155"/>
                </a:cubicBezTo>
                <a:cubicBezTo>
                  <a:pt x="661116" y="686873"/>
                  <a:pt x="266164" y="867177"/>
                  <a:pt x="163133" y="1030310"/>
                </a:cubicBezTo>
                <a:cubicBezTo>
                  <a:pt x="60102" y="1193443"/>
                  <a:pt x="42930" y="1401651"/>
                  <a:pt x="21465" y="1493950"/>
                </a:cubicBezTo>
                <a:cubicBezTo>
                  <a:pt x="0" y="1586249"/>
                  <a:pt x="17172" y="1585175"/>
                  <a:pt x="34344" y="1584102"/>
                </a:cubicBezTo>
              </a:path>
            </a:pathLst>
          </a:custGeom>
          <a:ln w="2540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5" name="Connecteur droit avec flèche 14"/>
          <p:cNvCxnSpPr/>
          <p:nvPr/>
        </p:nvCxnSpPr>
        <p:spPr>
          <a:xfrm rot="5400000">
            <a:off x="7537471" y="2535231"/>
            <a:ext cx="928694" cy="158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rot="5400000">
            <a:off x="7501752" y="2356636"/>
            <a:ext cx="571504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429520" y="3429000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</a:t>
            </a:r>
            <a:endParaRPr lang="en-CA" dirty="0"/>
          </a:p>
        </p:txBody>
      </p:sp>
      <p:sp>
        <p:nvSpPr>
          <p:cNvPr id="20" name="ZoneTexte 19"/>
          <p:cNvSpPr txBox="1"/>
          <p:nvPr/>
        </p:nvSpPr>
        <p:spPr>
          <a:xfrm>
            <a:off x="8429652" y="34290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t+∆t</a:t>
            </a:r>
            <a:endParaRPr lang="en-CA" dirty="0"/>
          </a:p>
        </p:txBody>
      </p:sp>
      <p:graphicFrame>
        <p:nvGraphicFramePr>
          <p:cNvPr id="21" name="Objet 20"/>
          <p:cNvGraphicFramePr>
            <a:graphicFrameLocks noChangeAspect="1"/>
          </p:cNvGraphicFramePr>
          <p:nvPr/>
        </p:nvGraphicFramePr>
        <p:xfrm>
          <a:off x="1582729" y="4654556"/>
          <a:ext cx="1703387" cy="809625"/>
        </p:xfrm>
        <a:graphic>
          <a:graphicData uri="http://schemas.openxmlformats.org/presentationml/2006/ole">
            <p:oleObj spid="_x0000_s115714" name="Equation" r:id="rId3" imgW="914400" imgH="431640" progId="Equation.3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4156075" y="4643446"/>
          <a:ext cx="3736975" cy="809625"/>
        </p:xfrm>
        <a:graphic>
          <a:graphicData uri="http://schemas.openxmlformats.org/presentationml/2006/ole">
            <p:oleObj spid="_x0000_s115715" name="Equation" r:id="rId4" imgW="2006280" imgH="431640" progId="Equation.3">
              <p:embed/>
            </p:oleObj>
          </a:graphicData>
        </a:graphic>
      </p:graphicFrame>
      <p:sp>
        <p:nvSpPr>
          <p:cNvPr id="23" name="Rectangle 22"/>
          <p:cNvSpPr/>
          <p:nvPr/>
        </p:nvSpPr>
        <p:spPr>
          <a:xfrm>
            <a:off x="6643702" y="4857760"/>
            <a:ext cx="214314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>
            <a:off x="214282" y="5500702"/>
            <a:ext cx="8001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Lets fix a </a:t>
            </a:r>
            <a:r>
              <a:rPr lang="en-CA" b="1" dirty="0" smtClean="0"/>
              <a:t>minimum mean particle diameter</a:t>
            </a:r>
            <a:r>
              <a:rPr lang="en-CA" dirty="0" smtClean="0"/>
              <a:t> id </a:t>
            </a:r>
            <a:r>
              <a:rPr lang="en-CA" dirty="0" err="1" smtClean="0"/>
              <a:t>est</a:t>
            </a:r>
            <a:r>
              <a:rPr lang="en-CA" dirty="0" smtClean="0"/>
              <a:t> </a:t>
            </a:r>
            <a:r>
              <a:rPr lang="en-CA" b="1" i="1" dirty="0" smtClean="0"/>
              <a:t>D &gt; </a:t>
            </a:r>
            <a:r>
              <a:rPr lang="en-CA" b="1" i="1" dirty="0" err="1" smtClean="0"/>
              <a:t>D</a:t>
            </a:r>
            <a:r>
              <a:rPr lang="en-CA" b="1" i="1" baseline="-25000" dirty="0" err="1" smtClean="0"/>
              <a:t>min</a:t>
            </a:r>
            <a:r>
              <a:rPr lang="en-CA" b="1" i="1" baseline="-25000" dirty="0" smtClean="0"/>
              <a:t> </a:t>
            </a:r>
            <a:r>
              <a:rPr lang="en-CA" dirty="0" smtClean="0"/>
              <a:t> .</a:t>
            </a:r>
            <a:endParaRPr lang="en-CA" b="1" i="1" baseline="-25000" dirty="0" smtClean="0"/>
          </a:p>
          <a:p>
            <a:r>
              <a:rPr lang="en-CA" dirty="0" smtClean="0"/>
              <a:t>   It follows that there is a </a:t>
            </a:r>
            <a:r>
              <a:rPr lang="en-CA" u="sng" dirty="0" smtClean="0"/>
              <a:t>minimum terminal fall velocity</a:t>
            </a:r>
          </a:p>
          <a:p>
            <a:r>
              <a:rPr lang="en-CA" dirty="0" smtClean="0"/>
              <a:t>   It follows that outgoing </a:t>
            </a:r>
            <a:r>
              <a:rPr lang="en-CA" b="1" dirty="0" smtClean="0"/>
              <a:t>mass sedimentation flux </a:t>
            </a:r>
            <a:r>
              <a:rPr lang="en-CA" dirty="0" smtClean="0"/>
              <a:t>is bounded so that the remaining</a:t>
            </a:r>
          </a:p>
          <a:p>
            <a:r>
              <a:rPr lang="en-CA" dirty="0" smtClean="0"/>
              <a:t>   particles (if any, constrained by </a:t>
            </a:r>
            <a:r>
              <a:rPr lang="en-CA" b="1" i="1" dirty="0" smtClean="0"/>
              <a:t>F</a:t>
            </a:r>
            <a:r>
              <a:rPr lang="en-CA" b="1" i="1" baseline="-25000" dirty="0" smtClean="0"/>
              <a:t>N</a:t>
            </a:r>
            <a:r>
              <a:rPr lang="en-CA" dirty="0" smtClean="0"/>
              <a:t>) are always bigger than this minimum.</a:t>
            </a:r>
            <a:endParaRPr lang="en-CA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214282" y="3720116"/>
            <a:ext cx="83717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Lets </a:t>
            </a:r>
            <a:r>
              <a:rPr lang="en-CA" dirty="0" smtClean="0"/>
              <a:t>fix a </a:t>
            </a:r>
            <a:r>
              <a:rPr lang="en-CA" b="1" dirty="0" smtClean="0"/>
              <a:t>maximum mean mass diameter </a:t>
            </a:r>
            <a:r>
              <a:rPr lang="en-CA" dirty="0" smtClean="0"/>
              <a:t>so that </a:t>
            </a:r>
            <a:r>
              <a:rPr lang="en-CA" b="1" i="1" dirty="0" smtClean="0"/>
              <a:t>D ≤ </a:t>
            </a:r>
            <a:r>
              <a:rPr lang="en-CA" b="1" i="1" dirty="0" err="1" smtClean="0"/>
              <a:t>D</a:t>
            </a:r>
            <a:r>
              <a:rPr lang="en-CA" b="1" i="1" baseline="-25000" dirty="0" err="1" smtClean="0"/>
              <a:t>max</a:t>
            </a:r>
            <a:r>
              <a:rPr lang="en-CA" b="1" i="1" baseline="-25000" dirty="0" smtClean="0"/>
              <a:t>   </a:t>
            </a:r>
            <a:r>
              <a:rPr lang="en-CA" dirty="0" smtClean="0"/>
              <a:t>(from obs., </a:t>
            </a:r>
            <a:r>
              <a:rPr lang="en-CA" dirty="0" err="1" smtClean="0"/>
              <a:t>tunable</a:t>
            </a:r>
            <a:r>
              <a:rPr lang="en-CA" dirty="0" smtClean="0"/>
              <a:t>).</a:t>
            </a:r>
            <a:endParaRPr lang="en-CA" b="1" i="1" baseline="-25000" dirty="0" smtClean="0"/>
          </a:p>
          <a:p>
            <a:r>
              <a:rPr lang="en-CA" dirty="0" smtClean="0"/>
              <a:t>   It follows that there is a </a:t>
            </a:r>
            <a:r>
              <a:rPr lang="en-CA" u="sng" dirty="0" smtClean="0"/>
              <a:t>maximum terminal fall velocity </a:t>
            </a:r>
          </a:p>
          <a:p>
            <a:r>
              <a:rPr lang="en-CA" dirty="0" smtClean="0"/>
              <a:t>   It follows that </a:t>
            </a:r>
            <a:r>
              <a:rPr lang="en-CA" dirty="0" smtClean="0"/>
              <a:t>both moment outgoing </a:t>
            </a:r>
            <a:r>
              <a:rPr lang="en-CA" dirty="0" smtClean="0"/>
              <a:t>sedimentation </a:t>
            </a:r>
            <a:r>
              <a:rPr lang="en-CA" b="1" dirty="0" smtClean="0"/>
              <a:t>fluxes are related and bounded</a:t>
            </a:r>
            <a:r>
              <a:rPr lang="en-CA" dirty="0" smtClean="0"/>
              <a:t>: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714348" y="2071678"/>
            <a:ext cx="5997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 smtClean="0"/>
              <a:t>Avoiding excessive size </a:t>
            </a:r>
            <a:r>
              <a:rPr lang="en-CA" sz="3600" b="1" dirty="0" smtClean="0"/>
              <a:t>sorting</a:t>
            </a:r>
            <a:endParaRPr lang="en-CA" sz="3600" b="1" dirty="0" smtClean="0"/>
          </a:p>
        </p:txBody>
      </p:sp>
      <p:sp>
        <p:nvSpPr>
          <p:cNvPr id="25" name="ZoneTexte 24"/>
          <p:cNvSpPr txBox="1"/>
          <p:nvPr/>
        </p:nvSpPr>
        <p:spPr>
          <a:xfrm>
            <a:off x="1664770" y="71414"/>
            <a:ext cx="5606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 NUMBER 2: temporal resolution</a:t>
            </a:r>
            <a:endParaRPr lang="en-C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8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32" y="4000504"/>
            <a:ext cx="9144000" cy="28575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0" y="1214422"/>
            <a:ext cx="9144000" cy="278608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1D model comparison: sedimentation only of a collection of graupel particles</a:t>
            </a:r>
            <a:endParaRPr lang="fr-CA" dirty="0"/>
          </a:p>
        </p:txBody>
      </p:sp>
      <p:cxnSp>
        <p:nvCxnSpPr>
          <p:cNvPr id="4" name="Straight Connector 5"/>
          <p:cNvCxnSpPr/>
          <p:nvPr/>
        </p:nvCxnSpPr>
        <p:spPr>
          <a:xfrm>
            <a:off x="538412" y="1142984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 descr="Dg_dt10_6m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309691"/>
            <a:ext cx="3181350" cy="2619375"/>
          </a:xfrm>
          <a:prstGeom prst="rect">
            <a:avLst/>
          </a:prstGeom>
        </p:spPr>
      </p:pic>
      <p:pic>
        <p:nvPicPr>
          <p:cNvPr id="28" name="Image 27" descr="Ng_conserv_dt10_6m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2286" y="1309691"/>
            <a:ext cx="3181350" cy="2619375"/>
          </a:xfrm>
          <a:prstGeom prst="rect">
            <a:avLst/>
          </a:prstGeom>
        </p:spPr>
      </p:pic>
      <p:pic>
        <p:nvPicPr>
          <p:cNvPr id="24" name="Image 23" descr="Qg_conserv_dt10_6m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309691"/>
            <a:ext cx="3181350" cy="2619375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1534761" y="164305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1534761" y="164305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3929058" y="1643050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=6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6364526" y="1571612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DgMin</a:t>
            </a:r>
            <a:r>
              <a:rPr lang="en-CA" b="1" dirty="0" smtClean="0"/>
              <a:t>=none</a:t>
            </a:r>
            <a:endParaRPr lang="en-CA" b="1" dirty="0"/>
          </a:p>
        </p:txBody>
      </p:sp>
      <p:sp>
        <p:nvSpPr>
          <p:cNvPr id="38" name="ZoneTexte 37"/>
          <p:cNvSpPr txBox="1"/>
          <p:nvPr/>
        </p:nvSpPr>
        <p:spPr>
          <a:xfrm>
            <a:off x="6854550" y="1800043"/>
            <a:ext cx="1646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Box-</a:t>
            </a:r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</a:t>
            </a:r>
            <a:endParaRPr lang="en-CA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 </a:t>
            </a:r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Eulerian</a:t>
            </a:r>
            <a:endParaRPr lang="en-CA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scheme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7500958" y="2925545"/>
            <a:ext cx="1051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including</a:t>
            </a:r>
          </a:p>
          <a:p>
            <a:pPr algn="r"/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Dgmax</a:t>
            </a:r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44" name="Image 43" descr="Dg_new_dt10_6m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4095773"/>
            <a:ext cx="3181350" cy="2619375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7143768" y="4791686"/>
            <a:ext cx="1325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New</a:t>
            </a:r>
          </a:p>
          <a:p>
            <a:pPr algn="ctr"/>
            <a:r>
              <a:rPr lang="en-CA" b="1" dirty="0" err="1" smtClean="0">
                <a:solidFill>
                  <a:schemeClr val="accent6">
                    <a:lumMod val="75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scheme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3929058" y="4416990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=6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53" name="ZoneTexte 52"/>
          <p:cNvSpPr txBox="1"/>
          <p:nvPr/>
        </p:nvSpPr>
        <p:spPr>
          <a:xfrm>
            <a:off x="6324659" y="4345552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DgMin</a:t>
            </a:r>
            <a:r>
              <a:rPr lang="en-CA" b="1" dirty="0" smtClean="0"/>
              <a:t>=200</a:t>
            </a:r>
            <a:r>
              <a:rPr lang="el-GR" b="1" dirty="0" smtClean="0"/>
              <a:t>μ</a:t>
            </a:r>
            <a:r>
              <a:rPr lang="fr-CA" b="1" dirty="0" smtClean="0"/>
              <a:t>m</a:t>
            </a:r>
            <a:endParaRPr lang="en-CA" b="1" dirty="0"/>
          </a:p>
        </p:txBody>
      </p:sp>
      <p:pic>
        <p:nvPicPr>
          <p:cNvPr id="54" name="Image 53" descr="Ng_conserv_dt10_50m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2286" y="4095773"/>
            <a:ext cx="3181350" cy="2619375"/>
          </a:xfrm>
          <a:prstGeom prst="rect">
            <a:avLst/>
          </a:prstGeom>
        </p:spPr>
      </p:pic>
      <p:pic>
        <p:nvPicPr>
          <p:cNvPr id="49" name="Image 48" descr="Qg_conserv_dt10_6m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4095773"/>
            <a:ext cx="3181350" cy="2619375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1534761" y="441699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55" name="ZoneTexte 54"/>
          <p:cNvSpPr txBox="1"/>
          <p:nvPr/>
        </p:nvSpPr>
        <p:spPr>
          <a:xfrm>
            <a:off x="3929058" y="4416990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=6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25" name="Ellipse 24"/>
          <p:cNvSpPr/>
          <p:nvPr/>
        </p:nvSpPr>
        <p:spPr>
          <a:xfrm>
            <a:off x="3857620" y="1643050"/>
            <a:ext cx="164307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32" y="4000504"/>
            <a:ext cx="9144000" cy="285752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0" y="1214422"/>
            <a:ext cx="9144000" cy="278608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1D model comparison: sedimentation only of a collection of graupel particles</a:t>
            </a:r>
            <a:endParaRPr lang="fr-CA" dirty="0"/>
          </a:p>
        </p:txBody>
      </p:sp>
      <p:cxnSp>
        <p:nvCxnSpPr>
          <p:cNvPr id="4" name="Straight Connector 5"/>
          <p:cNvCxnSpPr/>
          <p:nvPr/>
        </p:nvCxnSpPr>
        <p:spPr>
          <a:xfrm>
            <a:off x="538412" y="1142984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534761" y="164305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pic>
        <p:nvPicPr>
          <p:cNvPr id="26" name="Image 25" descr="Dg_dt10_50m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1309691"/>
            <a:ext cx="3181350" cy="2619375"/>
          </a:xfrm>
          <a:prstGeom prst="rect">
            <a:avLst/>
          </a:prstGeom>
        </p:spPr>
      </p:pic>
      <p:pic>
        <p:nvPicPr>
          <p:cNvPr id="25" name="Image 24" descr="Ng_conserv_dt10_50m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62286" y="1309691"/>
            <a:ext cx="3181350" cy="2619375"/>
          </a:xfrm>
          <a:prstGeom prst="rect">
            <a:avLst/>
          </a:prstGeom>
        </p:spPr>
      </p:pic>
      <p:pic>
        <p:nvPicPr>
          <p:cNvPr id="21" name="Image 20" descr="Qg_conserv_dt10_50m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309691"/>
            <a:ext cx="3181350" cy="2619375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1534761" y="164305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3929058" y="1643050"/>
            <a:ext cx="15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=50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6364526" y="1571612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DgMin</a:t>
            </a:r>
            <a:r>
              <a:rPr lang="en-CA" b="1" dirty="0" smtClean="0"/>
              <a:t>=none</a:t>
            </a:r>
            <a:endParaRPr lang="en-CA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6854550" y="1800043"/>
            <a:ext cx="1646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Box-</a:t>
            </a:r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</a:t>
            </a:r>
            <a:endParaRPr lang="en-CA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 </a:t>
            </a:r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Eulerian</a:t>
            </a:r>
            <a:endParaRPr lang="en-CA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scheme</a:t>
            </a:r>
          </a:p>
        </p:txBody>
      </p:sp>
      <p:pic>
        <p:nvPicPr>
          <p:cNvPr id="33" name="Image 32" descr="Dg_new_dt10_50m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86446" y="4095773"/>
            <a:ext cx="3181350" cy="2619375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143768" y="4791686"/>
            <a:ext cx="1325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New</a:t>
            </a:r>
          </a:p>
          <a:p>
            <a:pPr algn="ctr"/>
            <a:r>
              <a:rPr lang="en-CA" b="1" dirty="0" err="1" smtClean="0">
                <a:solidFill>
                  <a:schemeClr val="accent6">
                    <a:lumMod val="75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scheme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324659" y="4345552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DgMin</a:t>
            </a:r>
            <a:r>
              <a:rPr lang="en-CA" b="1" dirty="0" smtClean="0"/>
              <a:t>=200</a:t>
            </a:r>
            <a:r>
              <a:rPr lang="el-GR" b="1" dirty="0" smtClean="0"/>
              <a:t>μ</a:t>
            </a:r>
            <a:r>
              <a:rPr lang="fr-CA" b="1" dirty="0" smtClean="0"/>
              <a:t>m</a:t>
            </a:r>
            <a:endParaRPr lang="en-CA" b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7500958" y="2925545"/>
            <a:ext cx="1051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including</a:t>
            </a:r>
          </a:p>
          <a:p>
            <a:pPr algn="r"/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Dgmax</a:t>
            </a:r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  <p:pic>
        <p:nvPicPr>
          <p:cNvPr id="48" name="Image 47" descr="Ng_conserv_dt10_6m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62286" y="4095773"/>
            <a:ext cx="3181350" cy="2619375"/>
          </a:xfrm>
          <a:prstGeom prst="rect">
            <a:avLst/>
          </a:prstGeom>
        </p:spPr>
      </p:pic>
      <p:pic>
        <p:nvPicPr>
          <p:cNvPr id="40" name="Image 39" descr="Qg_conserv_dt10_50m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44" y="4095773"/>
            <a:ext cx="3181350" cy="2619375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1534761" y="441699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49" name="ZoneTexte 48"/>
          <p:cNvSpPr txBox="1"/>
          <p:nvPr/>
        </p:nvSpPr>
        <p:spPr>
          <a:xfrm>
            <a:off x="3929058" y="4416990"/>
            <a:ext cx="15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=50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24" name="Ellipse 23"/>
          <p:cNvSpPr/>
          <p:nvPr/>
        </p:nvSpPr>
        <p:spPr>
          <a:xfrm>
            <a:off x="3857620" y="1643050"/>
            <a:ext cx="1643074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1285860"/>
            <a:ext cx="9144000" cy="464347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c</a:t>
            </a:r>
            <a:endParaRPr lang="en-CA" dirty="0"/>
          </a:p>
        </p:txBody>
      </p:sp>
      <p:pic>
        <p:nvPicPr>
          <p:cNvPr id="9" name="Image 8" descr="Qg_conserv_dt90_6mm.png"/>
          <p:cNvPicPr>
            <a:picLocks noChangeAspect="1"/>
          </p:cNvPicPr>
          <p:nvPr/>
        </p:nvPicPr>
        <p:blipFill>
          <a:blip r:embed="rId2" cstate="print"/>
          <a:srcRect r="5615"/>
          <a:stretch>
            <a:fillRect/>
          </a:stretch>
        </p:blipFill>
        <p:spPr>
          <a:xfrm>
            <a:off x="6741828" y="1571612"/>
            <a:ext cx="2402172" cy="2095500"/>
          </a:xfrm>
          <a:prstGeom prst="rect">
            <a:avLst/>
          </a:prstGeom>
        </p:spPr>
      </p:pic>
      <p:pic>
        <p:nvPicPr>
          <p:cNvPr id="7" name="Image 6" descr="Qg_conserv_dt60_6m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571612"/>
            <a:ext cx="2545080" cy="2095500"/>
          </a:xfrm>
          <a:prstGeom prst="rect">
            <a:avLst/>
          </a:prstGeom>
        </p:spPr>
      </p:pic>
      <p:pic>
        <p:nvPicPr>
          <p:cNvPr id="3" name="Image 2" descr="Qg_conserv_dt30_6m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1234" y="1571612"/>
            <a:ext cx="2545080" cy="2095500"/>
          </a:xfrm>
          <a:prstGeom prst="rect">
            <a:avLst/>
          </a:prstGeom>
        </p:spPr>
      </p:pic>
      <p:pic>
        <p:nvPicPr>
          <p:cNvPr id="2" name="Image 1" descr="Qg_conserv_dt10_50m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2" y="1571612"/>
            <a:ext cx="2545080" cy="2095500"/>
          </a:xfrm>
          <a:prstGeom prst="rect">
            <a:avLst/>
          </a:prstGeom>
        </p:spPr>
      </p:pic>
      <p:pic>
        <p:nvPicPr>
          <p:cNvPr id="14" name="Image 13" descr="Qg_conserv_dt480_6mm.png"/>
          <p:cNvPicPr>
            <a:picLocks noChangeAspect="1"/>
          </p:cNvPicPr>
          <p:nvPr/>
        </p:nvPicPr>
        <p:blipFill>
          <a:blip r:embed="rId6" cstate="print"/>
          <a:srcRect r="5615"/>
          <a:stretch>
            <a:fillRect/>
          </a:stretch>
        </p:blipFill>
        <p:spPr>
          <a:xfrm>
            <a:off x="6741828" y="3548078"/>
            <a:ext cx="2402172" cy="2095500"/>
          </a:xfrm>
          <a:prstGeom prst="rect">
            <a:avLst/>
          </a:prstGeom>
        </p:spPr>
      </p:pic>
      <p:pic>
        <p:nvPicPr>
          <p:cNvPr id="13" name="Image 12" descr="Qg_conserv_dt240_6m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0562" y="3548078"/>
            <a:ext cx="2545080" cy="2095500"/>
          </a:xfrm>
          <a:prstGeom prst="rect">
            <a:avLst/>
          </a:prstGeom>
        </p:spPr>
      </p:pic>
      <p:pic>
        <p:nvPicPr>
          <p:cNvPr id="12" name="Image 11" descr="Qg_conserv_dt180_6m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41234" y="3548078"/>
            <a:ext cx="2545080" cy="2095500"/>
          </a:xfrm>
          <a:prstGeom prst="rect">
            <a:avLst/>
          </a:prstGeom>
        </p:spPr>
      </p:pic>
      <p:pic>
        <p:nvPicPr>
          <p:cNvPr id="11" name="Image 10" descr="Qg_conserv_dt120_6mm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548078"/>
            <a:ext cx="2545080" cy="20955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285852" y="369095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=2min</a:t>
            </a:r>
            <a:endParaRPr lang="en-CA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3500430" y="369095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=3min</a:t>
            </a:r>
            <a:endParaRPr lang="en-CA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5715008" y="369095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=4min</a:t>
            </a:r>
            <a:endParaRPr lang="en-CA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8001024" y="369095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=8min</a:t>
            </a:r>
            <a:endParaRPr lang="en-CA" b="1" dirty="0"/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1D model comparison: sedimentation only of a collection of graupel particles</a:t>
            </a:r>
            <a:endParaRPr lang="fr-CA" dirty="0"/>
          </a:p>
        </p:txBody>
      </p:sp>
      <p:cxnSp>
        <p:nvCxnSpPr>
          <p:cNvPr id="20" name="Straight Connector 5"/>
          <p:cNvCxnSpPr/>
          <p:nvPr/>
        </p:nvCxnSpPr>
        <p:spPr>
          <a:xfrm>
            <a:off x="538412" y="1142984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7572396" y="5863256"/>
            <a:ext cx="1325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New</a:t>
            </a:r>
          </a:p>
          <a:p>
            <a:pPr algn="ctr"/>
            <a:r>
              <a:rPr lang="en-CA" b="1" dirty="0" err="1" smtClean="0">
                <a:solidFill>
                  <a:schemeClr val="accent6">
                    <a:lumMod val="75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scheme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2819693" y="6072206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=6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5078642" y="6072206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DgMin</a:t>
            </a:r>
            <a:r>
              <a:rPr lang="en-CA" b="1" dirty="0" smtClean="0"/>
              <a:t>=200</a:t>
            </a:r>
            <a:r>
              <a:rPr lang="el-GR" b="1" dirty="0" smtClean="0"/>
              <a:t>μ</a:t>
            </a:r>
            <a:r>
              <a:rPr lang="fr-CA" b="1" dirty="0" smtClean="0"/>
              <a:t>m</a:t>
            </a:r>
            <a:endParaRPr lang="en-CA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1357290" y="178597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3528613" y="178597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=30s</a:t>
            </a:r>
            <a:endParaRPr lang="en-CA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5814629" y="178597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=60s</a:t>
            </a:r>
            <a:endParaRPr lang="en-CA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8100645" y="178597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=90s</a:t>
            </a:r>
            <a:endParaRPr lang="en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 38" descr="Qg_conserv_dt480_6m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333" y="-24"/>
            <a:ext cx="2990469" cy="2462213"/>
          </a:xfrm>
          <a:prstGeom prst="rect">
            <a:avLst/>
          </a:prstGeom>
        </p:spPr>
      </p:pic>
      <p:pic>
        <p:nvPicPr>
          <p:cNvPr id="40" name="Image 39" descr="Qg_conserv_dt480_6m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0291" y="-24"/>
            <a:ext cx="2990469" cy="2462213"/>
          </a:xfrm>
          <a:prstGeom prst="rect">
            <a:avLst/>
          </a:prstGeom>
        </p:spPr>
      </p:pic>
      <p:pic>
        <p:nvPicPr>
          <p:cNvPr id="41" name="Image 40" descr="Qg_conserv_dt480_6m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62650" y="-24"/>
            <a:ext cx="2990469" cy="2462213"/>
          </a:xfrm>
          <a:prstGeom prst="rect">
            <a:avLst/>
          </a:prstGeom>
        </p:spPr>
      </p:pic>
      <p:pic>
        <p:nvPicPr>
          <p:cNvPr id="42" name="Image 41" descr="Ng_conserv_dt480_6m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2650" y="2181233"/>
            <a:ext cx="2990469" cy="2462213"/>
          </a:xfrm>
          <a:prstGeom prst="rect">
            <a:avLst/>
          </a:prstGeom>
        </p:spPr>
      </p:pic>
      <p:pic>
        <p:nvPicPr>
          <p:cNvPr id="43" name="Image 42" descr="Dg_dt480_6m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62650" y="4395811"/>
            <a:ext cx="2990469" cy="2462213"/>
          </a:xfrm>
          <a:prstGeom prst="rect">
            <a:avLst/>
          </a:prstGeom>
        </p:spPr>
      </p:pic>
      <p:pic>
        <p:nvPicPr>
          <p:cNvPr id="44" name="Image 43" descr="Ng_conserv_dt480_6mm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10291" y="2181233"/>
            <a:ext cx="2990469" cy="2462213"/>
          </a:xfrm>
          <a:prstGeom prst="rect">
            <a:avLst/>
          </a:prstGeom>
        </p:spPr>
      </p:pic>
      <p:pic>
        <p:nvPicPr>
          <p:cNvPr id="45" name="Image 44" descr="Dg_dt480_6mm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00364" y="4395787"/>
            <a:ext cx="2990469" cy="2462213"/>
          </a:xfrm>
          <a:prstGeom prst="rect">
            <a:avLst/>
          </a:prstGeom>
        </p:spPr>
      </p:pic>
      <p:pic>
        <p:nvPicPr>
          <p:cNvPr id="46" name="Image 45" descr="Ng_conserv_dt480_6mm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1333" y="2181233"/>
            <a:ext cx="2990469" cy="2462213"/>
          </a:xfrm>
          <a:prstGeom prst="rect">
            <a:avLst/>
          </a:prstGeom>
        </p:spPr>
      </p:pic>
      <p:pic>
        <p:nvPicPr>
          <p:cNvPr id="47" name="Image 46" descr="Dg_new_dt480_6mm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333" y="4395787"/>
            <a:ext cx="2990469" cy="2462213"/>
          </a:xfrm>
          <a:prstGeom prst="rect">
            <a:avLst/>
          </a:prstGeom>
        </p:spPr>
      </p:pic>
      <p:sp>
        <p:nvSpPr>
          <p:cNvPr id="48" name="ZoneTexte 47"/>
          <p:cNvSpPr txBox="1"/>
          <p:nvPr/>
        </p:nvSpPr>
        <p:spPr>
          <a:xfrm>
            <a:off x="1428728" y="157161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FF0000"/>
                </a:solidFill>
              </a:rPr>
              <a:t>dt</a:t>
            </a:r>
            <a:r>
              <a:rPr lang="en-CA" b="1" dirty="0" smtClean="0">
                <a:solidFill>
                  <a:srgbClr val="FF0000"/>
                </a:solidFill>
              </a:rPr>
              <a:t>=8min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1428728" y="385762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FF0000"/>
                </a:solidFill>
              </a:rPr>
              <a:t>dt</a:t>
            </a:r>
            <a:r>
              <a:rPr lang="en-CA" b="1" dirty="0" smtClean="0">
                <a:solidFill>
                  <a:srgbClr val="FF0000"/>
                </a:solidFill>
              </a:rPr>
              <a:t>=8min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428728" y="606006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>
                <a:solidFill>
                  <a:srgbClr val="FF0000"/>
                </a:solidFill>
              </a:rPr>
              <a:t>dt</a:t>
            </a:r>
            <a:r>
              <a:rPr lang="en-CA" b="1" dirty="0" smtClean="0">
                <a:solidFill>
                  <a:srgbClr val="FF0000"/>
                </a:solidFill>
              </a:rPr>
              <a:t>=8min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3929058" y="214290"/>
            <a:ext cx="16465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Box-</a:t>
            </a:r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</a:t>
            </a:r>
            <a:endParaRPr lang="en-CA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scheme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1357290" y="214290"/>
            <a:ext cx="1325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New</a:t>
            </a:r>
          </a:p>
          <a:p>
            <a:pPr algn="ctr"/>
            <a:r>
              <a:rPr lang="en-CA" b="1" dirty="0" err="1" smtClean="0">
                <a:solidFill>
                  <a:schemeClr val="accent6">
                    <a:lumMod val="75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scheme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7175151" y="214290"/>
            <a:ext cx="13259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err="1" smtClean="0">
                <a:solidFill>
                  <a:srgbClr val="00B050"/>
                </a:solidFill>
              </a:rPr>
              <a:t>Eulerian</a:t>
            </a:r>
            <a:endParaRPr lang="en-CA" b="1" dirty="0" smtClean="0">
              <a:solidFill>
                <a:srgbClr val="00B050"/>
              </a:solidFill>
            </a:endParaRPr>
          </a:p>
          <a:p>
            <a:pPr algn="r"/>
            <a:r>
              <a:rPr lang="en-CA" b="1" dirty="0" err="1" smtClean="0">
                <a:solidFill>
                  <a:srgbClr val="00B050"/>
                </a:solidFill>
              </a:rPr>
              <a:t>sedimentat</a:t>
            </a:r>
            <a:r>
              <a:rPr lang="en-CA" b="1" dirty="0" smtClean="0">
                <a:solidFill>
                  <a:srgbClr val="00B050"/>
                </a:solidFill>
              </a:rPr>
              <a:t>.</a:t>
            </a:r>
          </a:p>
          <a:p>
            <a:pPr algn="r"/>
            <a:r>
              <a:rPr lang="en-CA" b="1" dirty="0" smtClean="0">
                <a:solidFill>
                  <a:srgbClr val="00B050"/>
                </a:solidFill>
              </a:rPr>
              <a:t>scheme</a:t>
            </a:r>
          </a:p>
        </p:txBody>
      </p:sp>
      <p:sp>
        <p:nvSpPr>
          <p:cNvPr id="54" name="Rectangle 53"/>
          <p:cNvSpPr/>
          <p:nvPr/>
        </p:nvSpPr>
        <p:spPr>
          <a:xfrm rot="5400000">
            <a:off x="-428636" y="3357562"/>
            <a:ext cx="6858000" cy="1428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Rectangle 54"/>
          <p:cNvSpPr/>
          <p:nvPr/>
        </p:nvSpPr>
        <p:spPr>
          <a:xfrm rot="5400000">
            <a:off x="-285771" y="3357550"/>
            <a:ext cx="6858024" cy="1428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Rectangle 55"/>
          <p:cNvSpPr/>
          <p:nvPr/>
        </p:nvSpPr>
        <p:spPr>
          <a:xfrm rot="5400000">
            <a:off x="-3357594" y="3357538"/>
            <a:ext cx="6858000" cy="1428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Rectangle 56"/>
          <p:cNvSpPr/>
          <p:nvPr/>
        </p:nvSpPr>
        <p:spPr>
          <a:xfrm rot="5400000">
            <a:off x="2500310" y="3357551"/>
            <a:ext cx="6858024" cy="1428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Rectangle 57"/>
          <p:cNvSpPr/>
          <p:nvPr/>
        </p:nvSpPr>
        <p:spPr>
          <a:xfrm rot="5400000">
            <a:off x="2643186" y="3357551"/>
            <a:ext cx="6858024" cy="1428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Rectangle 58"/>
          <p:cNvSpPr/>
          <p:nvPr/>
        </p:nvSpPr>
        <p:spPr>
          <a:xfrm rot="5400000">
            <a:off x="5643582" y="3357551"/>
            <a:ext cx="6858024" cy="1428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Defining 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1428736"/>
            <a:ext cx="2143110" cy="111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715137" y="1571612"/>
            <a:ext cx="58208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dirty="0" smtClean="0"/>
              <a:t>Consistence with small scales:</a:t>
            </a:r>
          </a:p>
          <a:p>
            <a:pPr algn="r"/>
            <a:r>
              <a:rPr lang="en-CA" sz="2800" b="1" dirty="0" smtClean="0"/>
              <a:t>a lesson from Cloud Resolving Models</a:t>
            </a:r>
            <a:endParaRPr lang="en-CA" sz="28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857488" y="2643182"/>
            <a:ext cx="596349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000" dirty="0" smtClean="0"/>
              <a:t>microphysical processes representation implied within</a:t>
            </a:r>
          </a:p>
          <a:p>
            <a:r>
              <a:rPr lang="en-CA" sz="2000" dirty="0" smtClean="0"/>
              <a:t>convective phenomena, squall line and intense</a:t>
            </a:r>
            <a:endParaRPr lang="en-CA" sz="2000" b="1" i="1" dirty="0" smtClean="0"/>
          </a:p>
          <a:p>
            <a:r>
              <a:rPr lang="en-CA" sz="2000" dirty="0" smtClean="0"/>
              <a:t>precipitation periods impose a sufficient number of</a:t>
            </a:r>
          </a:p>
          <a:p>
            <a:r>
              <a:rPr lang="en-CA" sz="2000" dirty="0" smtClean="0"/>
              <a:t>hydrometeors classes (categories):</a:t>
            </a:r>
          </a:p>
          <a:p>
            <a:r>
              <a:rPr lang="en-CA" sz="2000" u="sng" dirty="0" smtClean="0"/>
              <a:t>liquid phase</a:t>
            </a:r>
            <a:r>
              <a:rPr lang="en-CA" sz="2000" dirty="0" smtClean="0"/>
              <a:t>: 	cloud water		</a:t>
            </a:r>
            <a:r>
              <a:rPr lang="en-CA" sz="2000" b="1" dirty="0" smtClean="0"/>
              <a:t>Qc</a:t>
            </a:r>
          </a:p>
          <a:p>
            <a:r>
              <a:rPr lang="en-CA" sz="2000" dirty="0" smtClean="0"/>
              <a:t>		rain			</a:t>
            </a:r>
            <a:r>
              <a:rPr lang="en-CA" sz="2000" b="1" dirty="0" err="1" smtClean="0"/>
              <a:t>Qr</a:t>
            </a:r>
            <a:endParaRPr lang="en-CA" sz="2000" b="1" dirty="0" smtClean="0"/>
          </a:p>
          <a:p>
            <a:r>
              <a:rPr lang="en-CA" sz="2000" u="sng" dirty="0" smtClean="0"/>
              <a:t>solid phase</a:t>
            </a:r>
            <a:r>
              <a:rPr lang="en-CA" sz="2000" dirty="0" smtClean="0"/>
              <a:t>: 	“ice” category 		</a:t>
            </a:r>
            <a:r>
              <a:rPr lang="en-CA" sz="2000" b="1" dirty="0" err="1" smtClean="0"/>
              <a:t>Qi</a:t>
            </a:r>
            <a:endParaRPr lang="en-CA" sz="2000" b="1" dirty="0" smtClean="0"/>
          </a:p>
          <a:p>
            <a:r>
              <a:rPr lang="en-CA" sz="2000" dirty="0" smtClean="0"/>
              <a:t>		“snow” category		</a:t>
            </a:r>
            <a:r>
              <a:rPr lang="en-CA" sz="2000" b="1" dirty="0" smtClean="0"/>
              <a:t>Qs</a:t>
            </a:r>
          </a:p>
          <a:p>
            <a:r>
              <a:rPr lang="en-CA" sz="2000" dirty="0" smtClean="0"/>
              <a:t>		graupel and/or hail	</a:t>
            </a:r>
            <a:r>
              <a:rPr lang="en-CA" sz="2000" b="1" dirty="0" err="1" smtClean="0"/>
              <a:t>Qg</a:t>
            </a:r>
            <a:r>
              <a:rPr lang="en-CA" sz="2000" b="1" dirty="0" smtClean="0"/>
              <a:t> / </a:t>
            </a:r>
            <a:r>
              <a:rPr lang="en-CA" sz="2000" b="1" dirty="0" err="1" smtClean="0"/>
              <a:t>Qh</a:t>
            </a:r>
            <a:endParaRPr lang="en-CA" dirty="0"/>
          </a:p>
        </p:txBody>
      </p:sp>
      <p:sp>
        <p:nvSpPr>
          <p:cNvPr id="7" name="Flèche droite à entaille 6"/>
          <p:cNvSpPr/>
          <p:nvPr/>
        </p:nvSpPr>
        <p:spPr>
          <a:xfrm>
            <a:off x="1785918" y="2643182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Flèche droite à entaille 7"/>
          <p:cNvSpPr/>
          <p:nvPr/>
        </p:nvSpPr>
        <p:spPr>
          <a:xfrm>
            <a:off x="1785918" y="5643578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auto">
          <a:xfrm>
            <a:off x="142844" y="3929066"/>
            <a:ext cx="2428860" cy="431799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Nb Classes ≥5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2" name="AutoShape 2"/>
          <p:cNvSpPr>
            <a:spLocks noChangeArrowheads="1"/>
          </p:cNvSpPr>
          <p:nvPr/>
        </p:nvSpPr>
        <p:spPr bwMode="auto">
          <a:xfrm>
            <a:off x="142844" y="6211911"/>
            <a:ext cx="2428860" cy="431799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Double Moment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28926" y="5648942"/>
            <a:ext cx="621507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smtClean="0"/>
              <a:t>Double moment schemes better than single moment</a:t>
            </a:r>
          </a:p>
          <a:p>
            <a:r>
              <a:rPr lang="en-CA" sz="2000" smtClean="0"/>
              <a:t>conceptually and by comparison with the observations.</a:t>
            </a:r>
          </a:p>
          <a:p>
            <a:r>
              <a:rPr lang="en-CA" sz="1600" smtClean="0"/>
              <a:t>(e.g. Lim and Hong, 2009; Morrison et al., 2009; Milbrandt et al., 2009?)	</a:t>
            </a:r>
            <a:r>
              <a:rPr lang="en-CA" smtClean="0"/>
              <a:t>	</a:t>
            </a:r>
          </a:p>
        </p:txBody>
      </p:sp>
      <p:pic>
        <p:nvPicPr>
          <p:cNvPr id="14" name="Picture 5" descr="rain-drop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3900" y="4284008"/>
            <a:ext cx="468000" cy="28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31" descr="snow_flake_1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4857760"/>
            <a:ext cx="468000" cy="28800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6" name="Picture 33" descr="Ice"/>
          <p:cNvPicPr preferRelativeResize="0">
            <a:picLocks noChangeArrowheads="1"/>
          </p:cNvPicPr>
          <p:nvPr/>
        </p:nvPicPr>
        <p:blipFill>
          <a:blip r:embed="rId5" cstate="print"/>
          <a:srcRect l="7584" t="9091" r="9291" b="9024"/>
          <a:stretch>
            <a:fillRect/>
          </a:stretch>
        </p:blipFill>
        <p:spPr bwMode="auto">
          <a:xfrm>
            <a:off x="8143900" y="4572008"/>
            <a:ext cx="468000" cy="28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4" descr="droplets_drawing"/>
          <p:cNvPicPr preferRelativeResize="0">
            <a:picLocks noChangeArrowheads="1"/>
          </p:cNvPicPr>
          <p:nvPr/>
        </p:nvPicPr>
        <p:blipFill>
          <a:blip r:embed="rId6" cstate="print"/>
          <a:srcRect b="41463"/>
          <a:stretch>
            <a:fillRect/>
          </a:stretch>
        </p:blipFill>
        <p:spPr bwMode="auto">
          <a:xfrm>
            <a:off x="8143900" y="3998256"/>
            <a:ext cx="468000" cy="28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Picture 30" descr="hail_graupel_sleet"/>
          <p:cNvPicPr preferRelativeResize="0">
            <a:picLocks noChangeArrowheads="1"/>
          </p:cNvPicPr>
          <p:nvPr/>
        </p:nvPicPr>
        <p:blipFill>
          <a:blip r:embed="rId7" cstate="print"/>
          <a:srcRect l="35179" t="14771" r="35324" b="10861"/>
          <a:stretch>
            <a:fillRect/>
          </a:stretch>
        </p:blipFill>
        <p:spPr bwMode="auto">
          <a:xfrm>
            <a:off x="7500958" y="5454000"/>
            <a:ext cx="46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32" descr="hail_graupel_sleet"/>
          <p:cNvPicPr preferRelativeResize="0">
            <a:picLocks noChangeArrowheads="1"/>
          </p:cNvPicPr>
          <p:nvPr/>
        </p:nvPicPr>
        <p:blipFill>
          <a:blip r:embed="rId8" cstate="print"/>
          <a:srcRect t="14771" r="71011" b="15205"/>
          <a:stretch>
            <a:fillRect/>
          </a:stretch>
        </p:blipFill>
        <p:spPr bwMode="auto">
          <a:xfrm>
            <a:off x="8143900" y="5454000"/>
            <a:ext cx="468000" cy="2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142844" y="-24"/>
            <a:ext cx="8786874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1D kinematic model comparison:</a:t>
            </a:r>
            <a:br>
              <a:rPr lang="en-CA" dirty="0" smtClean="0"/>
            </a:br>
            <a:r>
              <a:rPr lang="en-CA" dirty="0" smtClean="0"/>
              <a:t>full microphysics + Subgrid Cloud Fraction</a:t>
            </a:r>
            <a:endParaRPr lang="fr-CA" dirty="0"/>
          </a:p>
        </p:txBody>
      </p:sp>
      <p:cxnSp>
        <p:nvCxnSpPr>
          <p:cNvPr id="20" name="Straight Connector 5"/>
          <p:cNvCxnSpPr/>
          <p:nvPr/>
        </p:nvCxnSpPr>
        <p:spPr>
          <a:xfrm>
            <a:off x="538412" y="1214422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test1_breath_6mm.png"/>
          <p:cNvPicPr>
            <a:picLocks noChangeAspect="1"/>
          </p:cNvPicPr>
          <p:nvPr/>
        </p:nvPicPr>
        <p:blipFill>
          <a:blip r:embed="rId2" cstate="print"/>
          <a:srcRect r="67152" b="66667"/>
          <a:stretch>
            <a:fillRect/>
          </a:stretch>
        </p:blipFill>
        <p:spPr>
          <a:xfrm>
            <a:off x="2500298" y="2000240"/>
            <a:ext cx="4104408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c</a:t>
            </a:r>
            <a:endParaRPr lang="en-CA" dirty="0"/>
          </a:p>
        </p:txBody>
      </p:sp>
      <p:pic>
        <p:nvPicPr>
          <p:cNvPr id="5" name="Image 4" descr="fred_breath_6m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977" y="0"/>
            <a:ext cx="8330045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6000760" y="4786322"/>
            <a:ext cx="279922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1D kinematic model</a:t>
            </a:r>
          </a:p>
          <a:p>
            <a:pPr algn="ctr"/>
            <a:r>
              <a:rPr lang="en-CA" dirty="0" smtClean="0"/>
              <a:t>Weak  and slow Up </a:t>
            </a:r>
          </a:p>
          <a:p>
            <a:pPr algn="ctr"/>
            <a:r>
              <a:rPr lang="en-CA" dirty="0" smtClean="0"/>
              <a:t>and downdraft.</a:t>
            </a:r>
          </a:p>
          <a:p>
            <a:pPr algn="ctr"/>
            <a:r>
              <a:rPr lang="en-CA" dirty="0" smtClean="0"/>
              <a:t>With subgrid cloud fraction.</a:t>
            </a:r>
          </a:p>
          <a:p>
            <a:pPr algn="ctr"/>
            <a:r>
              <a:rPr lang="en-CA" b="1" dirty="0" smtClean="0">
                <a:solidFill>
                  <a:srgbClr val="FFC000"/>
                </a:solidFill>
              </a:rPr>
              <a:t>New</a:t>
            </a:r>
            <a:r>
              <a:rPr lang="en-CA" dirty="0" smtClean="0"/>
              <a:t> </a:t>
            </a:r>
            <a:r>
              <a:rPr lang="en-CA" b="1" dirty="0" smtClean="0">
                <a:solidFill>
                  <a:srgbClr val="FFC000"/>
                </a:solidFill>
              </a:rPr>
              <a:t>Sedimentation</a:t>
            </a:r>
          </a:p>
          <a:p>
            <a:pPr algn="ctr"/>
            <a:r>
              <a:rPr lang="en-CA" b="1" dirty="0" smtClean="0">
                <a:solidFill>
                  <a:srgbClr val="FFC000"/>
                </a:solidFill>
              </a:rPr>
              <a:t>Scheme</a:t>
            </a:r>
            <a:endParaRPr lang="en-CA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c</a:t>
            </a:r>
            <a:endParaRPr lang="en-CA" dirty="0"/>
          </a:p>
        </p:txBody>
      </p:sp>
      <p:pic>
        <p:nvPicPr>
          <p:cNvPr id="3" name="Image 2" descr="Breath_6m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977" y="0"/>
            <a:ext cx="8330045" cy="68580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6000760" y="4786322"/>
            <a:ext cx="27992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1D kinematic model</a:t>
            </a:r>
          </a:p>
          <a:p>
            <a:pPr algn="ctr"/>
            <a:r>
              <a:rPr lang="en-CA" dirty="0" smtClean="0"/>
              <a:t>Weak  and slow Up </a:t>
            </a:r>
          </a:p>
          <a:p>
            <a:pPr algn="ctr"/>
            <a:r>
              <a:rPr lang="en-CA" dirty="0" smtClean="0"/>
              <a:t>and downdraft.</a:t>
            </a:r>
          </a:p>
          <a:p>
            <a:pPr algn="ctr"/>
            <a:r>
              <a:rPr lang="en-CA" dirty="0" smtClean="0"/>
              <a:t>With subgrid cloud fraction.</a:t>
            </a:r>
          </a:p>
          <a:p>
            <a:pPr algn="ctr"/>
            <a:r>
              <a:rPr lang="en-CA" b="1" dirty="0" err="1" smtClean="0">
                <a:solidFill>
                  <a:srgbClr val="00B050"/>
                </a:solidFill>
              </a:rPr>
              <a:t>Eulerian</a:t>
            </a:r>
            <a:endParaRPr lang="en-CA" b="1" dirty="0" smtClean="0">
              <a:solidFill>
                <a:srgbClr val="00B050"/>
              </a:solidFill>
            </a:endParaRPr>
          </a:p>
          <a:p>
            <a:pPr algn="ctr"/>
            <a:r>
              <a:rPr lang="en-CA" b="1" dirty="0" smtClean="0">
                <a:solidFill>
                  <a:srgbClr val="00B050"/>
                </a:solidFill>
              </a:rPr>
              <a:t>Sedimentation</a:t>
            </a:r>
          </a:p>
          <a:p>
            <a:pPr algn="ctr"/>
            <a:r>
              <a:rPr lang="en-CA" b="1" dirty="0" smtClean="0">
                <a:solidFill>
                  <a:srgbClr val="00B050"/>
                </a:solidFill>
              </a:rPr>
              <a:t>Scheme</a:t>
            </a:r>
            <a:endParaRPr lang="en-CA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c</a:t>
            </a:r>
            <a:endParaRPr lang="en-CA" dirty="0"/>
          </a:p>
        </p:txBody>
      </p:sp>
      <p:pic>
        <p:nvPicPr>
          <p:cNvPr id="2" name="Image 1" descr="Breath_6m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977" y="0"/>
            <a:ext cx="8330045" cy="685800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6000760" y="4786322"/>
            <a:ext cx="27992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1D kinematic model</a:t>
            </a:r>
          </a:p>
          <a:p>
            <a:pPr algn="ctr"/>
            <a:r>
              <a:rPr lang="en-CA" dirty="0" smtClean="0"/>
              <a:t>Weak  and slow Up </a:t>
            </a:r>
          </a:p>
          <a:p>
            <a:pPr algn="ctr"/>
            <a:r>
              <a:rPr lang="en-CA" dirty="0" smtClean="0"/>
              <a:t>and downdraft.</a:t>
            </a:r>
          </a:p>
          <a:p>
            <a:pPr algn="ctr"/>
            <a:r>
              <a:rPr lang="en-CA" dirty="0" smtClean="0"/>
              <a:t>With subgrid cloud fraction.</a:t>
            </a:r>
          </a:p>
          <a:p>
            <a:pPr algn="ctr"/>
            <a:r>
              <a:rPr lang="en-C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Box-</a:t>
            </a:r>
            <a:r>
              <a:rPr lang="en-CA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Lagrangian</a:t>
            </a:r>
            <a:endParaRPr lang="en-CA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C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Sedimentation</a:t>
            </a:r>
          </a:p>
          <a:p>
            <a:pPr algn="ctr"/>
            <a:r>
              <a:rPr lang="en-C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Scheme</a:t>
            </a:r>
            <a:endParaRPr lang="en-CA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High performance, low cost!</a:t>
            </a:r>
            <a:endParaRPr lang="en-CA" dirty="0"/>
          </a:p>
        </p:txBody>
      </p:sp>
      <p:pic>
        <p:nvPicPr>
          <p:cNvPr id="3" name="Image 2" descr="time_explora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9696" y="1619250"/>
            <a:ext cx="6362700" cy="5238750"/>
          </a:xfrm>
          <a:prstGeom prst="rect">
            <a:avLst/>
          </a:prstGeom>
        </p:spPr>
      </p:pic>
      <p:cxnSp>
        <p:nvCxnSpPr>
          <p:cNvPr id="4" name="Straight Connector 5"/>
          <p:cNvCxnSpPr/>
          <p:nvPr/>
        </p:nvCxnSpPr>
        <p:spPr>
          <a:xfrm>
            <a:off x="538412" y="1214422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xplosion 1 4"/>
          <p:cNvSpPr/>
          <p:nvPr/>
        </p:nvSpPr>
        <p:spPr>
          <a:xfrm rot="1223596">
            <a:off x="7229738" y="3048021"/>
            <a:ext cx="1739861" cy="1313917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Cheap!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Explosion 1 5"/>
          <p:cNvSpPr/>
          <p:nvPr/>
        </p:nvSpPr>
        <p:spPr>
          <a:xfrm rot="18861475">
            <a:off x="207989" y="5282094"/>
            <a:ext cx="1739861" cy="1313917"/>
          </a:xfrm>
          <a:prstGeom prst="irregularSeal1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</a:t>
            </a:r>
          </a:p>
          <a:p>
            <a:pPr algn="ctr"/>
            <a:r>
              <a:rPr lang="en-CA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price!</a:t>
            </a:r>
            <a:endParaRPr lang="en-C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Adapting multi-moments microphysics</a:t>
            </a:r>
            <a:r>
              <a:rPr kumimoji="0" lang="en-CA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models across all resolutions</a:t>
            </a:r>
            <a:endParaRPr kumimoji="0" lang="fr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5" name="Straight Connector 5"/>
          <p:cNvCxnSpPr/>
          <p:nvPr/>
        </p:nvCxnSpPr>
        <p:spPr>
          <a:xfrm>
            <a:off x="395536" y="1428736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143240" y="3000372"/>
            <a:ext cx="2866810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CA" sz="3600" dirty="0" smtClean="0"/>
              <a:t>Two-fold issue</a:t>
            </a:r>
            <a:endParaRPr lang="en-CA" sz="3600" dirty="0"/>
          </a:p>
        </p:txBody>
      </p:sp>
      <p:grpSp>
        <p:nvGrpSpPr>
          <p:cNvPr id="2" name="Groupe 60"/>
          <p:cNvGrpSpPr/>
          <p:nvPr/>
        </p:nvGrpSpPr>
        <p:grpSpPr>
          <a:xfrm>
            <a:off x="142844" y="1547328"/>
            <a:ext cx="8858312" cy="1238730"/>
            <a:chOff x="142844" y="3929066"/>
            <a:chExt cx="8858312" cy="1238730"/>
          </a:xfrm>
        </p:grpSpPr>
        <p:sp>
          <p:nvSpPr>
            <p:cNvPr id="9" name="Chevron 8"/>
            <p:cNvSpPr/>
            <p:nvPr/>
          </p:nvSpPr>
          <p:spPr>
            <a:xfrm>
              <a:off x="4929222" y="4298398"/>
              <a:ext cx="4071934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0" name="Chevron 9"/>
            <p:cNvSpPr/>
            <p:nvPr/>
          </p:nvSpPr>
          <p:spPr>
            <a:xfrm>
              <a:off x="142844" y="4298398"/>
              <a:ext cx="3857652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929322" y="4286256"/>
              <a:ext cx="8114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GCM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385762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421481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sp>
          <p:nvSpPr>
            <p:cNvPr id="14" name="Chevron 13"/>
            <p:cNvSpPr/>
            <p:nvPr/>
          </p:nvSpPr>
          <p:spPr>
            <a:xfrm>
              <a:off x="4572000" y="4298398"/>
              <a:ext cx="500066" cy="484632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/>
            <p:cNvCxnSpPr/>
            <p:nvPr/>
          </p:nvCxnSpPr>
          <p:spPr>
            <a:xfrm rot="5400000">
              <a:off x="33747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5400000">
              <a:off x="980414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5400000">
              <a:off x="198054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rot="5400000">
              <a:off x="340930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rot="5400000">
              <a:off x="5052380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rot="5400000">
              <a:off x="5338132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>
              <a:off x="6624016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rot="5400000">
              <a:off x="8195651" y="4532398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159925" y="4798464"/>
              <a:ext cx="7687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100m</a:t>
              </a:r>
              <a:endParaRPr lang="en-CA" dirty="0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938305" y="4798464"/>
              <a:ext cx="776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500m</a:t>
              </a:r>
              <a:endParaRPr lang="en-CA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192879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1km</a:t>
              </a:r>
              <a:endParaRPr lang="en-CA" dirty="0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357554" y="4798464"/>
              <a:ext cx="6222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4km</a:t>
              </a:r>
              <a:endParaRPr lang="en-CA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4894069" y="4798464"/>
              <a:ext cx="749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10km</a:t>
              </a:r>
              <a:endParaRPr lang="en-CA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6465705" y="4774180"/>
              <a:ext cx="756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30km</a:t>
              </a:r>
              <a:endParaRPr lang="en-CA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8001024" y="4786322"/>
              <a:ext cx="8841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100km</a:t>
              </a:r>
              <a:endParaRPr lang="en-CA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2520954" y="4786322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2.5km</a:t>
              </a:r>
              <a:endParaRPr lang="en-CA" dirty="0"/>
            </a:p>
          </p:txBody>
        </p:sp>
        <p:cxnSp>
          <p:nvCxnSpPr>
            <p:cNvPr id="31" name="Connecteur droit 30"/>
            <p:cNvCxnSpPr/>
            <p:nvPr/>
          </p:nvCxnSpPr>
          <p:spPr>
            <a:xfrm rot="5400000">
              <a:off x="2766364" y="4520256"/>
              <a:ext cx="468000" cy="0"/>
            </a:xfrm>
            <a:prstGeom prst="line">
              <a:avLst/>
            </a:prstGeom>
            <a:ln w="38100">
              <a:gradFill>
                <a:gsLst>
                  <a:gs pos="0">
                    <a:schemeClr val="tx1"/>
                  </a:gs>
                  <a:gs pos="50000">
                    <a:schemeClr val="tx1">
                      <a:lumMod val="85000"/>
                      <a:lumOff val="15000"/>
                    </a:schemeClr>
                  </a:gs>
                  <a:gs pos="100000">
                    <a:schemeClr val="tx1">
                      <a:lumMod val="65000"/>
                      <a:lumOff val="35000"/>
                      <a:alpha val="58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/>
            <p:cNvSpPr txBox="1"/>
            <p:nvPr/>
          </p:nvSpPr>
          <p:spPr>
            <a:xfrm>
              <a:off x="5214942" y="3929066"/>
              <a:ext cx="753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dirty="0" smtClean="0"/>
                <a:t>15km</a:t>
              </a:r>
              <a:endParaRPr lang="en-CA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928794" y="4286256"/>
              <a:ext cx="80182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CRM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1709" y="4286256"/>
              <a:ext cx="678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LES</a:t>
              </a:r>
              <a:endParaRPr lang="en-C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6" name="Connecteur droit avec flèche 35"/>
          <p:cNvCxnSpPr>
            <a:stCxn id="6" idx="2"/>
            <a:endCxn id="37" idx="0"/>
          </p:cNvCxnSpPr>
          <p:nvPr/>
        </p:nvCxnSpPr>
        <p:spPr>
          <a:xfrm rot="5400000">
            <a:off x="3118768" y="3155636"/>
            <a:ext cx="966811" cy="19489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950030" y="4613514"/>
            <a:ext cx="3355342" cy="138499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2800" dirty="0" smtClean="0"/>
              <a:t>Spatial resolution </a:t>
            </a:r>
            <a:r>
              <a:rPr lang="en-CA" sz="2800" b="1" i="1" dirty="0" smtClean="0"/>
              <a:t>∆x </a:t>
            </a:r>
            <a:r>
              <a:rPr lang="en-CA" sz="2800" dirty="0" smtClean="0"/>
              <a:t>:</a:t>
            </a:r>
            <a:endParaRPr lang="en-CA" sz="2800" b="1" i="1" dirty="0" smtClean="0"/>
          </a:p>
          <a:p>
            <a:pPr algn="ctr"/>
            <a:r>
              <a:rPr lang="en-CA" sz="2800" dirty="0" smtClean="0"/>
              <a:t>Subgrid Cloud and</a:t>
            </a:r>
          </a:p>
          <a:p>
            <a:pPr algn="ctr"/>
            <a:r>
              <a:rPr lang="en-CA" sz="2800" dirty="0" smtClean="0"/>
              <a:t>Precipitation Fraction</a:t>
            </a:r>
            <a:endParaRPr lang="en-CA" sz="2800" dirty="0"/>
          </a:p>
        </p:txBody>
      </p:sp>
      <p:cxnSp>
        <p:nvCxnSpPr>
          <p:cNvPr id="40" name="Connecteur droit avec flèche 39"/>
          <p:cNvCxnSpPr>
            <a:stCxn id="6" idx="2"/>
            <a:endCxn id="43" idx="0"/>
          </p:cNvCxnSpPr>
          <p:nvPr/>
        </p:nvCxnSpPr>
        <p:spPr>
          <a:xfrm rot="16200000" flipH="1">
            <a:off x="5063077" y="3160270"/>
            <a:ext cx="966811" cy="19396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4669083" y="4613514"/>
            <a:ext cx="3694473" cy="13849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sz="2800" dirty="0" smtClean="0"/>
              <a:t>Temporal resolution </a:t>
            </a:r>
            <a:r>
              <a:rPr lang="en-CA" sz="2800" b="1" i="1" dirty="0" smtClean="0"/>
              <a:t>∆t</a:t>
            </a:r>
            <a:r>
              <a:rPr lang="en-CA" sz="2800" dirty="0" smtClean="0"/>
              <a:t> :</a:t>
            </a:r>
          </a:p>
          <a:p>
            <a:pPr algn="ctr"/>
            <a:r>
              <a:rPr lang="en-CA" sz="2800" dirty="0"/>
              <a:t>S</a:t>
            </a:r>
            <a:r>
              <a:rPr lang="en-CA" sz="2800" dirty="0" smtClean="0"/>
              <a:t>edimentation related</a:t>
            </a:r>
          </a:p>
          <a:p>
            <a:pPr algn="ctr"/>
            <a:r>
              <a:rPr lang="en-CA" sz="2800" dirty="0" smtClean="0"/>
              <a:t>issue</a:t>
            </a:r>
            <a:endParaRPr lang="en-CA" sz="2800" dirty="0"/>
          </a:p>
        </p:txBody>
      </p:sp>
      <p:pic>
        <p:nvPicPr>
          <p:cNvPr id="38" name="Picture 4" descr="C:\Users\MAXFRAG\Documents\TRAVAIL\Articles\Article_SCF_1D\images\premiere_version\overlap5.png"/>
          <p:cNvPicPr>
            <a:picLocks noChangeAspect="1" noChangeArrowheads="1"/>
          </p:cNvPicPr>
          <p:nvPr/>
        </p:nvPicPr>
        <p:blipFill>
          <a:blip r:embed="rId3" cstate="print"/>
          <a:srcRect l="7894"/>
          <a:stretch>
            <a:fillRect/>
          </a:stretch>
        </p:blipFill>
        <p:spPr bwMode="auto">
          <a:xfrm>
            <a:off x="357158" y="3071810"/>
            <a:ext cx="2143142" cy="1500198"/>
          </a:xfrm>
          <a:prstGeom prst="rect">
            <a:avLst/>
          </a:prstGeom>
          <a:noFill/>
        </p:spPr>
      </p:pic>
      <p:pic>
        <p:nvPicPr>
          <p:cNvPr id="39" name="Image 38" descr="image_19.gif"/>
          <p:cNvPicPr>
            <a:picLocks noChangeAspect="1"/>
          </p:cNvPicPr>
          <p:nvPr/>
        </p:nvPicPr>
        <p:blipFill>
          <a:blip r:embed="rId4" cstate="print"/>
          <a:srcRect l="4330" b="54167"/>
          <a:stretch>
            <a:fillRect/>
          </a:stretch>
        </p:blipFill>
        <p:spPr>
          <a:xfrm>
            <a:off x="6715140" y="2928934"/>
            <a:ext cx="2286016" cy="1655725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467381" y="6143649"/>
          <a:ext cx="3533775" cy="642937"/>
        </p:xfrm>
        <a:graphic>
          <a:graphicData uri="http://schemas.openxmlformats.org/presentationml/2006/ole">
            <p:oleObj spid="_x0000_s117762" name="Equation" r:id="rId5" imgW="2374560" imgH="431640" progId="Equation.3">
              <p:embed/>
            </p:oleObj>
          </a:graphicData>
        </a:graphic>
      </p:graphicFrame>
      <p:pic>
        <p:nvPicPr>
          <p:cNvPr id="41" name="Image 40" descr="Image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5929330"/>
            <a:ext cx="2428892" cy="89161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Cost-efficient sedimentation scheme</a:t>
            </a:r>
            <a:endParaRPr lang="fr-CA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95536" y="1268760"/>
            <a:ext cx="8208912" cy="0"/>
          </a:xfrm>
          <a:prstGeom prst="line">
            <a:avLst/>
          </a:prstGeom>
          <a:ln w="63500" cap="rnd">
            <a:solidFill>
              <a:srgbClr val="FF00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85720" y="1428736"/>
            <a:ext cx="880080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Conclusions</a:t>
            </a:r>
            <a:r>
              <a:rPr lang="en-CA" b="1" dirty="0" smtClean="0"/>
              <a:t>:</a:t>
            </a:r>
          </a:p>
          <a:p>
            <a:endParaRPr lang="en-CA" b="1" dirty="0" smtClean="0"/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  Advantage 1: much </a:t>
            </a:r>
            <a:r>
              <a:rPr lang="en-CA" b="1" dirty="0" smtClean="0"/>
              <a:t>lighter</a:t>
            </a:r>
            <a:r>
              <a:rPr lang="en-CA" dirty="0" smtClean="0"/>
              <a:t> scheme that mimics </a:t>
            </a:r>
            <a:r>
              <a:rPr lang="en-CA" dirty="0" err="1" smtClean="0"/>
              <a:t>Eulerian</a:t>
            </a:r>
            <a:r>
              <a:rPr lang="en-CA" dirty="0" smtClean="0"/>
              <a:t>/</a:t>
            </a:r>
            <a:r>
              <a:rPr lang="en-CA" dirty="0" err="1" smtClean="0"/>
              <a:t>Lagrangian</a:t>
            </a:r>
            <a:r>
              <a:rPr lang="en-CA" dirty="0" smtClean="0"/>
              <a:t> schemes at short ∆t.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  Advantage 2: much </a:t>
            </a:r>
            <a:r>
              <a:rPr lang="en-CA" b="1" dirty="0" smtClean="0"/>
              <a:t>faster </a:t>
            </a:r>
            <a:r>
              <a:rPr lang="en-CA" dirty="0" smtClean="0"/>
              <a:t>scheme.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  Advantage 3: able to </a:t>
            </a:r>
            <a:r>
              <a:rPr lang="en-CA" b="1" dirty="0" smtClean="0"/>
              <a:t>get rid of excessive size sorting</a:t>
            </a:r>
            <a:r>
              <a:rPr lang="en-CA" dirty="0" smtClean="0"/>
              <a:t>, at any time step.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 </a:t>
            </a:r>
            <a:r>
              <a:rPr lang="en-CA" dirty="0" smtClean="0"/>
              <a:t> Advantage 4: theoretically able to take into account </a:t>
            </a:r>
            <a:r>
              <a:rPr lang="en-CA" b="1" dirty="0" smtClean="0"/>
              <a:t>source/sink terms </a:t>
            </a:r>
            <a:r>
              <a:rPr lang="en-CA" dirty="0" smtClean="0"/>
              <a:t>and</a:t>
            </a:r>
            <a:r>
              <a:rPr lang="en-CA" b="1" dirty="0" smtClean="0"/>
              <a:t> sedimentation</a:t>
            </a:r>
          </a:p>
          <a:p>
            <a:r>
              <a:rPr lang="en-CA" dirty="0"/>
              <a:t> </a:t>
            </a:r>
            <a:r>
              <a:rPr lang="en-CA" dirty="0" smtClean="0"/>
              <a:t>   at the </a:t>
            </a:r>
            <a:r>
              <a:rPr lang="en-CA" b="1" dirty="0" smtClean="0"/>
              <a:t>same time</a:t>
            </a:r>
            <a:r>
              <a:rPr lang="en-CA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CA" dirty="0"/>
              <a:t> </a:t>
            </a:r>
            <a:r>
              <a:rPr lang="en-CA" dirty="0" smtClean="0"/>
              <a:t> Advantage 5: stable (able to avoid </a:t>
            </a:r>
            <a:r>
              <a:rPr lang="en-CA" b="1" dirty="0" smtClean="0"/>
              <a:t>loss of precipitations</a:t>
            </a:r>
            <a:r>
              <a:rPr lang="en-CA" dirty="0" smtClean="0"/>
              <a:t> that was the problem</a:t>
            </a:r>
          </a:p>
          <a:p>
            <a:r>
              <a:rPr lang="en-CA" dirty="0" smtClean="0"/>
              <a:t>    for </a:t>
            </a:r>
            <a:r>
              <a:rPr lang="en-CA" b="1" dirty="0" smtClean="0"/>
              <a:t>long time steps</a:t>
            </a:r>
            <a:r>
              <a:rPr lang="en-CA" dirty="0" smtClean="0"/>
              <a:t>).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  Disappointment 1: results are not time-step independent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  Disappointment 2: at large time step, staggering (diffusion) of precipitation close to </a:t>
            </a:r>
          </a:p>
          <a:p>
            <a:r>
              <a:rPr lang="en-CA" dirty="0" smtClean="0"/>
              <a:t>   “diagnostic precipitation” schemes effect (limit of the continuous fluxes and source/sink </a:t>
            </a:r>
          </a:p>
          <a:p>
            <a:r>
              <a:rPr lang="en-CA" dirty="0" smtClean="0"/>
              <a:t>    terms assumption).</a:t>
            </a:r>
          </a:p>
          <a:p>
            <a:pPr>
              <a:buFont typeface="Arial" pitchFamily="34" charset="0"/>
              <a:buChar char="•"/>
            </a:pPr>
            <a:r>
              <a:rPr lang="en-CA" dirty="0" smtClean="0"/>
              <a:t>  Disappointment 3: </a:t>
            </a:r>
            <a:r>
              <a:rPr lang="en-CA" dirty="0" smtClean="0"/>
              <a:t>up to now, </a:t>
            </a:r>
            <a:r>
              <a:rPr lang="en-CA" dirty="0" smtClean="0"/>
              <a:t>at </a:t>
            </a:r>
            <a:r>
              <a:rPr lang="en-CA" dirty="0" smtClean="0"/>
              <a:t>large time step, source/sink terms do not take </a:t>
            </a:r>
            <a:r>
              <a:rPr lang="en-CA" dirty="0" smtClean="0"/>
              <a:t>into</a:t>
            </a:r>
          </a:p>
          <a:p>
            <a:r>
              <a:rPr lang="en-CA" dirty="0" smtClean="0"/>
              <a:t> </a:t>
            </a:r>
            <a:r>
              <a:rPr lang="en-CA" dirty="0" smtClean="0"/>
              <a:t>  </a:t>
            </a:r>
            <a:r>
              <a:rPr lang="en-CA" dirty="0" smtClean="0"/>
              <a:t> account sedimentation </a:t>
            </a:r>
            <a:r>
              <a:rPr lang="en-CA" dirty="0" smtClean="0"/>
              <a:t>in a satisfying way. </a:t>
            </a:r>
          </a:p>
          <a:p>
            <a:endParaRPr lang="en-CA" dirty="0" smtClean="0"/>
          </a:p>
          <a:p>
            <a:r>
              <a:rPr lang="en-CA" dirty="0" smtClean="0"/>
              <a:t>→ </a:t>
            </a:r>
            <a:r>
              <a:rPr lang="en-CA" dirty="0" smtClean="0"/>
              <a:t>Possibility to mix our </a:t>
            </a:r>
            <a:r>
              <a:rPr lang="en-CA" dirty="0" smtClean="0"/>
              <a:t>microphysical sub-stepping </a:t>
            </a:r>
            <a:r>
              <a:rPr lang="en-CA" dirty="0" smtClean="0"/>
              <a:t>approach with </a:t>
            </a:r>
            <a:r>
              <a:rPr lang="en-CA" dirty="0" smtClean="0"/>
              <a:t>the </a:t>
            </a:r>
          </a:p>
          <a:p>
            <a:r>
              <a:rPr lang="en-CA" dirty="0" smtClean="0"/>
              <a:t>	</a:t>
            </a:r>
            <a:r>
              <a:rPr lang="en-CA" dirty="0" smtClean="0"/>
              <a:t>new </a:t>
            </a:r>
            <a:r>
              <a:rPr lang="en-CA" dirty="0" smtClean="0"/>
              <a:t>sedimentation at lower cost. </a:t>
            </a:r>
            <a:endParaRPr lang="en-CA" dirty="0"/>
          </a:p>
        </p:txBody>
      </p:sp>
    </p:spTree>
    <p:extLst>
      <p:ext uri="{BB962C8B-B14F-4D97-AF65-F5344CB8AC3E}">
        <p14:creationId xmlns="" xmlns:p14="http://schemas.microsoft.com/office/powerpoint/2010/main" val="13318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28_au-dessus-des-nu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54079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7158" y="1785926"/>
            <a:ext cx="8458200" cy="1470025"/>
          </a:xfrm>
        </p:spPr>
        <p:txBody>
          <a:bodyPr>
            <a:noAutofit/>
          </a:bodyPr>
          <a:lstStyle/>
          <a:p>
            <a:r>
              <a:rPr lang="en-US" i="1" dirty="0" smtClean="0"/>
              <a:t>Double moment microphysics schemes for Numerical Weather Prediction models: why and how?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3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6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7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5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14546" y="4214818"/>
            <a:ext cx="4765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Will </a:t>
            </a:r>
            <a:r>
              <a:rPr lang="fr-FR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</a:t>
            </a:r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buy</a:t>
            </a:r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fr-FR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it</a:t>
            </a:r>
            <a:r>
              <a:rPr lang="fr-FR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?</a:t>
            </a:r>
            <a:endParaRPr lang="fr-F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5400000">
            <a:off x="-1750239" y="2035959"/>
            <a:ext cx="6858000" cy="278608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 rot="5400000">
            <a:off x="4036255" y="2035951"/>
            <a:ext cx="6858000" cy="27860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 rot="5400000">
            <a:off x="1143000" y="1928802"/>
            <a:ext cx="6858000" cy="300039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1D model comparison: sedimentation only of a collection of graupel particles</a:t>
            </a:r>
            <a:endParaRPr lang="fr-CA" dirty="0"/>
          </a:p>
        </p:txBody>
      </p:sp>
      <p:pic>
        <p:nvPicPr>
          <p:cNvPr id="21" name="Image 20" descr="compare_scheme_dt10_6m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977" y="0"/>
            <a:ext cx="8330045" cy="6858000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3929058" y="214290"/>
            <a:ext cx="16465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Box-</a:t>
            </a:r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Lagrangian</a:t>
            </a:r>
            <a:endParaRPr lang="en-CA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or </a:t>
            </a:r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Eulerian</a:t>
            </a:r>
            <a:endParaRPr lang="en-CA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en-CA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algn="r"/>
            <a:r>
              <a:rPr lang="en-CA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scheme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072330" y="214290"/>
            <a:ext cx="1325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New</a:t>
            </a:r>
          </a:p>
          <a:p>
            <a:pPr algn="ctr"/>
            <a:r>
              <a:rPr lang="en-CA" b="1" dirty="0" err="1" smtClean="0">
                <a:solidFill>
                  <a:schemeClr val="accent6">
                    <a:lumMod val="75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scheme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428728" y="214290"/>
            <a:ext cx="13259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New</a:t>
            </a:r>
          </a:p>
          <a:p>
            <a:pPr algn="ctr"/>
            <a:r>
              <a:rPr lang="en-CA" b="1" dirty="0" err="1" smtClean="0">
                <a:solidFill>
                  <a:schemeClr val="accent6">
                    <a:lumMod val="75000"/>
                  </a:schemeClr>
                </a:solidFill>
              </a:rPr>
              <a:t>sedimentat</a:t>
            </a:r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en-CA" b="1" dirty="0" smtClean="0">
                <a:solidFill>
                  <a:schemeClr val="accent6">
                    <a:lumMod val="75000"/>
                  </a:schemeClr>
                </a:solidFill>
              </a:rPr>
              <a:t>scheme</a:t>
            </a:r>
            <a:endParaRPr lang="en-C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142976" y="2714620"/>
            <a:ext cx="1604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DgMin</a:t>
            </a:r>
            <a:r>
              <a:rPr lang="en-CA" b="1" dirty="0" smtClean="0"/>
              <a:t>=200</a:t>
            </a:r>
            <a:r>
              <a:rPr lang="el-GR" b="1" dirty="0" smtClean="0"/>
              <a:t>μ</a:t>
            </a:r>
            <a:r>
              <a:rPr lang="fr-CA" b="1" dirty="0" smtClean="0"/>
              <a:t>m</a:t>
            </a:r>
            <a:endParaRPr lang="en-CA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6858016" y="2702478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DgMin</a:t>
            </a:r>
            <a:r>
              <a:rPr lang="en-CA" b="1" dirty="0" smtClean="0"/>
              <a:t>=25</a:t>
            </a:r>
            <a:r>
              <a:rPr lang="el-GR" b="1" dirty="0" smtClean="0"/>
              <a:t>μ</a:t>
            </a:r>
            <a:r>
              <a:rPr lang="fr-CA" b="1" dirty="0" smtClean="0"/>
              <a:t>m</a:t>
            </a:r>
            <a:endParaRPr lang="en-CA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1285852" y="4857760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=6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4000496" y="4857760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=6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6820221" y="4857760"/>
            <a:ext cx="1466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DgMax</a:t>
            </a:r>
            <a:r>
              <a:rPr lang="en-CA" b="1" dirty="0" smtClean="0"/>
              <a:t>=6</a:t>
            </a:r>
            <a:r>
              <a:rPr lang="fr-CA" b="1" dirty="0" smtClean="0"/>
              <a:t>mm</a:t>
            </a:r>
            <a:endParaRPr lang="en-CA" b="1" dirty="0"/>
          </a:p>
        </p:txBody>
      </p:sp>
      <p:sp>
        <p:nvSpPr>
          <p:cNvPr id="19" name="Rectangle 18"/>
          <p:cNvSpPr/>
          <p:nvPr/>
        </p:nvSpPr>
        <p:spPr>
          <a:xfrm rot="5400000">
            <a:off x="-285761" y="3357562"/>
            <a:ext cx="6858000" cy="1428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 rot="5400000">
            <a:off x="2643198" y="3357538"/>
            <a:ext cx="6858000" cy="1428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 rot="5400000">
            <a:off x="-142884" y="3357538"/>
            <a:ext cx="6858000" cy="1428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/>
          <p:cNvSpPr/>
          <p:nvPr/>
        </p:nvSpPr>
        <p:spPr>
          <a:xfrm rot="5400000">
            <a:off x="2500322" y="3357538"/>
            <a:ext cx="6858000" cy="1428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/>
          <p:cNvSpPr/>
          <p:nvPr/>
        </p:nvSpPr>
        <p:spPr>
          <a:xfrm rot="5400000">
            <a:off x="-3214702" y="3214678"/>
            <a:ext cx="6858000" cy="4285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smtClean="0"/>
              <a:t>c</a:t>
            </a:r>
            <a:endParaRPr lang="en-CA" dirty="0"/>
          </a:p>
        </p:txBody>
      </p:sp>
      <p:sp>
        <p:nvSpPr>
          <p:cNvPr id="28" name="Rectangle 27"/>
          <p:cNvSpPr/>
          <p:nvPr/>
        </p:nvSpPr>
        <p:spPr>
          <a:xfrm rot="5400000">
            <a:off x="5500702" y="3214702"/>
            <a:ext cx="6858000" cy="42859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ZoneTexte 31"/>
          <p:cNvSpPr txBox="1"/>
          <p:nvPr/>
        </p:nvSpPr>
        <p:spPr>
          <a:xfrm>
            <a:off x="4000496" y="271462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DgMin</a:t>
            </a:r>
            <a:r>
              <a:rPr lang="en-CA" b="1" dirty="0" smtClean="0"/>
              <a:t>=none</a:t>
            </a:r>
            <a:endParaRPr lang="en-CA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1928794" y="128586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1928794" y="3571876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1928794" y="5774312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err="1" smtClean="0"/>
              <a:t>dt</a:t>
            </a:r>
            <a:r>
              <a:rPr lang="en-CA" b="1" dirty="0" smtClean="0"/>
              <a:t>=10s</a:t>
            </a:r>
            <a:endParaRPr lang="en-CA" b="1" dirty="0"/>
          </a:p>
        </p:txBody>
      </p:sp>
      <p:sp>
        <p:nvSpPr>
          <p:cNvPr id="38" name="Ellipse 37"/>
          <p:cNvSpPr/>
          <p:nvPr/>
        </p:nvSpPr>
        <p:spPr>
          <a:xfrm>
            <a:off x="1142976" y="2714620"/>
            <a:ext cx="157163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Ellipse 38"/>
          <p:cNvSpPr/>
          <p:nvPr/>
        </p:nvSpPr>
        <p:spPr>
          <a:xfrm>
            <a:off x="6786578" y="2714620"/>
            <a:ext cx="1571636" cy="357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7"/>
          <p:cNvGrpSpPr/>
          <p:nvPr/>
        </p:nvGrpSpPr>
        <p:grpSpPr>
          <a:xfrm>
            <a:off x="608622" y="928670"/>
            <a:ext cx="8308366" cy="2957527"/>
            <a:chOff x="608622" y="3643314"/>
            <a:chExt cx="8308366" cy="2957527"/>
          </a:xfrm>
        </p:grpSpPr>
        <p:cxnSp>
          <p:nvCxnSpPr>
            <p:cNvPr id="6" name="Connecteur droit avec flèche 5"/>
            <p:cNvCxnSpPr/>
            <p:nvPr/>
          </p:nvCxnSpPr>
          <p:spPr>
            <a:xfrm>
              <a:off x="714348" y="5929330"/>
              <a:ext cx="7715304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/>
            <p:cNvCxnSpPr/>
            <p:nvPr/>
          </p:nvCxnSpPr>
          <p:spPr>
            <a:xfrm rot="5400000" flipH="1" flipV="1">
              <a:off x="606397" y="5322107"/>
              <a:ext cx="1643868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071802" y="5072074"/>
              <a:ext cx="4500594" cy="8572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aphicFrame>
          <p:nvGraphicFramePr>
            <p:cNvPr id="9" name="Objet 8"/>
            <p:cNvGraphicFramePr>
              <a:graphicFrameLocks noChangeAspect="1"/>
            </p:cNvGraphicFramePr>
            <p:nvPr/>
          </p:nvGraphicFramePr>
          <p:xfrm>
            <a:off x="8583613" y="5643578"/>
            <a:ext cx="333375" cy="500063"/>
          </p:xfrm>
          <a:graphic>
            <a:graphicData uri="http://schemas.openxmlformats.org/presentationml/2006/ole">
              <p:oleObj spid="_x0000_s5122" name="Equation" r:id="rId3" imgW="152280" imgH="228600" progId="Equation.3">
                <p:embed/>
              </p:oleObj>
            </a:graphicData>
          </a:graphic>
        </p:graphicFrame>
        <p:sp>
          <p:nvSpPr>
            <p:cNvPr id="10" name="ZoneTexte 9"/>
            <p:cNvSpPr txBox="1"/>
            <p:nvPr/>
          </p:nvSpPr>
          <p:spPr>
            <a:xfrm>
              <a:off x="1480059" y="3643314"/>
              <a:ext cx="67118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A" sz="2400" dirty="0" smtClean="0"/>
                <a:t>Avoid too high cloud fraction of high altitude clouds:</a:t>
              </a:r>
            </a:p>
            <a:p>
              <a:pPr algn="ctr"/>
              <a:r>
                <a:rPr lang="en-CA" sz="2400" dirty="0" smtClean="0"/>
                <a:t>Correction for Cirrus Ice Clouds</a:t>
              </a:r>
              <a:endParaRPr lang="en-CA" sz="2400" dirty="0"/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1285852" y="5072074"/>
              <a:ext cx="2857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" name="Object 10"/>
            <p:cNvGraphicFramePr>
              <a:graphicFrameLocks noChangeAspect="1"/>
            </p:cNvGraphicFramePr>
            <p:nvPr/>
          </p:nvGraphicFramePr>
          <p:xfrm>
            <a:off x="608622" y="4714884"/>
            <a:ext cx="605792" cy="768348"/>
          </p:xfrm>
          <a:graphic>
            <a:graphicData uri="http://schemas.openxmlformats.org/presentationml/2006/ole">
              <p:oleObj spid="_x0000_s5123" name="Equation" r:id="rId4" imgW="330120" imgH="419040" progId="Equation.3">
                <p:embed/>
              </p:oleObj>
            </a:graphicData>
          </a:graphic>
        </p:graphicFrame>
        <p:graphicFrame>
          <p:nvGraphicFramePr>
            <p:cNvPr id="13" name="Object 11"/>
            <p:cNvGraphicFramePr>
              <a:graphicFrameLocks noChangeAspect="1"/>
            </p:cNvGraphicFramePr>
            <p:nvPr/>
          </p:nvGraphicFramePr>
          <p:xfrm>
            <a:off x="5000628" y="6045216"/>
            <a:ext cx="361950" cy="555625"/>
          </p:xfrm>
          <a:graphic>
            <a:graphicData uri="http://schemas.openxmlformats.org/presentationml/2006/ole">
              <p:oleObj spid="_x0000_s5124" name="Equation" r:id="rId5" imgW="164880" imgH="253800" progId="Equation.3">
                <p:embed/>
              </p:oleObj>
            </a:graphicData>
          </a:graphic>
        </p:graphicFrame>
        <p:cxnSp>
          <p:nvCxnSpPr>
            <p:cNvPr id="14" name="Connecteur droit 13"/>
            <p:cNvCxnSpPr/>
            <p:nvPr/>
          </p:nvCxnSpPr>
          <p:spPr>
            <a:xfrm rot="5400000" flipH="1" flipV="1">
              <a:off x="2607455" y="5607859"/>
              <a:ext cx="9286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rot="5400000" flipH="1" flipV="1">
              <a:off x="5000628" y="5929330"/>
              <a:ext cx="28575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rot="5400000" flipH="1" flipV="1">
              <a:off x="7108049" y="5607859"/>
              <a:ext cx="92869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" name="Object 12"/>
            <p:cNvGraphicFramePr>
              <a:graphicFrameLocks noChangeAspect="1"/>
            </p:cNvGraphicFramePr>
            <p:nvPr/>
          </p:nvGraphicFramePr>
          <p:xfrm>
            <a:off x="7146949" y="5929328"/>
            <a:ext cx="925513" cy="487363"/>
          </p:xfrm>
          <a:graphic>
            <a:graphicData uri="http://schemas.openxmlformats.org/presentationml/2006/ole">
              <p:oleObj spid="_x0000_s5125" name="Equation" r:id="rId6" imgW="482400" imgH="253800" progId="Equation.3">
                <p:embed/>
              </p:oleObj>
            </a:graphicData>
          </a:graphic>
        </p:graphicFrame>
        <p:graphicFrame>
          <p:nvGraphicFramePr>
            <p:cNvPr id="22" name="Object 15"/>
            <p:cNvGraphicFramePr>
              <a:graphicFrameLocks noChangeAspect="1"/>
            </p:cNvGraphicFramePr>
            <p:nvPr/>
          </p:nvGraphicFramePr>
          <p:xfrm>
            <a:off x="2646356" y="5929328"/>
            <a:ext cx="925512" cy="487363"/>
          </p:xfrm>
          <a:graphic>
            <a:graphicData uri="http://schemas.openxmlformats.org/presentationml/2006/ole">
              <p:oleObj spid="_x0000_s5126" name="Equation" r:id="rId7" imgW="482400" imgH="253800" progId="Equation.3">
                <p:embed/>
              </p:oleObj>
            </a:graphicData>
          </a:graphic>
        </p:graphicFrame>
        <p:cxnSp>
          <p:nvCxnSpPr>
            <p:cNvPr id="25" name="Connecteur droit 24"/>
            <p:cNvCxnSpPr/>
            <p:nvPr/>
          </p:nvCxnSpPr>
          <p:spPr>
            <a:xfrm rot="5400000" flipH="1" flipV="1">
              <a:off x="4964909" y="5464983"/>
              <a:ext cx="121444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5286380" y="5906176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800" i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CA" sz="2800" i="1" baseline="-250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s,i</a:t>
              </a:r>
              <a:endParaRPr lang="en-CA" sz="2800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6418681" y="5906176"/>
              <a:ext cx="6767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800" i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CA" sz="2800" i="1" baseline="-250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s,w</a:t>
              </a:r>
              <a:endParaRPr lang="en-CA" sz="2800" i="1" baseline="-25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715008" y="4488428"/>
              <a:ext cx="1374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i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&gt;90% of </a:t>
              </a:r>
              <a:r>
                <a:rPr lang="en-CA" i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CA" i="1" baseline="-250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s,w</a:t>
              </a:r>
              <a:endParaRPr lang="en-CA" i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6" name="Picture 33" descr="Ice"/>
            <p:cNvPicPr preferRelativeResize="0">
              <a:picLocks noChangeArrowheads="1"/>
            </p:cNvPicPr>
            <p:nvPr/>
          </p:nvPicPr>
          <p:blipFill>
            <a:blip r:embed="rId8" cstate="print"/>
            <a:srcRect l="7584" t="9091" r="9291" b="9024"/>
            <a:stretch>
              <a:fillRect/>
            </a:stretch>
          </p:blipFill>
          <p:spPr bwMode="auto">
            <a:xfrm>
              <a:off x="6286512" y="5072074"/>
              <a:ext cx="1285884" cy="857256"/>
            </a:xfrm>
            <a:prstGeom prst="rect">
              <a:avLst/>
            </a:prstGeom>
            <a:noFill/>
            <a:ln w="25400">
              <a:solidFill>
                <a:schemeClr val="accent1">
                  <a:shade val="50000"/>
                </a:schemeClr>
              </a:solidFill>
            </a:ln>
          </p:spPr>
        </p:pic>
        <p:cxnSp>
          <p:nvCxnSpPr>
            <p:cNvPr id="32" name="Connecteur droit 31"/>
            <p:cNvCxnSpPr/>
            <p:nvPr/>
          </p:nvCxnSpPr>
          <p:spPr>
            <a:xfrm rot="5400000" flipH="1" flipV="1">
              <a:off x="5607851" y="5536421"/>
              <a:ext cx="1357322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5400000" flipH="1" flipV="1">
              <a:off x="6036479" y="5464983"/>
              <a:ext cx="1214446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ZoneTexte 28"/>
          <p:cNvSpPr txBox="1"/>
          <p:nvPr/>
        </p:nvSpPr>
        <p:spPr>
          <a:xfrm>
            <a:off x="2786050" y="49291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/>
          </a:p>
        </p:txBody>
      </p:sp>
      <p:graphicFrame>
        <p:nvGraphicFramePr>
          <p:cNvPr id="14350" name="Object 14"/>
          <p:cNvGraphicFramePr>
            <a:graphicFrameLocks noChangeAspect="1"/>
          </p:cNvGraphicFramePr>
          <p:nvPr/>
        </p:nvGraphicFramePr>
        <p:xfrm>
          <a:off x="242871" y="4205296"/>
          <a:ext cx="1900237" cy="438150"/>
        </p:xfrm>
        <a:graphic>
          <a:graphicData uri="http://schemas.openxmlformats.org/presentationml/2006/ole">
            <p:oleObj spid="_x0000_s5127" name="Equation" r:id="rId9" imgW="990360" imgH="228600" progId="Equation.3">
              <p:embed/>
            </p:oleObj>
          </a:graphicData>
        </a:graphic>
      </p:graphicFrame>
      <p:graphicFrame>
        <p:nvGraphicFramePr>
          <p:cNvPr id="14351" name="Object 15"/>
          <p:cNvGraphicFramePr>
            <a:graphicFrameLocks noChangeAspect="1"/>
          </p:cNvGraphicFramePr>
          <p:nvPr/>
        </p:nvGraphicFramePr>
        <p:xfrm>
          <a:off x="3359170" y="3929066"/>
          <a:ext cx="4141788" cy="973138"/>
        </p:xfrm>
        <a:graphic>
          <a:graphicData uri="http://schemas.openxmlformats.org/presentationml/2006/ole">
            <p:oleObj spid="_x0000_s5128" name="Equation" r:id="rId10" imgW="2158920" imgH="507960" progId="Equation.3">
              <p:embed/>
            </p:oleObj>
          </a:graphicData>
        </a:graphic>
      </p:graphicFrame>
      <p:cxnSp>
        <p:nvCxnSpPr>
          <p:cNvPr id="30" name="Connecteur droit avec flèche 29"/>
          <p:cNvCxnSpPr/>
          <p:nvPr/>
        </p:nvCxnSpPr>
        <p:spPr>
          <a:xfrm>
            <a:off x="2143108" y="4419610"/>
            <a:ext cx="1214446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352" name="Object 16"/>
          <p:cNvGraphicFramePr>
            <a:graphicFrameLocks noChangeAspect="1"/>
          </p:cNvGraphicFramePr>
          <p:nvPr/>
        </p:nvGraphicFramePr>
        <p:xfrm>
          <a:off x="3368685" y="5072074"/>
          <a:ext cx="2632075" cy="754062"/>
        </p:xfrm>
        <a:graphic>
          <a:graphicData uri="http://schemas.openxmlformats.org/presentationml/2006/ole">
            <p:oleObj spid="_x0000_s5129" name="Equation" r:id="rId11" imgW="1371600" imgH="393480" progId="Equation.3">
              <p:embed/>
            </p:oleObj>
          </a:graphicData>
        </a:graphic>
      </p:graphicFrame>
      <p:sp>
        <p:nvSpPr>
          <p:cNvPr id="38" name="ZoneTexte 37"/>
          <p:cNvSpPr txBox="1"/>
          <p:nvPr/>
        </p:nvSpPr>
        <p:spPr>
          <a:xfrm>
            <a:off x="6072198" y="5000636"/>
            <a:ext cx="28223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Kärcher</a:t>
            </a:r>
            <a:r>
              <a:rPr lang="en-CA" dirty="0" smtClean="0"/>
              <a:t> and </a:t>
            </a:r>
            <a:r>
              <a:rPr lang="en-CA" dirty="0" err="1" smtClean="0"/>
              <a:t>Lohmann</a:t>
            </a:r>
            <a:r>
              <a:rPr lang="en-CA" dirty="0" smtClean="0"/>
              <a:t>, 2002</a:t>
            </a:r>
          </a:p>
          <a:p>
            <a:r>
              <a:rPr lang="en-CA" dirty="0" smtClean="0"/>
              <a:t>homogeneous freezing of </a:t>
            </a:r>
          </a:p>
          <a:p>
            <a:r>
              <a:rPr lang="en-CA" dirty="0" err="1" smtClean="0"/>
              <a:t>supercooled</a:t>
            </a:r>
            <a:r>
              <a:rPr lang="en-CA" dirty="0" smtClean="0"/>
              <a:t> aerosols</a:t>
            </a:r>
            <a:endParaRPr lang="en-CA" dirty="0"/>
          </a:p>
        </p:txBody>
      </p:sp>
      <p:sp>
        <p:nvSpPr>
          <p:cNvPr id="37" name="Titre 1"/>
          <p:cNvSpPr txBox="1">
            <a:spLocks/>
          </p:cNvSpPr>
          <p:nvPr/>
        </p:nvSpPr>
        <p:spPr>
          <a:xfrm>
            <a:off x="457200" y="-142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Subgrid</a:t>
            </a:r>
            <a:r>
              <a:rPr kumimoji="0" lang="en-CA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Cloud fraction scheme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357554" y="5929330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(ECMWF  approach)</a:t>
            </a:r>
            <a:endParaRPr lang="en-CA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633777" y="1571612"/>
            <a:ext cx="5983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dirty="0" smtClean="0"/>
              <a:t>Consistence with the radiative transfer:</a:t>
            </a:r>
          </a:p>
        </p:txBody>
      </p:sp>
      <p:pic>
        <p:nvPicPr>
          <p:cNvPr id="20" name="Picture 7" descr="ev275_Clouds_effects"/>
          <p:cNvPicPr>
            <a:picLocks noChangeAspect="1" noChangeArrowheads="1"/>
          </p:cNvPicPr>
          <p:nvPr/>
        </p:nvPicPr>
        <p:blipFill>
          <a:blip r:embed="rId2" cstate="print"/>
          <a:srcRect l="1624" t="8692" r="1660" b="4915"/>
          <a:stretch>
            <a:fillRect/>
          </a:stretch>
        </p:blipFill>
        <p:spPr bwMode="auto">
          <a:xfrm>
            <a:off x="214282" y="1214422"/>
            <a:ext cx="2369310" cy="142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ZoneTexte 27"/>
          <p:cNvSpPr txBox="1"/>
          <p:nvPr/>
        </p:nvSpPr>
        <p:spPr>
          <a:xfrm>
            <a:off x="3488574" y="3538839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Q</a:t>
            </a:r>
            <a:r>
              <a:rPr kumimoji="0" lang="en-CA" sz="2400" b="1" i="0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endParaRPr kumimoji="0" lang="en-CA" sz="2400" b="1" i="0" u="none" strike="noStrike" kern="0" cap="none" spc="0" normalizeH="0" baseline="-25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3560012" y="4000504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</a:t>
            </a:r>
            <a:r>
              <a:rPr kumimoji="0" lang="en-CA" sz="2400" b="1" i="0" u="none" strike="noStrike" kern="0" cap="none" spc="0" normalizeH="0" baseline="-2500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eff</a:t>
            </a:r>
            <a:endParaRPr kumimoji="0" lang="en-CA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Accolade fermante 29"/>
          <p:cNvSpPr/>
          <p:nvPr/>
        </p:nvSpPr>
        <p:spPr>
          <a:xfrm>
            <a:off x="4060078" y="3643314"/>
            <a:ext cx="285752" cy="1285884"/>
          </a:xfrm>
          <a:prstGeom prst="rightBrac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ccolade fermante 30"/>
          <p:cNvSpPr/>
          <p:nvPr/>
        </p:nvSpPr>
        <p:spPr>
          <a:xfrm flipH="1">
            <a:off x="4979248" y="3643314"/>
            <a:ext cx="295276" cy="1285884"/>
          </a:xfrm>
          <a:prstGeom prst="rightBrac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Connecteur droit avec flèche 31"/>
          <p:cNvCxnSpPr>
            <a:stCxn id="30" idx="1"/>
            <a:endCxn id="31" idx="1"/>
          </p:cNvCxnSpPr>
          <p:nvPr/>
        </p:nvCxnSpPr>
        <p:spPr>
          <a:xfrm rot="10800000" flipH="1">
            <a:off x="4345830" y="4286256"/>
            <a:ext cx="633418" cy="15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33" name="Accolade fermante 32"/>
          <p:cNvSpPr/>
          <p:nvPr/>
        </p:nvSpPr>
        <p:spPr>
          <a:xfrm>
            <a:off x="5631714" y="3643314"/>
            <a:ext cx="285752" cy="1285884"/>
          </a:xfrm>
          <a:prstGeom prst="rightBrac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4" name="Connecteur droit avec flèche 33"/>
          <p:cNvCxnSpPr/>
          <p:nvPr/>
        </p:nvCxnSpPr>
        <p:spPr>
          <a:xfrm rot="10800000" flipH="1">
            <a:off x="5917466" y="4286256"/>
            <a:ext cx="500066" cy="15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36" name="ZoneTexte 35"/>
          <p:cNvSpPr txBox="1"/>
          <p:nvPr/>
        </p:nvSpPr>
        <p:spPr>
          <a:xfrm>
            <a:off x="5274524" y="3375006"/>
            <a:ext cx="4430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τ</a:t>
            </a:r>
            <a:r>
              <a:rPr kumimoji="0" lang="el-GR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ω</a:t>
            </a:r>
            <a:endParaRPr kumimoji="0" lang="fr-CA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</a:t>
            </a:r>
            <a:endParaRPr kumimoji="0" lang="en-CA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Accolade fermante 38"/>
          <p:cNvSpPr/>
          <p:nvPr/>
        </p:nvSpPr>
        <p:spPr>
          <a:xfrm flipH="1">
            <a:off x="3345698" y="3640143"/>
            <a:ext cx="295276" cy="1285884"/>
          </a:xfrm>
          <a:prstGeom prst="rightBrace">
            <a:avLst/>
          </a:prstGeom>
          <a:noFill/>
          <a:ln w="3492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7" descr="ev275_Clouds_effects"/>
          <p:cNvPicPr>
            <a:picLocks noChangeAspect="1" noChangeArrowheads="1"/>
          </p:cNvPicPr>
          <p:nvPr/>
        </p:nvPicPr>
        <p:blipFill>
          <a:blip r:embed="rId2" cstate="print"/>
          <a:srcRect l="1624" t="8692" r="1660" b="4915"/>
          <a:stretch>
            <a:fillRect/>
          </a:stretch>
        </p:blipFill>
        <p:spPr bwMode="auto">
          <a:xfrm>
            <a:off x="6560408" y="3571876"/>
            <a:ext cx="2369310" cy="142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ZoneTexte 40"/>
          <p:cNvSpPr txBox="1"/>
          <p:nvPr/>
        </p:nvSpPr>
        <p:spPr>
          <a:xfrm>
            <a:off x="3049517" y="2860885"/>
            <a:ext cx="1620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u="sng" dirty="0" smtClean="0"/>
              <a:t>Microphysical</a:t>
            </a:r>
          </a:p>
          <a:p>
            <a:pPr algn="ctr"/>
            <a:r>
              <a:rPr lang="en-CA" sz="2000" u="sng" dirty="0" smtClean="0"/>
              <a:t>parameters</a:t>
            </a:r>
            <a:endParaRPr lang="en-CA" sz="2000" u="sng" dirty="0"/>
          </a:p>
        </p:txBody>
      </p:sp>
      <p:sp>
        <p:nvSpPr>
          <p:cNvPr id="42" name="ZoneTexte 41"/>
          <p:cNvSpPr txBox="1"/>
          <p:nvPr/>
        </p:nvSpPr>
        <p:spPr>
          <a:xfrm>
            <a:off x="4873553" y="2860885"/>
            <a:ext cx="1381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u="sng" dirty="0" smtClean="0"/>
              <a:t>Optical</a:t>
            </a:r>
          </a:p>
          <a:p>
            <a:pPr algn="ctr"/>
            <a:r>
              <a:rPr lang="en-CA" sz="2000" u="sng" dirty="0" smtClean="0"/>
              <a:t>parameters</a:t>
            </a:r>
            <a:endParaRPr lang="en-CA" sz="2000" u="sng" dirty="0"/>
          </a:p>
        </p:txBody>
      </p:sp>
      <p:sp>
        <p:nvSpPr>
          <p:cNvPr id="43" name="ZoneTexte 42"/>
          <p:cNvSpPr txBox="1"/>
          <p:nvPr/>
        </p:nvSpPr>
        <p:spPr>
          <a:xfrm>
            <a:off x="7138256" y="2857496"/>
            <a:ext cx="1149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 u="sng" dirty="0" smtClean="0"/>
              <a:t>Radiative</a:t>
            </a:r>
          </a:p>
          <a:p>
            <a:pPr algn="ctr"/>
            <a:r>
              <a:rPr lang="en-CA" sz="2000" u="sng" dirty="0" smtClean="0"/>
              <a:t>Transfer</a:t>
            </a:r>
            <a:endParaRPr lang="en-CA" sz="2000" u="sng" dirty="0"/>
          </a:p>
        </p:txBody>
      </p:sp>
      <p:grpSp>
        <p:nvGrpSpPr>
          <p:cNvPr id="3" name="Groupe 82"/>
          <p:cNvGrpSpPr/>
          <p:nvPr/>
        </p:nvGrpSpPr>
        <p:grpSpPr>
          <a:xfrm>
            <a:off x="1877097" y="3643314"/>
            <a:ext cx="1611477" cy="1285884"/>
            <a:chOff x="1877097" y="4000504"/>
            <a:chExt cx="1611477" cy="1285884"/>
          </a:xfrm>
        </p:grpSpPr>
        <p:sp>
          <p:nvSpPr>
            <p:cNvPr id="47" name="ZoneTexte 46"/>
            <p:cNvSpPr txBox="1"/>
            <p:nvPr/>
          </p:nvSpPr>
          <p:spPr>
            <a:xfrm>
              <a:off x="1877097" y="4000504"/>
              <a:ext cx="96853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Q</a:t>
              </a:r>
              <a:r>
                <a:rPr kumimoji="0" lang="en-CA" sz="24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CA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</a:t>
              </a:r>
              <a:r>
                <a:rPr kumimoji="0" lang="en-CA" sz="2400" b="1" i="0" u="none" strike="noStrike" kern="0" cap="none" spc="0" normalizeH="0" baseline="-2500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x</a:t>
              </a:r>
              <a:endParaRPr kumimoji="0" lang="en-CA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Shape</a:t>
              </a:r>
            </a:p>
          </p:txBody>
        </p:sp>
        <p:sp>
          <p:nvSpPr>
            <p:cNvPr id="48" name="Accolade fermante 47"/>
            <p:cNvSpPr/>
            <p:nvPr/>
          </p:nvSpPr>
          <p:spPr>
            <a:xfrm>
              <a:off x="2845632" y="4000504"/>
              <a:ext cx="226170" cy="1285884"/>
            </a:xfrm>
            <a:prstGeom prst="rightBrace">
              <a:avLst/>
            </a:prstGeom>
            <a:noFill/>
            <a:ln w="349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>
              <a:off x="2988509" y="4643446"/>
              <a:ext cx="500065" cy="4377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arrow"/>
            </a:ln>
            <a:effectLst/>
          </p:spPr>
        </p:cxnSp>
      </p:grpSp>
      <p:grpSp>
        <p:nvGrpSpPr>
          <p:cNvPr id="4" name="Groupe 83"/>
          <p:cNvGrpSpPr/>
          <p:nvPr/>
        </p:nvGrpSpPr>
        <p:grpSpPr>
          <a:xfrm>
            <a:off x="214314" y="3071810"/>
            <a:ext cx="2428860" cy="1000131"/>
            <a:chOff x="214314" y="3429000"/>
            <a:chExt cx="2428860" cy="1000131"/>
          </a:xfrm>
        </p:grpSpPr>
        <p:sp>
          <p:nvSpPr>
            <p:cNvPr id="52" name="AutoShape 2"/>
            <p:cNvSpPr>
              <a:spLocks noChangeArrowheads="1"/>
            </p:cNvSpPr>
            <p:nvPr/>
          </p:nvSpPr>
          <p:spPr bwMode="auto">
            <a:xfrm>
              <a:off x="214314" y="3429000"/>
              <a:ext cx="2428860" cy="431799"/>
            </a:xfrm>
            <a:prstGeom prst="roundRect">
              <a:avLst>
                <a:gd name="adj" fmla="val 22287"/>
              </a:avLst>
            </a:prstGeom>
            <a:solidFill>
              <a:srgbClr val="FFFF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Double Moment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cxnSp>
          <p:nvCxnSpPr>
            <p:cNvPr id="55" name="Connecteur en angle 54"/>
            <p:cNvCxnSpPr>
              <a:stCxn id="52" idx="2"/>
            </p:cNvCxnSpPr>
            <p:nvPr/>
          </p:nvCxnSpPr>
          <p:spPr>
            <a:xfrm rot="16200000" flipH="1">
              <a:off x="1537479" y="3752064"/>
              <a:ext cx="568333" cy="785802"/>
            </a:xfrm>
            <a:prstGeom prst="bentConnector2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e 84"/>
          <p:cNvGrpSpPr/>
          <p:nvPr/>
        </p:nvGrpSpPr>
        <p:grpSpPr>
          <a:xfrm>
            <a:off x="214282" y="4643446"/>
            <a:ext cx="3714776" cy="860427"/>
            <a:chOff x="214282" y="5000636"/>
            <a:chExt cx="3143272" cy="860427"/>
          </a:xfrm>
        </p:grpSpPr>
        <p:sp>
          <p:nvSpPr>
            <p:cNvPr id="53" name="AutoShape 2"/>
            <p:cNvSpPr>
              <a:spLocks noChangeArrowheads="1"/>
            </p:cNvSpPr>
            <p:nvPr/>
          </p:nvSpPr>
          <p:spPr bwMode="auto">
            <a:xfrm>
              <a:off x="214282" y="5429264"/>
              <a:ext cx="3143272" cy="431799"/>
            </a:xfrm>
            <a:prstGeom prst="roundRect">
              <a:avLst>
                <a:gd name="adj" fmla="val 22287"/>
              </a:avLst>
            </a:prstGeom>
            <a:solidFill>
              <a:srgbClr val="FFFF00"/>
            </a:solidFill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Nb Classes </a:t>
              </a:r>
              <a:r>
                <a:rPr lang="fr-FR" sz="2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ice</a:t>
              </a: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 phase</a:t>
              </a: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cs typeface="+mn-cs"/>
                </a:rPr>
                <a:t>≥2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endParaRPr>
            </a:p>
          </p:txBody>
        </p:sp>
        <p:cxnSp>
          <p:nvCxnSpPr>
            <p:cNvPr id="77" name="Connecteur droit 76"/>
            <p:cNvCxnSpPr/>
            <p:nvPr/>
          </p:nvCxnSpPr>
          <p:spPr>
            <a:xfrm rot="16200000" flipH="1">
              <a:off x="1027578" y="5214949"/>
              <a:ext cx="428625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avec flèche 79"/>
            <p:cNvCxnSpPr/>
            <p:nvPr/>
          </p:nvCxnSpPr>
          <p:spPr>
            <a:xfrm>
              <a:off x="1241890" y="5000636"/>
              <a:ext cx="423133" cy="15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" descr="http://concourspbm.ca/wp-content/themes/shell-child-theme/images/logo_mcgill.png"/>
          <p:cNvPicPr>
            <a:picLocks noChangeAspect="1" noChangeArrowheads="1"/>
          </p:cNvPicPr>
          <p:nvPr/>
        </p:nvPicPr>
        <p:blipFill>
          <a:blip r:embed="rId3" cstate="print"/>
          <a:srcRect b="10004"/>
          <a:stretch>
            <a:fillRect/>
          </a:stretch>
        </p:blipFill>
        <p:spPr bwMode="auto">
          <a:xfrm>
            <a:off x="-32" y="6429396"/>
            <a:ext cx="1143000" cy="428604"/>
          </a:xfrm>
          <a:prstGeom prst="rect">
            <a:avLst/>
          </a:prstGeom>
          <a:noFill/>
        </p:spPr>
      </p:pic>
      <p:pic>
        <p:nvPicPr>
          <p:cNvPr id="37" name="Picture 6" descr="http://sustainable.concordia.ca/images/r4/compost/environnement_canada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32" y="6515123"/>
            <a:ext cx="2857500" cy="342901"/>
          </a:xfrm>
          <a:prstGeom prst="rect">
            <a:avLst/>
          </a:prstGeom>
          <a:noFill/>
        </p:spPr>
      </p:pic>
      <p:pic>
        <p:nvPicPr>
          <p:cNvPr id="38" name="Picture 2" descr="http://www.scfp.qc.ca/librairies/images/image_dimensions.php?i=19031&amp;x=200"/>
          <p:cNvPicPr>
            <a:picLocks noChangeAspect="1" noChangeArrowheads="1"/>
          </p:cNvPicPr>
          <p:nvPr/>
        </p:nvPicPr>
        <p:blipFill>
          <a:blip r:embed="rId5" cstate="print"/>
          <a:srcRect t="33750" b="32500"/>
          <a:stretch>
            <a:fillRect/>
          </a:stretch>
        </p:blipFill>
        <p:spPr bwMode="auto">
          <a:xfrm>
            <a:off x="3857620" y="6489766"/>
            <a:ext cx="1143008" cy="368233"/>
          </a:xfrm>
          <a:prstGeom prst="rect">
            <a:avLst/>
          </a:prstGeom>
          <a:noFill/>
        </p:spPr>
      </p:pic>
      <p:sp>
        <p:nvSpPr>
          <p:cNvPr id="4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Defining 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571868" y="4538971"/>
            <a:ext cx="714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LUT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457200" y="-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Link to aerosols: activation schemes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42844" y="3568487"/>
            <a:ext cx="1834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Cohard</a:t>
            </a:r>
            <a:r>
              <a:rPr lang="en-CA" dirty="0" smtClean="0"/>
              <a:t> and </a:t>
            </a:r>
            <a:r>
              <a:rPr lang="en-CA" dirty="0" err="1" smtClean="0"/>
              <a:t>Pinty</a:t>
            </a:r>
            <a:r>
              <a:rPr lang="en-CA" dirty="0" smtClean="0"/>
              <a:t>,</a:t>
            </a:r>
          </a:p>
          <a:p>
            <a:pPr algn="ctr"/>
            <a:r>
              <a:rPr lang="en-CA" dirty="0" smtClean="0"/>
              <a:t>2000:</a:t>
            </a:r>
            <a:endParaRPr lang="en-CA" dirty="0"/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2192019" y="3643314"/>
          <a:ext cx="3478213" cy="508000"/>
        </p:xfrm>
        <a:graphic>
          <a:graphicData uri="http://schemas.openxmlformats.org/presentationml/2006/ole">
            <p:oleObj spid="_x0000_s10244" name="Equation" r:id="rId3" imgW="1739880" imgH="253800" progId="Equation.3">
              <p:embed/>
            </p:oleObj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5978233" y="3286124"/>
            <a:ext cx="30882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function of </a:t>
            </a:r>
            <a:r>
              <a:rPr lang="en-CA" dirty="0" err="1" smtClean="0"/>
              <a:t>supersaturation</a:t>
            </a:r>
            <a:r>
              <a:rPr lang="en-CA" dirty="0" smtClean="0"/>
              <a:t>,</a:t>
            </a:r>
          </a:p>
          <a:p>
            <a:r>
              <a:rPr lang="en-CA" dirty="0" smtClean="0"/>
              <a:t>vertical velocity, concentration</a:t>
            </a:r>
          </a:p>
          <a:p>
            <a:r>
              <a:rPr lang="en-CA" dirty="0" smtClean="0"/>
              <a:t>of CCN, </a:t>
            </a:r>
            <a:r>
              <a:rPr lang="en-CA" dirty="0" err="1" smtClean="0"/>
              <a:t>physico</a:t>
            </a:r>
            <a:r>
              <a:rPr lang="en-CA" dirty="0" smtClean="0"/>
              <a:t>-chemical </a:t>
            </a:r>
          </a:p>
          <a:p>
            <a:r>
              <a:rPr lang="en-CA" dirty="0" smtClean="0"/>
              <a:t>properties of aerosols (2 kinds)</a:t>
            </a:r>
            <a:endParaRPr lang="en-CA" dirty="0"/>
          </a:p>
        </p:txBody>
      </p:sp>
      <p:sp>
        <p:nvSpPr>
          <p:cNvPr id="13" name="ZoneTexte 12"/>
          <p:cNvSpPr txBox="1"/>
          <p:nvPr/>
        </p:nvSpPr>
        <p:spPr>
          <a:xfrm>
            <a:off x="928662" y="1785926"/>
            <a:ext cx="750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Cloud Condensation Nuclei  (CCN) activation at cloud base:</a:t>
            </a:r>
            <a:endParaRPr lang="en-CA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71472" y="4714884"/>
            <a:ext cx="81022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dirty="0" smtClean="0"/>
              <a:t>Predict the number concentration of cloud droplets.</a:t>
            </a:r>
          </a:p>
          <a:p>
            <a:pPr algn="ctr"/>
            <a:r>
              <a:rPr lang="en-CA" sz="2400" dirty="0" smtClean="0"/>
              <a:t>Two kinds of aerosol type:</a:t>
            </a:r>
          </a:p>
          <a:p>
            <a:pPr algn="ctr"/>
            <a:r>
              <a:rPr lang="en-CA" sz="2400" dirty="0" smtClean="0"/>
              <a:t>“polluted” (</a:t>
            </a:r>
            <a:r>
              <a:rPr lang="en-CA" sz="2400" dirty="0" err="1" smtClean="0"/>
              <a:t>hydronium</a:t>
            </a:r>
            <a:r>
              <a:rPr lang="en-CA" sz="2400" dirty="0" smtClean="0"/>
              <a:t> </a:t>
            </a:r>
            <a:r>
              <a:rPr lang="en-CA" sz="2400" dirty="0" err="1" smtClean="0"/>
              <a:t>sulfate</a:t>
            </a:r>
            <a:r>
              <a:rPr lang="en-CA" sz="2400" dirty="0" smtClean="0"/>
              <a:t>)  and “pristine marine” (sea salt).</a:t>
            </a:r>
          </a:p>
        </p:txBody>
      </p:sp>
      <p:pic>
        <p:nvPicPr>
          <p:cNvPr id="16" name="Picture 4" descr="droplets_drawing"/>
          <p:cNvPicPr preferRelativeResize="0">
            <a:picLocks noChangeArrowheads="1"/>
          </p:cNvPicPr>
          <p:nvPr/>
        </p:nvPicPr>
        <p:blipFill>
          <a:blip r:embed="rId4" cstate="print"/>
          <a:srcRect b="41463"/>
          <a:stretch>
            <a:fillRect/>
          </a:stretch>
        </p:blipFill>
        <p:spPr bwMode="auto">
          <a:xfrm>
            <a:off x="3929058" y="2285992"/>
            <a:ext cx="936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297690" y="4802201"/>
            <a:ext cx="1488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DeMott</a:t>
            </a:r>
            <a:r>
              <a:rPr lang="en-CA" dirty="0" smtClean="0"/>
              <a:t> et al.,</a:t>
            </a:r>
          </a:p>
          <a:p>
            <a:pPr algn="ctr"/>
            <a:r>
              <a:rPr lang="en-CA" dirty="0" smtClean="0"/>
              <a:t>2010:</a:t>
            </a:r>
            <a:endParaRPr lang="en-CA" dirty="0"/>
          </a:p>
        </p:txBody>
      </p:sp>
      <p:graphicFrame>
        <p:nvGraphicFramePr>
          <p:cNvPr id="12" name="Object 3"/>
          <p:cNvGraphicFramePr>
            <a:graphicFrameLocks noChangeAspect="1"/>
          </p:cNvGraphicFramePr>
          <p:nvPr/>
        </p:nvGraphicFramePr>
        <p:xfrm>
          <a:off x="1906588" y="4873639"/>
          <a:ext cx="2665412" cy="533400"/>
        </p:xfrm>
        <a:graphic>
          <a:graphicData uri="http://schemas.openxmlformats.org/presentationml/2006/ole">
            <p:oleObj spid="_x0000_s11266" name="Equation" r:id="rId3" imgW="1333440" imgH="266400" progId="Equation.3">
              <p:embed/>
            </p:oleObj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4714877" y="4727592"/>
            <a:ext cx="4429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based on 9 studies and field campaigns.</a:t>
            </a:r>
          </a:p>
          <a:p>
            <a:r>
              <a:rPr lang="en-CA" dirty="0" smtClean="0"/>
              <a:t>Focus on mix-phase clouds </a:t>
            </a:r>
            <a:r>
              <a:rPr lang="en-CA" b="1" dirty="0" smtClean="0"/>
              <a:t>above sat. </a:t>
            </a:r>
            <a:r>
              <a:rPr lang="en-CA" b="1" dirty="0" err="1" smtClean="0"/>
              <a:t>w.r.t</a:t>
            </a:r>
            <a:r>
              <a:rPr lang="en-CA" b="1" dirty="0" smtClean="0"/>
              <a:t>. </a:t>
            </a:r>
          </a:p>
          <a:p>
            <a:r>
              <a:rPr lang="en-CA" b="1" dirty="0" smtClean="0"/>
              <a:t>liquid</a:t>
            </a:r>
            <a:r>
              <a:rPr lang="en-CA" dirty="0" smtClean="0"/>
              <a:t>. Increases notably mix-phase clouds.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49037" y="2496917"/>
            <a:ext cx="1454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Meyers et al.,</a:t>
            </a:r>
          </a:p>
          <a:p>
            <a:pPr algn="ctr"/>
            <a:r>
              <a:rPr lang="en-CA" dirty="0" smtClean="0"/>
              <a:t>1992:</a:t>
            </a:r>
            <a:endParaRPr lang="en-CA" dirty="0"/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/>
        </p:nvGraphicFramePr>
        <p:xfrm>
          <a:off x="2079642" y="2533342"/>
          <a:ext cx="4849812" cy="508000"/>
        </p:xfrm>
        <a:graphic>
          <a:graphicData uri="http://schemas.openxmlformats.org/presentationml/2006/ole">
            <p:oleObj spid="_x0000_s11267" name="Equation" r:id="rId4" imgW="2425680" imgH="253800" progId="Equation.3">
              <p:embed/>
            </p:oleObj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7017777" y="2493528"/>
            <a:ext cx="21262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 smtClean="0"/>
              <a:t>function of </a:t>
            </a:r>
            <a:r>
              <a:rPr lang="en-CA" dirty="0" err="1" smtClean="0"/>
              <a:t>supersat</a:t>
            </a:r>
            <a:r>
              <a:rPr lang="en-CA" dirty="0" smtClean="0"/>
              <a:t>.</a:t>
            </a:r>
            <a:endParaRPr lang="en-CA" dirty="0"/>
          </a:p>
          <a:p>
            <a:pPr algn="ctr"/>
            <a:r>
              <a:rPr lang="en-CA" dirty="0" err="1" smtClean="0"/>
              <a:t>w.r.t</a:t>
            </a:r>
            <a:r>
              <a:rPr lang="en-CA" dirty="0" smtClean="0"/>
              <a:t>. ice</a:t>
            </a:r>
            <a:endParaRPr lang="en-CA" dirty="0"/>
          </a:p>
        </p:txBody>
      </p:sp>
      <p:sp>
        <p:nvSpPr>
          <p:cNvPr id="16" name="ZoneTexte 15"/>
          <p:cNvSpPr txBox="1"/>
          <p:nvPr/>
        </p:nvSpPr>
        <p:spPr>
          <a:xfrm>
            <a:off x="1850050" y="1000108"/>
            <a:ext cx="5033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Ice Nuclei activation in pure </a:t>
            </a:r>
            <a:r>
              <a:rPr lang="en-CA" sz="2400" dirty="0"/>
              <a:t>i</a:t>
            </a:r>
            <a:r>
              <a:rPr lang="en-CA" sz="2400" dirty="0" smtClean="0"/>
              <a:t>ce clouds:</a:t>
            </a:r>
            <a:endParaRPr lang="en-CA" sz="2400" dirty="0"/>
          </a:p>
        </p:txBody>
      </p:sp>
      <p:pic>
        <p:nvPicPr>
          <p:cNvPr id="17" name="Picture 33" descr="Ice"/>
          <p:cNvPicPr preferRelativeResize="0">
            <a:picLocks noChangeArrowheads="1"/>
          </p:cNvPicPr>
          <p:nvPr/>
        </p:nvPicPr>
        <p:blipFill>
          <a:blip r:embed="rId5" cstate="print"/>
          <a:srcRect l="7584" t="9091" r="9291" b="9024"/>
          <a:stretch>
            <a:fillRect/>
          </a:stretch>
        </p:blipFill>
        <p:spPr bwMode="auto">
          <a:xfrm>
            <a:off x="3786182" y="1500174"/>
            <a:ext cx="936000" cy="432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457200" y="-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44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Link to aerosols: activation schemes</a:t>
            </a:r>
            <a:endParaRPr kumimoji="0" lang="en-C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auto">
          <a:xfrm>
            <a:off x="142844" y="1928802"/>
            <a:ext cx="2357454" cy="503237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Presently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used</a:t>
            </a: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1" name="AutoShape 2"/>
          <p:cNvSpPr>
            <a:spLocks noChangeArrowheads="1"/>
          </p:cNvSpPr>
          <p:nvPr/>
        </p:nvSpPr>
        <p:spPr bwMode="auto">
          <a:xfrm>
            <a:off x="142844" y="4084650"/>
            <a:ext cx="1857388" cy="503237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New: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046497" y="3143248"/>
            <a:ext cx="80927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400" dirty="0" smtClean="0"/>
              <a:t>Predict the number concentration of small ice particles through</a:t>
            </a:r>
          </a:p>
          <a:p>
            <a:pPr algn="ctr"/>
            <a:r>
              <a:rPr lang="en-CA" sz="2400" dirty="0" smtClean="0"/>
              <a:t>primary ice nucleation.</a:t>
            </a:r>
          </a:p>
        </p:txBody>
      </p:sp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854055" y="5873771"/>
          <a:ext cx="860425" cy="555625"/>
        </p:xfrm>
        <a:graphic>
          <a:graphicData uri="http://schemas.openxmlformats.org/presentationml/2006/ole">
            <p:oleObj spid="_x0000_s11268" name="Equation" r:id="rId6" imgW="393480" imgH="253800" progId="Equation.3">
              <p:embed/>
            </p:oleObj>
          </a:graphicData>
        </a:graphic>
      </p:graphicFrame>
      <p:sp>
        <p:nvSpPr>
          <p:cNvPr id="23" name="ZoneTexte 22"/>
          <p:cNvSpPr txBox="1"/>
          <p:nvPr/>
        </p:nvSpPr>
        <p:spPr>
          <a:xfrm>
            <a:off x="1747119" y="5929330"/>
            <a:ext cx="725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is the number concentration of giant IN of diameter larger than 0.5 microns</a:t>
            </a:r>
            <a:endParaRPr lang="en-CA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881446" y="1357298"/>
            <a:ext cx="54882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smtClean="0"/>
              <a:t>Consistance with the observations:</a:t>
            </a:r>
          </a:p>
          <a:p>
            <a:pPr algn="ctr"/>
            <a:r>
              <a:rPr lang="en-CA" sz="2800" b="1" smtClean="0"/>
              <a:t>A-train, E-train, GPM, ground radar </a:t>
            </a:r>
          </a:p>
          <a:p>
            <a:pPr algn="ctr"/>
            <a:r>
              <a:rPr lang="en-CA" sz="2800" b="1" smtClean="0"/>
              <a:t>and lidar, precipitation gauges...</a:t>
            </a:r>
          </a:p>
        </p:txBody>
      </p:sp>
      <p:pic>
        <p:nvPicPr>
          <p:cNvPr id="35" name="Picture 15" descr="69371main_A-Train-CALIP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2286016" cy="142876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  <p:pic>
        <p:nvPicPr>
          <p:cNvPr id="6" name="Picture 2" descr="FIG1_scan_all_JGR_new_thumb"/>
          <p:cNvPicPr>
            <a:picLocks noChangeAspect="1" noChangeArrowheads="1"/>
          </p:cNvPicPr>
          <p:nvPr/>
        </p:nvPicPr>
        <p:blipFill>
          <a:blip r:embed="rId3" cstate="print"/>
          <a:srcRect b="24126"/>
          <a:stretch>
            <a:fillRect/>
          </a:stretch>
        </p:blipFill>
        <p:spPr bwMode="auto">
          <a:xfrm>
            <a:off x="357158" y="3000373"/>
            <a:ext cx="4214843" cy="364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000100" y="4357694"/>
            <a:ext cx="1990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Grenier</a:t>
            </a:r>
            <a:r>
              <a:rPr kumimoji="0" lang="en-CA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 et al., 2009</a:t>
            </a: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57884" y="4000504"/>
            <a:ext cx="32861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 smtClean="0"/>
              <a:t>Retrieval of </a:t>
            </a:r>
            <a:r>
              <a:rPr lang="en-C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CA" sz="20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CA" sz="2000" dirty="0" smtClean="0"/>
              <a:t> and </a:t>
            </a:r>
            <a:r>
              <a:rPr lang="en-CA" sz="2000" b="1" dirty="0" err="1" smtClean="0"/>
              <a:t>R</a:t>
            </a:r>
            <a:r>
              <a:rPr lang="en-CA" sz="2000" b="1" baseline="-25000" dirty="0" err="1" smtClean="0"/>
              <a:t>eff</a:t>
            </a:r>
            <a:r>
              <a:rPr lang="en-CA" sz="2000" dirty="0" smtClean="0"/>
              <a:t> (</a:t>
            </a:r>
            <a:r>
              <a:rPr lang="en-C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en-CA" sz="2000" b="1" baseline="-25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CA" sz="2000" dirty="0" smtClean="0"/>
              <a:t>)</a:t>
            </a:r>
            <a:endParaRPr lang="en-CA" dirty="0" smtClean="0"/>
          </a:p>
        </p:txBody>
      </p:sp>
      <p:sp>
        <p:nvSpPr>
          <p:cNvPr id="10" name="Rectangle 9"/>
          <p:cNvSpPr/>
          <p:nvPr/>
        </p:nvSpPr>
        <p:spPr>
          <a:xfrm>
            <a:off x="4929190" y="3000372"/>
            <a:ext cx="39290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000" dirty="0" smtClean="0"/>
              <a:t>To be able to compare/to validate and to correct at more and more compatibles scales…</a:t>
            </a:r>
            <a:endParaRPr lang="en-CA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5857884" y="5078568"/>
            <a:ext cx="3286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smtClean="0"/>
              <a:t>Retrieval of the hydrometeor class (cloud masks)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57884" y="5650072"/>
            <a:ext cx="32861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smtClean="0"/>
              <a:t>Retrieval of the precipitation profiles</a:t>
            </a:r>
          </a:p>
        </p:txBody>
      </p:sp>
      <p:sp>
        <p:nvSpPr>
          <p:cNvPr id="13" name="Flèche droite à entaille 12"/>
          <p:cNvSpPr/>
          <p:nvPr/>
        </p:nvSpPr>
        <p:spPr>
          <a:xfrm>
            <a:off x="4808038" y="4000504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lèche droite à entaille 13"/>
          <p:cNvSpPr/>
          <p:nvPr/>
        </p:nvSpPr>
        <p:spPr>
          <a:xfrm>
            <a:off x="4808038" y="5065484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lèche droite à entaille 14"/>
          <p:cNvSpPr/>
          <p:nvPr/>
        </p:nvSpPr>
        <p:spPr>
          <a:xfrm>
            <a:off x="4808038" y="5643578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AutoShape 2"/>
          <p:cNvSpPr>
            <a:spLocks noChangeArrowheads="1"/>
          </p:cNvSpPr>
          <p:nvPr/>
        </p:nvSpPr>
        <p:spPr bwMode="auto">
          <a:xfrm>
            <a:off x="5357818" y="4568837"/>
            <a:ext cx="3714744" cy="431799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Double (Triple) Moment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7" name="AutoShape 2"/>
          <p:cNvSpPr>
            <a:spLocks noChangeArrowheads="1"/>
          </p:cNvSpPr>
          <p:nvPr/>
        </p:nvSpPr>
        <p:spPr bwMode="auto">
          <a:xfrm>
            <a:off x="6072230" y="6357958"/>
            <a:ext cx="2428860" cy="431799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Nb Classes ≥5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19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Defining 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931719" y="1357298"/>
            <a:ext cx="53876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800" b="1" dirty="0" smtClean="0"/>
              <a:t>Consistence </a:t>
            </a:r>
            <a:r>
              <a:rPr lang="en-CA" sz="2800" b="1" dirty="0" smtClean="0"/>
              <a:t>with the observations:</a:t>
            </a:r>
          </a:p>
          <a:p>
            <a:pPr algn="ctr"/>
            <a:r>
              <a:rPr lang="en-CA" sz="2800" b="1" dirty="0" smtClean="0"/>
              <a:t>simulating remotely observables </a:t>
            </a:r>
          </a:p>
          <a:p>
            <a:pPr algn="ctr"/>
            <a:r>
              <a:rPr lang="en-CA" sz="2800" b="1" dirty="0" smtClean="0"/>
              <a:t>parameters and retrieval </a:t>
            </a:r>
            <a:r>
              <a:rPr lang="en-CA" sz="2800" b="1" dirty="0" smtClean="0"/>
              <a:t>schemes</a:t>
            </a:r>
          </a:p>
        </p:txBody>
      </p:sp>
      <p:pic>
        <p:nvPicPr>
          <p:cNvPr id="35" name="Picture 15" descr="69371main_A-Train-CALIPS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2286016" cy="142876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</p:pic>
      <p:pic>
        <p:nvPicPr>
          <p:cNvPr id="13" name="Picture 11" descr="CF_ob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5147" y="3000372"/>
            <a:ext cx="1825943" cy="1521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>
            <a:bevelT w="165100" prst="coolSlant"/>
            <a:extrusionClr>
              <a:schemeClr val="tx1"/>
            </a:extrusionClr>
            <a:contourClr>
              <a:schemeClr val="tx1">
                <a:lumMod val="50000"/>
                <a:lumOff val="50000"/>
              </a:schemeClr>
            </a:contourClr>
          </a:sp3d>
        </p:spPr>
      </p:pic>
      <p:pic>
        <p:nvPicPr>
          <p:cNvPr id="14" name="Picture 13" descr="CF_calc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9072" y="3000373"/>
            <a:ext cx="1825943" cy="1521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>
            <a:bevelT w="165100" prst="coolSlant"/>
            <a:extrusionClr>
              <a:schemeClr val="tx1"/>
            </a:extrusionClr>
            <a:contourClr>
              <a:schemeClr val="tx1">
                <a:lumMod val="50000"/>
                <a:lumOff val="50000"/>
              </a:schemeClr>
            </a:contourClr>
          </a:sp3d>
        </p:spPr>
      </p:pic>
      <p:pic>
        <p:nvPicPr>
          <p:cNvPr id="15" name="Picture 14" descr="CF_calc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47" y="3000373"/>
            <a:ext cx="1825943" cy="1521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>
            <a:bevelT w="165100" prst="coolSlant"/>
            <a:extrusionClr>
              <a:schemeClr val="tx1"/>
            </a:extrusionClr>
            <a:contourClr>
              <a:schemeClr val="tx1">
                <a:lumMod val="50000"/>
                <a:lumOff val="50000"/>
              </a:schemeClr>
            </a:contourClr>
          </a:sp3d>
        </p:spPr>
      </p:pic>
      <p:pic>
        <p:nvPicPr>
          <p:cNvPr id="16" name="Picture 19" descr="grid_image_gl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5358" y="5454522"/>
            <a:ext cx="1260626" cy="12606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>
            <a:bevelT w="165100" prst="coolSlant"/>
            <a:extrusionClr>
              <a:schemeClr val="tx1"/>
            </a:extrusionClr>
            <a:contourClr>
              <a:schemeClr val="tx1">
                <a:lumMod val="50000"/>
                <a:lumOff val="50000"/>
              </a:schemeClr>
            </a:contourClr>
          </a:sp3d>
        </p:spPr>
      </p:pic>
      <p:sp>
        <p:nvSpPr>
          <p:cNvPr id="18" name="Ellipse 17"/>
          <p:cNvSpPr/>
          <p:nvPr/>
        </p:nvSpPr>
        <p:spPr>
          <a:xfrm>
            <a:off x="4086228" y="5786454"/>
            <a:ext cx="1200152" cy="6286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 err="1" smtClean="0"/>
              <a:t>simul</a:t>
            </a:r>
            <a:r>
              <a:rPr lang="en-CA" dirty="0" smtClean="0"/>
              <a:t>. Obs.</a:t>
            </a:r>
            <a:endParaRPr lang="en-CA" dirty="0"/>
          </a:p>
        </p:txBody>
      </p:sp>
      <p:sp>
        <p:nvSpPr>
          <p:cNvPr id="19" name="Ellipse 18"/>
          <p:cNvSpPr/>
          <p:nvPr/>
        </p:nvSpPr>
        <p:spPr>
          <a:xfrm>
            <a:off x="4086228" y="4800616"/>
            <a:ext cx="1200152" cy="6286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1" name="Ellipse 20"/>
          <p:cNvSpPr/>
          <p:nvPr/>
        </p:nvSpPr>
        <p:spPr>
          <a:xfrm>
            <a:off x="7015186" y="4800616"/>
            <a:ext cx="1200152" cy="62864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ZoneTexte 28"/>
          <p:cNvSpPr txBox="1"/>
          <p:nvPr/>
        </p:nvSpPr>
        <p:spPr>
          <a:xfrm>
            <a:off x="4215237" y="4857760"/>
            <a:ext cx="100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Retrieval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30" name="Flèche droite 29"/>
          <p:cNvSpPr/>
          <p:nvPr/>
        </p:nvSpPr>
        <p:spPr>
          <a:xfrm rot="16200000">
            <a:off x="1135259" y="4651163"/>
            <a:ext cx="107157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ZoneTexte 30"/>
          <p:cNvSpPr txBox="1"/>
          <p:nvPr/>
        </p:nvSpPr>
        <p:spPr>
          <a:xfrm>
            <a:off x="738000" y="2928934"/>
            <a:ext cx="1188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physical</a:t>
            </a:r>
          </a:p>
          <a:p>
            <a:r>
              <a:rPr lang="en-CA" b="1" dirty="0" smtClean="0"/>
              <a:t>parameter</a:t>
            </a:r>
            <a:endParaRPr lang="en-CA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3714744" y="2928934"/>
            <a:ext cx="1188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physical</a:t>
            </a:r>
          </a:p>
          <a:p>
            <a:r>
              <a:rPr lang="en-CA" b="1" dirty="0" smtClean="0"/>
              <a:t>parameter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624000" y="2928934"/>
            <a:ext cx="1183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physical</a:t>
            </a:r>
          </a:p>
          <a:p>
            <a:r>
              <a:rPr lang="en-CA" b="1" dirty="0" smtClean="0"/>
              <a:t>Parameter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946529" y="535782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Model</a:t>
            </a:r>
            <a:endParaRPr lang="en-CA" b="1" dirty="0"/>
          </a:p>
        </p:txBody>
      </p:sp>
      <p:sp>
        <p:nvSpPr>
          <p:cNvPr id="36" name="Flèche droite 35"/>
          <p:cNvSpPr/>
          <p:nvPr/>
        </p:nvSpPr>
        <p:spPr>
          <a:xfrm>
            <a:off x="2285984" y="5857892"/>
            <a:ext cx="1785950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Flèche droite 36"/>
          <p:cNvSpPr/>
          <p:nvPr/>
        </p:nvSpPr>
        <p:spPr>
          <a:xfrm rot="16200000">
            <a:off x="4457126" y="5329824"/>
            <a:ext cx="42862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Flèche droite 37"/>
          <p:cNvSpPr/>
          <p:nvPr/>
        </p:nvSpPr>
        <p:spPr>
          <a:xfrm rot="16200000">
            <a:off x="7401518" y="5329825"/>
            <a:ext cx="42862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7" name="Picture 15" descr="69371main_A-Train-CALIPS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07243" y="5760742"/>
            <a:ext cx="1450971" cy="954406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 contourW="12700">
            <a:bevelT w="165100" prst="coolSlant"/>
            <a:contourClr>
              <a:schemeClr val="tx1">
                <a:lumMod val="50000"/>
                <a:lumOff val="50000"/>
              </a:schemeClr>
            </a:contourClr>
          </a:sp3d>
        </p:spPr>
      </p:pic>
      <p:sp>
        <p:nvSpPr>
          <p:cNvPr id="39" name="Flèche droite 38"/>
          <p:cNvSpPr/>
          <p:nvPr/>
        </p:nvSpPr>
        <p:spPr>
          <a:xfrm rot="16200000">
            <a:off x="4457126" y="4329693"/>
            <a:ext cx="42862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Flèche droite 39"/>
          <p:cNvSpPr/>
          <p:nvPr/>
        </p:nvSpPr>
        <p:spPr>
          <a:xfrm rot="16200000">
            <a:off x="7401518" y="4329693"/>
            <a:ext cx="42862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 rot="18695343">
            <a:off x="4934794" y="5864630"/>
            <a:ext cx="1258678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Hypothesis</a:t>
            </a:r>
            <a:endParaRPr lang="en-US" sz="16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 rot="18695343">
            <a:off x="4823986" y="4985456"/>
            <a:ext cx="1258678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Hypothesis</a:t>
            </a:r>
            <a:endParaRPr lang="en-US" sz="16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 rot="18695343">
            <a:off x="7808312" y="4910844"/>
            <a:ext cx="1258678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Hypothesis</a:t>
            </a:r>
            <a:endParaRPr lang="en-US" sz="16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 rot="18695343">
            <a:off x="1736082" y="5936068"/>
            <a:ext cx="1258678" cy="338554"/>
          </a:xfrm>
          <a:prstGeom prst="rect">
            <a:avLst/>
          </a:prstGeom>
          <a:noFill/>
          <a:ln w="508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Comic Sans MS" pitchFamily="66" charset="0"/>
              </a:rPr>
              <a:t>Hypothesis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4071934" y="6357958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Radiances</a:t>
            </a:r>
            <a:endParaRPr lang="en-CA" b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7079394" y="6370100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/>
              <a:t>Radiances</a:t>
            </a:r>
            <a:endParaRPr lang="en-CA" b="1" dirty="0"/>
          </a:p>
        </p:txBody>
      </p:sp>
      <p:sp>
        <p:nvSpPr>
          <p:cNvPr id="47" name="AutoShape 2"/>
          <p:cNvSpPr>
            <a:spLocks noChangeArrowheads="1"/>
          </p:cNvSpPr>
          <p:nvPr/>
        </p:nvSpPr>
        <p:spPr bwMode="auto">
          <a:xfrm>
            <a:off x="2928926" y="3714752"/>
            <a:ext cx="3714744" cy="431799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Double (Triple) Moment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48" name="AutoShape 2"/>
          <p:cNvSpPr>
            <a:spLocks noChangeArrowheads="1"/>
          </p:cNvSpPr>
          <p:nvPr/>
        </p:nvSpPr>
        <p:spPr bwMode="auto">
          <a:xfrm>
            <a:off x="2928926" y="5214950"/>
            <a:ext cx="3714776" cy="431799"/>
          </a:xfrm>
          <a:prstGeom prst="roundRect">
            <a:avLst>
              <a:gd name="adj" fmla="val 22287"/>
            </a:avLst>
          </a:prstGeom>
          <a:solidFill>
            <a:srgbClr val="FFFF00"/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Nb Classes suffisant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0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Defining the microphysics scheme of the future.</a:t>
            </a:r>
            <a:endParaRPr lang="en-C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7144195" y="4917056"/>
            <a:ext cx="100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olidFill>
                  <a:schemeClr val="bg1"/>
                </a:solidFill>
              </a:rPr>
              <a:t>Retrieval</a:t>
            </a:r>
            <a:endParaRPr lang="en-C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2966</TotalTime>
  <Words>3214</Words>
  <Application>Microsoft Office PowerPoint</Application>
  <PresentationFormat>Affichage à l'écran (4:3)</PresentationFormat>
  <Paragraphs>1001</Paragraphs>
  <Slides>71</Slides>
  <Notes>8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3</vt:i4>
      </vt:variant>
      <vt:variant>
        <vt:lpstr>Titres des diapositives</vt:lpstr>
      </vt:variant>
      <vt:variant>
        <vt:i4>71</vt:i4>
      </vt:variant>
    </vt:vector>
  </HeadingPairs>
  <TitlesOfParts>
    <vt:vector size="75" baseType="lpstr">
      <vt:lpstr>Thème Office</vt:lpstr>
      <vt:lpstr>Graphique</vt:lpstr>
      <vt:lpstr>Equation</vt:lpstr>
      <vt:lpstr>Microsoft Equation 3.0</vt:lpstr>
      <vt:lpstr>Double moment microphysics schemes for Numerical Weather Prediction models: why and how?</vt:lpstr>
      <vt:lpstr>Diapositive 2</vt:lpstr>
      <vt:lpstr>Clouds in NWP models: a bulk approach</vt:lpstr>
      <vt:lpstr>Diapositive 4</vt:lpstr>
      <vt:lpstr>Diapositive 5</vt:lpstr>
      <vt:lpstr>Defining the microphysics scheme of the future.</vt:lpstr>
      <vt:lpstr>Defining the microphysics scheme of the future.</vt:lpstr>
      <vt:lpstr>Defining the microphysics scheme of the future.</vt:lpstr>
      <vt:lpstr>Defining the microphysics scheme of the future.</vt:lpstr>
      <vt:lpstr>Defining the microphysics scheme of the future.</vt:lpstr>
      <vt:lpstr>Defining the microphysics scheme of the future.</vt:lpstr>
      <vt:lpstr>THE microphysics scheme of the future.</vt:lpstr>
      <vt:lpstr>THE microphysics scheme of the future.</vt:lpstr>
      <vt:lpstr>THE microphysics scheme of the future.</vt:lpstr>
      <vt:lpstr>THE microphysics scheme of the future.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THE microphysics scheme of the future.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Numerical cost!</vt:lpstr>
      <vt:lpstr>Cost-efficient sedimentation scheme?</vt:lpstr>
      <vt:lpstr>Cost-efficient sedimentation scheme?</vt:lpstr>
      <vt:lpstr>Bad news never come alone!</vt:lpstr>
      <vt:lpstr>Bad news never come alone!</vt:lpstr>
      <vt:lpstr>Bad news never come alone!</vt:lpstr>
      <vt:lpstr>Bad news never come alone!</vt:lpstr>
      <vt:lpstr>Bad news never come alone!</vt:lpstr>
      <vt:lpstr>1D model comparison: sedimentation only of a collection of graupel particles</vt:lpstr>
      <vt:lpstr>1D model comparison: sedimentation only of a collection of graupel particles</vt:lpstr>
      <vt:lpstr>Cost-efficient sedimentation scheme!</vt:lpstr>
      <vt:lpstr>Cost-efficient sedimentation scheme</vt:lpstr>
      <vt:lpstr>Cost-efficient sedimentation scheme</vt:lpstr>
      <vt:lpstr>Cost-efficient sedimentation scheme</vt:lpstr>
      <vt:lpstr>Cost-efficient sedimentation scheme</vt:lpstr>
      <vt:lpstr>1D model comparison: sedimentation only of a collection of graupel particles</vt:lpstr>
      <vt:lpstr>1D model comparison: sedimentation only of a collection of graupel particles</vt:lpstr>
      <vt:lpstr>1D model comparison: sedimentation only of a collection of graupel particles</vt:lpstr>
      <vt:lpstr>Diapositive 59</vt:lpstr>
      <vt:lpstr>1D kinematic model comparison: full microphysics + Subgrid Cloud Fraction</vt:lpstr>
      <vt:lpstr>Diapositive 61</vt:lpstr>
      <vt:lpstr>Diapositive 62</vt:lpstr>
      <vt:lpstr>Diapositive 63</vt:lpstr>
      <vt:lpstr>High performance, low cost!</vt:lpstr>
      <vt:lpstr>Diapositive 65</vt:lpstr>
      <vt:lpstr>Cost-efficient sedimentation scheme</vt:lpstr>
      <vt:lpstr>Double moment microphysics schemes for Numerical Weather Prediction models: why and how?</vt:lpstr>
      <vt:lpstr>1D model comparison: sedimentation only of a collection of graupel particles</vt:lpstr>
      <vt:lpstr>Diapositive 69</vt:lpstr>
      <vt:lpstr>Diapositive 70</vt:lpstr>
      <vt:lpstr>Diapositive 71</vt:lpstr>
    </vt:vector>
  </TitlesOfParts>
  <Company>BLACK EDITION - tum0r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Improvement of the Milbrant and Yau (2005) microphysical scheme</dc:title>
  <dc:creator>MAXFRAG</dc:creator>
  <cp:lastModifiedBy>MAXFRAG</cp:lastModifiedBy>
  <cp:revision>48</cp:revision>
  <dcterms:created xsi:type="dcterms:W3CDTF">2011-02-11T15:58:55Z</dcterms:created>
  <dcterms:modified xsi:type="dcterms:W3CDTF">2015-04-22T00:30:09Z</dcterms:modified>
</cp:coreProperties>
</file>