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374" r:id="rId3"/>
    <p:sldId id="669" r:id="rId4"/>
    <p:sldId id="674" r:id="rId5"/>
    <p:sldId id="673" r:id="rId6"/>
    <p:sldId id="676" r:id="rId7"/>
    <p:sldId id="675" r:id="rId8"/>
    <p:sldId id="670" r:id="rId9"/>
    <p:sldId id="672" r:id="rId10"/>
    <p:sldId id="681" r:id="rId11"/>
    <p:sldId id="677" r:id="rId12"/>
    <p:sldId id="679" r:id="rId13"/>
    <p:sldId id="680" r:id="rId14"/>
    <p:sldId id="668" r:id="rId15"/>
  </p:sldIdLst>
  <p:sldSz cx="9144000" cy="6858000" type="screen4x3"/>
  <p:notesSz cx="6718300" cy="9867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FFB"/>
    <a:srgbClr val="FF0000"/>
    <a:srgbClr val="0000FF"/>
    <a:srgbClr val="00FF00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37" autoAdjust="0"/>
    <p:restoredTop sz="98556" autoAdjust="0"/>
  </p:normalViewPr>
  <p:slideViewPr>
    <p:cSldViewPr>
      <p:cViewPr varScale="1">
        <p:scale>
          <a:sx n="83" d="100"/>
          <a:sy n="83" d="100"/>
        </p:scale>
        <p:origin x="-16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1900" y="0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8475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1900" y="9388475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10890FE2-3D1D-4EBA-AEC8-E4C547368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31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1900" y="0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69938"/>
            <a:ext cx="4926013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694238"/>
            <a:ext cx="4926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1900" y="9388475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01D13269-C831-41AE-9856-371532B63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07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304800"/>
            <a:ext cx="21097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304800"/>
            <a:ext cx="617696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EB6-B3B5-43E2-84FE-74212FEDB8C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C9B1-0CA7-484F-A72F-7F57ABB4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1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EB6-B3B5-43E2-84FE-74212FEDB8C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C9B1-0CA7-484F-A72F-7F57ABB4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EB6-B3B5-43E2-84FE-74212FEDB8C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C9B1-0CA7-484F-A72F-7F57ABB4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0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EB6-B3B5-43E2-84FE-74212FEDB8C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C9B1-0CA7-484F-A72F-7F57ABB4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6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EB6-B3B5-43E2-84FE-74212FEDB8C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C9B1-0CA7-484F-A72F-7F57ABB4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1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EB6-B3B5-43E2-84FE-74212FEDB8C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C9B1-0CA7-484F-A72F-7F57ABB4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79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EB6-B3B5-43E2-84FE-74212FEDB8C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C9B1-0CA7-484F-A72F-7F57ABB4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EB6-B3B5-43E2-84FE-74212FEDB8C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C9B1-0CA7-484F-A72F-7F57ABB4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6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EB6-B3B5-43E2-84FE-74212FEDB8C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C9B1-0CA7-484F-A72F-7F57ABB4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29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EB6-B3B5-43E2-84FE-74212FEDB8C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C9B1-0CA7-484F-A72F-7F57ABB4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1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EB6-B3B5-43E2-84FE-74212FEDB8C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C9B1-0CA7-484F-A72F-7F57ABB4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4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066800"/>
            <a:ext cx="41433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433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304800"/>
            <a:ext cx="843915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066800"/>
            <a:ext cx="843915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6948488" y="6203950"/>
            <a:ext cx="1433512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GB">
                <a:solidFill>
                  <a:srgbClr val="114FFB"/>
                </a:solidFill>
                <a:latin typeface="Arial Black" pitchFamily="34" charset="0"/>
              </a:rPr>
              <a:t>ECMWF</a:t>
            </a:r>
          </a:p>
        </p:txBody>
      </p:sp>
      <p:sp>
        <p:nvSpPr>
          <p:cNvPr id="212997" name="AutoShape 5"/>
          <p:cNvSpPr>
            <a:spLocks noChangeArrowheads="1"/>
          </p:cNvSpPr>
          <p:nvPr/>
        </p:nvSpPr>
        <p:spPr bwMode="auto">
          <a:xfrm>
            <a:off x="301625" y="6348413"/>
            <a:ext cx="6604000" cy="228600"/>
          </a:xfrm>
          <a:prstGeom prst="parallelogram">
            <a:avLst>
              <a:gd name="adj" fmla="val 56039"/>
            </a:avLst>
          </a:prstGeom>
          <a:solidFill>
            <a:srgbClr val="618FF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820738" y="6327775"/>
            <a:ext cx="1251945" cy="27443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GB" sz="1200" b="1" dirty="0" smtClean="0">
                <a:solidFill>
                  <a:srgbClr val="FFFFFF"/>
                </a:solidFill>
                <a:latin typeface="Arial" charset="0"/>
              </a:rPr>
              <a:t>2015   </a:t>
            </a:r>
            <a:r>
              <a:rPr lang="en-GB" sz="1200" b="1" dirty="0">
                <a:solidFill>
                  <a:srgbClr val="FFFFFF"/>
                </a:solidFill>
                <a:latin typeface="Arial" charset="0"/>
              </a:rPr>
              <a:t>Slide </a:t>
            </a:r>
            <a:fld id="{AB39D532-5267-4074-9EDD-77D7711F20FB}" type="slidenum">
              <a:rPr lang="en-GB" sz="1200" b="1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GB" sz="12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151" name="Picture 7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5650" y="6257925"/>
            <a:ext cx="534988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9pPr>
    </p:titleStyle>
    <p:bodyStyle>
      <a:lvl1pPr marL="290513" indent="-290513" algn="l" defTabSz="762000" rtl="0" eaLnBrk="0" fontAlgn="base" hangingPunct="0">
        <a:lnSpc>
          <a:spcPts val="3000"/>
        </a:lnSpc>
        <a:spcBef>
          <a:spcPct val="0"/>
        </a:spcBef>
        <a:spcAft>
          <a:spcPts val="1000"/>
        </a:spcAft>
        <a:buClr>
          <a:schemeClr val="hlink"/>
        </a:buClr>
        <a:buSzPct val="100000"/>
        <a:buFont typeface="Wingdings" pitchFamily="2" charset="2"/>
        <a:buChar char="t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85750" algn="l" defTabSz="762000" rtl="0" eaLnBrk="0" fontAlgn="base" hangingPunct="0">
        <a:lnSpc>
          <a:spcPts val="3000"/>
        </a:lnSpc>
        <a:spcBef>
          <a:spcPct val="0"/>
        </a:spcBef>
        <a:spcAft>
          <a:spcPts val="1000"/>
        </a:spcAft>
        <a:buClr>
          <a:schemeClr val="tx1"/>
        </a:buClr>
        <a:buSzPct val="100000"/>
        <a:buFont typeface="Wingdings" pitchFamily="2" charset="2"/>
        <a:buChar char="t"/>
        <a:defRPr sz="2200" b="1">
          <a:solidFill>
            <a:srgbClr val="114FFB"/>
          </a:solidFill>
          <a:latin typeface="+mn-lt"/>
        </a:defRPr>
      </a:lvl2pPr>
      <a:lvl3pPr marL="1300163" indent="-3429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è"/>
        <a:defRPr sz="2200">
          <a:solidFill>
            <a:srgbClr val="114FFB"/>
          </a:solidFill>
          <a:latin typeface="+mn-lt"/>
        </a:defRPr>
      </a:lvl3pPr>
      <a:lvl4pPr marL="1719263" indent="-2286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4pPr>
      <a:lvl5pPr marL="2138363" indent="-2286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5pPr>
      <a:lvl6pPr marL="2595563" indent="-228600" algn="l" defTabSz="762000" rtl="0" fontAlgn="base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6pPr>
      <a:lvl7pPr marL="3052763" indent="-228600" algn="l" defTabSz="762000" rtl="0" fontAlgn="base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7pPr>
      <a:lvl8pPr marL="3509963" indent="-228600" algn="l" defTabSz="762000" rtl="0" fontAlgn="base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8pPr>
      <a:lvl9pPr marL="3967163" indent="-228600" algn="l" defTabSz="762000" rtl="0" fontAlgn="base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5EB6-B3B5-43E2-84FE-74212FEDB8C7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C9B1-0CA7-484F-A72F-7F57ABB4A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5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retsam\Documents\talks\PantaRhei\ANIM_MEMB.avi" TargetMode="External"/><Relationship Id="rId1" Type="http://schemas.microsoft.com/office/2007/relationships/media" Target="file:///C:\Users\retsam\Documents\talks\PantaRhei\ANIM_MEMB.avi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hyperlink" Target="http://www.google.pl/url?sa=i&amp;rct=j&amp;q=&amp;esrc=s&amp;source=images&amp;cd=&amp;cad=rja&amp;uact=8&amp;ved=0CAcQjRw&amp;url=http%3A%2F%2Fwww-history.mcs.st-and.ac.uk%2FPictDisplay%2FEuler.html&amp;ei=UAY2VZneEcmssAGH5ICoAQ&amp;bvm=bv.91071109,d.bGg&amp;psig=AFQjCNFucurt2_A8QmcvffkL5ym7BK5CDA&amp;ust=142969033084507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5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" y="40804"/>
            <a:ext cx="10668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4624"/>
            <a:ext cx="843534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" y="5121175"/>
            <a:ext cx="3343275" cy="1190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596" y="764704"/>
            <a:ext cx="90951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                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              </a:t>
            </a:r>
            <a:r>
              <a:rPr lang="en-US" sz="2800" dirty="0" err="1" smtClean="0">
                <a:solidFill>
                  <a:srgbClr val="0000FF"/>
                </a:solidFill>
                <a:latin typeface="+mn-lt"/>
              </a:rPr>
              <a:t>Lagrangian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/Eulerian equivalence for</a:t>
            </a:r>
          </a:p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          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  forward-in-time differencing for fluids</a:t>
            </a:r>
          </a:p>
          <a:p>
            <a:endParaRPr lang="en-US" sz="2800" dirty="0" smtClean="0">
              <a:solidFill>
                <a:srgbClr val="0000FF"/>
              </a:solidFill>
              <a:latin typeface="+mn-lt"/>
            </a:endParaRP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                                 Piotr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Smolarkiewicz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sz="2800" dirty="0">
              <a:solidFill>
                <a:srgbClr val="0000FF"/>
              </a:solidFill>
              <a:latin typeface="+mn-lt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                        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3933056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114FFB"/>
                </a:solidFill>
                <a:latin typeface="+mn-lt"/>
              </a:rPr>
              <a:t>“The </a:t>
            </a:r>
            <a:r>
              <a:rPr lang="en-US" sz="1800" dirty="0">
                <a:solidFill>
                  <a:srgbClr val="114FFB"/>
                </a:solidFill>
                <a:latin typeface="+mn-lt"/>
              </a:rPr>
              <a:t>good Christian should beware of mathematicians, and all those </a:t>
            </a:r>
            <a:r>
              <a:rPr lang="en-US" sz="1800" dirty="0" smtClean="0">
                <a:solidFill>
                  <a:srgbClr val="114FFB"/>
                </a:solidFill>
                <a:latin typeface="+mn-lt"/>
              </a:rPr>
              <a:t>who make </a:t>
            </a:r>
          </a:p>
          <a:p>
            <a:r>
              <a:rPr lang="en-US" sz="1800" dirty="0" smtClean="0">
                <a:solidFill>
                  <a:srgbClr val="114FFB"/>
                </a:solidFill>
                <a:latin typeface="+mn-lt"/>
              </a:rPr>
              <a:t>     empty </a:t>
            </a:r>
            <a:r>
              <a:rPr lang="en-US" sz="1800" dirty="0">
                <a:solidFill>
                  <a:srgbClr val="114FFB"/>
                </a:solidFill>
                <a:latin typeface="+mn-lt"/>
              </a:rPr>
              <a:t>prophecies. The danger already exists that the mathematicians </a:t>
            </a:r>
            <a:r>
              <a:rPr lang="en-US" sz="1800" dirty="0" smtClean="0">
                <a:solidFill>
                  <a:srgbClr val="114FFB"/>
                </a:solidFill>
                <a:latin typeface="+mn-lt"/>
              </a:rPr>
              <a:t>have </a:t>
            </a:r>
          </a:p>
          <a:p>
            <a:r>
              <a:rPr lang="en-US" sz="1800" dirty="0" smtClean="0">
                <a:solidFill>
                  <a:srgbClr val="114FFB"/>
                </a:solidFill>
                <a:latin typeface="+mn-lt"/>
              </a:rPr>
              <a:t>     made </a:t>
            </a:r>
            <a:r>
              <a:rPr lang="en-US" sz="1800" dirty="0">
                <a:solidFill>
                  <a:srgbClr val="114FFB"/>
                </a:solidFill>
                <a:latin typeface="+mn-lt"/>
              </a:rPr>
              <a:t>a covenant with the devil to darken the spirit and to confine man in </a:t>
            </a:r>
            <a:endParaRPr lang="en-US" sz="1800" dirty="0" smtClean="0">
              <a:solidFill>
                <a:srgbClr val="114FFB"/>
              </a:solidFill>
              <a:latin typeface="+mn-lt"/>
            </a:endParaRPr>
          </a:p>
          <a:p>
            <a:r>
              <a:rPr lang="en-US" sz="1800" dirty="0">
                <a:solidFill>
                  <a:srgbClr val="114FFB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114FFB"/>
                </a:solidFill>
                <a:latin typeface="+mn-lt"/>
              </a:rPr>
              <a:t>    the </a:t>
            </a:r>
            <a:r>
              <a:rPr lang="en-US" sz="1800" dirty="0">
                <a:solidFill>
                  <a:srgbClr val="114FFB"/>
                </a:solidFill>
                <a:latin typeface="+mn-lt"/>
              </a:rPr>
              <a:t>bonds of </a:t>
            </a:r>
            <a:r>
              <a:rPr lang="en-US" sz="1800" dirty="0" smtClean="0">
                <a:solidFill>
                  <a:srgbClr val="114FFB"/>
                </a:solidFill>
                <a:latin typeface="+mn-lt"/>
              </a:rPr>
              <a:t>Hell’’   </a:t>
            </a:r>
            <a:r>
              <a:rPr lang="en-US" sz="1800" dirty="0">
                <a:solidFill>
                  <a:srgbClr val="114FFB"/>
                </a:solidFill>
                <a:latin typeface="+mn-lt"/>
              </a:rPr>
              <a:t>(</a:t>
            </a:r>
            <a:r>
              <a:rPr lang="en-US" sz="1800" dirty="0" smtClean="0">
                <a:solidFill>
                  <a:srgbClr val="114FFB"/>
                </a:solidFill>
                <a:latin typeface="+mn-lt"/>
              </a:rPr>
              <a:t>St. Augustine</a:t>
            </a:r>
            <a:r>
              <a:rPr lang="en-US" sz="1800" dirty="0">
                <a:solidFill>
                  <a:srgbClr val="114FFB"/>
                </a:solidFill>
                <a:latin typeface="+mn-lt"/>
              </a:rPr>
              <a:t>, </a:t>
            </a:r>
            <a:r>
              <a:rPr lang="en-US" sz="1800" i="1" dirty="0">
                <a:solidFill>
                  <a:srgbClr val="114FFB"/>
                </a:solidFill>
                <a:latin typeface="+mn-lt"/>
              </a:rPr>
              <a:t>De </a:t>
            </a:r>
            <a:r>
              <a:rPr lang="en-US" sz="1800" i="1" dirty="0" err="1">
                <a:solidFill>
                  <a:srgbClr val="114FFB"/>
                </a:solidFill>
                <a:latin typeface="+mn-lt"/>
              </a:rPr>
              <a:t>Genesi</a:t>
            </a:r>
            <a:r>
              <a:rPr lang="en-US" sz="1800" i="1" dirty="0">
                <a:solidFill>
                  <a:srgbClr val="114FFB"/>
                </a:solidFill>
                <a:latin typeface="+mn-lt"/>
              </a:rPr>
              <a:t> ad </a:t>
            </a:r>
            <a:r>
              <a:rPr lang="en-US" sz="1800" i="1" dirty="0" err="1">
                <a:solidFill>
                  <a:srgbClr val="114FFB"/>
                </a:solidFill>
                <a:latin typeface="+mn-lt"/>
              </a:rPr>
              <a:t>Litteram</a:t>
            </a:r>
            <a:r>
              <a:rPr lang="en-US" sz="1800" dirty="0">
                <a:solidFill>
                  <a:srgbClr val="114FFB"/>
                </a:solidFill>
                <a:latin typeface="+mn-lt"/>
              </a:rPr>
              <a:t>, Book II, xviii, 37).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5163" y="29527"/>
            <a:ext cx="2376264" cy="370106"/>
          </a:xfrm>
        </p:spPr>
        <p:txBody>
          <a:bodyPr/>
          <a:lstStyle/>
          <a:p>
            <a:r>
              <a:rPr lang="en-GB" sz="2000" dirty="0" smtClean="0">
                <a:latin typeface="+mn-lt"/>
              </a:rPr>
              <a:t>Relative merits:</a:t>
            </a:r>
            <a:endParaRPr lang="en-GB" sz="20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2461" y="692696"/>
            <a:ext cx="6080658" cy="93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9pPr>
          </a:lstStyle>
          <a:p>
            <a:r>
              <a:rPr lang="en-GB" sz="1600" i="1" kern="0" dirty="0" smtClean="0">
                <a:latin typeface="+mn-lt"/>
              </a:rPr>
              <a:t>Stability vs </a:t>
            </a:r>
            <a:r>
              <a:rPr lang="en-GB" sz="1600" i="1" kern="0" dirty="0" err="1" smtClean="0">
                <a:latin typeface="+mn-lt"/>
              </a:rPr>
              <a:t>realizability</a:t>
            </a:r>
            <a:r>
              <a:rPr lang="en-GB" sz="1600" i="1" kern="0" dirty="0" smtClean="0">
                <a:latin typeface="+mn-lt"/>
              </a:rPr>
              <a:t> :                                                      ; </a:t>
            </a:r>
            <a:r>
              <a:rPr lang="en-US" altLang="en-US" sz="1600" i="1" dirty="0" smtClean="0">
                <a:latin typeface="+mn-lt"/>
                <a:cs typeface="Arial" charset="0"/>
              </a:rPr>
              <a:t>CFL </a:t>
            </a:r>
          </a:p>
          <a:p>
            <a:r>
              <a:rPr lang="en-US" altLang="en-US" sz="1600" i="1" dirty="0" smtClean="0">
                <a:latin typeface="+mn-lt"/>
                <a:cs typeface="Arial" charset="0"/>
              </a:rPr>
              <a:t>controls stability &amp;</a:t>
            </a:r>
            <a:r>
              <a:rPr lang="en-US" altLang="en-US" sz="1600" i="1" dirty="0">
                <a:latin typeface="+mn-lt"/>
                <a:cs typeface="Arial" charset="0"/>
              </a:rPr>
              <a:t> </a:t>
            </a:r>
            <a:r>
              <a:rPr lang="en-US" altLang="en-US" sz="1600" i="1" dirty="0" err="1" smtClean="0">
                <a:latin typeface="+mn-lt"/>
                <a:cs typeface="Arial" charset="0"/>
              </a:rPr>
              <a:t>realizability</a:t>
            </a:r>
            <a:r>
              <a:rPr lang="en-US" altLang="en-US" sz="1600" i="1" dirty="0" smtClean="0">
                <a:latin typeface="+mn-lt"/>
                <a:cs typeface="Arial" charset="0"/>
              </a:rPr>
              <a:t> of </a:t>
            </a:r>
            <a:r>
              <a:rPr lang="en-US" altLang="en-US" sz="1600" i="1" dirty="0" err="1" smtClean="0">
                <a:latin typeface="+mn-lt"/>
                <a:cs typeface="Arial" charset="0"/>
              </a:rPr>
              <a:t>Eulerian</a:t>
            </a:r>
            <a:r>
              <a:rPr lang="en-US" altLang="en-US" sz="1600" i="1" dirty="0" smtClean="0">
                <a:latin typeface="+mn-lt"/>
                <a:cs typeface="Arial" charset="0"/>
              </a:rPr>
              <a:t> solutions, and </a:t>
            </a:r>
            <a:r>
              <a:rPr lang="en-US" altLang="en-US" sz="1600" i="1" dirty="0" err="1" smtClean="0">
                <a:latin typeface="+mn-lt"/>
                <a:cs typeface="Arial" charset="0"/>
              </a:rPr>
              <a:t>Lipschitz</a:t>
            </a:r>
            <a:r>
              <a:rPr lang="en-US" altLang="en-US" sz="1600" i="1" dirty="0" smtClean="0">
                <a:latin typeface="+mn-lt"/>
                <a:cs typeface="Arial" charset="0"/>
              </a:rPr>
              <a:t> </a:t>
            </a:r>
          </a:p>
          <a:p>
            <a:r>
              <a:rPr lang="en-US" altLang="en-US" sz="1600" i="1" dirty="0" smtClean="0">
                <a:latin typeface="+mn-lt"/>
                <a:cs typeface="Arial" charset="0"/>
              </a:rPr>
              <a:t>condition </a:t>
            </a:r>
            <a:r>
              <a:rPr lang="en-US" altLang="en-US" sz="1600" i="1" dirty="0">
                <a:latin typeface="+mn-lt"/>
                <a:cs typeface="Arial" charset="0"/>
              </a:rPr>
              <a:t>controls </a:t>
            </a:r>
            <a:r>
              <a:rPr lang="en-US" altLang="en-US" sz="1600" i="1" dirty="0" err="1" smtClean="0">
                <a:latin typeface="+mn-lt"/>
                <a:cs typeface="Arial" charset="0"/>
              </a:rPr>
              <a:t>relizability</a:t>
            </a:r>
            <a:r>
              <a:rPr lang="en-US" altLang="en-US" sz="1600" i="1" dirty="0" smtClean="0">
                <a:latin typeface="+mn-lt"/>
                <a:cs typeface="Arial" charset="0"/>
              </a:rPr>
              <a:t> of semi </a:t>
            </a:r>
            <a:r>
              <a:rPr lang="en-US" altLang="en-US" sz="1600" i="1" dirty="0" err="1" smtClean="0">
                <a:latin typeface="+mn-lt"/>
                <a:cs typeface="Arial" charset="0"/>
              </a:rPr>
              <a:t>Lagrangian</a:t>
            </a:r>
            <a:r>
              <a:rPr lang="en-US" altLang="en-US" sz="1600" i="1" dirty="0">
                <a:latin typeface="+mn-lt"/>
                <a:cs typeface="Arial" charset="0"/>
              </a:rPr>
              <a:t> </a:t>
            </a:r>
            <a:r>
              <a:rPr lang="en-US" altLang="en-US" sz="1600" i="1" dirty="0" smtClean="0">
                <a:latin typeface="+mn-lt"/>
                <a:cs typeface="Arial" charset="0"/>
              </a:rPr>
              <a:t>solutions</a:t>
            </a:r>
          </a:p>
          <a:p>
            <a:pPr marL="342900" indent="-342900">
              <a:buAutoNum type="arabicParenR"/>
            </a:pPr>
            <a:endParaRPr lang="en-GB" sz="1600" i="1" kern="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4437112"/>
            <a:ext cx="6061569" cy="6813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9pPr>
          </a:lstStyle>
          <a:p>
            <a:r>
              <a:rPr lang="en-US" altLang="en-US" sz="1600" i="1" dirty="0" smtClean="0">
                <a:latin typeface="+mn-lt"/>
                <a:cs typeface="Arial" charset="0"/>
              </a:rPr>
              <a:t> </a:t>
            </a:r>
            <a:endParaRPr lang="en-GB" sz="1600" i="1" kern="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10176" y="1988840"/>
            <a:ext cx="6206876" cy="1728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9pPr>
          </a:lstStyle>
          <a:p>
            <a:r>
              <a:rPr lang="en-US" altLang="en-US" sz="1600" i="1" dirty="0" smtClean="0">
                <a:latin typeface="+mn-lt"/>
                <a:cs typeface="Arial" charset="0"/>
              </a:rPr>
              <a:t>It is easy to assure compatibility of </a:t>
            </a:r>
            <a:r>
              <a:rPr lang="en-US" altLang="en-US" sz="1600" i="1" dirty="0" err="1" smtClean="0">
                <a:latin typeface="+mn-lt"/>
                <a:cs typeface="Arial" charset="0"/>
              </a:rPr>
              <a:t>Eulerian</a:t>
            </a:r>
            <a:r>
              <a:rPr lang="en-US" altLang="en-US" sz="1600" i="1" dirty="0" smtClean="0">
                <a:latin typeface="+mn-lt"/>
                <a:cs typeface="Arial" charset="0"/>
              </a:rPr>
              <a:t> solutions for specific  </a:t>
            </a:r>
          </a:p>
          <a:p>
            <a:r>
              <a:rPr lang="en-US" altLang="en-US" sz="1600" i="1" dirty="0" smtClean="0">
                <a:latin typeface="+mn-lt"/>
                <a:cs typeface="Arial" charset="0"/>
              </a:rPr>
              <a:t>variables </a:t>
            </a:r>
            <a:r>
              <a:rPr lang="en-GB" altLang="en-US" sz="1600" i="1" dirty="0" smtClean="0">
                <a:latin typeface="Arial Narrow" panose="020B0606020202030204" pitchFamily="34" charset="0"/>
                <a:cs typeface="Arial" charset="0"/>
              </a:rPr>
              <a:t>       </a:t>
            </a:r>
            <a:r>
              <a:rPr lang="en-US" altLang="en-US" sz="1600" i="1" dirty="0" smtClean="0">
                <a:latin typeface="+mn-lt"/>
                <a:cs typeface="Arial" charset="0"/>
              </a:rPr>
              <a:t>with the mass continuity.  For semi-</a:t>
            </a:r>
            <a:r>
              <a:rPr lang="en-US" altLang="en-US" sz="1600" i="1" dirty="0" err="1" smtClean="0">
                <a:latin typeface="+mn-lt"/>
                <a:cs typeface="Arial" charset="0"/>
              </a:rPr>
              <a:t>Lagrangian</a:t>
            </a:r>
            <a:r>
              <a:rPr lang="en-US" altLang="en-US" sz="1600" i="1" dirty="0" smtClean="0">
                <a:latin typeface="+mn-lt"/>
                <a:cs typeface="Arial" charset="0"/>
              </a:rPr>
              <a:t> </a:t>
            </a:r>
          </a:p>
          <a:p>
            <a:r>
              <a:rPr lang="en-US" altLang="en-US" sz="1600" i="1" dirty="0" smtClean="0">
                <a:latin typeface="+mn-lt"/>
                <a:cs typeface="Arial" charset="0"/>
              </a:rPr>
              <a:t>schemes compatibility with mass continuity leads to  </a:t>
            </a:r>
          </a:p>
          <a:p>
            <a:endParaRPr lang="en-US" altLang="en-US" sz="1600" i="1" dirty="0" smtClean="0">
              <a:latin typeface="+mn-lt"/>
              <a:cs typeface="Arial" charset="0"/>
            </a:endParaRPr>
          </a:p>
          <a:p>
            <a:r>
              <a:rPr lang="en-US" altLang="en-US" sz="1600" i="1" dirty="0" err="1" smtClean="0">
                <a:latin typeface="+mn-lt"/>
                <a:cs typeface="Arial" charset="0"/>
              </a:rPr>
              <a:t>Monge</a:t>
            </a:r>
            <a:r>
              <a:rPr lang="en-US" altLang="en-US" sz="1600" i="1" dirty="0" smtClean="0">
                <a:latin typeface="+mn-lt"/>
                <a:cs typeface="Arial" charset="0"/>
              </a:rPr>
              <a:t>-Ampere nonlinear elliptic problem, whose solvability is </a:t>
            </a:r>
          </a:p>
          <a:p>
            <a:r>
              <a:rPr lang="en-US" altLang="en-US" sz="1600" i="1" dirty="0" smtClean="0">
                <a:latin typeface="+mn-lt"/>
                <a:cs typeface="Arial" charset="0"/>
              </a:rPr>
              <a:t>controlled by the </a:t>
            </a:r>
            <a:r>
              <a:rPr lang="en-US" altLang="en-US" sz="1600" i="1" dirty="0" err="1" smtClean="0">
                <a:latin typeface="+mn-lt"/>
                <a:cs typeface="Arial" charset="0"/>
              </a:rPr>
              <a:t>Lipschitz</a:t>
            </a:r>
            <a:r>
              <a:rPr lang="en-US" altLang="en-US" sz="1600" i="1" dirty="0" smtClean="0">
                <a:latin typeface="+mn-lt"/>
                <a:cs typeface="Arial" charset="0"/>
              </a:rPr>
              <a:t> condition; (</a:t>
            </a:r>
            <a:r>
              <a:rPr lang="en-US" altLang="en-US" sz="1600" i="1" dirty="0" err="1" smtClean="0">
                <a:latin typeface="+mn-lt"/>
                <a:cs typeface="Arial" charset="0"/>
              </a:rPr>
              <a:t>Cosette</a:t>
            </a:r>
            <a:r>
              <a:rPr lang="en-US" altLang="en-US" sz="1600" i="1" dirty="0" smtClean="0">
                <a:latin typeface="+mn-lt"/>
                <a:cs typeface="Arial" charset="0"/>
              </a:rPr>
              <a:t> et al. 2014, JCP). </a:t>
            </a:r>
            <a:endParaRPr lang="en-GB" sz="1600" i="1" kern="0" dirty="0"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4149080"/>
            <a:ext cx="6078197" cy="86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9pPr>
          </a:lstStyle>
          <a:p>
            <a:r>
              <a:rPr lang="en-GB" sz="1600" i="1" kern="0" dirty="0" smtClean="0">
                <a:latin typeface="+mn-lt"/>
              </a:rPr>
              <a:t>Regardless: semi-</a:t>
            </a:r>
            <a:r>
              <a:rPr lang="en-GB" sz="1600" i="1" kern="0" dirty="0" err="1" smtClean="0">
                <a:latin typeface="+mn-lt"/>
              </a:rPr>
              <a:t>Lagrangian</a:t>
            </a:r>
            <a:r>
              <a:rPr lang="en-GB" sz="1600" i="1" kern="0" dirty="0" smtClean="0">
                <a:latin typeface="+mn-lt"/>
              </a:rPr>
              <a:t> schemes enable large time step integrations and, thus, offer a practical option for applications where intermittent loss of accuracy is acceptable (e.g., NWP) </a:t>
            </a:r>
            <a:endParaRPr lang="en-GB" sz="1600" i="1" kern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692696"/>
            <a:ext cx="2880320" cy="21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348880"/>
            <a:ext cx="216023" cy="273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913" y="396344"/>
            <a:ext cx="2909346" cy="57689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104456" cy="2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2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76400"/>
            <a:ext cx="2819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3D potential flow past undulating boundaries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Sem-Lagrangian option; Courant number ~5.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648200"/>
            <a:ext cx="5029200" cy="1247775"/>
          </a:xfr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4876800"/>
            <a:ext cx="2438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/>
              <a:t>Vorticity errors in potential-flow simulation</a:t>
            </a:r>
          </a:p>
        </p:txBody>
      </p:sp>
      <p:pic>
        <p:nvPicPr>
          <p:cNvPr id="206854" name="ANIM_MEMB.avi">
            <a:hlinkClick r:id="" action="ppaction://media"/>
          </p:cNvPr>
          <p:cNvPicPr>
            <a:picLocks noGrp="1" noChangeAspect="1" noChangeArrowheads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85800"/>
            <a:ext cx="3810000" cy="3810000"/>
          </a:xfrm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59125" y="324643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</a:rPr>
              <a:t>mappings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80"/>
            <a:ext cx="8439150" cy="5334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+mn-lt"/>
              </a:rPr>
              <a:t>Boundary-adaptive mappings</a:t>
            </a:r>
          </a:p>
        </p:txBody>
      </p:sp>
    </p:spTree>
    <p:extLst>
      <p:ext uri="{BB962C8B-B14F-4D97-AF65-F5344CB8AC3E}">
        <p14:creationId xmlns:p14="http://schemas.microsoft.com/office/powerpoint/2010/main" val="14942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" fill="hold"/>
                                        <p:tgtEl>
                                          <p:spTgt spid="206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68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6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5562"/>
            <a:ext cx="89630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735"/>
            <a:ext cx="4345820" cy="344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24" y="188640"/>
            <a:ext cx="4320541" cy="343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60" y="2442720"/>
            <a:ext cx="9116764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GB" sz="18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000" kern="0" dirty="0" smtClean="0">
                <a:solidFill>
                  <a:srgbClr val="11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availability of </a:t>
            </a:r>
            <a:r>
              <a:rPr lang="en-GB" sz="2000" kern="0" dirty="0">
                <a:solidFill>
                  <a:srgbClr val="11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kern="0" dirty="0" smtClean="0">
                <a:solidFill>
                  <a:srgbClr val="11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ompatible </a:t>
            </a:r>
            <a:r>
              <a:rPr lang="en-GB" sz="2000" kern="0" dirty="0">
                <a:solidFill>
                  <a:srgbClr val="11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flux-form Eulerian and </a:t>
            </a:r>
            <a:r>
              <a:rPr lang="en-GB" sz="2000" kern="0" dirty="0" err="1" smtClean="0">
                <a:solidFill>
                  <a:srgbClr val="11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Lagrangian</a:t>
            </a:r>
            <a:r>
              <a:rPr lang="en-GB" sz="2000" kern="0" dirty="0" smtClean="0">
                <a:solidFill>
                  <a:srgbClr val="11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options </a:t>
            </a:r>
            <a:r>
              <a:rPr lang="en-GB" sz="2000" kern="0" smtClean="0">
                <a:solidFill>
                  <a:srgbClr val="11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          fluid </a:t>
            </a:r>
            <a:r>
              <a:rPr lang="en-GB" sz="2000" kern="0" dirty="0" smtClean="0">
                <a:solidFill>
                  <a:srgbClr val="11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model, is practical, convenient and enabling. </a:t>
            </a:r>
          </a:p>
          <a:p>
            <a:pPr>
              <a:spcBef>
                <a:spcPct val="20000"/>
              </a:spcBef>
              <a:defRPr/>
            </a:pPr>
            <a:endParaRPr lang="en-GB" sz="2000" kern="0" dirty="0" smtClean="0">
              <a:solidFill>
                <a:srgbClr val="114F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000" kern="0" dirty="0" smtClean="0">
                <a:solidFill>
                  <a:srgbClr val="114F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issue is not one versus the other, but how to use complementarily both of them, working in concert to assure the most effective computational solutions to complex physical problems. </a:t>
            </a:r>
          </a:p>
          <a:p>
            <a:pPr>
              <a:spcBef>
                <a:spcPct val="20000"/>
              </a:spcBef>
              <a:defRPr/>
            </a:pPr>
            <a:endParaRPr lang="en-US" sz="18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4680"/>
            <a:ext cx="2304256" cy="438176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2400" b="1" dirty="0" smtClean="0">
                <a:latin typeface="+mn-lt"/>
              </a:rPr>
              <a:t>Remarks:</a:t>
            </a:r>
            <a:endParaRPr lang="en-GB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805264"/>
            <a:ext cx="8439150" cy="4862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b="0" dirty="0" smtClean="0">
                <a:solidFill>
                  <a:srgbClr val="0000FF"/>
                </a:solidFill>
              </a:rPr>
              <a:t>The research leading to these results has received funding from the European Research Council under the European Union’s Seventh Framework Programme (FP7/2012/ERC Grant agreement no. 320375) </a:t>
            </a:r>
            <a:endParaRPr lang="en-GB" sz="1400" b="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419871" cy="1052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52" y="0"/>
            <a:ext cx="1066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81" y="10840"/>
            <a:ext cx="843534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24" y="0"/>
            <a:ext cx="10668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53" y="10840"/>
            <a:ext cx="84353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9150" cy="533400"/>
          </a:xfrm>
        </p:spPr>
        <p:txBody>
          <a:bodyPr/>
          <a:lstStyle/>
          <a:p>
            <a:r>
              <a:rPr lang="en-US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                        Two </a:t>
            </a:r>
            <a:r>
              <a:rPr lang="en-US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reference frames</a:t>
            </a:r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110681" cy="249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3717032"/>
            <a:ext cx="843915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9pPr>
          </a:lstStyle>
          <a:p>
            <a:r>
              <a:rPr lang="en-US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      Eulerian                 </a:t>
            </a:r>
            <a:r>
              <a:rPr lang="en-US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</a:t>
            </a:r>
            <a:r>
              <a:rPr lang="en-US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lang="en-US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          </a:t>
            </a:r>
            <a:r>
              <a:rPr lang="en-US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Lagrangian</a:t>
            </a:r>
            <a:endParaRPr lang="en-US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046662" cy="2504150"/>
          </a:xfrm>
          <a:prstGeom prst="rect">
            <a:avLst/>
          </a:prstGeom>
        </p:spPr>
      </p:pic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1066800" cy="638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9" y="4437112"/>
            <a:ext cx="2700622" cy="612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5229200"/>
            <a:ext cx="9144000" cy="93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9pPr>
          </a:lstStyle>
          <a:p>
            <a:r>
              <a:rPr lang="en-US" sz="18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8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he laws for fluid flow --- conservation of mass, Newton’s 2</a:t>
            </a:r>
            <a:r>
              <a:rPr lang="en-US" sz="1800" kern="1200" baseline="30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18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law, conservation of energy, and 2</a:t>
            </a:r>
            <a:r>
              <a:rPr lang="en-US" sz="1800" kern="1200" baseline="300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18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principle of thermodynamics --- are independent on reference frames </a:t>
            </a:r>
            <a:r>
              <a:rPr lang="en-US" sz="18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lang="en-US" sz="18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the two descriptions must be equivalent</a:t>
            </a:r>
            <a:r>
              <a:rPr lang="en-US" sz="18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;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somehow.</a:t>
            </a:r>
            <a:endParaRPr lang="en-US" sz="18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7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479530" y="764422"/>
            <a:ext cx="5604638" cy="93638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2" y="865154"/>
            <a:ext cx="5372320" cy="7636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123728" y="4941168"/>
            <a:ext cx="2736304" cy="8640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04" y="0"/>
            <a:ext cx="2553072" cy="908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9pPr>
          </a:lstStyle>
          <a:p>
            <a:r>
              <a:rPr lang="en-US" sz="24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Fundamentals:</a:t>
            </a:r>
            <a:endParaRPr lang="en-US" sz="2400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9807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physics (re measurement)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5013176"/>
            <a:ext cx="324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physics (relating observations </a:t>
            </a:r>
          </a:p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in the two reference frames)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3517"/>
            <a:ext cx="783524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16418" y="2123564"/>
            <a:ext cx="24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m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ath (re Taylor series)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11" y="5013176"/>
            <a:ext cx="2568313" cy="64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67099" y="2043517"/>
            <a:ext cx="5196989" cy="59990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2987824" y="3492123"/>
            <a:ext cx="2520280" cy="75972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04" y="5221743"/>
            <a:ext cx="3609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04" y="5473759"/>
            <a:ext cx="487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04" y="5893515"/>
            <a:ext cx="4876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95836" y="4377587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+mn-lt"/>
              </a:rPr>
              <a:t>Euler expansion </a:t>
            </a:r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formula, 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04532"/>
            <a:ext cx="3889340" cy="70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4258" y="1500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14FFB"/>
                </a:solidFill>
                <a:latin typeface="+mn-lt"/>
              </a:rPr>
              <a:t>M</a:t>
            </a:r>
            <a:r>
              <a:rPr lang="en-US" dirty="0" smtClean="0">
                <a:solidFill>
                  <a:srgbClr val="114FFB"/>
                </a:solidFill>
                <a:latin typeface="+mn-lt"/>
              </a:rPr>
              <a:t>ore math:</a:t>
            </a:r>
            <a:endParaRPr lang="en-US" dirty="0">
              <a:solidFill>
                <a:srgbClr val="114FFB"/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8" y="1923783"/>
            <a:ext cx="6013276" cy="6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51597"/>
            <a:ext cx="2326868" cy="6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80112" y="642174"/>
            <a:ext cx="25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parcel’s volume evolution;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082" y="2514382"/>
            <a:ext cx="2641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 flow divergence, definition 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7904" y="251438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 flow 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J</a:t>
            </a:r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acobian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900009"/>
            <a:ext cx="2598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0 &lt;  J  &lt;  ∞, for the flow to </a:t>
            </a:r>
          </a:p>
          <a:p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be topologically realizable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2140" y="472561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and the rest is easy 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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72816"/>
            <a:ext cx="1837359" cy="2118677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Ss0sqjwbJ8UxZdkkXoySWo3tKxp2TgJ3wl3eBgaXzRiH6oVAXXG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2" y="2973711"/>
            <a:ext cx="1676616" cy="203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3024336" cy="533400"/>
          </a:xfrm>
        </p:spPr>
        <p:txBody>
          <a:bodyPr/>
          <a:lstStyle/>
          <a:p>
            <a:r>
              <a:rPr lang="en-US" sz="1600" i="1" dirty="0" smtClean="0">
                <a:latin typeface="+mn-lt"/>
              </a:rPr>
              <a:t>… and the rest is easy, </a:t>
            </a:r>
            <a:r>
              <a:rPr lang="en-US" sz="1600" i="1" dirty="0" err="1" smtClean="0">
                <a:latin typeface="+mn-lt"/>
              </a:rPr>
              <a:t>cnt</a:t>
            </a:r>
            <a:r>
              <a:rPr lang="en-US" sz="1600" i="1" dirty="0" smtClean="0">
                <a:latin typeface="+mn-lt"/>
              </a:rPr>
              <a:t>:</a:t>
            </a:r>
            <a:endParaRPr lang="en-US" sz="1600" i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32" y="3299252"/>
            <a:ext cx="1606464" cy="417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88" y="3798005"/>
            <a:ext cx="3334891" cy="423083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>
            <a:off x="4079323" y="3356992"/>
            <a:ext cx="134204" cy="84299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355976" y="3573016"/>
            <a:ext cx="3744416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9pPr>
          </a:lstStyle>
          <a:p>
            <a:r>
              <a:rPr lang="en-US" sz="1600" i="1" kern="0" dirty="0" smtClean="0">
                <a:latin typeface="+mn-lt"/>
              </a:rPr>
              <a:t>key tools for deriving conservation laws</a:t>
            </a:r>
            <a:endParaRPr lang="en-US" sz="1600" i="1" kern="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752" y="4941168"/>
            <a:ext cx="3942440" cy="504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980728"/>
            <a:ext cx="3814208" cy="492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055" y="1738852"/>
            <a:ext cx="6963337" cy="5380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043608" y="1700808"/>
            <a:ext cx="7128792" cy="5936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1052736"/>
            <a:ext cx="1656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+mn-lt"/>
              </a:rPr>
              <a:t>m</a:t>
            </a:r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ass  continuity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50896" y="4869160"/>
            <a:ext cx="4021304" cy="5936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540" y="232792"/>
            <a:ext cx="5652120" cy="60392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+mn-lt"/>
              </a:rPr>
              <a:t>Solutions  (numerical, forward-in-time)</a:t>
            </a:r>
            <a:endParaRPr lang="en-US" sz="24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7504" y="1700808"/>
            <a:ext cx="1236146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9pPr>
          </a:lstStyle>
          <a:p>
            <a:r>
              <a:rPr lang="en-US" sz="18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i="1" kern="1200" dirty="0" smtClean="0">
                <a:latin typeface="+mn-lt"/>
                <a:ea typeface="+mn-ea"/>
                <a:cs typeface="+mn-cs"/>
              </a:rPr>
              <a:t>Eulerian</a:t>
            </a:r>
            <a:endParaRPr lang="en-US" sz="1800" i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7504" y="2996952"/>
            <a:ext cx="2232248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9pPr>
          </a:lstStyle>
          <a:p>
            <a:r>
              <a:rPr lang="en-US" sz="2000" i="1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i="1" kern="1200" dirty="0" err="1" smtClean="0">
                <a:latin typeface="+mn-lt"/>
                <a:ea typeface="+mn-ea"/>
                <a:cs typeface="+mn-cs"/>
              </a:rPr>
              <a:t>Lagrangian</a:t>
            </a:r>
            <a:r>
              <a:rPr lang="en-US" sz="1800" i="1" kern="1200" dirty="0" smtClean="0">
                <a:latin typeface="+mn-lt"/>
                <a:ea typeface="+mn-ea"/>
                <a:cs typeface="+mn-cs"/>
              </a:rPr>
              <a:t>  (semi)</a:t>
            </a:r>
            <a:endParaRPr lang="en-US" sz="1800" i="1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82" y="3012581"/>
            <a:ext cx="936846" cy="5604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36" y="1730099"/>
            <a:ext cx="2179887" cy="5174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788024" y="3079589"/>
            <a:ext cx="3744416" cy="3494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114FFB"/>
                </a:solidFill>
                <a:latin typeface="Arial Black" pitchFamily="34" charset="0"/>
              </a:defRPr>
            </a:lvl9pPr>
          </a:lstStyle>
          <a:p>
            <a:r>
              <a:rPr lang="en-US" sz="24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EU</a:t>
            </a:r>
            <a:r>
              <a:rPr lang="en-US" sz="1600" i="1" kern="1200" dirty="0" err="1" smtClean="0">
                <a:latin typeface="+mn-lt"/>
                <a:ea typeface="+mn-ea"/>
                <a:cs typeface="+mn-cs"/>
              </a:rPr>
              <a:t>lerian</a:t>
            </a:r>
            <a:r>
              <a:rPr lang="en-US" sz="1600" i="1" kern="1200" dirty="0" smtClean="0">
                <a:latin typeface="+mn-lt"/>
                <a:ea typeface="+mn-ea"/>
                <a:cs typeface="+mn-cs"/>
              </a:rPr>
              <a:t>/</a:t>
            </a:r>
            <a:r>
              <a:rPr lang="en-US" sz="1600" i="1" kern="1200" dirty="0" err="1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LAG</a:t>
            </a:r>
            <a:r>
              <a:rPr lang="en-US" sz="1600" i="1" kern="1200" dirty="0" err="1" smtClean="0">
                <a:latin typeface="+mn-lt"/>
                <a:ea typeface="+mn-ea"/>
                <a:cs typeface="+mn-cs"/>
              </a:rPr>
              <a:t>rangian</a:t>
            </a:r>
            <a:r>
              <a:rPr lang="en-US" sz="1600" i="1" dirty="0" smtClean="0">
                <a:latin typeface="+mn-lt"/>
                <a:ea typeface="+mn-ea"/>
                <a:cs typeface="+mn-cs"/>
              </a:rPr>
              <a:t> congruence</a:t>
            </a:r>
            <a:endParaRPr lang="en-US" sz="1600" i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4205616" y="2004469"/>
            <a:ext cx="78352" cy="128051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15818" y="2403326"/>
            <a:ext cx="4088630" cy="5936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491931"/>
            <a:ext cx="3772507" cy="3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734" name="Picture 6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76872"/>
            <a:ext cx="1066800" cy="638175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6751" name="Picture 7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895524"/>
            <a:ext cx="2895600" cy="2541588"/>
          </a:xfrm>
          <a:noFill/>
          <a:ln/>
        </p:spPr>
      </p:pic>
      <p:sp>
        <p:nvSpPr>
          <p:cNvPr id="156732" name="Rectangle 60"/>
          <p:cNvSpPr>
            <a:spLocks noChangeArrowheads="1"/>
          </p:cNvSpPr>
          <p:nvPr/>
        </p:nvSpPr>
        <p:spPr bwMode="auto">
          <a:xfrm>
            <a:off x="2123728" y="116632"/>
            <a:ext cx="4116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i="1" dirty="0">
                <a:solidFill>
                  <a:srgbClr val="114FFB"/>
                </a:solidFill>
                <a:effectLst/>
                <a:latin typeface="+mn-lt"/>
              </a:rPr>
              <a:t>Motivation for </a:t>
            </a:r>
            <a:r>
              <a:rPr lang="en-US" altLang="en-US" sz="2000" b="0" i="1" dirty="0" err="1">
                <a:solidFill>
                  <a:srgbClr val="114FFB"/>
                </a:solidFill>
                <a:effectLst/>
                <a:latin typeface="+mn-lt"/>
              </a:rPr>
              <a:t>Lagrangian</a:t>
            </a:r>
            <a:r>
              <a:rPr lang="en-US" altLang="en-US" sz="2000" b="0" i="1" dirty="0">
                <a:solidFill>
                  <a:srgbClr val="114FFB"/>
                </a:solidFill>
                <a:effectLst/>
                <a:latin typeface="+mn-lt"/>
              </a:rPr>
              <a:t> integrals</a:t>
            </a:r>
          </a:p>
        </p:txBody>
      </p:sp>
      <p:pic>
        <p:nvPicPr>
          <p:cNvPr id="156745" name="Picture 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35909"/>
            <a:ext cx="480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754" name="Picture 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41302"/>
            <a:ext cx="3429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760" name="Picture 8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5055840"/>
            <a:ext cx="4953000" cy="533400"/>
          </a:xfrm>
          <a:noFill/>
          <a:ln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788116"/>
            <a:ext cx="5022734" cy="4806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619672" y="747142"/>
            <a:ext cx="5168750" cy="5936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019489"/>
            <a:ext cx="2525713" cy="573088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924944"/>
            <a:ext cx="4876800" cy="654050"/>
          </a:xfrm>
          <a:noFill/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365104"/>
            <a:ext cx="6096000" cy="606425"/>
          </a:xfrm>
          <a:noFill/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4309"/>
            <a:ext cx="2057400" cy="5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533400" y="5296247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i="1" dirty="0">
                <a:solidFill>
                  <a:srgbClr val="114FFB"/>
                </a:solidFill>
              </a:rPr>
              <a:t>Compensating</a:t>
            </a:r>
            <a:r>
              <a:rPr lang="en-US" altLang="en-US" sz="1600" b="0" i="1" dirty="0"/>
              <a:t> </a:t>
            </a:r>
            <a:r>
              <a:rPr lang="en-US" altLang="en-US" sz="1600" b="0" i="1" dirty="0">
                <a:solidFill>
                  <a:srgbClr val="CC3300"/>
                </a:solidFill>
              </a:rPr>
              <a:t>first error term</a:t>
            </a:r>
            <a:r>
              <a:rPr lang="en-US" altLang="en-US" sz="1600" b="0" i="1" dirty="0"/>
              <a:t> </a:t>
            </a:r>
            <a:r>
              <a:rPr lang="en-US" altLang="en-US" sz="1600" b="0" i="1" dirty="0">
                <a:solidFill>
                  <a:srgbClr val="114FFB"/>
                </a:solidFill>
              </a:rPr>
              <a:t>on the </a:t>
            </a:r>
            <a:r>
              <a:rPr lang="en-US" altLang="en-US" sz="1600" b="0" i="1" dirty="0" err="1">
                <a:solidFill>
                  <a:srgbClr val="114FFB"/>
                </a:solidFill>
              </a:rPr>
              <a:t>rhs</a:t>
            </a:r>
            <a:r>
              <a:rPr lang="en-US" altLang="en-US" sz="1600" b="0" i="1" dirty="0">
                <a:solidFill>
                  <a:srgbClr val="114FFB"/>
                </a:solidFill>
              </a:rPr>
              <a:t> is a responsibility of an FT advection scheme (e.g. MPDATA). The </a:t>
            </a:r>
            <a:r>
              <a:rPr lang="en-US" altLang="en-US" sz="1600" b="0" i="1" dirty="0">
                <a:solidFill>
                  <a:srgbClr val="CC3300"/>
                </a:solidFill>
              </a:rPr>
              <a:t>second error term</a:t>
            </a:r>
            <a:r>
              <a:rPr lang="en-US" altLang="en-US" sz="1600" b="0" i="1" dirty="0"/>
              <a:t> </a:t>
            </a:r>
            <a:r>
              <a:rPr lang="en-US" altLang="en-US" sz="1600" b="0" i="1" dirty="0">
                <a:solidFill>
                  <a:srgbClr val="114FFB"/>
                </a:solidFill>
              </a:rPr>
              <a:t>depends on the implementation of an FT scheme</a:t>
            </a:r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4015457" y="2130053"/>
            <a:ext cx="37208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rgbClr val="114FFB"/>
                </a:solidFill>
              </a:rPr>
              <a:t>f</a:t>
            </a:r>
            <a:r>
              <a:rPr lang="en-US" altLang="en-US" sz="1600" b="0" i="1" dirty="0" smtClean="0">
                <a:solidFill>
                  <a:srgbClr val="114FFB"/>
                </a:solidFill>
              </a:rPr>
              <a:t>orward-in-time </a:t>
            </a:r>
            <a:r>
              <a:rPr lang="en-US" altLang="en-US" sz="1600" b="0" i="1" dirty="0">
                <a:solidFill>
                  <a:srgbClr val="114FFB"/>
                </a:solidFill>
              </a:rPr>
              <a:t>temporal </a:t>
            </a:r>
            <a:r>
              <a:rPr lang="en-US" altLang="en-US" sz="1600" b="0" i="1" dirty="0" smtClean="0">
                <a:solidFill>
                  <a:srgbClr val="114FFB"/>
                </a:solidFill>
              </a:rPr>
              <a:t>discretization:</a:t>
            </a:r>
            <a:endParaRPr lang="en-US" altLang="en-US" sz="1600" b="0" i="1" dirty="0">
              <a:solidFill>
                <a:srgbClr val="114FFB"/>
              </a:solidFill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2425824" y="3789040"/>
            <a:ext cx="40903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i="1" dirty="0">
                <a:solidFill>
                  <a:srgbClr val="114FFB"/>
                </a:solidFill>
              </a:rPr>
              <a:t>Second order Taylor </a:t>
            </a:r>
            <a:r>
              <a:rPr lang="en-US" altLang="en-US" sz="1600" b="0" i="1" dirty="0" smtClean="0">
                <a:solidFill>
                  <a:srgbClr val="114FFB"/>
                </a:solidFill>
              </a:rPr>
              <a:t>expansion </a:t>
            </a:r>
            <a:r>
              <a:rPr lang="en-US" altLang="en-US" sz="1600" b="0" i="1" dirty="0">
                <a:solidFill>
                  <a:srgbClr val="114FFB"/>
                </a:solidFill>
              </a:rPr>
              <a:t>about </a:t>
            </a:r>
            <a:r>
              <a:rPr lang="en-US" altLang="en-US" sz="1600" b="0" i="1" dirty="0" smtClean="0">
                <a:solidFill>
                  <a:srgbClr val="114FFB"/>
                </a:solidFill>
              </a:rPr>
              <a:t>t=n</a:t>
            </a:r>
            <a:r>
              <a:rPr lang="el-GR" altLang="en-US" sz="1600" b="0" i="1" dirty="0" smtClean="0">
                <a:solidFill>
                  <a:srgbClr val="114FFB"/>
                </a:solidFill>
                <a:latin typeface="Arial Narrow" panose="020B0606020202030204" pitchFamily="34" charset="0"/>
                <a:cs typeface="Andalus" panose="02020603050405020304" pitchFamily="18" charset="-78"/>
              </a:rPr>
              <a:t>δ</a:t>
            </a:r>
            <a:r>
              <a:rPr lang="en-US" altLang="en-US" sz="1600" b="0" i="1" dirty="0" smtClean="0">
                <a:solidFill>
                  <a:srgbClr val="114FFB"/>
                </a:solidFill>
                <a:cs typeface="Arial" charset="0"/>
              </a:rPr>
              <a:t>t</a:t>
            </a:r>
            <a:r>
              <a:rPr lang="en-US" altLang="en-US" sz="1600" b="0" i="1" dirty="0" smtClean="0">
                <a:solidFill>
                  <a:srgbClr val="114FFB"/>
                </a:solidFill>
              </a:rPr>
              <a:t> </a:t>
            </a:r>
            <a:endParaRPr lang="en-US" altLang="en-US" sz="1600" b="0" i="1" dirty="0">
              <a:solidFill>
                <a:srgbClr val="114FFB"/>
              </a:solidFill>
            </a:endParaRPr>
          </a:p>
        </p:txBody>
      </p:sp>
      <p:sp>
        <p:nvSpPr>
          <p:cNvPr id="9226" name="Rectangle 16"/>
          <p:cNvSpPr>
            <a:spLocks noChangeArrowheads="1"/>
          </p:cNvSpPr>
          <p:nvPr/>
        </p:nvSpPr>
        <p:spPr bwMode="auto">
          <a:xfrm>
            <a:off x="2760503" y="148570"/>
            <a:ext cx="3775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rgbClr val="114FFB"/>
                </a:solidFill>
              </a:rPr>
              <a:t>Motivation for </a:t>
            </a:r>
            <a:r>
              <a:rPr lang="en-US" altLang="en-US" sz="2000" b="0" i="1" dirty="0" err="1">
                <a:solidFill>
                  <a:srgbClr val="114FFB"/>
                </a:solidFill>
              </a:rPr>
              <a:t>Eulerian</a:t>
            </a:r>
            <a:r>
              <a:rPr lang="en-US" altLang="en-US" sz="2000" b="0" i="1" dirty="0">
                <a:solidFill>
                  <a:srgbClr val="114FFB"/>
                </a:solidFill>
              </a:rPr>
              <a:t> integrals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123728" y="603126"/>
            <a:ext cx="5168750" cy="5936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680" y="644100"/>
            <a:ext cx="5022734" cy="4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724" y="548680"/>
            <a:ext cx="4968552" cy="5580160"/>
          </a:xfrm>
          <a:prstGeom prst="rect">
            <a:avLst/>
          </a:prstGeom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37894" y="35332"/>
            <a:ext cx="8554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114FFB"/>
                </a:solidFill>
              </a:rPr>
              <a:t>E</a:t>
            </a:r>
            <a:r>
              <a:rPr lang="en-US" altLang="en-US" sz="1800" b="0" i="1" dirty="0" smtClean="0">
                <a:solidFill>
                  <a:srgbClr val="114FFB"/>
                </a:solidFill>
              </a:rPr>
              <a:t>xample: </a:t>
            </a:r>
            <a:r>
              <a:rPr lang="en-US" altLang="en-US" sz="1800" i="1" dirty="0" smtClean="0">
                <a:solidFill>
                  <a:srgbClr val="114FFB"/>
                </a:solidFill>
              </a:rPr>
              <a:t>stratospheric gravity wave; the same setup for SL (top) and EU (bottom)</a:t>
            </a:r>
            <a:endParaRPr lang="en-US" altLang="en-US" sz="1800" b="0" i="1" dirty="0">
              <a:solidFill>
                <a:srgbClr val="114F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_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nfo_conte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fo_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_conte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_conte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_conte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_conte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_conte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_conte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157261</TotalTime>
  <Words>511</Words>
  <Application>Microsoft Office PowerPoint</Application>
  <PresentationFormat>On-screen Show (4:3)</PresentationFormat>
  <Paragraphs>64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Info_content</vt:lpstr>
      <vt:lpstr>Custom Design</vt:lpstr>
      <vt:lpstr>PowerPoint Presentation</vt:lpstr>
      <vt:lpstr>                         Two reference frames</vt:lpstr>
      <vt:lpstr>PowerPoint Presentation</vt:lpstr>
      <vt:lpstr>PowerPoint Presentation</vt:lpstr>
      <vt:lpstr>… and the rest is easy, cnt:</vt:lpstr>
      <vt:lpstr> Solutions  (numerical, forward-in-time)</vt:lpstr>
      <vt:lpstr>PowerPoint Presentation</vt:lpstr>
      <vt:lpstr>PowerPoint Presentation</vt:lpstr>
      <vt:lpstr>PowerPoint Presentation</vt:lpstr>
      <vt:lpstr>Relative merits:</vt:lpstr>
      <vt:lpstr>Boundary-adaptive mappings</vt:lpstr>
      <vt:lpstr>PowerPoint Presentation</vt:lpstr>
      <vt:lpstr> Remarks: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Numerics of Parameterization</dc:title>
  <dc:creator>_Wedi</dc:creator>
  <cp:lastModifiedBy>retsam idej</cp:lastModifiedBy>
  <cp:revision>1667</cp:revision>
  <cp:lastPrinted>2000-05-08T11:52:03Z</cp:lastPrinted>
  <dcterms:created xsi:type="dcterms:W3CDTF">2000-05-02T15:54:16Z</dcterms:created>
  <dcterms:modified xsi:type="dcterms:W3CDTF">2015-04-21T08:32:49Z</dcterms:modified>
</cp:coreProperties>
</file>