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59" r:id="rId5"/>
    <p:sldId id="260" r:id="rId6"/>
    <p:sldId id="284" r:id="rId7"/>
    <p:sldId id="261" r:id="rId8"/>
    <p:sldId id="281" r:id="rId9"/>
    <p:sldId id="262" r:id="rId10"/>
    <p:sldId id="263" r:id="rId11"/>
    <p:sldId id="264" r:id="rId12"/>
    <p:sldId id="274" r:id="rId13"/>
    <p:sldId id="265" r:id="rId14"/>
    <p:sldId id="276" r:id="rId15"/>
    <p:sldId id="275" r:id="rId16"/>
    <p:sldId id="278" r:id="rId17"/>
    <p:sldId id="266" r:id="rId18"/>
    <p:sldId id="277" r:id="rId19"/>
    <p:sldId id="267" r:id="rId20"/>
    <p:sldId id="279" r:id="rId21"/>
    <p:sldId id="268" r:id="rId22"/>
    <p:sldId id="280" r:id="rId23"/>
    <p:sldId id="282" r:id="rId24"/>
    <p:sldId id="270" r:id="rId25"/>
    <p:sldId id="285" r:id="rId26"/>
    <p:sldId id="288" r:id="rId27"/>
    <p:sldId id="271" r:id="rId28"/>
    <p:sldId id="272" r:id="rId29"/>
    <p:sldId id="273"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6" r:id="rId44"/>
    <p:sldId id="302" r:id="rId45"/>
    <p:sldId id="305" r:id="rId4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990033"/>
    <a:srgbClr val="FF0000"/>
    <a:srgbClr val="4F81BD"/>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308"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F36582A-09F3-4AE7-ABB7-9577CC0F155D}" type="datetimeFigureOut">
              <a:rPr lang="fr-FR" smtClean="0"/>
              <a:t>14/04/2015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59221E7-8107-449C-B5FC-785AB88E3E0D}" type="slidenum">
              <a:rPr lang="fr-FR" smtClean="0"/>
              <a:t>‹N°›</a:t>
            </a:fld>
            <a:endParaRPr lang="fr-FR"/>
          </a:p>
        </p:txBody>
      </p:sp>
    </p:spTree>
    <p:extLst>
      <p:ext uri="{BB962C8B-B14F-4D97-AF65-F5344CB8AC3E}">
        <p14:creationId xmlns:p14="http://schemas.microsoft.com/office/powerpoint/2010/main" val="183878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F36582A-09F3-4AE7-ABB7-9577CC0F155D}" type="datetimeFigureOut">
              <a:rPr lang="fr-FR" smtClean="0"/>
              <a:t>14/04/2015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59221E7-8107-449C-B5FC-785AB88E3E0D}" type="slidenum">
              <a:rPr lang="fr-FR" smtClean="0"/>
              <a:t>‹N°›</a:t>
            </a:fld>
            <a:endParaRPr lang="fr-FR"/>
          </a:p>
        </p:txBody>
      </p:sp>
    </p:spTree>
    <p:extLst>
      <p:ext uri="{BB962C8B-B14F-4D97-AF65-F5344CB8AC3E}">
        <p14:creationId xmlns:p14="http://schemas.microsoft.com/office/powerpoint/2010/main" val="418153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F36582A-09F3-4AE7-ABB7-9577CC0F155D}" type="datetimeFigureOut">
              <a:rPr lang="fr-FR" smtClean="0"/>
              <a:t>14/04/2015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59221E7-8107-449C-B5FC-785AB88E3E0D}" type="slidenum">
              <a:rPr lang="fr-FR" smtClean="0"/>
              <a:t>‹N°›</a:t>
            </a:fld>
            <a:endParaRPr lang="fr-FR"/>
          </a:p>
        </p:txBody>
      </p:sp>
    </p:spTree>
    <p:extLst>
      <p:ext uri="{BB962C8B-B14F-4D97-AF65-F5344CB8AC3E}">
        <p14:creationId xmlns:p14="http://schemas.microsoft.com/office/powerpoint/2010/main" val="1819480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32EFF96-F827-49AB-9C7F-009CB35773F4}" type="datetimeFigureOut">
              <a:rPr lang="fr-FR" smtClean="0"/>
              <a:t>14/04/2015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BC1A7C-DE6D-41F5-9135-45433661CD5D}" type="slidenum">
              <a:rPr lang="fr-FR" smtClean="0"/>
              <a:t>‹N°›</a:t>
            </a:fld>
            <a:endParaRPr lang="fr-FR"/>
          </a:p>
        </p:txBody>
      </p:sp>
    </p:spTree>
    <p:extLst>
      <p:ext uri="{BB962C8B-B14F-4D97-AF65-F5344CB8AC3E}">
        <p14:creationId xmlns:p14="http://schemas.microsoft.com/office/powerpoint/2010/main" val="1153746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32EFF96-F827-49AB-9C7F-009CB35773F4}" type="datetimeFigureOut">
              <a:rPr lang="fr-FR" smtClean="0"/>
              <a:t>14/04/2015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BC1A7C-DE6D-41F5-9135-45433661CD5D}" type="slidenum">
              <a:rPr lang="fr-FR" smtClean="0"/>
              <a:t>‹N°›</a:t>
            </a:fld>
            <a:endParaRPr lang="fr-FR"/>
          </a:p>
        </p:txBody>
      </p:sp>
    </p:spTree>
    <p:extLst>
      <p:ext uri="{BB962C8B-B14F-4D97-AF65-F5344CB8AC3E}">
        <p14:creationId xmlns:p14="http://schemas.microsoft.com/office/powerpoint/2010/main" val="1725518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32EFF96-F827-49AB-9C7F-009CB35773F4}" type="datetimeFigureOut">
              <a:rPr lang="fr-FR" smtClean="0"/>
              <a:t>14/04/2015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BC1A7C-DE6D-41F5-9135-45433661CD5D}" type="slidenum">
              <a:rPr lang="fr-FR" smtClean="0"/>
              <a:t>‹N°›</a:t>
            </a:fld>
            <a:endParaRPr lang="fr-FR"/>
          </a:p>
        </p:txBody>
      </p:sp>
    </p:spTree>
    <p:extLst>
      <p:ext uri="{BB962C8B-B14F-4D97-AF65-F5344CB8AC3E}">
        <p14:creationId xmlns:p14="http://schemas.microsoft.com/office/powerpoint/2010/main" val="690466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32EFF96-F827-49AB-9C7F-009CB35773F4}" type="datetimeFigureOut">
              <a:rPr lang="fr-FR" smtClean="0"/>
              <a:t>14/04/2015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7BC1A7C-DE6D-41F5-9135-45433661CD5D}" type="slidenum">
              <a:rPr lang="fr-FR" smtClean="0"/>
              <a:t>‹N°›</a:t>
            </a:fld>
            <a:endParaRPr lang="fr-FR"/>
          </a:p>
        </p:txBody>
      </p:sp>
    </p:spTree>
    <p:extLst>
      <p:ext uri="{BB962C8B-B14F-4D97-AF65-F5344CB8AC3E}">
        <p14:creationId xmlns:p14="http://schemas.microsoft.com/office/powerpoint/2010/main" val="3441688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32EFF96-F827-49AB-9C7F-009CB35773F4}" type="datetimeFigureOut">
              <a:rPr lang="fr-FR" smtClean="0"/>
              <a:t>14/04/2015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7BC1A7C-DE6D-41F5-9135-45433661CD5D}" type="slidenum">
              <a:rPr lang="fr-FR" smtClean="0"/>
              <a:t>‹N°›</a:t>
            </a:fld>
            <a:endParaRPr lang="fr-FR"/>
          </a:p>
        </p:txBody>
      </p:sp>
    </p:spTree>
    <p:extLst>
      <p:ext uri="{BB962C8B-B14F-4D97-AF65-F5344CB8AC3E}">
        <p14:creationId xmlns:p14="http://schemas.microsoft.com/office/powerpoint/2010/main" val="631489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32EFF96-F827-49AB-9C7F-009CB35773F4}" type="datetimeFigureOut">
              <a:rPr lang="fr-FR" smtClean="0"/>
              <a:t>14/04/2015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7BC1A7C-DE6D-41F5-9135-45433661CD5D}" type="slidenum">
              <a:rPr lang="fr-FR" smtClean="0"/>
              <a:t>‹N°›</a:t>
            </a:fld>
            <a:endParaRPr lang="fr-FR"/>
          </a:p>
        </p:txBody>
      </p:sp>
    </p:spTree>
    <p:extLst>
      <p:ext uri="{BB962C8B-B14F-4D97-AF65-F5344CB8AC3E}">
        <p14:creationId xmlns:p14="http://schemas.microsoft.com/office/powerpoint/2010/main" val="3311952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32EFF96-F827-49AB-9C7F-009CB35773F4}" type="datetimeFigureOut">
              <a:rPr lang="fr-FR" smtClean="0"/>
              <a:t>14/04/2015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7BC1A7C-DE6D-41F5-9135-45433661CD5D}" type="slidenum">
              <a:rPr lang="fr-FR" smtClean="0"/>
              <a:t>‹N°›</a:t>
            </a:fld>
            <a:endParaRPr lang="fr-FR"/>
          </a:p>
        </p:txBody>
      </p:sp>
    </p:spTree>
    <p:extLst>
      <p:ext uri="{BB962C8B-B14F-4D97-AF65-F5344CB8AC3E}">
        <p14:creationId xmlns:p14="http://schemas.microsoft.com/office/powerpoint/2010/main" val="3800891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32EFF96-F827-49AB-9C7F-009CB35773F4}" type="datetimeFigureOut">
              <a:rPr lang="fr-FR" smtClean="0"/>
              <a:t>14/04/2015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7BC1A7C-DE6D-41F5-9135-45433661CD5D}" type="slidenum">
              <a:rPr lang="fr-FR" smtClean="0"/>
              <a:t>‹N°›</a:t>
            </a:fld>
            <a:endParaRPr lang="fr-FR"/>
          </a:p>
        </p:txBody>
      </p:sp>
    </p:spTree>
    <p:extLst>
      <p:ext uri="{BB962C8B-B14F-4D97-AF65-F5344CB8AC3E}">
        <p14:creationId xmlns:p14="http://schemas.microsoft.com/office/powerpoint/2010/main" val="529646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F36582A-09F3-4AE7-ABB7-9577CC0F155D}" type="datetimeFigureOut">
              <a:rPr lang="fr-FR" smtClean="0"/>
              <a:t>14/04/2015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59221E7-8107-449C-B5FC-785AB88E3E0D}" type="slidenum">
              <a:rPr lang="fr-FR" smtClean="0"/>
              <a:t>‹N°›</a:t>
            </a:fld>
            <a:endParaRPr lang="fr-FR"/>
          </a:p>
        </p:txBody>
      </p:sp>
    </p:spTree>
    <p:extLst>
      <p:ext uri="{BB962C8B-B14F-4D97-AF65-F5344CB8AC3E}">
        <p14:creationId xmlns:p14="http://schemas.microsoft.com/office/powerpoint/2010/main" val="518086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32EFF96-F827-49AB-9C7F-009CB35773F4}" type="datetimeFigureOut">
              <a:rPr lang="fr-FR" smtClean="0"/>
              <a:t>14/04/2015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7BC1A7C-DE6D-41F5-9135-45433661CD5D}" type="slidenum">
              <a:rPr lang="fr-FR" smtClean="0"/>
              <a:t>‹N°›</a:t>
            </a:fld>
            <a:endParaRPr lang="fr-FR"/>
          </a:p>
        </p:txBody>
      </p:sp>
    </p:spTree>
    <p:extLst>
      <p:ext uri="{BB962C8B-B14F-4D97-AF65-F5344CB8AC3E}">
        <p14:creationId xmlns:p14="http://schemas.microsoft.com/office/powerpoint/2010/main" val="676310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32EFF96-F827-49AB-9C7F-009CB35773F4}" type="datetimeFigureOut">
              <a:rPr lang="fr-FR" smtClean="0"/>
              <a:t>14/04/2015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BC1A7C-DE6D-41F5-9135-45433661CD5D}" type="slidenum">
              <a:rPr lang="fr-FR" smtClean="0"/>
              <a:t>‹N°›</a:t>
            </a:fld>
            <a:endParaRPr lang="fr-FR"/>
          </a:p>
        </p:txBody>
      </p:sp>
    </p:spTree>
    <p:extLst>
      <p:ext uri="{BB962C8B-B14F-4D97-AF65-F5344CB8AC3E}">
        <p14:creationId xmlns:p14="http://schemas.microsoft.com/office/powerpoint/2010/main" val="2204698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32EFF96-F827-49AB-9C7F-009CB35773F4}" type="datetimeFigureOut">
              <a:rPr lang="fr-FR" smtClean="0"/>
              <a:t>14/04/2015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7BC1A7C-DE6D-41F5-9135-45433661CD5D}" type="slidenum">
              <a:rPr lang="fr-FR" smtClean="0"/>
              <a:t>‹N°›</a:t>
            </a:fld>
            <a:endParaRPr lang="fr-FR"/>
          </a:p>
        </p:txBody>
      </p:sp>
    </p:spTree>
    <p:extLst>
      <p:ext uri="{BB962C8B-B14F-4D97-AF65-F5344CB8AC3E}">
        <p14:creationId xmlns:p14="http://schemas.microsoft.com/office/powerpoint/2010/main" val="375287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F36582A-09F3-4AE7-ABB7-9577CC0F155D}" type="datetimeFigureOut">
              <a:rPr lang="fr-FR" smtClean="0"/>
              <a:t>14/04/2015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59221E7-8107-449C-B5FC-785AB88E3E0D}" type="slidenum">
              <a:rPr lang="fr-FR" smtClean="0"/>
              <a:t>‹N°›</a:t>
            </a:fld>
            <a:endParaRPr lang="fr-FR"/>
          </a:p>
        </p:txBody>
      </p:sp>
    </p:spTree>
    <p:extLst>
      <p:ext uri="{BB962C8B-B14F-4D97-AF65-F5344CB8AC3E}">
        <p14:creationId xmlns:p14="http://schemas.microsoft.com/office/powerpoint/2010/main" val="221689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F36582A-09F3-4AE7-ABB7-9577CC0F155D}" type="datetimeFigureOut">
              <a:rPr lang="fr-FR" smtClean="0"/>
              <a:t>14/04/2015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59221E7-8107-449C-B5FC-785AB88E3E0D}" type="slidenum">
              <a:rPr lang="fr-FR" smtClean="0"/>
              <a:t>‹N°›</a:t>
            </a:fld>
            <a:endParaRPr lang="fr-FR"/>
          </a:p>
        </p:txBody>
      </p:sp>
    </p:spTree>
    <p:extLst>
      <p:ext uri="{BB962C8B-B14F-4D97-AF65-F5344CB8AC3E}">
        <p14:creationId xmlns:p14="http://schemas.microsoft.com/office/powerpoint/2010/main" val="82978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F36582A-09F3-4AE7-ABB7-9577CC0F155D}" type="datetimeFigureOut">
              <a:rPr lang="fr-FR" smtClean="0"/>
              <a:t>14/04/2015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59221E7-8107-449C-B5FC-785AB88E3E0D}" type="slidenum">
              <a:rPr lang="fr-FR" smtClean="0"/>
              <a:t>‹N°›</a:t>
            </a:fld>
            <a:endParaRPr lang="fr-FR"/>
          </a:p>
        </p:txBody>
      </p:sp>
    </p:spTree>
    <p:extLst>
      <p:ext uri="{BB962C8B-B14F-4D97-AF65-F5344CB8AC3E}">
        <p14:creationId xmlns:p14="http://schemas.microsoft.com/office/powerpoint/2010/main" val="184118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F36582A-09F3-4AE7-ABB7-9577CC0F155D}" type="datetimeFigureOut">
              <a:rPr lang="fr-FR" smtClean="0"/>
              <a:t>14/04/2015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59221E7-8107-449C-B5FC-785AB88E3E0D}" type="slidenum">
              <a:rPr lang="fr-FR" smtClean="0"/>
              <a:t>‹N°›</a:t>
            </a:fld>
            <a:endParaRPr lang="fr-FR"/>
          </a:p>
        </p:txBody>
      </p:sp>
    </p:spTree>
    <p:extLst>
      <p:ext uri="{BB962C8B-B14F-4D97-AF65-F5344CB8AC3E}">
        <p14:creationId xmlns:p14="http://schemas.microsoft.com/office/powerpoint/2010/main" val="191057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F36582A-09F3-4AE7-ABB7-9577CC0F155D}" type="datetimeFigureOut">
              <a:rPr lang="fr-FR" smtClean="0"/>
              <a:t>14/04/2015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59221E7-8107-449C-B5FC-785AB88E3E0D}" type="slidenum">
              <a:rPr lang="fr-FR" smtClean="0"/>
              <a:t>‹N°›</a:t>
            </a:fld>
            <a:endParaRPr lang="fr-FR"/>
          </a:p>
        </p:txBody>
      </p:sp>
    </p:spTree>
    <p:extLst>
      <p:ext uri="{BB962C8B-B14F-4D97-AF65-F5344CB8AC3E}">
        <p14:creationId xmlns:p14="http://schemas.microsoft.com/office/powerpoint/2010/main" val="2755437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F36582A-09F3-4AE7-ABB7-9577CC0F155D}" type="datetimeFigureOut">
              <a:rPr lang="fr-FR" smtClean="0"/>
              <a:t>14/04/2015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59221E7-8107-449C-B5FC-785AB88E3E0D}" type="slidenum">
              <a:rPr lang="fr-FR" smtClean="0"/>
              <a:t>‹N°›</a:t>
            </a:fld>
            <a:endParaRPr lang="fr-FR"/>
          </a:p>
        </p:txBody>
      </p:sp>
    </p:spTree>
    <p:extLst>
      <p:ext uri="{BB962C8B-B14F-4D97-AF65-F5344CB8AC3E}">
        <p14:creationId xmlns:p14="http://schemas.microsoft.com/office/powerpoint/2010/main" val="209766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F36582A-09F3-4AE7-ABB7-9577CC0F155D}" type="datetimeFigureOut">
              <a:rPr lang="fr-FR" smtClean="0"/>
              <a:t>14/04/2015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59221E7-8107-449C-B5FC-785AB88E3E0D}" type="slidenum">
              <a:rPr lang="fr-FR" smtClean="0"/>
              <a:t>‹N°›</a:t>
            </a:fld>
            <a:endParaRPr lang="fr-FR"/>
          </a:p>
        </p:txBody>
      </p:sp>
    </p:spTree>
    <p:extLst>
      <p:ext uri="{BB962C8B-B14F-4D97-AF65-F5344CB8AC3E}">
        <p14:creationId xmlns:p14="http://schemas.microsoft.com/office/powerpoint/2010/main" val="207095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6582A-09F3-4AE7-ABB7-9577CC0F155D}" type="datetimeFigureOut">
              <a:rPr lang="fr-FR" smtClean="0"/>
              <a:t>14/04/2015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9221E7-8107-449C-B5FC-785AB88E3E0D}" type="slidenum">
              <a:rPr lang="fr-FR" smtClean="0"/>
              <a:t>‹N°›</a:t>
            </a:fld>
            <a:endParaRPr lang="fr-FR"/>
          </a:p>
        </p:txBody>
      </p:sp>
    </p:spTree>
    <p:extLst>
      <p:ext uri="{BB962C8B-B14F-4D97-AF65-F5344CB8AC3E}">
        <p14:creationId xmlns:p14="http://schemas.microsoft.com/office/powerpoint/2010/main" val="1295558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EFF96-F827-49AB-9C7F-009CB35773F4}" type="datetimeFigureOut">
              <a:rPr lang="fr-FR" smtClean="0"/>
              <a:t>14/04/2015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C1A7C-DE6D-41F5-9135-45433661CD5D}" type="slidenum">
              <a:rPr lang="fr-FR" smtClean="0"/>
              <a:t>‹N°›</a:t>
            </a:fld>
            <a:endParaRPr lang="fr-FR"/>
          </a:p>
        </p:txBody>
      </p:sp>
    </p:spTree>
    <p:extLst>
      <p:ext uri="{BB962C8B-B14F-4D97-AF65-F5344CB8AC3E}">
        <p14:creationId xmlns:p14="http://schemas.microsoft.com/office/powerpoint/2010/main" val="4102676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0.wmf"/><Relationship Id="rId3" Type="http://schemas.openxmlformats.org/officeDocument/2006/relationships/image" Target="../media/image1.jpeg"/><Relationship Id="rId7" Type="http://schemas.openxmlformats.org/officeDocument/2006/relationships/image" Target="../media/image17.wmf"/><Relationship Id="rId12" Type="http://schemas.openxmlformats.org/officeDocument/2006/relationships/oleObject" Target="../embeddings/oleObject4.bin"/><Relationship Id="rId17" Type="http://schemas.openxmlformats.org/officeDocument/2006/relationships/image" Target="../media/image22.wmf"/><Relationship Id="rId2" Type="http://schemas.openxmlformats.org/officeDocument/2006/relationships/slideLayout" Target="../slideLayouts/slideLayout7.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9.wmf"/><Relationship Id="rId5" Type="http://schemas.openxmlformats.org/officeDocument/2006/relationships/image" Target="../media/image3.jpeg"/><Relationship Id="rId15" Type="http://schemas.openxmlformats.org/officeDocument/2006/relationships/image" Target="../media/image21.wmf"/><Relationship Id="rId10" Type="http://schemas.openxmlformats.org/officeDocument/2006/relationships/oleObject" Target="../embeddings/oleObject3.bin"/><Relationship Id="rId4" Type="http://schemas.openxmlformats.org/officeDocument/2006/relationships/image" Target="../media/image2.png"/><Relationship Id="rId9" Type="http://schemas.openxmlformats.org/officeDocument/2006/relationships/image" Target="../media/image18.wmf"/><Relationship Id="rId1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1.jpeg"/><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5.jpeg"/><Relationship Id="rId5" Type="http://schemas.openxmlformats.org/officeDocument/2006/relationships/image" Target="../media/image3.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fr-FR" altLang="en-US" sz="1400" b="1" dirty="0" smtClean="0">
                <a:latin typeface="Comic Sans MS" pitchFamily="66" charset="0"/>
              </a:rPr>
              <a:t>J. L. Brenguier, Météo-France CNRS	CNRM/GAME</a:t>
            </a:r>
          </a:p>
          <a:p>
            <a:pPr algn="ctr" eaLnBrk="1" hangingPunct="1">
              <a:spcBef>
                <a:spcPct val="10000"/>
              </a:spcBef>
              <a:defRPr/>
            </a:pPr>
            <a:r>
              <a:rPr lang="fr-FR" altLang="en-US" sz="1400" b="1" dirty="0" err="1" smtClean="0">
                <a:latin typeface="Comic Sans MS" pitchFamily="66" charset="0"/>
              </a:rPr>
              <a:t>Warsaw</a:t>
            </a:r>
            <a:r>
              <a:rPr lang="fr-FR" altLang="en-US" sz="1400" b="1" dirty="0" smtClean="0">
                <a:latin typeface="Comic Sans MS" pitchFamily="66" charset="0"/>
              </a:rPr>
              <a:t> 20-22 April 2015</a:t>
            </a:r>
          </a:p>
        </p:txBody>
      </p:sp>
      <p:sp>
        <p:nvSpPr>
          <p:cNvPr id="6" name="Titre 1"/>
          <p:cNvSpPr txBox="1">
            <a:spLocks/>
          </p:cNvSpPr>
          <p:nvPr/>
        </p:nvSpPr>
        <p:spPr>
          <a:xfrm>
            <a:off x="685800" y="1340769"/>
            <a:ext cx="7772400" cy="3024336"/>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70C0"/>
                </a:solidFill>
              </a:rPr>
              <a:t>How observations shall be used to constrain numerical models of the </a:t>
            </a:r>
            <a:r>
              <a:rPr lang="en-US" b="1" dirty="0">
                <a:solidFill>
                  <a:srgbClr val="0070C0"/>
                </a:solidFill>
              </a:rPr>
              <a:t>E</a:t>
            </a:r>
            <a:r>
              <a:rPr lang="en-US" b="1" dirty="0" smtClean="0">
                <a:solidFill>
                  <a:srgbClr val="0070C0"/>
                </a:solidFill>
              </a:rPr>
              <a:t>arth System</a:t>
            </a:r>
            <a:br>
              <a:rPr lang="en-US" b="1" dirty="0" smtClean="0">
                <a:solidFill>
                  <a:srgbClr val="0070C0"/>
                </a:solidFill>
              </a:rPr>
            </a:br>
            <a:r>
              <a:rPr lang="en-US" b="1" dirty="0" smtClean="0">
                <a:solidFill>
                  <a:srgbClr val="0070C0"/>
                </a:solidFill>
              </a:rPr>
              <a:t/>
            </a:r>
            <a:br>
              <a:rPr lang="en-US" b="1" dirty="0" smtClean="0">
                <a:solidFill>
                  <a:srgbClr val="0070C0"/>
                </a:solidFill>
              </a:rPr>
            </a:br>
            <a:r>
              <a:rPr lang="en-US" sz="2200" b="1" dirty="0" smtClean="0">
                <a:solidFill>
                  <a:srgbClr val="0070C0"/>
                </a:solidFill>
              </a:rPr>
              <a:t>Workshop on Eulerian vs. </a:t>
            </a:r>
            <a:r>
              <a:rPr lang="en-US" sz="2200" b="1" dirty="0" err="1" smtClean="0">
                <a:solidFill>
                  <a:srgbClr val="0070C0"/>
                </a:solidFill>
              </a:rPr>
              <a:t>Lagrangian</a:t>
            </a:r>
            <a:r>
              <a:rPr lang="en-US" sz="2200" b="1" dirty="0" smtClean="0">
                <a:solidFill>
                  <a:srgbClr val="0070C0"/>
                </a:solidFill>
              </a:rPr>
              <a:t> methods for cloud microphysics</a:t>
            </a:r>
            <a:br>
              <a:rPr lang="en-US" sz="2200" b="1" dirty="0" smtClean="0">
                <a:solidFill>
                  <a:srgbClr val="0070C0"/>
                </a:solidFill>
              </a:rPr>
            </a:br>
            <a:r>
              <a:rPr lang="en-US" sz="2200" b="1" dirty="0" smtClean="0">
                <a:solidFill>
                  <a:srgbClr val="0070C0"/>
                </a:solidFill>
              </a:rPr>
              <a:t>Warsaw 20-22 April 2015</a:t>
            </a:r>
            <a:endParaRPr lang="fr-FR" b="1" dirty="0">
              <a:solidFill>
                <a:srgbClr val="0070C0"/>
              </a:solidFill>
            </a:endParaRPr>
          </a:p>
        </p:txBody>
      </p:sp>
    </p:spTree>
    <p:extLst>
      <p:ext uri="{BB962C8B-B14F-4D97-AF65-F5344CB8AC3E}">
        <p14:creationId xmlns:p14="http://schemas.microsoft.com/office/powerpoint/2010/main" val="2681587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Text Box 6"/>
          <p:cNvSpPr txBox="1">
            <a:spLocks noChangeArrowheads="1"/>
          </p:cNvSpPr>
          <p:nvPr/>
        </p:nvSpPr>
        <p:spPr bwMode="auto">
          <a:xfrm>
            <a:off x="533400" y="692696"/>
            <a:ext cx="8153400" cy="841375"/>
          </a:xfrm>
          <a:prstGeom prst="rect">
            <a:avLst/>
          </a:prstGeom>
          <a:solidFill>
            <a:schemeClr val="tx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 typeface="Webdings" pitchFamily="18" charset="2"/>
              <a:buNone/>
            </a:pPr>
            <a:r>
              <a:rPr lang="fr-FR" altLang="fr-FR" sz="2400">
                <a:solidFill>
                  <a:schemeClr val="bg2"/>
                </a:solidFill>
                <a:latin typeface="Comic Sans MS" pitchFamily="66" charset="0"/>
                <a:sym typeface="Webdings" pitchFamily="18" charset="2"/>
              </a:rPr>
              <a:t>CCN concentration predicted from measured aerosol </a:t>
            </a:r>
          </a:p>
          <a:p>
            <a:pPr eaLnBrk="1" hangingPunct="1">
              <a:spcBef>
                <a:spcPct val="0"/>
              </a:spcBef>
              <a:buFont typeface="Webdings" pitchFamily="18" charset="2"/>
              <a:buNone/>
            </a:pPr>
            <a:r>
              <a:rPr lang="fr-FR" altLang="fr-FR" sz="2400">
                <a:solidFill>
                  <a:schemeClr val="bg2"/>
                </a:solidFill>
                <a:latin typeface="Comic Sans MS" pitchFamily="66" charset="0"/>
                <a:sym typeface="Webdings" pitchFamily="18" charset="2"/>
              </a:rPr>
              <a:t>against measured CCN concentration </a:t>
            </a:r>
            <a:endParaRPr lang="fr-FR" altLang="fr-FR" sz="1800" noProof="1">
              <a:solidFill>
                <a:srgbClr val="FF0000"/>
              </a:solidFill>
              <a:latin typeface="Comic Sans MS" pitchFamily="66" charset="0"/>
            </a:endParaRPr>
          </a:p>
        </p:txBody>
      </p:sp>
      <p:pic>
        <p:nvPicPr>
          <p:cNvPr id="8" name="Picture 8" descr="D:\Guibert\these\presentation\figures\ccn_spectra_21.gif"/>
          <p:cNvPicPr>
            <a:picLocks noChangeAspect="1" noChangeArrowheads="1"/>
          </p:cNvPicPr>
          <p:nvPr/>
        </p:nvPicPr>
        <p:blipFill>
          <a:blip r:embed="rId5">
            <a:extLst>
              <a:ext uri="{28A0092B-C50C-407E-A947-70E740481C1C}">
                <a14:useLocalDpi xmlns:a14="http://schemas.microsoft.com/office/drawing/2010/main" val="0"/>
              </a:ext>
            </a:extLst>
          </a:blip>
          <a:srcRect t="6000" r="8858" b="4857"/>
          <a:stretch>
            <a:fillRect/>
          </a:stretch>
        </p:blipFill>
        <p:spPr bwMode="auto">
          <a:xfrm>
            <a:off x="357188" y="1702346"/>
            <a:ext cx="40513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D:\Guibert\these\presentation\figures\ccn_spectra_30.gif"/>
          <p:cNvPicPr>
            <a:picLocks noChangeAspect="1" noChangeArrowheads="1"/>
          </p:cNvPicPr>
          <p:nvPr/>
        </p:nvPicPr>
        <p:blipFill>
          <a:blip r:embed="rId6">
            <a:extLst>
              <a:ext uri="{28A0092B-C50C-407E-A947-70E740481C1C}">
                <a14:useLocalDpi xmlns:a14="http://schemas.microsoft.com/office/drawing/2010/main" val="0"/>
              </a:ext>
            </a:extLst>
          </a:blip>
          <a:srcRect t="6715" r="9535" b="4643"/>
          <a:stretch>
            <a:fillRect/>
          </a:stretch>
        </p:blipFill>
        <p:spPr bwMode="auto">
          <a:xfrm>
            <a:off x="4765675" y="1695996"/>
            <a:ext cx="402113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1168400" y="2202409"/>
            <a:ext cx="833438" cy="641350"/>
          </a:xfrm>
          <a:prstGeom prst="rect">
            <a:avLst/>
          </a:prstGeom>
          <a:solidFill>
            <a:schemeClr val="tx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fr-FR" altLang="fr-FR" sz="1800">
                <a:solidFill>
                  <a:schemeClr val="bg1"/>
                </a:solidFill>
                <a:latin typeface="Comic Sans MS" pitchFamily="66" charset="0"/>
              </a:rPr>
              <a:t>+ CCN</a:t>
            </a:r>
          </a:p>
          <a:p>
            <a:pPr eaLnBrk="1" hangingPunct="1">
              <a:spcBef>
                <a:spcPct val="0"/>
              </a:spcBef>
              <a:buFontTx/>
              <a:buNone/>
            </a:pPr>
            <a:r>
              <a:rPr lang="fr-FR" altLang="fr-FR" sz="1800">
                <a:solidFill>
                  <a:schemeClr val="bg1"/>
                </a:solidFill>
                <a:latin typeface="Comic Sans MS" pitchFamily="66" charset="0"/>
                <a:sym typeface="Wingdings 3" pitchFamily="18" charset="2"/>
              </a:rPr>
              <a:t> CN</a:t>
            </a:r>
            <a:endParaRPr lang="fr-FR" altLang="fr-FR" sz="1800" noProof="1">
              <a:solidFill>
                <a:schemeClr val="bg1"/>
              </a:solidFill>
              <a:latin typeface="Comic Sans MS" pitchFamily="66" charset="0"/>
            </a:endParaRPr>
          </a:p>
        </p:txBody>
      </p:sp>
    </p:spTree>
    <p:extLst>
      <p:ext uri="{BB962C8B-B14F-4D97-AF65-F5344CB8AC3E}">
        <p14:creationId xmlns:p14="http://schemas.microsoft.com/office/powerpoint/2010/main" val="1116540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Titre 1"/>
          <p:cNvSpPr txBox="1">
            <a:spLocks/>
          </p:cNvSpPr>
          <p:nvPr/>
        </p:nvSpPr>
        <p:spPr>
          <a:xfrm>
            <a:off x="19472" y="17984"/>
            <a:ext cx="6064696" cy="11787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The ACE2 Cloudy Column</a:t>
            </a:r>
          </a:p>
          <a:p>
            <a:r>
              <a:rPr lang="en-US" sz="3600" b="1" dirty="0" smtClean="0">
                <a:solidFill>
                  <a:srgbClr val="0070C0"/>
                </a:solidFill>
              </a:rPr>
              <a:t> Experiment</a:t>
            </a:r>
            <a:endParaRPr lang="en-US" sz="3600" b="1" dirty="0">
              <a:solidFill>
                <a:srgbClr val="0070C0"/>
              </a:solidFill>
            </a:endParaRPr>
          </a:p>
        </p:txBody>
      </p:sp>
      <p:sp>
        <p:nvSpPr>
          <p:cNvPr id="12" name="Line 3"/>
          <p:cNvSpPr>
            <a:spLocks noChangeShapeType="1"/>
          </p:cNvSpPr>
          <p:nvPr/>
        </p:nvSpPr>
        <p:spPr bwMode="auto">
          <a:xfrm>
            <a:off x="381000" y="5867400"/>
            <a:ext cx="8458200" cy="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4"/>
          <p:cNvSpPr txBox="1">
            <a:spLocks noChangeArrowheads="1"/>
          </p:cNvSpPr>
          <p:nvPr/>
        </p:nvSpPr>
        <p:spPr bwMode="auto">
          <a:xfrm>
            <a:off x="304800" y="5486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solidFill>
                  <a:schemeClr val="accent2"/>
                </a:solidFill>
                <a:latin typeface="Arial" pitchFamily="34" charset="0"/>
              </a:rPr>
              <a:t>océan</a:t>
            </a:r>
          </a:p>
        </p:txBody>
      </p:sp>
      <p:sp>
        <p:nvSpPr>
          <p:cNvPr id="14" name="Line 5"/>
          <p:cNvSpPr>
            <a:spLocks noChangeShapeType="1"/>
          </p:cNvSpPr>
          <p:nvPr/>
        </p:nvSpPr>
        <p:spPr bwMode="auto">
          <a:xfrm>
            <a:off x="304800" y="4038600"/>
            <a:ext cx="83820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6"/>
          <p:cNvSpPr>
            <a:spLocks noChangeShapeType="1"/>
          </p:cNvSpPr>
          <p:nvPr/>
        </p:nvSpPr>
        <p:spPr bwMode="auto">
          <a:xfrm>
            <a:off x="304800" y="1981200"/>
            <a:ext cx="83820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7"/>
          <p:cNvSpPr txBox="1">
            <a:spLocks noChangeArrowheads="1"/>
          </p:cNvSpPr>
          <p:nvPr/>
        </p:nvSpPr>
        <p:spPr bwMode="auto">
          <a:xfrm>
            <a:off x="5638800" y="3581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solidFill>
                  <a:schemeClr val="accent2"/>
                </a:solidFill>
                <a:latin typeface="Arial" pitchFamily="34" charset="0"/>
              </a:rPr>
              <a:t>base</a:t>
            </a:r>
          </a:p>
        </p:txBody>
      </p:sp>
      <p:sp>
        <p:nvSpPr>
          <p:cNvPr id="17" name="AutoShape 8"/>
          <p:cNvSpPr>
            <a:spLocks noChangeArrowheads="1"/>
          </p:cNvSpPr>
          <p:nvPr/>
        </p:nvSpPr>
        <p:spPr bwMode="auto">
          <a:xfrm>
            <a:off x="3581400" y="5111080"/>
            <a:ext cx="1752600" cy="838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2000" b="1" dirty="0" smtClean="0">
                <a:solidFill>
                  <a:srgbClr val="0070C0"/>
                </a:solidFill>
                <a:latin typeface="Arial" pitchFamily="34" charset="0"/>
              </a:rPr>
              <a:t>CCN</a:t>
            </a:r>
          </a:p>
          <a:p>
            <a:pPr algn="ctr" eaLnBrk="1" hangingPunct="1">
              <a:spcBef>
                <a:spcPct val="0"/>
              </a:spcBef>
              <a:buFontTx/>
              <a:buNone/>
            </a:pPr>
            <a:r>
              <a:rPr lang="fr-FR" altLang="fr-FR" sz="2000" b="1" dirty="0">
                <a:solidFill>
                  <a:srgbClr val="0070C0"/>
                </a:solidFill>
                <a:latin typeface="Arial" pitchFamily="34" charset="0"/>
              </a:rPr>
              <a:t>a</a:t>
            </a:r>
            <a:r>
              <a:rPr lang="fr-FR" altLang="fr-FR" sz="2000" b="1" dirty="0" smtClean="0">
                <a:solidFill>
                  <a:srgbClr val="0070C0"/>
                </a:solidFill>
                <a:latin typeface="Arial" pitchFamily="34" charset="0"/>
              </a:rPr>
              <a:t>ctivation</a:t>
            </a:r>
            <a:endParaRPr lang="fr-FR" altLang="fr-FR" sz="2000" b="1" dirty="0">
              <a:solidFill>
                <a:srgbClr val="0070C0"/>
              </a:solidFill>
              <a:latin typeface="Arial" pitchFamily="34" charset="0"/>
            </a:endParaRPr>
          </a:p>
          <a:p>
            <a:pPr algn="ctr" eaLnBrk="1" hangingPunct="1">
              <a:spcBef>
                <a:spcPct val="0"/>
              </a:spcBef>
              <a:buFontTx/>
              <a:buNone/>
            </a:pPr>
            <a:r>
              <a:rPr lang="fr-FR" altLang="fr-FR" sz="2000" b="1" dirty="0">
                <a:solidFill>
                  <a:srgbClr val="0070C0"/>
                </a:solidFill>
                <a:latin typeface="Arial" pitchFamily="34" charset="0"/>
              </a:rPr>
              <a:t> model</a:t>
            </a:r>
          </a:p>
        </p:txBody>
      </p:sp>
      <p:grpSp>
        <p:nvGrpSpPr>
          <p:cNvPr id="18" name="Group 9"/>
          <p:cNvGrpSpPr>
            <a:grpSpLocks/>
          </p:cNvGrpSpPr>
          <p:nvPr/>
        </p:nvGrpSpPr>
        <p:grpSpPr bwMode="auto">
          <a:xfrm>
            <a:off x="533400" y="4911725"/>
            <a:ext cx="3124200" cy="1200150"/>
            <a:chOff x="336" y="3094"/>
            <a:chExt cx="1968" cy="756"/>
          </a:xfrm>
        </p:grpSpPr>
        <p:sp>
          <p:nvSpPr>
            <p:cNvPr id="19" name="Text Box 10"/>
            <p:cNvSpPr txBox="1">
              <a:spLocks noChangeArrowheads="1"/>
            </p:cNvSpPr>
            <p:nvPr/>
          </p:nvSpPr>
          <p:spPr bwMode="auto">
            <a:xfrm>
              <a:off x="336" y="3094"/>
              <a:ext cx="1296" cy="756"/>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1800" b="1" dirty="0" err="1" smtClean="0">
                  <a:solidFill>
                    <a:srgbClr val="008080"/>
                  </a:solidFill>
                  <a:latin typeface="Arial" pitchFamily="34" charset="0"/>
                </a:rPr>
                <a:t>Aerosol</a:t>
              </a:r>
              <a:r>
                <a:rPr lang="fr-FR" altLang="fr-FR" sz="1800" b="1" dirty="0" smtClean="0">
                  <a:solidFill>
                    <a:srgbClr val="008080"/>
                  </a:solidFill>
                  <a:latin typeface="Arial" pitchFamily="34" charset="0"/>
                </a:rPr>
                <a:t> </a:t>
              </a:r>
              <a:r>
                <a:rPr lang="fr-FR" altLang="fr-FR" sz="1800" b="1" dirty="0">
                  <a:solidFill>
                    <a:srgbClr val="008080"/>
                  </a:solidFill>
                  <a:latin typeface="Arial" pitchFamily="34" charset="0"/>
                </a:rPr>
                <a:t>size distribution &amp; </a:t>
              </a:r>
              <a:r>
                <a:rPr lang="fr-FR" altLang="fr-FR" sz="1800" b="1" dirty="0" err="1">
                  <a:solidFill>
                    <a:srgbClr val="008080"/>
                  </a:solidFill>
                  <a:latin typeface="Arial" pitchFamily="34" charset="0"/>
                </a:rPr>
                <a:t>chemical</a:t>
              </a:r>
              <a:r>
                <a:rPr lang="fr-FR" altLang="fr-FR" sz="1800" b="1" dirty="0">
                  <a:solidFill>
                    <a:srgbClr val="008080"/>
                  </a:solidFill>
                  <a:latin typeface="Arial" pitchFamily="34" charset="0"/>
                </a:rPr>
                <a:t> composition</a:t>
              </a:r>
            </a:p>
          </p:txBody>
        </p:sp>
        <p:sp>
          <p:nvSpPr>
            <p:cNvPr id="20" name="AutoShape 11"/>
            <p:cNvSpPr>
              <a:spLocks noChangeArrowheads="1"/>
            </p:cNvSpPr>
            <p:nvPr/>
          </p:nvSpPr>
          <p:spPr bwMode="auto">
            <a:xfrm>
              <a:off x="1632" y="3190"/>
              <a:ext cx="672" cy="188"/>
            </a:xfrm>
            <a:prstGeom prst="rightArrow">
              <a:avLst>
                <a:gd name="adj1" fmla="val 50000"/>
                <a:gd name="adj2" fmla="val 89362"/>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a:p>
          </p:txBody>
        </p:sp>
      </p:grpSp>
      <p:grpSp>
        <p:nvGrpSpPr>
          <p:cNvPr id="21" name="Group 12"/>
          <p:cNvGrpSpPr>
            <a:grpSpLocks/>
          </p:cNvGrpSpPr>
          <p:nvPr/>
        </p:nvGrpSpPr>
        <p:grpSpPr bwMode="auto">
          <a:xfrm>
            <a:off x="5334000" y="4348163"/>
            <a:ext cx="3276600" cy="1519237"/>
            <a:chOff x="3360" y="2352"/>
            <a:chExt cx="2064" cy="957"/>
          </a:xfrm>
        </p:grpSpPr>
        <p:sp>
          <p:nvSpPr>
            <p:cNvPr id="22" name="Text Box 13"/>
            <p:cNvSpPr txBox="1">
              <a:spLocks noChangeArrowheads="1"/>
            </p:cNvSpPr>
            <p:nvPr/>
          </p:nvSpPr>
          <p:spPr bwMode="auto">
            <a:xfrm>
              <a:off x="4032" y="3072"/>
              <a:ext cx="1296" cy="237"/>
            </a:xfrm>
            <a:prstGeom prst="rect">
              <a:avLst/>
            </a:prstGeom>
            <a:solidFill>
              <a:srgbClr val="FFCC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fr-FR" altLang="fr-FR" sz="1800" b="1" dirty="0" smtClean="0">
                  <a:solidFill>
                    <a:srgbClr val="008080"/>
                  </a:solidFill>
                  <a:latin typeface="Arial" pitchFamily="34" charset="0"/>
                </a:rPr>
                <a:t>Turbulent </a:t>
              </a:r>
              <a:r>
                <a:rPr lang="fr-FR" altLang="fr-FR" sz="1800" b="1" dirty="0">
                  <a:solidFill>
                    <a:srgbClr val="008080"/>
                  </a:solidFill>
                  <a:latin typeface="Arial" pitchFamily="34" charset="0"/>
                </a:rPr>
                <a:t>fluxes</a:t>
              </a:r>
            </a:p>
          </p:txBody>
        </p:sp>
        <p:sp>
          <p:nvSpPr>
            <p:cNvPr id="23" name="AutoShape 14"/>
            <p:cNvSpPr>
              <a:spLocks noChangeArrowheads="1"/>
            </p:cNvSpPr>
            <p:nvPr/>
          </p:nvSpPr>
          <p:spPr bwMode="auto">
            <a:xfrm>
              <a:off x="4992" y="2352"/>
              <a:ext cx="432" cy="720"/>
            </a:xfrm>
            <a:prstGeom prst="upArrow">
              <a:avLst>
                <a:gd name="adj1" fmla="val 50000"/>
                <a:gd name="adj2" fmla="val 41667"/>
              </a:avLst>
            </a:prstGeom>
            <a:solidFill>
              <a:srgbClr val="FFCC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a:p>
          </p:txBody>
        </p:sp>
        <p:sp>
          <p:nvSpPr>
            <p:cNvPr id="25" name="Text Box 15"/>
            <p:cNvSpPr txBox="1">
              <a:spLocks noChangeArrowheads="1"/>
            </p:cNvSpPr>
            <p:nvPr/>
          </p:nvSpPr>
          <p:spPr bwMode="auto">
            <a:xfrm>
              <a:off x="5088" y="2688"/>
              <a:ext cx="288" cy="288"/>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solidFill>
                    <a:srgbClr val="FF66CC"/>
                  </a:solidFill>
                  <a:latin typeface="Arial" pitchFamily="34" charset="0"/>
                </a:rPr>
                <a:t>w</a:t>
              </a:r>
            </a:p>
          </p:txBody>
        </p:sp>
        <p:sp>
          <p:nvSpPr>
            <p:cNvPr id="28" name="AutoShape 16"/>
            <p:cNvSpPr>
              <a:spLocks noChangeArrowheads="1"/>
            </p:cNvSpPr>
            <p:nvPr/>
          </p:nvSpPr>
          <p:spPr bwMode="auto">
            <a:xfrm flipH="1">
              <a:off x="3360" y="3072"/>
              <a:ext cx="672" cy="192"/>
            </a:xfrm>
            <a:prstGeom prst="rightArrow">
              <a:avLst>
                <a:gd name="adj1" fmla="val 50000"/>
                <a:gd name="adj2" fmla="val 875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a:p>
          </p:txBody>
        </p:sp>
      </p:grpSp>
      <p:grpSp>
        <p:nvGrpSpPr>
          <p:cNvPr id="31" name="Group 18"/>
          <p:cNvGrpSpPr>
            <a:grpSpLocks/>
          </p:cNvGrpSpPr>
          <p:nvPr/>
        </p:nvGrpSpPr>
        <p:grpSpPr bwMode="auto">
          <a:xfrm>
            <a:off x="3352800" y="3967163"/>
            <a:ext cx="2209800" cy="1138237"/>
            <a:chOff x="2112" y="2259"/>
            <a:chExt cx="1392" cy="717"/>
          </a:xfrm>
        </p:grpSpPr>
        <p:sp>
          <p:nvSpPr>
            <p:cNvPr id="32" name="Text Box 19"/>
            <p:cNvSpPr txBox="1">
              <a:spLocks noChangeArrowheads="1"/>
            </p:cNvSpPr>
            <p:nvPr/>
          </p:nvSpPr>
          <p:spPr bwMode="auto">
            <a:xfrm>
              <a:off x="2160" y="2259"/>
              <a:ext cx="1296" cy="237"/>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1800" b="1" dirty="0" err="1" smtClean="0">
                  <a:solidFill>
                    <a:srgbClr val="008080"/>
                  </a:solidFill>
                  <a:latin typeface="Arial" pitchFamily="34" charset="0"/>
                </a:rPr>
                <a:t>Nact</a:t>
              </a:r>
              <a:endParaRPr lang="fr-FR" altLang="fr-FR" sz="1800" b="1" dirty="0">
                <a:solidFill>
                  <a:srgbClr val="008080"/>
                </a:solidFill>
                <a:latin typeface="Arial" pitchFamily="34" charset="0"/>
              </a:endParaRPr>
            </a:p>
          </p:txBody>
        </p:sp>
        <p:sp>
          <p:nvSpPr>
            <p:cNvPr id="33" name="AutoShape 20"/>
            <p:cNvSpPr>
              <a:spLocks noChangeArrowheads="1"/>
            </p:cNvSpPr>
            <p:nvPr/>
          </p:nvSpPr>
          <p:spPr bwMode="auto">
            <a:xfrm>
              <a:off x="2112" y="2448"/>
              <a:ext cx="1392" cy="528"/>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a:p>
          </p:txBody>
        </p:sp>
        <p:sp>
          <p:nvSpPr>
            <p:cNvPr id="34" name="Text Box 21"/>
            <p:cNvSpPr txBox="1">
              <a:spLocks noChangeArrowheads="1"/>
            </p:cNvSpPr>
            <p:nvPr/>
          </p:nvSpPr>
          <p:spPr bwMode="auto">
            <a:xfrm>
              <a:off x="2256" y="2592"/>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000" b="1">
                  <a:solidFill>
                    <a:srgbClr val="FF0000"/>
                  </a:solidFill>
                  <a:latin typeface="Arial" pitchFamily="34" charset="0"/>
                </a:rPr>
                <a:t>VALIDATION</a:t>
              </a:r>
            </a:p>
          </p:txBody>
        </p:sp>
      </p:grpSp>
      <p:sp>
        <p:nvSpPr>
          <p:cNvPr id="35" name="Text Box 22"/>
          <p:cNvSpPr txBox="1">
            <a:spLocks noChangeArrowheads="1"/>
          </p:cNvSpPr>
          <p:nvPr/>
        </p:nvSpPr>
        <p:spPr bwMode="auto">
          <a:xfrm>
            <a:off x="8153400" y="1905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solidFill>
                  <a:schemeClr val="accent2"/>
                </a:solidFill>
                <a:latin typeface="Arial" pitchFamily="34" charset="0"/>
              </a:rPr>
              <a:t>top</a:t>
            </a:r>
          </a:p>
        </p:txBody>
      </p:sp>
      <p:grpSp>
        <p:nvGrpSpPr>
          <p:cNvPr id="36" name="Group 23"/>
          <p:cNvGrpSpPr>
            <a:grpSpLocks/>
          </p:cNvGrpSpPr>
          <p:nvPr/>
        </p:nvGrpSpPr>
        <p:grpSpPr bwMode="auto">
          <a:xfrm>
            <a:off x="3429000" y="1371600"/>
            <a:ext cx="2895600" cy="925513"/>
            <a:chOff x="2160" y="1488"/>
            <a:chExt cx="1824" cy="583"/>
          </a:xfrm>
        </p:grpSpPr>
        <p:sp>
          <p:nvSpPr>
            <p:cNvPr id="37" name="AutoShape 24"/>
            <p:cNvSpPr>
              <a:spLocks noChangeArrowheads="1"/>
            </p:cNvSpPr>
            <p:nvPr/>
          </p:nvSpPr>
          <p:spPr bwMode="auto">
            <a:xfrm>
              <a:off x="3456" y="1824"/>
              <a:ext cx="528" cy="192"/>
            </a:xfrm>
            <a:prstGeom prst="rightArrow">
              <a:avLst>
                <a:gd name="adj1" fmla="val 50000"/>
                <a:gd name="adj2" fmla="val 6875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a:p>
          </p:txBody>
        </p:sp>
        <p:sp>
          <p:nvSpPr>
            <p:cNvPr id="38" name="Text Box 25"/>
            <p:cNvSpPr txBox="1">
              <a:spLocks noChangeArrowheads="1"/>
            </p:cNvSpPr>
            <p:nvPr/>
          </p:nvSpPr>
          <p:spPr bwMode="auto">
            <a:xfrm>
              <a:off x="2160" y="1488"/>
              <a:ext cx="1296" cy="583"/>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fr-FR" sz="1800" b="1" dirty="0" smtClean="0">
                  <a:solidFill>
                    <a:srgbClr val="008080"/>
                  </a:solidFill>
                  <a:latin typeface="Arial" pitchFamily="34" charset="0"/>
                </a:rPr>
                <a:t>Spatial </a:t>
              </a:r>
              <a:r>
                <a:rPr lang="fr-FR" altLang="fr-FR" sz="1800" b="1" dirty="0">
                  <a:solidFill>
                    <a:srgbClr val="008080"/>
                  </a:solidFill>
                  <a:latin typeface="Arial" pitchFamily="34" charset="0"/>
                </a:rPr>
                <a:t>and size distribution of </a:t>
              </a:r>
              <a:r>
                <a:rPr lang="fr-FR" altLang="fr-FR" sz="1800" b="1" dirty="0" err="1">
                  <a:solidFill>
                    <a:srgbClr val="008080"/>
                  </a:solidFill>
                  <a:latin typeface="Arial" pitchFamily="34" charset="0"/>
                </a:rPr>
                <a:t>droplets</a:t>
              </a:r>
              <a:endParaRPr lang="fr-FR" altLang="fr-FR" sz="1800" b="1" dirty="0">
                <a:solidFill>
                  <a:srgbClr val="008080"/>
                </a:solidFill>
                <a:latin typeface="Arial" pitchFamily="34" charset="0"/>
              </a:endParaRPr>
            </a:p>
          </p:txBody>
        </p:sp>
      </p:grpSp>
      <p:sp>
        <p:nvSpPr>
          <p:cNvPr id="39" name="AutoShape 26"/>
          <p:cNvSpPr>
            <a:spLocks noChangeArrowheads="1"/>
          </p:cNvSpPr>
          <p:nvPr/>
        </p:nvSpPr>
        <p:spPr bwMode="auto">
          <a:xfrm>
            <a:off x="6248400" y="1905000"/>
            <a:ext cx="1447800" cy="11430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2000" b="1" dirty="0">
                <a:solidFill>
                  <a:srgbClr val="0070C0"/>
                </a:solidFill>
                <a:latin typeface="Arial" pitchFamily="34" charset="0"/>
              </a:rPr>
              <a:t>R</a:t>
            </a:r>
            <a:r>
              <a:rPr lang="fr-FR" altLang="fr-FR" sz="2000" b="1" dirty="0" smtClean="0">
                <a:solidFill>
                  <a:srgbClr val="0070C0"/>
                </a:solidFill>
                <a:latin typeface="Arial" pitchFamily="34" charset="0"/>
              </a:rPr>
              <a:t>adiative </a:t>
            </a:r>
            <a:endParaRPr lang="fr-FR" altLang="fr-FR" sz="2000" b="1" dirty="0">
              <a:solidFill>
                <a:srgbClr val="0070C0"/>
              </a:solidFill>
              <a:latin typeface="Arial" pitchFamily="34" charset="0"/>
            </a:endParaRPr>
          </a:p>
          <a:p>
            <a:pPr algn="ctr" eaLnBrk="1" hangingPunct="1">
              <a:spcBef>
                <a:spcPct val="0"/>
              </a:spcBef>
              <a:buFontTx/>
              <a:buNone/>
            </a:pPr>
            <a:r>
              <a:rPr lang="fr-FR" altLang="fr-FR" sz="2000" b="1" dirty="0" err="1">
                <a:solidFill>
                  <a:srgbClr val="0070C0"/>
                </a:solidFill>
                <a:latin typeface="Arial" pitchFamily="34" charset="0"/>
              </a:rPr>
              <a:t>transfer</a:t>
            </a:r>
            <a:endParaRPr lang="fr-FR" altLang="fr-FR" sz="2000" b="1" dirty="0">
              <a:solidFill>
                <a:srgbClr val="0070C0"/>
              </a:solidFill>
              <a:latin typeface="Arial" pitchFamily="34" charset="0"/>
            </a:endParaRPr>
          </a:p>
          <a:p>
            <a:pPr algn="ctr" eaLnBrk="1" hangingPunct="1">
              <a:spcBef>
                <a:spcPct val="0"/>
              </a:spcBef>
              <a:buFontTx/>
              <a:buNone/>
            </a:pPr>
            <a:r>
              <a:rPr lang="fr-FR" altLang="fr-FR" sz="2000" b="1" dirty="0">
                <a:solidFill>
                  <a:srgbClr val="0070C0"/>
                </a:solidFill>
                <a:latin typeface="Arial" pitchFamily="34" charset="0"/>
              </a:rPr>
              <a:t> model</a:t>
            </a:r>
          </a:p>
        </p:txBody>
      </p:sp>
      <p:grpSp>
        <p:nvGrpSpPr>
          <p:cNvPr id="40" name="Group 27"/>
          <p:cNvGrpSpPr>
            <a:grpSpLocks/>
          </p:cNvGrpSpPr>
          <p:nvPr/>
        </p:nvGrpSpPr>
        <p:grpSpPr bwMode="auto">
          <a:xfrm>
            <a:off x="6019800" y="492125"/>
            <a:ext cx="2209800" cy="1412875"/>
            <a:chOff x="3744" y="742"/>
            <a:chExt cx="1392" cy="890"/>
          </a:xfrm>
        </p:grpSpPr>
        <p:sp>
          <p:nvSpPr>
            <p:cNvPr id="41" name="Text Box 28"/>
            <p:cNvSpPr txBox="1">
              <a:spLocks noChangeArrowheads="1"/>
            </p:cNvSpPr>
            <p:nvPr/>
          </p:nvSpPr>
          <p:spPr bwMode="auto">
            <a:xfrm>
              <a:off x="3840" y="742"/>
              <a:ext cx="1248" cy="410"/>
            </a:xfrm>
            <a:prstGeom prst="rect">
              <a:avLst/>
            </a:prstGeom>
            <a:solidFill>
              <a:schemeClr val="accent3">
                <a:lumMod val="40000"/>
                <a:lumOff val="60000"/>
              </a:schemeClr>
            </a:soli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1800" b="1" dirty="0" err="1" smtClean="0">
                  <a:solidFill>
                    <a:srgbClr val="008080"/>
                  </a:solidFill>
                  <a:latin typeface="Arial" pitchFamily="34" charset="0"/>
                </a:rPr>
                <a:t>Multispectral</a:t>
              </a:r>
              <a:endParaRPr lang="fr-FR" altLang="fr-FR" sz="1800" b="1" dirty="0">
                <a:solidFill>
                  <a:srgbClr val="008080"/>
                </a:solidFill>
                <a:latin typeface="Arial" pitchFamily="34" charset="0"/>
              </a:endParaRPr>
            </a:p>
            <a:p>
              <a:pPr algn="ctr" eaLnBrk="1" hangingPunct="1">
                <a:spcBef>
                  <a:spcPct val="0"/>
                </a:spcBef>
                <a:buFontTx/>
                <a:buNone/>
              </a:pPr>
              <a:r>
                <a:rPr lang="fr-FR" altLang="fr-FR" sz="1800" b="1" dirty="0">
                  <a:solidFill>
                    <a:srgbClr val="008080"/>
                  </a:solidFill>
                  <a:latin typeface="Arial" pitchFamily="34" charset="0"/>
                </a:rPr>
                <a:t>radiances</a:t>
              </a:r>
            </a:p>
          </p:txBody>
        </p:sp>
        <p:sp>
          <p:nvSpPr>
            <p:cNvPr id="42" name="AutoShape 29"/>
            <p:cNvSpPr>
              <a:spLocks noChangeArrowheads="1"/>
            </p:cNvSpPr>
            <p:nvPr/>
          </p:nvSpPr>
          <p:spPr bwMode="auto">
            <a:xfrm>
              <a:off x="3744" y="1104"/>
              <a:ext cx="1392" cy="528"/>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a:p>
          </p:txBody>
        </p:sp>
        <p:sp>
          <p:nvSpPr>
            <p:cNvPr id="43" name="Text Box 30"/>
            <p:cNvSpPr txBox="1">
              <a:spLocks noChangeArrowheads="1"/>
            </p:cNvSpPr>
            <p:nvPr/>
          </p:nvSpPr>
          <p:spPr bwMode="auto">
            <a:xfrm>
              <a:off x="3936" y="1248"/>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000" b="1">
                  <a:solidFill>
                    <a:srgbClr val="FF0000"/>
                  </a:solidFill>
                  <a:latin typeface="Arial" pitchFamily="34" charset="0"/>
                </a:rPr>
                <a:t>VALIDATION</a:t>
              </a:r>
            </a:p>
          </p:txBody>
        </p:sp>
      </p:grpSp>
      <p:sp>
        <p:nvSpPr>
          <p:cNvPr id="44" name="AutoShape 31"/>
          <p:cNvSpPr>
            <a:spLocks noChangeArrowheads="1"/>
          </p:cNvSpPr>
          <p:nvPr/>
        </p:nvSpPr>
        <p:spPr bwMode="auto">
          <a:xfrm>
            <a:off x="685800" y="1828800"/>
            <a:ext cx="1828800" cy="1219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a:solidFill>
                  <a:srgbClr val="0070C0"/>
                </a:solidFill>
                <a:latin typeface="Arial" pitchFamily="34" charset="0"/>
              </a:rPr>
              <a:t>Cloud</a:t>
            </a:r>
          </a:p>
          <a:p>
            <a:pPr algn="ctr" eaLnBrk="1" hangingPunct="1">
              <a:spcBef>
                <a:spcPct val="0"/>
              </a:spcBef>
              <a:buFontTx/>
              <a:buNone/>
            </a:pPr>
            <a:r>
              <a:rPr lang="en-US" altLang="fr-FR" sz="2000" b="1" dirty="0">
                <a:solidFill>
                  <a:srgbClr val="0070C0"/>
                </a:solidFill>
                <a:latin typeface="Arial" pitchFamily="34" charset="0"/>
              </a:rPr>
              <a:t>microphysical</a:t>
            </a:r>
          </a:p>
          <a:p>
            <a:pPr algn="ctr" eaLnBrk="1" hangingPunct="1">
              <a:spcBef>
                <a:spcPct val="0"/>
              </a:spcBef>
              <a:buFontTx/>
              <a:buNone/>
            </a:pPr>
            <a:r>
              <a:rPr lang="en-US" altLang="fr-FR" sz="2000" b="1" dirty="0">
                <a:solidFill>
                  <a:srgbClr val="0070C0"/>
                </a:solidFill>
                <a:latin typeface="Arial" pitchFamily="34" charset="0"/>
              </a:rPr>
              <a:t>model</a:t>
            </a:r>
          </a:p>
        </p:txBody>
      </p:sp>
      <p:sp>
        <p:nvSpPr>
          <p:cNvPr id="45" name="AutoShape 32"/>
          <p:cNvSpPr>
            <a:spLocks noChangeArrowheads="1"/>
          </p:cNvSpPr>
          <p:nvPr/>
        </p:nvSpPr>
        <p:spPr bwMode="auto">
          <a:xfrm flipH="1">
            <a:off x="2438400" y="1905000"/>
            <a:ext cx="990600" cy="304800"/>
          </a:xfrm>
          <a:prstGeom prst="rightArrow">
            <a:avLst>
              <a:gd name="adj1" fmla="val 50000"/>
              <a:gd name="adj2" fmla="val 8125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a:p>
        </p:txBody>
      </p:sp>
      <p:sp>
        <p:nvSpPr>
          <p:cNvPr id="46" name="Text Box 33"/>
          <p:cNvSpPr txBox="1">
            <a:spLocks noChangeArrowheads="1"/>
          </p:cNvSpPr>
          <p:nvPr/>
        </p:nvSpPr>
        <p:spPr bwMode="auto">
          <a:xfrm>
            <a:off x="533400" y="3657600"/>
            <a:ext cx="2057400" cy="925513"/>
          </a:xfrm>
          <a:prstGeom prst="rect">
            <a:avLst/>
          </a:prstGeom>
          <a:solidFill>
            <a:schemeClr val="accent3">
              <a:lumMod val="40000"/>
              <a:lumOff val="60000"/>
            </a:schemeClr>
          </a:solidFill>
          <a:ln w="9525">
            <a:solidFill>
              <a:srgbClr val="0099FF"/>
            </a:solidFill>
            <a:miter lim="800000"/>
            <a:headEnd/>
            <a:tailEnd/>
          </a:ln>
          <a:effec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1800" b="1">
                <a:solidFill>
                  <a:srgbClr val="008080"/>
                </a:solidFill>
                <a:latin typeface="Arial" pitchFamily="34" charset="0"/>
              </a:rPr>
              <a:t>Spatial and size distribution of precipitation</a:t>
            </a:r>
          </a:p>
        </p:txBody>
      </p:sp>
      <p:sp>
        <p:nvSpPr>
          <p:cNvPr id="47" name="AutoShape 34"/>
          <p:cNvSpPr>
            <a:spLocks noChangeArrowheads="1"/>
          </p:cNvSpPr>
          <p:nvPr/>
        </p:nvSpPr>
        <p:spPr bwMode="auto">
          <a:xfrm>
            <a:off x="457200" y="2895600"/>
            <a:ext cx="2209800" cy="838200"/>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a:p>
        </p:txBody>
      </p:sp>
      <p:sp>
        <p:nvSpPr>
          <p:cNvPr id="48" name="Text Box 35"/>
          <p:cNvSpPr txBox="1">
            <a:spLocks noChangeArrowheads="1"/>
          </p:cNvSpPr>
          <p:nvPr/>
        </p:nvSpPr>
        <p:spPr bwMode="auto">
          <a:xfrm>
            <a:off x="762000" y="31242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000" b="1">
                <a:solidFill>
                  <a:srgbClr val="FF0000"/>
                </a:solidFill>
                <a:latin typeface="Arial" pitchFamily="34" charset="0"/>
              </a:rPr>
              <a:t>VALIDATION</a:t>
            </a:r>
          </a:p>
        </p:txBody>
      </p:sp>
      <p:sp>
        <p:nvSpPr>
          <p:cNvPr id="49" name="AutoShape 37"/>
          <p:cNvSpPr>
            <a:spLocks noChangeArrowheads="1"/>
          </p:cNvSpPr>
          <p:nvPr/>
        </p:nvSpPr>
        <p:spPr bwMode="auto">
          <a:xfrm>
            <a:off x="3581400" y="3124200"/>
            <a:ext cx="1752600" cy="838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2000" b="1" dirty="0" err="1" smtClean="0">
                <a:solidFill>
                  <a:srgbClr val="0070C0"/>
                </a:solidFill>
                <a:latin typeface="Arial" pitchFamily="34" charset="0"/>
              </a:rPr>
              <a:t>Droplet</a:t>
            </a:r>
            <a:endParaRPr lang="fr-FR" altLang="fr-FR" sz="2000" b="1" dirty="0" smtClean="0">
              <a:solidFill>
                <a:srgbClr val="0070C0"/>
              </a:solidFill>
              <a:latin typeface="Arial" pitchFamily="34" charset="0"/>
            </a:endParaRPr>
          </a:p>
          <a:p>
            <a:pPr algn="ctr" eaLnBrk="1" hangingPunct="1">
              <a:spcBef>
                <a:spcPct val="0"/>
              </a:spcBef>
              <a:buFontTx/>
              <a:buNone/>
            </a:pPr>
            <a:r>
              <a:rPr lang="fr-FR" altLang="fr-FR" sz="2000" b="1" dirty="0" err="1">
                <a:solidFill>
                  <a:srgbClr val="0070C0"/>
                </a:solidFill>
                <a:latin typeface="Arial" pitchFamily="34" charset="0"/>
              </a:rPr>
              <a:t>g</a:t>
            </a:r>
            <a:r>
              <a:rPr lang="fr-FR" altLang="fr-FR" sz="2000" b="1" dirty="0" err="1" smtClean="0">
                <a:solidFill>
                  <a:srgbClr val="0070C0"/>
                </a:solidFill>
                <a:latin typeface="Arial" pitchFamily="34" charset="0"/>
              </a:rPr>
              <a:t>rowth</a:t>
            </a:r>
            <a:endParaRPr lang="fr-FR" altLang="fr-FR" sz="2000" b="1" dirty="0">
              <a:solidFill>
                <a:srgbClr val="0070C0"/>
              </a:solidFill>
              <a:latin typeface="Arial" pitchFamily="34" charset="0"/>
            </a:endParaRPr>
          </a:p>
          <a:p>
            <a:pPr algn="ctr" eaLnBrk="1" hangingPunct="1">
              <a:spcBef>
                <a:spcPct val="0"/>
              </a:spcBef>
              <a:buFontTx/>
              <a:buNone/>
            </a:pPr>
            <a:r>
              <a:rPr lang="fr-FR" altLang="fr-FR" sz="2000" b="1" dirty="0">
                <a:solidFill>
                  <a:srgbClr val="0070C0"/>
                </a:solidFill>
                <a:latin typeface="Arial" pitchFamily="34" charset="0"/>
              </a:rPr>
              <a:t> model</a:t>
            </a:r>
          </a:p>
        </p:txBody>
      </p:sp>
      <p:sp>
        <p:nvSpPr>
          <p:cNvPr id="50" name="AutoShape 38"/>
          <p:cNvSpPr>
            <a:spLocks noChangeArrowheads="1"/>
          </p:cNvSpPr>
          <p:nvPr/>
        </p:nvSpPr>
        <p:spPr bwMode="auto">
          <a:xfrm>
            <a:off x="3429000" y="2286000"/>
            <a:ext cx="2209800" cy="838200"/>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a:p>
        </p:txBody>
      </p:sp>
      <p:sp>
        <p:nvSpPr>
          <p:cNvPr id="51" name="Text Box 39"/>
          <p:cNvSpPr txBox="1">
            <a:spLocks noChangeArrowheads="1"/>
          </p:cNvSpPr>
          <p:nvPr/>
        </p:nvSpPr>
        <p:spPr bwMode="auto">
          <a:xfrm>
            <a:off x="3733800" y="25146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000" b="1">
                <a:solidFill>
                  <a:srgbClr val="FF0000"/>
                </a:solidFill>
                <a:latin typeface="Arial" pitchFamily="34" charset="0"/>
              </a:rPr>
              <a:t>VALIDATION</a:t>
            </a:r>
          </a:p>
        </p:txBody>
      </p:sp>
      <p:sp>
        <p:nvSpPr>
          <p:cNvPr id="7" name="Rectangle 6"/>
          <p:cNvSpPr/>
          <p:nvPr/>
        </p:nvSpPr>
        <p:spPr>
          <a:xfrm>
            <a:off x="0" y="0"/>
            <a:ext cx="9144000" cy="4797152"/>
          </a:xfrm>
          <a:prstGeom prst="rect">
            <a:avLst/>
          </a:prstGeom>
          <a:solidFill>
            <a:schemeClr val="bg1">
              <a:lumMod val="6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385351" y="4778573"/>
            <a:ext cx="5758649" cy="1314723"/>
          </a:xfrm>
          <a:prstGeom prst="rect">
            <a:avLst/>
          </a:prstGeom>
          <a:solidFill>
            <a:schemeClr val="bg1">
              <a:lumMod val="6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00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Rectangle 3"/>
          <p:cNvSpPr>
            <a:spLocks noChangeArrowheads="1"/>
          </p:cNvSpPr>
          <p:nvPr/>
        </p:nvSpPr>
        <p:spPr bwMode="auto">
          <a:xfrm>
            <a:off x="533400" y="260648"/>
            <a:ext cx="8229600" cy="838200"/>
          </a:xfrm>
          <a:prstGeom prst="rect">
            <a:avLst/>
          </a:prstGeom>
          <a:solidFill>
            <a:srgbClr val="CCEC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3600" b="1" i="1" dirty="0" smtClean="0">
                <a:solidFill>
                  <a:srgbClr val="009900"/>
                </a:solidFill>
              </a:rPr>
              <a:t>CCN Activation at Cloud Base</a:t>
            </a:r>
            <a:endParaRPr lang="en-US" altLang="fr-FR" sz="3600" i="1" dirty="0">
              <a:solidFill>
                <a:srgbClr val="009900"/>
              </a:solidFill>
            </a:endParaRPr>
          </a:p>
        </p:txBody>
      </p:sp>
      <p:sp>
        <p:nvSpPr>
          <p:cNvPr id="8" name="Rectangle 5"/>
          <p:cNvSpPr>
            <a:spLocks noChangeArrowheads="1"/>
          </p:cNvSpPr>
          <p:nvPr/>
        </p:nvSpPr>
        <p:spPr bwMode="auto">
          <a:xfrm>
            <a:off x="457200" y="1340768"/>
            <a:ext cx="8305800" cy="4419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Aft>
                <a:spcPct val="20000"/>
              </a:spcAft>
              <a:buFontTx/>
              <a:buNone/>
            </a:pPr>
            <a:endParaRPr lang="en-US" altLang="fr-FR" sz="2400" b="1" dirty="0"/>
          </a:p>
        </p:txBody>
      </p:sp>
      <p:sp>
        <p:nvSpPr>
          <p:cNvPr id="9" name="AutoShape 6"/>
          <p:cNvSpPr>
            <a:spLocks noChangeArrowheads="1"/>
          </p:cNvSpPr>
          <p:nvPr/>
        </p:nvSpPr>
        <p:spPr bwMode="auto">
          <a:xfrm>
            <a:off x="2438400" y="3192016"/>
            <a:ext cx="844518" cy="381000"/>
          </a:xfrm>
          <a:prstGeom prst="rightArrow">
            <a:avLst>
              <a:gd name="adj1" fmla="val 50000"/>
              <a:gd name="adj2" fmla="val 4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10" name="AutoShape 7"/>
          <p:cNvSpPr>
            <a:spLocks noChangeArrowheads="1"/>
          </p:cNvSpPr>
          <p:nvPr/>
        </p:nvSpPr>
        <p:spPr bwMode="auto">
          <a:xfrm>
            <a:off x="6096000" y="2546648"/>
            <a:ext cx="685800" cy="381000"/>
          </a:xfrm>
          <a:prstGeom prst="rightArrow">
            <a:avLst>
              <a:gd name="adj1" fmla="val 50000"/>
              <a:gd name="adj2" fmla="val 4500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11" name="AutoShape 8"/>
          <p:cNvSpPr>
            <a:spLocks noChangeArrowheads="1"/>
          </p:cNvSpPr>
          <p:nvPr/>
        </p:nvSpPr>
        <p:spPr bwMode="auto">
          <a:xfrm>
            <a:off x="6477000" y="3461048"/>
            <a:ext cx="2286000" cy="609600"/>
          </a:xfrm>
          <a:prstGeom prst="plus">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dirty="0" smtClean="0"/>
              <a:t>COMPARISON</a:t>
            </a:r>
            <a:endParaRPr lang="en-US" altLang="fr-FR" sz="2400" dirty="0"/>
          </a:p>
        </p:txBody>
      </p:sp>
      <p:sp>
        <p:nvSpPr>
          <p:cNvPr id="12" name="Oval 9"/>
          <p:cNvSpPr>
            <a:spLocks noChangeArrowheads="1"/>
          </p:cNvSpPr>
          <p:nvPr/>
        </p:nvSpPr>
        <p:spPr bwMode="auto">
          <a:xfrm>
            <a:off x="3124200" y="1566158"/>
            <a:ext cx="2971800" cy="2438400"/>
          </a:xfrm>
          <a:prstGeom prst="ellipse">
            <a:avLst/>
          </a:prstGeom>
          <a:solidFill>
            <a:schemeClr val="accent1">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b="1" dirty="0" smtClean="0">
                <a:solidFill>
                  <a:srgbClr val="0070C0"/>
                </a:solidFill>
              </a:rPr>
              <a:t>CCN </a:t>
            </a:r>
          </a:p>
          <a:p>
            <a:pPr algn="ctr" eaLnBrk="1" hangingPunct="1">
              <a:spcBef>
                <a:spcPct val="0"/>
              </a:spcBef>
              <a:buFontTx/>
              <a:buNone/>
            </a:pPr>
            <a:r>
              <a:rPr lang="en-US" altLang="fr-FR" sz="2400" b="1" dirty="0" smtClean="0">
                <a:solidFill>
                  <a:srgbClr val="0070C0"/>
                </a:solidFill>
              </a:rPr>
              <a:t>Activation </a:t>
            </a:r>
          </a:p>
          <a:p>
            <a:pPr algn="ctr" eaLnBrk="1" hangingPunct="1">
              <a:spcBef>
                <a:spcPct val="0"/>
              </a:spcBef>
              <a:buFontTx/>
              <a:buNone/>
            </a:pPr>
            <a:r>
              <a:rPr lang="en-US" altLang="fr-FR" sz="2400" b="1" dirty="0" smtClean="0">
                <a:solidFill>
                  <a:srgbClr val="0070C0"/>
                </a:solidFill>
              </a:rPr>
              <a:t>Model</a:t>
            </a:r>
            <a:endParaRPr lang="en-US" altLang="fr-FR" sz="2400" b="1" dirty="0">
              <a:solidFill>
                <a:srgbClr val="0070C0"/>
              </a:solidFill>
            </a:endParaRPr>
          </a:p>
        </p:txBody>
      </p:sp>
      <p:sp>
        <p:nvSpPr>
          <p:cNvPr id="13" name="AutoShape 10"/>
          <p:cNvSpPr>
            <a:spLocks noChangeArrowheads="1"/>
          </p:cNvSpPr>
          <p:nvPr/>
        </p:nvSpPr>
        <p:spPr bwMode="auto">
          <a:xfrm>
            <a:off x="762000" y="1575048"/>
            <a:ext cx="1676400" cy="1061864"/>
          </a:xfrm>
          <a:prstGeom prst="octagon">
            <a:avLst>
              <a:gd name="adj" fmla="val 29287"/>
            </a:avLst>
          </a:prstGeom>
          <a:solidFill>
            <a:schemeClr val="accent3">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3">
                    <a:lumMod val="75000"/>
                  </a:schemeClr>
                </a:solidFill>
              </a:rPr>
              <a:t>Aerosols</a:t>
            </a:r>
          </a:p>
          <a:p>
            <a:pPr algn="ctr" eaLnBrk="1" hangingPunct="1">
              <a:lnSpc>
                <a:spcPct val="75000"/>
              </a:lnSpc>
              <a:spcBef>
                <a:spcPct val="0"/>
              </a:spcBef>
              <a:buFontTx/>
              <a:buNone/>
            </a:pPr>
            <a:r>
              <a:rPr lang="en-US" altLang="fr-FR" sz="2400" dirty="0" smtClean="0">
                <a:solidFill>
                  <a:schemeClr val="accent3">
                    <a:lumMod val="75000"/>
                  </a:schemeClr>
                </a:solidFill>
              </a:rPr>
              <a:t>Properties</a:t>
            </a:r>
            <a:endParaRPr lang="en-US" altLang="fr-FR" sz="2400" i="1" dirty="0">
              <a:solidFill>
                <a:schemeClr val="accent3">
                  <a:lumMod val="75000"/>
                </a:schemeClr>
              </a:solidFill>
            </a:endParaRPr>
          </a:p>
        </p:txBody>
      </p:sp>
      <p:sp>
        <p:nvSpPr>
          <p:cNvPr id="14" name="AutoShape 11"/>
          <p:cNvSpPr>
            <a:spLocks noChangeArrowheads="1"/>
          </p:cNvSpPr>
          <p:nvPr/>
        </p:nvSpPr>
        <p:spPr bwMode="auto">
          <a:xfrm>
            <a:off x="6781800" y="2013248"/>
            <a:ext cx="1676400" cy="1447800"/>
          </a:xfrm>
          <a:prstGeom prst="octagon">
            <a:avLst>
              <a:gd name="adj" fmla="val 29287"/>
            </a:avLst>
          </a:prstGeom>
          <a:solidFill>
            <a:schemeClr val="accent3">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3">
                    <a:lumMod val="75000"/>
                  </a:schemeClr>
                </a:solidFill>
              </a:rPr>
              <a:t>Predicted</a:t>
            </a:r>
          </a:p>
          <a:p>
            <a:pPr algn="ctr" eaLnBrk="1" hangingPunct="1">
              <a:lnSpc>
                <a:spcPct val="75000"/>
              </a:lnSpc>
              <a:spcBef>
                <a:spcPct val="0"/>
              </a:spcBef>
              <a:buFontTx/>
              <a:buNone/>
            </a:pPr>
            <a:r>
              <a:rPr lang="en-US" altLang="fr-FR" sz="2400" dirty="0" err="1" smtClean="0">
                <a:solidFill>
                  <a:schemeClr val="accent3">
                    <a:lumMod val="75000"/>
                  </a:schemeClr>
                </a:solidFill>
              </a:rPr>
              <a:t>Nact</a:t>
            </a:r>
            <a:endParaRPr lang="en-US" altLang="fr-FR" sz="2400" dirty="0">
              <a:solidFill>
                <a:schemeClr val="accent2"/>
              </a:solidFill>
            </a:endParaRPr>
          </a:p>
        </p:txBody>
      </p:sp>
      <p:sp>
        <p:nvSpPr>
          <p:cNvPr id="15" name="AutoShape 12"/>
          <p:cNvSpPr>
            <a:spLocks noChangeArrowheads="1"/>
          </p:cNvSpPr>
          <p:nvPr/>
        </p:nvSpPr>
        <p:spPr bwMode="auto">
          <a:xfrm>
            <a:off x="6781800" y="4070648"/>
            <a:ext cx="1676400" cy="1447800"/>
          </a:xfrm>
          <a:prstGeom prst="octagon">
            <a:avLst>
              <a:gd name="adj" fmla="val 29287"/>
            </a:avLst>
          </a:prstGeom>
          <a:solidFill>
            <a:schemeClr val="accent2">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2">
                    <a:lumMod val="75000"/>
                  </a:schemeClr>
                </a:solidFill>
              </a:rPr>
              <a:t>Measured</a:t>
            </a:r>
          </a:p>
          <a:p>
            <a:pPr algn="ctr" eaLnBrk="1" hangingPunct="1">
              <a:lnSpc>
                <a:spcPct val="75000"/>
              </a:lnSpc>
              <a:spcBef>
                <a:spcPct val="0"/>
              </a:spcBef>
              <a:buFontTx/>
              <a:buNone/>
            </a:pPr>
            <a:r>
              <a:rPr lang="en-US" altLang="fr-FR" sz="2400" dirty="0" err="1" smtClean="0">
                <a:solidFill>
                  <a:schemeClr val="accent2">
                    <a:lumMod val="75000"/>
                  </a:schemeClr>
                </a:solidFill>
              </a:rPr>
              <a:t>Nact</a:t>
            </a:r>
            <a:endParaRPr lang="en-US" altLang="fr-FR" sz="2400" dirty="0">
              <a:solidFill>
                <a:schemeClr val="accent2">
                  <a:lumMod val="75000"/>
                </a:schemeClr>
              </a:solidFill>
            </a:endParaRPr>
          </a:p>
        </p:txBody>
      </p:sp>
      <p:grpSp>
        <p:nvGrpSpPr>
          <p:cNvPr id="16" name="Groupe 15"/>
          <p:cNvGrpSpPr/>
          <p:nvPr/>
        </p:nvGrpSpPr>
        <p:grpSpPr>
          <a:xfrm>
            <a:off x="457200" y="4077072"/>
            <a:ext cx="3970784" cy="1858887"/>
            <a:chOff x="457200" y="911011"/>
            <a:chExt cx="8459203" cy="3306688"/>
          </a:xfrm>
        </p:grpSpPr>
        <p:sp>
          <p:nvSpPr>
            <p:cNvPr id="17" name="Rectangle 3"/>
            <p:cNvSpPr>
              <a:spLocks noChangeArrowheads="1"/>
            </p:cNvSpPr>
            <p:nvPr/>
          </p:nvSpPr>
          <p:spPr bwMode="auto">
            <a:xfrm>
              <a:off x="457200" y="911011"/>
              <a:ext cx="8305800" cy="3306688"/>
            </a:xfrm>
            <a:prstGeom prst="rect">
              <a:avLst/>
            </a:prstGeom>
            <a:solidFill>
              <a:schemeClr val="accent1">
                <a:lumMod val="20000"/>
                <a:lumOff val="80000"/>
              </a:schemeClr>
            </a:solidFill>
            <a:ln w="2857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dirty="0"/>
                <a:t>	</a:t>
              </a:r>
            </a:p>
          </p:txBody>
        </p:sp>
        <p:sp>
          <p:nvSpPr>
            <p:cNvPr id="18" name="Line 4"/>
            <p:cNvSpPr>
              <a:spLocks noChangeShapeType="1"/>
            </p:cNvSpPr>
            <p:nvPr/>
          </p:nvSpPr>
          <p:spPr bwMode="auto">
            <a:xfrm>
              <a:off x="762000" y="2438400"/>
              <a:ext cx="7543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5"/>
            <p:cNvSpPr>
              <a:spLocks noChangeShapeType="1"/>
            </p:cNvSpPr>
            <p:nvPr/>
          </p:nvSpPr>
          <p:spPr bwMode="auto">
            <a:xfrm>
              <a:off x="7620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6"/>
            <p:cNvSpPr>
              <a:spLocks noChangeShapeType="1"/>
            </p:cNvSpPr>
            <p:nvPr/>
          </p:nvSpPr>
          <p:spPr bwMode="auto">
            <a:xfrm>
              <a:off x="624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7"/>
            <p:cNvSpPr>
              <a:spLocks noChangeShapeType="1"/>
            </p:cNvSpPr>
            <p:nvPr/>
          </p:nvSpPr>
          <p:spPr bwMode="auto">
            <a:xfrm>
              <a:off x="4343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8"/>
            <p:cNvSpPr>
              <a:spLocks noChangeShapeType="1"/>
            </p:cNvSpPr>
            <p:nvPr/>
          </p:nvSpPr>
          <p:spPr bwMode="auto">
            <a:xfrm>
              <a:off x="80772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9"/>
            <p:cNvSpPr txBox="1">
              <a:spLocks noChangeArrowheads="1"/>
            </p:cNvSpPr>
            <p:nvPr/>
          </p:nvSpPr>
          <p:spPr bwMode="auto">
            <a:xfrm>
              <a:off x="533399" y="2025650"/>
              <a:ext cx="816633"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nm</a:t>
              </a:r>
              <a:endParaRPr lang="fr-FR" altLang="en-US" sz="1000" b="1" baseline="30000" dirty="0">
                <a:solidFill>
                  <a:srgbClr val="000099"/>
                </a:solidFill>
              </a:endParaRPr>
            </a:p>
          </p:txBody>
        </p:sp>
        <p:sp>
          <p:nvSpPr>
            <p:cNvPr id="24" name="Text Box 10"/>
            <p:cNvSpPr txBox="1">
              <a:spLocks noChangeArrowheads="1"/>
            </p:cNvSpPr>
            <p:nvPr/>
          </p:nvSpPr>
          <p:spPr bwMode="auto">
            <a:xfrm>
              <a:off x="4007506" y="2010120"/>
              <a:ext cx="70714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a:t>
              </a:r>
              <a:endParaRPr lang="fr-FR" altLang="en-US" sz="1000" b="1" baseline="30000" dirty="0">
                <a:solidFill>
                  <a:srgbClr val="000099"/>
                </a:solidFill>
              </a:endParaRPr>
            </a:p>
          </p:txBody>
        </p:sp>
        <p:sp>
          <p:nvSpPr>
            <p:cNvPr id="25" name="Text Box 11"/>
            <p:cNvSpPr txBox="1">
              <a:spLocks noChangeArrowheads="1"/>
            </p:cNvSpPr>
            <p:nvPr/>
          </p:nvSpPr>
          <p:spPr bwMode="auto">
            <a:xfrm>
              <a:off x="6019800" y="2025650"/>
              <a:ext cx="87629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km</a:t>
              </a:r>
              <a:endParaRPr lang="fr-FR" altLang="en-US" sz="1000" b="1" baseline="30000" dirty="0">
                <a:solidFill>
                  <a:srgbClr val="000099"/>
                </a:solidFill>
              </a:endParaRPr>
            </a:p>
          </p:txBody>
        </p:sp>
        <p:sp>
          <p:nvSpPr>
            <p:cNvPr id="26" name="Text Box 12"/>
            <p:cNvSpPr txBox="1">
              <a:spLocks noChangeArrowheads="1"/>
            </p:cNvSpPr>
            <p:nvPr/>
          </p:nvSpPr>
          <p:spPr bwMode="auto">
            <a:xfrm>
              <a:off x="7571500" y="1861721"/>
              <a:ext cx="1191500"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10</a:t>
              </a:r>
              <a:r>
                <a:rPr lang="fr-FR" altLang="en-US" sz="1000" b="1" baseline="30000" dirty="0">
                  <a:solidFill>
                    <a:srgbClr val="000099"/>
                  </a:solidFill>
                </a:rPr>
                <a:t>3</a:t>
              </a:r>
              <a:r>
                <a:rPr lang="fr-FR" altLang="en-US" sz="1000" b="1" dirty="0">
                  <a:solidFill>
                    <a:srgbClr val="000099"/>
                  </a:solidFill>
                </a:rPr>
                <a:t>km</a:t>
              </a:r>
              <a:endParaRPr lang="fr-FR" altLang="en-US" sz="1000" b="1" baseline="30000" dirty="0">
                <a:solidFill>
                  <a:srgbClr val="000099"/>
                </a:solidFill>
              </a:endParaRPr>
            </a:p>
          </p:txBody>
        </p:sp>
        <p:sp>
          <p:nvSpPr>
            <p:cNvPr id="27" name="Line 13"/>
            <p:cNvSpPr>
              <a:spLocks noChangeShapeType="1"/>
            </p:cNvSpPr>
            <p:nvPr/>
          </p:nvSpPr>
          <p:spPr bwMode="auto">
            <a:xfrm>
              <a:off x="243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Text Box 14"/>
            <p:cNvSpPr txBox="1">
              <a:spLocks noChangeArrowheads="1"/>
            </p:cNvSpPr>
            <p:nvPr/>
          </p:nvSpPr>
          <p:spPr bwMode="auto">
            <a:xfrm>
              <a:off x="2166670" y="2025650"/>
              <a:ext cx="877289"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mm</a:t>
              </a:r>
              <a:endParaRPr lang="fr-FR" altLang="en-US" sz="1000" b="1" baseline="30000" dirty="0">
                <a:solidFill>
                  <a:srgbClr val="000099"/>
                </a:solidFill>
              </a:endParaRPr>
            </a:p>
          </p:txBody>
        </p:sp>
        <p:sp>
          <p:nvSpPr>
            <p:cNvPr id="29" name="Oval 15"/>
            <p:cNvSpPr>
              <a:spLocks noChangeArrowheads="1"/>
            </p:cNvSpPr>
            <p:nvPr/>
          </p:nvSpPr>
          <p:spPr bwMode="auto">
            <a:xfrm>
              <a:off x="6096000" y="3276600"/>
              <a:ext cx="2209800" cy="7620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200" b="1" dirty="0" err="1">
                  <a:solidFill>
                    <a:srgbClr val="996600"/>
                  </a:solidFill>
                </a:rPr>
                <a:t>aerosol</a:t>
              </a:r>
              <a:endParaRPr lang="fr-FR" altLang="en-US" sz="1200" b="1" dirty="0">
                <a:solidFill>
                  <a:srgbClr val="996600"/>
                </a:solidFill>
              </a:endParaRPr>
            </a:p>
          </p:txBody>
        </p:sp>
        <p:sp>
          <p:nvSpPr>
            <p:cNvPr id="30" name="AutoShape 16"/>
            <p:cNvSpPr>
              <a:spLocks noChangeArrowheads="1"/>
            </p:cNvSpPr>
            <p:nvPr/>
          </p:nvSpPr>
          <p:spPr bwMode="auto">
            <a:xfrm rot="17996560">
              <a:off x="7855744" y="2596357"/>
              <a:ext cx="877887" cy="838200"/>
            </a:xfrm>
            <a:custGeom>
              <a:avLst/>
              <a:gdLst>
                <a:gd name="T0" fmla="*/ 26759906 w 21600"/>
                <a:gd name="T1" fmla="*/ 0 h 21600"/>
                <a:gd name="T2" fmla="*/ 0 w 21600"/>
                <a:gd name="T3" fmla="*/ 16263408 h 21600"/>
                <a:gd name="T4" fmla="*/ 26759906 w 21600"/>
                <a:gd name="T5" fmla="*/ 32526817 h 21600"/>
                <a:gd name="T6" fmla="*/ 35679888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utoShape 19"/>
            <p:cNvSpPr>
              <a:spLocks noChangeArrowheads="1"/>
            </p:cNvSpPr>
            <p:nvPr/>
          </p:nvSpPr>
          <p:spPr bwMode="auto">
            <a:xfrm rot="11375483">
              <a:off x="698500" y="2819400"/>
              <a:ext cx="5221288" cy="838200"/>
            </a:xfrm>
            <a:custGeom>
              <a:avLst/>
              <a:gdLst>
                <a:gd name="T0" fmla="*/ 946591958 w 21600"/>
                <a:gd name="T1" fmla="*/ 0 h 21600"/>
                <a:gd name="T2" fmla="*/ 0 w 21600"/>
                <a:gd name="T3" fmla="*/ 16263408 h 21600"/>
                <a:gd name="T4" fmla="*/ 946591958 w 21600"/>
                <a:gd name="T5" fmla="*/ 32526817 h 21600"/>
                <a:gd name="T6" fmla="*/ 1262122610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Text Box 21"/>
            <p:cNvSpPr txBox="1">
              <a:spLocks noChangeArrowheads="1"/>
            </p:cNvSpPr>
            <p:nvPr/>
          </p:nvSpPr>
          <p:spPr bwMode="auto">
            <a:xfrm>
              <a:off x="1066799" y="1661319"/>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Droplets</a:t>
              </a:r>
              <a:r>
                <a:rPr lang="fr-FR" altLang="en-US" sz="1100" b="1" dirty="0">
                  <a:solidFill>
                    <a:srgbClr val="000099"/>
                  </a:solidFill>
                </a:rPr>
                <a:t> </a:t>
              </a:r>
              <a:r>
                <a:rPr lang="fr-FR" altLang="en-US" sz="1100" b="1" dirty="0" smtClean="0">
                  <a:solidFill>
                    <a:srgbClr val="000099"/>
                  </a:solidFill>
                </a:rPr>
                <a:t>&amp; drops</a:t>
              </a:r>
              <a:endParaRPr lang="fr-FR" altLang="en-US" sz="1100" b="1" dirty="0">
                <a:solidFill>
                  <a:srgbClr val="000099"/>
                </a:solidFill>
              </a:endParaRPr>
            </a:p>
          </p:txBody>
        </p:sp>
        <p:sp>
          <p:nvSpPr>
            <p:cNvPr id="33" name="Text Box 22"/>
            <p:cNvSpPr txBox="1">
              <a:spLocks noChangeArrowheads="1"/>
            </p:cNvSpPr>
            <p:nvPr/>
          </p:nvSpPr>
          <p:spPr bwMode="auto">
            <a:xfrm>
              <a:off x="2819400" y="1787345"/>
              <a:ext cx="179070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turbulence</a:t>
              </a:r>
            </a:p>
          </p:txBody>
        </p:sp>
        <p:sp>
          <p:nvSpPr>
            <p:cNvPr id="34" name="Text Box 23"/>
            <p:cNvSpPr txBox="1">
              <a:spLocks noChangeArrowheads="1"/>
            </p:cNvSpPr>
            <p:nvPr/>
          </p:nvSpPr>
          <p:spPr bwMode="auto">
            <a:xfrm>
              <a:off x="3714752" y="1339850"/>
              <a:ext cx="184785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convection</a:t>
              </a:r>
            </a:p>
          </p:txBody>
        </p:sp>
        <p:sp>
          <p:nvSpPr>
            <p:cNvPr id="35" name="Text Box 24"/>
            <p:cNvSpPr txBox="1">
              <a:spLocks noChangeArrowheads="1"/>
            </p:cNvSpPr>
            <p:nvPr/>
          </p:nvSpPr>
          <p:spPr bwMode="auto">
            <a:xfrm>
              <a:off x="5234731" y="1533227"/>
              <a:ext cx="18288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Convective cluster</a:t>
              </a:r>
            </a:p>
          </p:txBody>
        </p:sp>
        <p:sp>
          <p:nvSpPr>
            <p:cNvPr id="36" name="Text Box 25"/>
            <p:cNvSpPr txBox="1">
              <a:spLocks noChangeArrowheads="1"/>
            </p:cNvSpPr>
            <p:nvPr/>
          </p:nvSpPr>
          <p:spPr bwMode="auto">
            <a:xfrm>
              <a:off x="6859003" y="1018795"/>
              <a:ext cx="20574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Synoptic</a:t>
              </a:r>
              <a:r>
                <a:rPr lang="fr-FR" altLang="en-US" sz="1100" b="1" dirty="0">
                  <a:solidFill>
                    <a:srgbClr val="000099"/>
                  </a:solidFill>
                </a:rPr>
                <a:t> perturbation</a:t>
              </a:r>
            </a:p>
          </p:txBody>
        </p:sp>
        <p:sp>
          <p:nvSpPr>
            <p:cNvPr id="37" name="Text Box 26"/>
            <p:cNvSpPr txBox="1">
              <a:spLocks noChangeArrowheads="1"/>
            </p:cNvSpPr>
            <p:nvPr/>
          </p:nvSpPr>
          <p:spPr bwMode="auto">
            <a:xfrm>
              <a:off x="523354" y="911011"/>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Aerosol</a:t>
              </a:r>
              <a:r>
                <a:rPr lang="fr-FR" altLang="en-US" sz="1100" b="1" dirty="0">
                  <a:solidFill>
                    <a:srgbClr val="000099"/>
                  </a:solidFill>
                </a:rPr>
                <a:t> </a:t>
              </a:r>
              <a:r>
                <a:rPr lang="fr-FR" altLang="en-US" sz="1100" b="1" dirty="0" err="1">
                  <a:solidFill>
                    <a:srgbClr val="000099"/>
                  </a:solidFill>
                </a:rPr>
                <a:t>particles</a:t>
              </a:r>
              <a:endParaRPr lang="fr-FR" altLang="en-US" sz="1100" b="1" dirty="0">
                <a:solidFill>
                  <a:srgbClr val="000099"/>
                </a:solidFill>
              </a:endParaRPr>
            </a:p>
          </p:txBody>
        </p:sp>
        <p:sp>
          <p:nvSpPr>
            <p:cNvPr id="38" name="AutoShape 29"/>
            <p:cNvSpPr>
              <a:spLocks noChangeArrowheads="1"/>
            </p:cNvSpPr>
            <p:nvPr/>
          </p:nvSpPr>
          <p:spPr bwMode="auto">
            <a:xfrm rot="16200000">
              <a:off x="6457156" y="2458244"/>
              <a:ext cx="877888" cy="838200"/>
            </a:xfrm>
            <a:custGeom>
              <a:avLst/>
              <a:gdLst>
                <a:gd name="T0" fmla="*/ 26759977 w 21600"/>
                <a:gd name="T1" fmla="*/ 0 h 21600"/>
                <a:gd name="T2" fmla="*/ 0 w 21600"/>
                <a:gd name="T3" fmla="*/ 16263408 h 21600"/>
                <a:gd name="T4" fmla="*/ 26759977 w 21600"/>
                <a:gd name="T5" fmla="*/ 32526817 h 21600"/>
                <a:gd name="T6" fmla="*/ 35679969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utoShape 28"/>
            <p:cNvSpPr>
              <a:spLocks noChangeArrowheads="1"/>
            </p:cNvSpPr>
            <p:nvPr/>
          </p:nvSpPr>
          <p:spPr bwMode="auto">
            <a:xfrm>
              <a:off x="786043" y="1295400"/>
              <a:ext cx="4448688" cy="838201"/>
            </a:xfrm>
            <a:custGeom>
              <a:avLst/>
              <a:gdLst>
                <a:gd name="T0" fmla="*/ 1737502125 w 21600"/>
                <a:gd name="T1" fmla="*/ 0 h 21600"/>
                <a:gd name="T2" fmla="*/ 0 w 21600"/>
                <a:gd name="T3" fmla="*/ 16263408 h 21600"/>
                <a:gd name="T4" fmla="*/ 1737502125 w 21600"/>
                <a:gd name="T5" fmla="*/ 32526817 h 21600"/>
                <a:gd name="T6" fmla="*/ 2147483647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0033">
                <a:alpha val="49020"/>
              </a:srgbClr>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 name="AutoShape 10"/>
          <p:cNvSpPr>
            <a:spLocks noChangeArrowheads="1"/>
          </p:cNvSpPr>
          <p:nvPr/>
        </p:nvSpPr>
        <p:spPr bwMode="auto">
          <a:xfrm>
            <a:off x="755576" y="2871056"/>
            <a:ext cx="1676400" cy="1062000"/>
          </a:xfrm>
          <a:prstGeom prst="octagon">
            <a:avLst>
              <a:gd name="adj" fmla="val 29287"/>
            </a:avLst>
          </a:prstGeom>
          <a:solidFill>
            <a:schemeClr val="accent3">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3">
                    <a:lumMod val="75000"/>
                  </a:schemeClr>
                </a:solidFill>
              </a:rPr>
              <a:t>Vertical </a:t>
            </a:r>
          </a:p>
          <a:p>
            <a:pPr algn="ctr" eaLnBrk="1" hangingPunct="1">
              <a:lnSpc>
                <a:spcPct val="75000"/>
              </a:lnSpc>
              <a:spcBef>
                <a:spcPct val="0"/>
              </a:spcBef>
              <a:buFontTx/>
              <a:buNone/>
            </a:pPr>
            <a:r>
              <a:rPr lang="en-US" altLang="fr-FR" sz="2400" dirty="0" smtClean="0">
                <a:solidFill>
                  <a:schemeClr val="accent3">
                    <a:lumMod val="75000"/>
                  </a:schemeClr>
                </a:solidFill>
              </a:rPr>
              <a:t>velocity </a:t>
            </a:r>
          </a:p>
          <a:p>
            <a:pPr algn="ctr" eaLnBrk="1" hangingPunct="1">
              <a:lnSpc>
                <a:spcPct val="75000"/>
              </a:lnSpc>
              <a:spcBef>
                <a:spcPct val="0"/>
              </a:spcBef>
              <a:buFontTx/>
              <a:buNone/>
            </a:pPr>
            <a:r>
              <a:rPr lang="en-US" altLang="fr-FR" sz="2400" dirty="0" smtClean="0">
                <a:solidFill>
                  <a:schemeClr val="accent3">
                    <a:lumMod val="75000"/>
                  </a:schemeClr>
                </a:solidFill>
              </a:rPr>
              <a:t>@cloud base</a:t>
            </a:r>
            <a:endParaRPr lang="en-US" altLang="fr-FR" sz="2400" i="1" dirty="0">
              <a:solidFill>
                <a:schemeClr val="accent3">
                  <a:lumMod val="75000"/>
                </a:schemeClr>
              </a:solidFill>
            </a:endParaRPr>
          </a:p>
        </p:txBody>
      </p:sp>
      <p:sp>
        <p:nvSpPr>
          <p:cNvPr id="41" name="AutoShape 6"/>
          <p:cNvSpPr>
            <a:spLocks noChangeArrowheads="1"/>
          </p:cNvSpPr>
          <p:nvPr/>
        </p:nvSpPr>
        <p:spPr bwMode="auto">
          <a:xfrm>
            <a:off x="2446040" y="1967880"/>
            <a:ext cx="836878" cy="381000"/>
          </a:xfrm>
          <a:prstGeom prst="rightArrow">
            <a:avLst>
              <a:gd name="adj1" fmla="val 50000"/>
              <a:gd name="adj2" fmla="val 4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Tree>
    <p:extLst>
      <p:ext uri="{BB962C8B-B14F-4D97-AF65-F5344CB8AC3E}">
        <p14:creationId xmlns:p14="http://schemas.microsoft.com/office/powerpoint/2010/main" val="172559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16" name="Rectangle 2"/>
          <p:cNvSpPr txBox="1">
            <a:spLocks noChangeArrowheads="1"/>
          </p:cNvSpPr>
          <p:nvPr/>
        </p:nvSpPr>
        <p:spPr>
          <a:xfrm>
            <a:off x="666750" y="76200"/>
            <a:ext cx="7808913" cy="609600"/>
          </a:xfrm>
          <a:prstGeom prst="rect">
            <a:avLst/>
          </a:prstGeom>
          <a:solidFill>
            <a:schemeClr val="tx1"/>
          </a:solidFill>
          <a:ln w="12700">
            <a:solidFill>
              <a:schemeClr val="tx1"/>
            </a:solidFill>
            <a:miter lim="800000"/>
            <a:headEnd/>
            <a:tailEnd/>
          </a:ln>
          <a:effectLst>
            <a:outerShdw dist="35921" dir="2700000" algn="ctr" rotWithShape="0">
              <a:schemeClr val="bg2"/>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fr-FR" sz="3200" dirty="0" smtClean="0">
                <a:solidFill>
                  <a:schemeClr val="bg2"/>
                </a:solidFill>
                <a:latin typeface="Comic Sans MS" pitchFamily="66" charset="0"/>
              </a:rPr>
              <a:t>Activation closure</a:t>
            </a:r>
          </a:p>
        </p:txBody>
      </p:sp>
      <p:sp>
        <p:nvSpPr>
          <p:cNvPr id="17" name="Text Box 4"/>
          <p:cNvSpPr txBox="1">
            <a:spLocks noChangeArrowheads="1"/>
          </p:cNvSpPr>
          <p:nvPr/>
        </p:nvSpPr>
        <p:spPr bwMode="auto">
          <a:xfrm>
            <a:off x="271463" y="762000"/>
            <a:ext cx="8601075" cy="1570303"/>
          </a:xfrm>
          <a:prstGeom prst="rect">
            <a:avLst/>
          </a:prstGeom>
          <a:solidFill>
            <a:srgbClr val="CCECFF"/>
          </a:solidFill>
          <a:ln>
            <a:noFill/>
          </a:ln>
          <a:effectLst/>
          <a:extLst>
            <a:ext uri="{91240B29-F687-4F45-9708-019B960494DF}">
              <a14:hiddenLine xmlns:a14="http://schemas.microsoft.com/office/drawing/2010/main" w="19050">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dirty="0" smtClean="0">
                <a:solidFill>
                  <a:schemeClr val="accent1">
                    <a:lumMod val="75000"/>
                  </a:schemeClr>
                </a:solidFill>
                <a:latin typeface="Comic Sans MS" pitchFamily="66" charset="0"/>
              </a:rPr>
              <a:t>Droplet concentration predicted for the 10% percentiles of the measured w frequency distribution</a:t>
            </a:r>
          </a:p>
          <a:p>
            <a:pPr algn="ctr" eaLnBrk="1" hangingPunct="1">
              <a:spcBef>
                <a:spcPct val="0"/>
              </a:spcBef>
              <a:buFontTx/>
              <a:buNone/>
            </a:pPr>
            <a:r>
              <a:rPr lang="en-US" altLang="fr-FR" sz="2400" dirty="0" smtClean="0">
                <a:solidFill>
                  <a:schemeClr val="accent1">
                    <a:lumMod val="75000"/>
                  </a:schemeClr>
                </a:solidFill>
                <a:latin typeface="Comic Sans MS" pitchFamily="66" charset="0"/>
              </a:rPr>
              <a:t> against the 10% percentiles of the measured droplet concentration frequency distribution</a:t>
            </a:r>
            <a:endParaRPr lang="en-US" altLang="fr-FR" sz="2400" dirty="0">
              <a:solidFill>
                <a:schemeClr val="accent1">
                  <a:lumMod val="75000"/>
                </a:schemeClr>
              </a:solidFill>
              <a:latin typeface="Comic Sans MS" pitchFamily="66" charset="0"/>
            </a:endParaRPr>
          </a:p>
        </p:txBody>
      </p:sp>
      <p:pic>
        <p:nvPicPr>
          <p:cNvPr id="18" name="Picture 5" descr="D:\Guibert\these\presentation\figures\perc_21.gif"/>
          <p:cNvPicPr>
            <a:picLocks noChangeAspect="1" noChangeArrowheads="1"/>
          </p:cNvPicPr>
          <p:nvPr/>
        </p:nvPicPr>
        <p:blipFill>
          <a:blip r:embed="rId5">
            <a:extLst>
              <a:ext uri="{28A0092B-C50C-407E-A947-70E740481C1C}">
                <a14:useLocalDpi xmlns:a14="http://schemas.microsoft.com/office/drawing/2010/main" val="0"/>
              </a:ext>
            </a:extLst>
          </a:blip>
          <a:srcRect t="5130" r="11023" b="4770"/>
          <a:stretch>
            <a:fillRect/>
          </a:stretch>
        </p:blipFill>
        <p:spPr bwMode="auto">
          <a:xfrm>
            <a:off x="460375" y="2363788"/>
            <a:ext cx="391160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D:\Guibert\these\presentation\figures\perc_30.gif"/>
          <p:cNvPicPr>
            <a:picLocks noChangeAspect="1" noChangeArrowheads="1"/>
          </p:cNvPicPr>
          <p:nvPr/>
        </p:nvPicPr>
        <p:blipFill>
          <a:blip r:embed="rId6">
            <a:extLst>
              <a:ext uri="{28A0092B-C50C-407E-A947-70E740481C1C}">
                <a14:useLocalDpi xmlns:a14="http://schemas.microsoft.com/office/drawing/2010/main" val="0"/>
              </a:ext>
            </a:extLst>
          </a:blip>
          <a:srcRect t="3375" r="11159" b="5310"/>
          <a:stretch>
            <a:fillRect/>
          </a:stretch>
        </p:blipFill>
        <p:spPr bwMode="auto">
          <a:xfrm>
            <a:off x="4832350" y="2368550"/>
            <a:ext cx="3851275"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8"/>
          <p:cNvSpPr txBox="1">
            <a:spLocks noChangeArrowheads="1"/>
          </p:cNvSpPr>
          <p:nvPr/>
        </p:nvSpPr>
        <p:spPr bwMode="auto">
          <a:xfrm>
            <a:off x="1219200" y="6096000"/>
            <a:ext cx="3048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dirty="0" smtClean="0"/>
              <a:t>predicted concentration</a:t>
            </a:r>
            <a:endParaRPr lang="en-US" altLang="fr-FR" sz="2400" dirty="0"/>
          </a:p>
        </p:txBody>
      </p:sp>
      <p:sp>
        <p:nvSpPr>
          <p:cNvPr id="21" name="Text Box 9"/>
          <p:cNvSpPr txBox="1">
            <a:spLocks noChangeArrowheads="1"/>
          </p:cNvSpPr>
          <p:nvPr/>
        </p:nvSpPr>
        <p:spPr bwMode="auto">
          <a:xfrm>
            <a:off x="5410200" y="6096000"/>
            <a:ext cx="3048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dirty="0" smtClean="0"/>
              <a:t>predicted concentration</a:t>
            </a:r>
            <a:endParaRPr lang="en-US" altLang="fr-FR" sz="2400" dirty="0"/>
          </a:p>
        </p:txBody>
      </p:sp>
      <p:sp>
        <p:nvSpPr>
          <p:cNvPr id="22" name="Text Box 10"/>
          <p:cNvSpPr txBox="1">
            <a:spLocks noChangeArrowheads="1"/>
          </p:cNvSpPr>
          <p:nvPr/>
        </p:nvSpPr>
        <p:spPr bwMode="auto">
          <a:xfrm rot="10800000">
            <a:off x="226239" y="2895600"/>
            <a:ext cx="553998"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dirty="0" smtClean="0"/>
              <a:t>measured concentration</a:t>
            </a:r>
            <a:endParaRPr lang="en-US" altLang="fr-FR" sz="2400" dirty="0"/>
          </a:p>
        </p:txBody>
      </p:sp>
      <p:sp>
        <p:nvSpPr>
          <p:cNvPr id="23" name="Text Box 11"/>
          <p:cNvSpPr txBox="1">
            <a:spLocks noChangeArrowheads="1"/>
          </p:cNvSpPr>
          <p:nvPr/>
        </p:nvSpPr>
        <p:spPr bwMode="auto">
          <a:xfrm rot="10800000">
            <a:off x="4477564" y="2895600"/>
            <a:ext cx="553998"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dirty="0" smtClean="0"/>
              <a:t>measured concentration</a:t>
            </a:r>
            <a:endParaRPr lang="en-US" altLang="fr-FR" sz="2400" dirty="0"/>
          </a:p>
        </p:txBody>
      </p:sp>
    </p:spTree>
    <p:extLst>
      <p:ext uri="{BB962C8B-B14F-4D97-AF65-F5344CB8AC3E}">
        <p14:creationId xmlns:p14="http://schemas.microsoft.com/office/powerpoint/2010/main" val="1383425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Titre 1"/>
          <p:cNvSpPr txBox="1">
            <a:spLocks/>
          </p:cNvSpPr>
          <p:nvPr/>
        </p:nvSpPr>
        <p:spPr>
          <a:xfrm>
            <a:off x="19472" y="17984"/>
            <a:ext cx="6064696" cy="11787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The ACE2 Cloudy Column</a:t>
            </a:r>
          </a:p>
          <a:p>
            <a:r>
              <a:rPr lang="en-US" sz="3600" b="1" dirty="0" smtClean="0">
                <a:solidFill>
                  <a:srgbClr val="0070C0"/>
                </a:solidFill>
              </a:rPr>
              <a:t> Experiment</a:t>
            </a:r>
            <a:endParaRPr lang="en-US" sz="3600" b="1" dirty="0">
              <a:solidFill>
                <a:srgbClr val="0070C0"/>
              </a:solidFill>
            </a:endParaRPr>
          </a:p>
        </p:txBody>
      </p:sp>
      <p:sp>
        <p:nvSpPr>
          <p:cNvPr id="12" name="Line 3"/>
          <p:cNvSpPr>
            <a:spLocks noChangeShapeType="1"/>
          </p:cNvSpPr>
          <p:nvPr/>
        </p:nvSpPr>
        <p:spPr bwMode="auto">
          <a:xfrm>
            <a:off x="381000" y="5867400"/>
            <a:ext cx="8458200" cy="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Text Box 4"/>
          <p:cNvSpPr txBox="1">
            <a:spLocks noChangeArrowheads="1"/>
          </p:cNvSpPr>
          <p:nvPr/>
        </p:nvSpPr>
        <p:spPr bwMode="auto">
          <a:xfrm>
            <a:off x="304800" y="5486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err="1" smtClean="0">
                <a:solidFill>
                  <a:schemeClr val="accent2"/>
                </a:solidFill>
                <a:latin typeface="Arial" pitchFamily="34" charset="0"/>
              </a:rPr>
              <a:t>océan</a:t>
            </a:r>
            <a:endParaRPr lang="en-US" altLang="fr-FR" sz="2400" b="1" dirty="0">
              <a:solidFill>
                <a:schemeClr val="accent2"/>
              </a:solidFill>
              <a:latin typeface="Arial" pitchFamily="34" charset="0"/>
            </a:endParaRPr>
          </a:p>
        </p:txBody>
      </p:sp>
      <p:sp>
        <p:nvSpPr>
          <p:cNvPr id="15" name="Line 6"/>
          <p:cNvSpPr>
            <a:spLocks noChangeShapeType="1"/>
          </p:cNvSpPr>
          <p:nvPr/>
        </p:nvSpPr>
        <p:spPr bwMode="auto">
          <a:xfrm>
            <a:off x="304800" y="1981200"/>
            <a:ext cx="83820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Text Box 7"/>
          <p:cNvSpPr txBox="1">
            <a:spLocks noChangeArrowheads="1"/>
          </p:cNvSpPr>
          <p:nvPr/>
        </p:nvSpPr>
        <p:spPr bwMode="auto">
          <a:xfrm>
            <a:off x="5638800" y="3581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chemeClr val="accent2"/>
                </a:solidFill>
                <a:latin typeface="Arial" pitchFamily="34" charset="0"/>
              </a:rPr>
              <a:t>base</a:t>
            </a:r>
            <a:endParaRPr lang="en-US" altLang="fr-FR" sz="2400" b="1" dirty="0">
              <a:solidFill>
                <a:schemeClr val="accent2"/>
              </a:solidFill>
              <a:latin typeface="Arial" pitchFamily="34" charset="0"/>
            </a:endParaRPr>
          </a:p>
        </p:txBody>
      </p:sp>
      <p:sp>
        <p:nvSpPr>
          <p:cNvPr id="17" name="AutoShape 8"/>
          <p:cNvSpPr>
            <a:spLocks noChangeArrowheads="1"/>
          </p:cNvSpPr>
          <p:nvPr/>
        </p:nvSpPr>
        <p:spPr bwMode="auto">
          <a:xfrm>
            <a:off x="3581400" y="5111080"/>
            <a:ext cx="1752600" cy="838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smtClean="0">
                <a:solidFill>
                  <a:srgbClr val="0070C0"/>
                </a:solidFill>
                <a:latin typeface="Arial" pitchFamily="34" charset="0"/>
              </a:rPr>
              <a:t>CCN</a:t>
            </a:r>
          </a:p>
          <a:p>
            <a:pPr algn="ctr" eaLnBrk="1" hangingPunct="1">
              <a:spcBef>
                <a:spcPct val="0"/>
              </a:spcBef>
              <a:buFontTx/>
              <a:buNone/>
            </a:pPr>
            <a:r>
              <a:rPr lang="en-US" altLang="fr-FR" sz="2000" b="1" dirty="0" smtClean="0">
                <a:solidFill>
                  <a:srgbClr val="0070C0"/>
                </a:solidFill>
                <a:latin typeface="Arial" pitchFamily="34" charset="0"/>
              </a:rPr>
              <a:t>activation</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grpSp>
        <p:nvGrpSpPr>
          <p:cNvPr id="18" name="Group 9"/>
          <p:cNvGrpSpPr>
            <a:grpSpLocks/>
          </p:cNvGrpSpPr>
          <p:nvPr/>
        </p:nvGrpSpPr>
        <p:grpSpPr bwMode="auto">
          <a:xfrm>
            <a:off x="533400" y="4911725"/>
            <a:ext cx="3124200" cy="1200150"/>
            <a:chOff x="336" y="3094"/>
            <a:chExt cx="1968" cy="756"/>
          </a:xfrm>
        </p:grpSpPr>
        <p:sp>
          <p:nvSpPr>
            <p:cNvPr id="19" name="Text Box 10"/>
            <p:cNvSpPr txBox="1">
              <a:spLocks noChangeArrowheads="1"/>
            </p:cNvSpPr>
            <p:nvPr/>
          </p:nvSpPr>
          <p:spPr bwMode="auto">
            <a:xfrm>
              <a:off x="336" y="3094"/>
              <a:ext cx="1296" cy="756"/>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a:solidFill>
                    <a:srgbClr val="008080"/>
                  </a:solidFill>
                  <a:latin typeface="Arial" pitchFamily="34" charset="0"/>
                </a:rPr>
                <a:t>A</a:t>
              </a:r>
              <a:r>
                <a:rPr lang="en-US" altLang="fr-FR" sz="1800" b="1" dirty="0" smtClean="0">
                  <a:solidFill>
                    <a:srgbClr val="008080"/>
                  </a:solidFill>
                  <a:latin typeface="Arial" pitchFamily="34" charset="0"/>
                </a:rPr>
                <a:t>erosol size distribution &amp; chemical composition</a:t>
              </a:r>
              <a:endParaRPr lang="en-US" altLang="fr-FR" sz="1800" b="1" dirty="0">
                <a:solidFill>
                  <a:srgbClr val="008080"/>
                </a:solidFill>
                <a:latin typeface="Arial" pitchFamily="34" charset="0"/>
              </a:endParaRPr>
            </a:p>
          </p:txBody>
        </p:sp>
        <p:sp>
          <p:nvSpPr>
            <p:cNvPr id="20" name="AutoShape 11"/>
            <p:cNvSpPr>
              <a:spLocks noChangeArrowheads="1"/>
            </p:cNvSpPr>
            <p:nvPr/>
          </p:nvSpPr>
          <p:spPr bwMode="auto">
            <a:xfrm>
              <a:off x="1632" y="3190"/>
              <a:ext cx="672" cy="188"/>
            </a:xfrm>
            <a:prstGeom prst="rightArrow">
              <a:avLst>
                <a:gd name="adj1" fmla="val 50000"/>
                <a:gd name="adj2" fmla="val 89362"/>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grpSp>
      <p:grpSp>
        <p:nvGrpSpPr>
          <p:cNvPr id="21" name="Group 12"/>
          <p:cNvGrpSpPr>
            <a:grpSpLocks/>
          </p:cNvGrpSpPr>
          <p:nvPr/>
        </p:nvGrpSpPr>
        <p:grpSpPr bwMode="auto">
          <a:xfrm>
            <a:off x="5334000" y="4348163"/>
            <a:ext cx="3276600" cy="1519237"/>
            <a:chOff x="3360" y="2352"/>
            <a:chExt cx="2064" cy="957"/>
          </a:xfrm>
        </p:grpSpPr>
        <p:sp>
          <p:nvSpPr>
            <p:cNvPr id="22" name="Text Box 13"/>
            <p:cNvSpPr txBox="1">
              <a:spLocks noChangeArrowheads="1"/>
            </p:cNvSpPr>
            <p:nvPr/>
          </p:nvSpPr>
          <p:spPr bwMode="auto">
            <a:xfrm>
              <a:off x="4032" y="3072"/>
              <a:ext cx="1296" cy="237"/>
            </a:xfrm>
            <a:prstGeom prst="rect">
              <a:avLst/>
            </a:prstGeom>
            <a:solidFill>
              <a:srgbClr val="FFCC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fr-FR" sz="1800" b="1" dirty="0">
                  <a:solidFill>
                    <a:srgbClr val="008080"/>
                  </a:solidFill>
                  <a:latin typeface="Arial" pitchFamily="34" charset="0"/>
                </a:rPr>
                <a:t>T</a:t>
              </a:r>
              <a:r>
                <a:rPr lang="en-US" altLang="fr-FR" sz="1800" b="1" dirty="0" smtClean="0">
                  <a:solidFill>
                    <a:srgbClr val="008080"/>
                  </a:solidFill>
                  <a:latin typeface="Arial" pitchFamily="34" charset="0"/>
                </a:rPr>
                <a:t>urbulent fluxes</a:t>
              </a:r>
              <a:endParaRPr lang="en-US" altLang="fr-FR" sz="1800" b="1" dirty="0">
                <a:solidFill>
                  <a:srgbClr val="008080"/>
                </a:solidFill>
                <a:latin typeface="Arial" pitchFamily="34" charset="0"/>
              </a:endParaRPr>
            </a:p>
          </p:txBody>
        </p:sp>
        <p:sp>
          <p:nvSpPr>
            <p:cNvPr id="23" name="AutoShape 14"/>
            <p:cNvSpPr>
              <a:spLocks noChangeArrowheads="1"/>
            </p:cNvSpPr>
            <p:nvPr/>
          </p:nvSpPr>
          <p:spPr bwMode="auto">
            <a:xfrm>
              <a:off x="4992" y="2352"/>
              <a:ext cx="432" cy="720"/>
            </a:xfrm>
            <a:prstGeom prst="upArrow">
              <a:avLst>
                <a:gd name="adj1" fmla="val 50000"/>
                <a:gd name="adj2" fmla="val 41667"/>
              </a:avLst>
            </a:prstGeom>
            <a:solidFill>
              <a:srgbClr val="FFCC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25" name="Text Box 15"/>
            <p:cNvSpPr txBox="1">
              <a:spLocks noChangeArrowheads="1"/>
            </p:cNvSpPr>
            <p:nvPr/>
          </p:nvSpPr>
          <p:spPr bwMode="auto">
            <a:xfrm>
              <a:off x="5088" y="2688"/>
              <a:ext cx="288" cy="288"/>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rgbClr val="FF66CC"/>
                  </a:solidFill>
                  <a:latin typeface="Arial" pitchFamily="34" charset="0"/>
                </a:rPr>
                <a:t>w</a:t>
              </a:r>
              <a:endParaRPr lang="en-US" altLang="fr-FR" sz="2400" b="1" dirty="0">
                <a:solidFill>
                  <a:srgbClr val="FF66CC"/>
                </a:solidFill>
                <a:latin typeface="Arial" pitchFamily="34" charset="0"/>
              </a:endParaRPr>
            </a:p>
          </p:txBody>
        </p:sp>
        <p:sp>
          <p:nvSpPr>
            <p:cNvPr id="28" name="AutoShape 16"/>
            <p:cNvSpPr>
              <a:spLocks noChangeArrowheads="1"/>
            </p:cNvSpPr>
            <p:nvPr/>
          </p:nvSpPr>
          <p:spPr bwMode="auto">
            <a:xfrm flipH="1">
              <a:off x="3360" y="3072"/>
              <a:ext cx="672" cy="192"/>
            </a:xfrm>
            <a:prstGeom prst="rightArrow">
              <a:avLst>
                <a:gd name="adj1" fmla="val 50000"/>
                <a:gd name="adj2" fmla="val 875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grpSp>
      <p:grpSp>
        <p:nvGrpSpPr>
          <p:cNvPr id="31" name="Group 18"/>
          <p:cNvGrpSpPr>
            <a:grpSpLocks/>
          </p:cNvGrpSpPr>
          <p:nvPr/>
        </p:nvGrpSpPr>
        <p:grpSpPr bwMode="auto">
          <a:xfrm>
            <a:off x="3352800" y="3967163"/>
            <a:ext cx="2209800" cy="1138237"/>
            <a:chOff x="2112" y="2259"/>
            <a:chExt cx="1392" cy="717"/>
          </a:xfrm>
        </p:grpSpPr>
        <p:sp>
          <p:nvSpPr>
            <p:cNvPr id="32" name="Text Box 19"/>
            <p:cNvSpPr txBox="1">
              <a:spLocks noChangeArrowheads="1"/>
            </p:cNvSpPr>
            <p:nvPr/>
          </p:nvSpPr>
          <p:spPr bwMode="auto">
            <a:xfrm>
              <a:off x="2160" y="2259"/>
              <a:ext cx="1296" cy="237"/>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err="1" smtClean="0">
                  <a:solidFill>
                    <a:srgbClr val="008080"/>
                  </a:solidFill>
                  <a:latin typeface="Arial" pitchFamily="34" charset="0"/>
                </a:rPr>
                <a:t>Nact</a:t>
              </a:r>
              <a:endParaRPr lang="en-US" altLang="fr-FR" sz="1800" b="1" dirty="0">
                <a:solidFill>
                  <a:srgbClr val="008080"/>
                </a:solidFill>
                <a:latin typeface="Arial" pitchFamily="34" charset="0"/>
              </a:endParaRPr>
            </a:p>
          </p:txBody>
        </p:sp>
        <p:sp>
          <p:nvSpPr>
            <p:cNvPr id="33" name="AutoShape 20"/>
            <p:cNvSpPr>
              <a:spLocks noChangeArrowheads="1"/>
            </p:cNvSpPr>
            <p:nvPr/>
          </p:nvSpPr>
          <p:spPr bwMode="auto">
            <a:xfrm>
              <a:off x="2112" y="2448"/>
              <a:ext cx="1392" cy="528"/>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34" name="Text Box 21"/>
            <p:cNvSpPr txBox="1">
              <a:spLocks noChangeArrowheads="1"/>
            </p:cNvSpPr>
            <p:nvPr/>
          </p:nvSpPr>
          <p:spPr bwMode="auto">
            <a:xfrm>
              <a:off x="2256" y="2592"/>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grpSp>
      <p:sp>
        <p:nvSpPr>
          <p:cNvPr id="35" name="Text Box 22"/>
          <p:cNvSpPr txBox="1">
            <a:spLocks noChangeArrowheads="1"/>
          </p:cNvSpPr>
          <p:nvPr/>
        </p:nvSpPr>
        <p:spPr bwMode="auto">
          <a:xfrm>
            <a:off x="8153400" y="1905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chemeClr val="accent2"/>
                </a:solidFill>
                <a:latin typeface="Arial" pitchFamily="34" charset="0"/>
              </a:rPr>
              <a:t>top</a:t>
            </a:r>
            <a:endParaRPr lang="en-US" altLang="fr-FR" sz="2400" b="1" dirty="0">
              <a:solidFill>
                <a:schemeClr val="accent2"/>
              </a:solidFill>
              <a:latin typeface="Arial" pitchFamily="34" charset="0"/>
            </a:endParaRPr>
          </a:p>
        </p:txBody>
      </p:sp>
      <p:grpSp>
        <p:nvGrpSpPr>
          <p:cNvPr id="36" name="Group 23"/>
          <p:cNvGrpSpPr>
            <a:grpSpLocks/>
          </p:cNvGrpSpPr>
          <p:nvPr/>
        </p:nvGrpSpPr>
        <p:grpSpPr bwMode="auto">
          <a:xfrm>
            <a:off x="3429000" y="1371600"/>
            <a:ext cx="2895600" cy="925513"/>
            <a:chOff x="2160" y="1488"/>
            <a:chExt cx="1824" cy="583"/>
          </a:xfrm>
        </p:grpSpPr>
        <p:sp>
          <p:nvSpPr>
            <p:cNvPr id="37" name="AutoShape 24"/>
            <p:cNvSpPr>
              <a:spLocks noChangeArrowheads="1"/>
            </p:cNvSpPr>
            <p:nvPr/>
          </p:nvSpPr>
          <p:spPr bwMode="auto">
            <a:xfrm>
              <a:off x="3456" y="1824"/>
              <a:ext cx="528" cy="192"/>
            </a:xfrm>
            <a:prstGeom prst="rightArrow">
              <a:avLst>
                <a:gd name="adj1" fmla="val 50000"/>
                <a:gd name="adj2" fmla="val 6875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38" name="Text Box 25"/>
            <p:cNvSpPr txBox="1">
              <a:spLocks noChangeArrowheads="1"/>
            </p:cNvSpPr>
            <p:nvPr/>
          </p:nvSpPr>
          <p:spPr bwMode="auto">
            <a:xfrm>
              <a:off x="2160" y="1488"/>
              <a:ext cx="1296" cy="583"/>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fr-FR" sz="1800" b="1" dirty="0">
                  <a:solidFill>
                    <a:srgbClr val="008080"/>
                  </a:solidFill>
                  <a:latin typeface="Arial" pitchFamily="34" charset="0"/>
                </a:rPr>
                <a:t>S</a:t>
              </a:r>
              <a:r>
                <a:rPr lang="en-US" altLang="fr-FR" sz="1800" b="1" dirty="0" smtClean="0">
                  <a:solidFill>
                    <a:srgbClr val="008080"/>
                  </a:solidFill>
                  <a:latin typeface="Arial" pitchFamily="34" charset="0"/>
                </a:rPr>
                <a:t>patial and size distribution of droplets</a:t>
              </a:r>
              <a:endParaRPr lang="en-US" altLang="fr-FR" sz="1800" b="1" dirty="0">
                <a:solidFill>
                  <a:srgbClr val="008080"/>
                </a:solidFill>
                <a:latin typeface="Arial" pitchFamily="34" charset="0"/>
              </a:endParaRPr>
            </a:p>
          </p:txBody>
        </p:sp>
      </p:grpSp>
      <p:sp>
        <p:nvSpPr>
          <p:cNvPr id="39" name="AutoShape 26"/>
          <p:cNvSpPr>
            <a:spLocks noChangeArrowheads="1"/>
          </p:cNvSpPr>
          <p:nvPr/>
        </p:nvSpPr>
        <p:spPr bwMode="auto">
          <a:xfrm>
            <a:off x="6248400" y="1905000"/>
            <a:ext cx="1447800" cy="11430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a:solidFill>
                  <a:srgbClr val="0070C0"/>
                </a:solidFill>
                <a:latin typeface="Arial" pitchFamily="34" charset="0"/>
              </a:rPr>
              <a:t>R</a:t>
            </a:r>
            <a:r>
              <a:rPr lang="en-US" altLang="fr-FR" sz="2000" b="1" dirty="0" smtClean="0">
                <a:solidFill>
                  <a:srgbClr val="0070C0"/>
                </a:solidFill>
                <a:latin typeface="Arial" pitchFamily="34" charset="0"/>
              </a:rPr>
              <a:t>adiative </a:t>
            </a:r>
          </a:p>
          <a:p>
            <a:pPr algn="ctr" eaLnBrk="1" hangingPunct="1">
              <a:spcBef>
                <a:spcPct val="0"/>
              </a:spcBef>
              <a:buFontTx/>
              <a:buNone/>
            </a:pPr>
            <a:r>
              <a:rPr lang="en-US" altLang="fr-FR" sz="2000" b="1" dirty="0" smtClean="0">
                <a:solidFill>
                  <a:srgbClr val="0070C0"/>
                </a:solidFill>
                <a:latin typeface="Arial" pitchFamily="34" charset="0"/>
              </a:rPr>
              <a:t>transfer</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grpSp>
        <p:nvGrpSpPr>
          <p:cNvPr id="40" name="Group 27"/>
          <p:cNvGrpSpPr>
            <a:grpSpLocks/>
          </p:cNvGrpSpPr>
          <p:nvPr/>
        </p:nvGrpSpPr>
        <p:grpSpPr bwMode="auto">
          <a:xfrm>
            <a:off x="6019800" y="492125"/>
            <a:ext cx="2209800" cy="1412875"/>
            <a:chOff x="3744" y="742"/>
            <a:chExt cx="1392" cy="890"/>
          </a:xfrm>
        </p:grpSpPr>
        <p:sp>
          <p:nvSpPr>
            <p:cNvPr id="41" name="Text Box 28"/>
            <p:cNvSpPr txBox="1">
              <a:spLocks noChangeArrowheads="1"/>
            </p:cNvSpPr>
            <p:nvPr/>
          </p:nvSpPr>
          <p:spPr bwMode="auto">
            <a:xfrm>
              <a:off x="3840" y="742"/>
              <a:ext cx="1248" cy="410"/>
            </a:xfrm>
            <a:prstGeom prst="rect">
              <a:avLst/>
            </a:prstGeom>
            <a:solidFill>
              <a:schemeClr val="accent3">
                <a:lumMod val="40000"/>
                <a:lumOff val="60000"/>
              </a:schemeClr>
            </a:soli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a:solidFill>
                    <a:srgbClr val="008080"/>
                  </a:solidFill>
                  <a:latin typeface="Arial" pitchFamily="34" charset="0"/>
                </a:rPr>
                <a:t>M</a:t>
              </a:r>
              <a:r>
                <a:rPr lang="en-US" altLang="fr-FR" sz="1800" b="1" dirty="0" smtClean="0">
                  <a:solidFill>
                    <a:srgbClr val="008080"/>
                  </a:solidFill>
                  <a:latin typeface="Arial" pitchFamily="34" charset="0"/>
                </a:rPr>
                <a:t>ultispectral</a:t>
              </a:r>
            </a:p>
            <a:p>
              <a:pPr algn="ctr" eaLnBrk="1" hangingPunct="1">
                <a:spcBef>
                  <a:spcPct val="0"/>
                </a:spcBef>
                <a:buFontTx/>
                <a:buNone/>
              </a:pPr>
              <a:r>
                <a:rPr lang="en-US" altLang="fr-FR" sz="1800" b="1" dirty="0" smtClean="0">
                  <a:solidFill>
                    <a:srgbClr val="008080"/>
                  </a:solidFill>
                  <a:latin typeface="Arial" pitchFamily="34" charset="0"/>
                </a:rPr>
                <a:t>radiances</a:t>
              </a:r>
              <a:endParaRPr lang="en-US" altLang="fr-FR" sz="1800" b="1" dirty="0">
                <a:solidFill>
                  <a:srgbClr val="008080"/>
                </a:solidFill>
                <a:latin typeface="Arial" pitchFamily="34" charset="0"/>
              </a:endParaRPr>
            </a:p>
          </p:txBody>
        </p:sp>
        <p:sp>
          <p:nvSpPr>
            <p:cNvPr id="42" name="AutoShape 29"/>
            <p:cNvSpPr>
              <a:spLocks noChangeArrowheads="1"/>
            </p:cNvSpPr>
            <p:nvPr/>
          </p:nvSpPr>
          <p:spPr bwMode="auto">
            <a:xfrm>
              <a:off x="3744" y="1104"/>
              <a:ext cx="1392" cy="528"/>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3" name="Text Box 30"/>
            <p:cNvSpPr txBox="1">
              <a:spLocks noChangeArrowheads="1"/>
            </p:cNvSpPr>
            <p:nvPr/>
          </p:nvSpPr>
          <p:spPr bwMode="auto">
            <a:xfrm>
              <a:off x="3936" y="1248"/>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grpSp>
      <p:sp>
        <p:nvSpPr>
          <p:cNvPr id="44" name="AutoShape 31"/>
          <p:cNvSpPr>
            <a:spLocks noChangeArrowheads="1"/>
          </p:cNvSpPr>
          <p:nvPr/>
        </p:nvSpPr>
        <p:spPr bwMode="auto">
          <a:xfrm>
            <a:off x="685800" y="1828800"/>
            <a:ext cx="1828800" cy="1219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a:solidFill>
                  <a:srgbClr val="0070C0"/>
                </a:solidFill>
                <a:latin typeface="Arial" pitchFamily="34" charset="0"/>
              </a:rPr>
              <a:t>Cloud</a:t>
            </a:r>
          </a:p>
          <a:p>
            <a:pPr algn="ctr" eaLnBrk="1" hangingPunct="1">
              <a:spcBef>
                <a:spcPct val="0"/>
              </a:spcBef>
              <a:buFontTx/>
              <a:buNone/>
            </a:pPr>
            <a:r>
              <a:rPr lang="en-US" altLang="fr-FR" sz="2000" b="1" dirty="0">
                <a:solidFill>
                  <a:srgbClr val="0070C0"/>
                </a:solidFill>
                <a:latin typeface="Arial" pitchFamily="34" charset="0"/>
              </a:rPr>
              <a:t>microphysical</a:t>
            </a:r>
          </a:p>
          <a:p>
            <a:pPr algn="ctr" eaLnBrk="1" hangingPunct="1">
              <a:spcBef>
                <a:spcPct val="0"/>
              </a:spcBef>
              <a:buFontTx/>
              <a:buNone/>
            </a:pPr>
            <a:r>
              <a:rPr lang="en-US" altLang="fr-FR" sz="2000" b="1" dirty="0">
                <a:solidFill>
                  <a:srgbClr val="0070C0"/>
                </a:solidFill>
                <a:latin typeface="Arial" pitchFamily="34" charset="0"/>
              </a:rPr>
              <a:t>model</a:t>
            </a:r>
          </a:p>
        </p:txBody>
      </p:sp>
      <p:sp>
        <p:nvSpPr>
          <p:cNvPr id="45" name="AutoShape 32"/>
          <p:cNvSpPr>
            <a:spLocks noChangeArrowheads="1"/>
          </p:cNvSpPr>
          <p:nvPr/>
        </p:nvSpPr>
        <p:spPr bwMode="auto">
          <a:xfrm flipH="1">
            <a:off x="2438400" y="1905000"/>
            <a:ext cx="990600" cy="304800"/>
          </a:xfrm>
          <a:prstGeom prst="rightArrow">
            <a:avLst>
              <a:gd name="adj1" fmla="val 50000"/>
              <a:gd name="adj2" fmla="val 8125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6" name="Text Box 33"/>
          <p:cNvSpPr txBox="1">
            <a:spLocks noChangeArrowheads="1"/>
          </p:cNvSpPr>
          <p:nvPr/>
        </p:nvSpPr>
        <p:spPr bwMode="auto">
          <a:xfrm>
            <a:off x="533400" y="3657600"/>
            <a:ext cx="2057400" cy="925513"/>
          </a:xfrm>
          <a:prstGeom prst="rect">
            <a:avLst/>
          </a:prstGeom>
          <a:solidFill>
            <a:schemeClr val="accent3">
              <a:lumMod val="40000"/>
              <a:lumOff val="60000"/>
            </a:schemeClr>
          </a:solidFill>
          <a:ln w="9525">
            <a:solidFill>
              <a:srgbClr val="0099FF"/>
            </a:solidFill>
            <a:miter lim="800000"/>
            <a:headEnd/>
            <a:tailEnd/>
          </a:ln>
          <a:effec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smtClean="0">
                <a:solidFill>
                  <a:srgbClr val="008080"/>
                </a:solidFill>
                <a:latin typeface="Arial" pitchFamily="34" charset="0"/>
              </a:rPr>
              <a:t>Spatial and size distribution of precipitation</a:t>
            </a:r>
            <a:endParaRPr lang="en-US" altLang="fr-FR" sz="1800" b="1" dirty="0">
              <a:solidFill>
                <a:srgbClr val="008080"/>
              </a:solidFill>
              <a:latin typeface="Arial" pitchFamily="34" charset="0"/>
            </a:endParaRPr>
          </a:p>
        </p:txBody>
      </p:sp>
      <p:sp>
        <p:nvSpPr>
          <p:cNvPr id="47" name="AutoShape 34"/>
          <p:cNvSpPr>
            <a:spLocks noChangeArrowheads="1"/>
          </p:cNvSpPr>
          <p:nvPr/>
        </p:nvSpPr>
        <p:spPr bwMode="auto">
          <a:xfrm>
            <a:off x="457200" y="2895600"/>
            <a:ext cx="2209800" cy="838200"/>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8" name="Text Box 35"/>
          <p:cNvSpPr txBox="1">
            <a:spLocks noChangeArrowheads="1"/>
          </p:cNvSpPr>
          <p:nvPr/>
        </p:nvSpPr>
        <p:spPr bwMode="auto">
          <a:xfrm>
            <a:off x="762000" y="31242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sp>
        <p:nvSpPr>
          <p:cNvPr id="49" name="AutoShape 37"/>
          <p:cNvSpPr>
            <a:spLocks noChangeArrowheads="1"/>
          </p:cNvSpPr>
          <p:nvPr/>
        </p:nvSpPr>
        <p:spPr bwMode="auto">
          <a:xfrm>
            <a:off x="3581400" y="3124200"/>
            <a:ext cx="1752600" cy="838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smtClean="0">
                <a:solidFill>
                  <a:srgbClr val="0070C0"/>
                </a:solidFill>
                <a:latin typeface="Arial" pitchFamily="34" charset="0"/>
              </a:rPr>
              <a:t>Droplet</a:t>
            </a:r>
          </a:p>
          <a:p>
            <a:pPr algn="ctr" eaLnBrk="1" hangingPunct="1">
              <a:spcBef>
                <a:spcPct val="0"/>
              </a:spcBef>
              <a:buFontTx/>
              <a:buNone/>
            </a:pPr>
            <a:r>
              <a:rPr lang="en-US" altLang="fr-FR" sz="2000" b="1" dirty="0" smtClean="0">
                <a:solidFill>
                  <a:srgbClr val="0070C0"/>
                </a:solidFill>
                <a:latin typeface="Arial" pitchFamily="34" charset="0"/>
              </a:rPr>
              <a:t>growth</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sp>
        <p:nvSpPr>
          <p:cNvPr id="50" name="AutoShape 38"/>
          <p:cNvSpPr>
            <a:spLocks noChangeArrowheads="1"/>
          </p:cNvSpPr>
          <p:nvPr/>
        </p:nvSpPr>
        <p:spPr bwMode="auto">
          <a:xfrm>
            <a:off x="3429000" y="2286000"/>
            <a:ext cx="2209800" cy="838200"/>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51" name="Text Box 39"/>
          <p:cNvSpPr txBox="1">
            <a:spLocks noChangeArrowheads="1"/>
          </p:cNvSpPr>
          <p:nvPr/>
        </p:nvSpPr>
        <p:spPr bwMode="auto">
          <a:xfrm>
            <a:off x="3733800" y="25146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sp>
        <p:nvSpPr>
          <p:cNvPr id="7" name="Rectangle 6"/>
          <p:cNvSpPr/>
          <p:nvPr/>
        </p:nvSpPr>
        <p:spPr>
          <a:xfrm>
            <a:off x="0" y="0"/>
            <a:ext cx="9121775" cy="3967163"/>
          </a:xfrm>
          <a:prstGeom prst="rect">
            <a:avLst/>
          </a:prstGeom>
          <a:solidFill>
            <a:schemeClr val="bg1">
              <a:lumMod val="6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40084" y="3962400"/>
            <a:ext cx="3379788" cy="734218"/>
          </a:xfrm>
          <a:prstGeom prst="rect">
            <a:avLst/>
          </a:prstGeom>
          <a:solidFill>
            <a:schemeClr val="bg1">
              <a:lumMod val="6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1230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8" name="Rectangle 5"/>
          <p:cNvSpPr>
            <a:spLocks noChangeArrowheads="1"/>
          </p:cNvSpPr>
          <p:nvPr/>
        </p:nvSpPr>
        <p:spPr bwMode="auto">
          <a:xfrm>
            <a:off x="457200" y="1403648"/>
            <a:ext cx="8305800" cy="4419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Aft>
                <a:spcPct val="20000"/>
              </a:spcAft>
              <a:buFontTx/>
              <a:buNone/>
            </a:pPr>
            <a:endParaRPr lang="en-US" altLang="fr-FR" sz="2400" b="1" dirty="0"/>
          </a:p>
        </p:txBody>
      </p:sp>
      <p:sp>
        <p:nvSpPr>
          <p:cNvPr id="9" name="AutoShape 6"/>
          <p:cNvSpPr>
            <a:spLocks noChangeArrowheads="1"/>
          </p:cNvSpPr>
          <p:nvPr/>
        </p:nvSpPr>
        <p:spPr bwMode="auto">
          <a:xfrm>
            <a:off x="2438400" y="2420888"/>
            <a:ext cx="685800" cy="381000"/>
          </a:xfrm>
          <a:prstGeom prst="rightArrow">
            <a:avLst>
              <a:gd name="adj1" fmla="val 50000"/>
              <a:gd name="adj2" fmla="val 4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10" name="AutoShape 7"/>
          <p:cNvSpPr>
            <a:spLocks noChangeArrowheads="1"/>
          </p:cNvSpPr>
          <p:nvPr/>
        </p:nvSpPr>
        <p:spPr bwMode="auto">
          <a:xfrm>
            <a:off x="6096000" y="2420888"/>
            <a:ext cx="685800" cy="381000"/>
          </a:xfrm>
          <a:prstGeom prst="rightArrow">
            <a:avLst>
              <a:gd name="adj1" fmla="val 50000"/>
              <a:gd name="adj2" fmla="val 4500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11" name="AutoShape 8"/>
          <p:cNvSpPr>
            <a:spLocks noChangeArrowheads="1"/>
          </p:cNvSpPr>
          <p:nvPr/>
        </p:nvSpPr>
        <p:spPr bwMode="auto">
          <a:xfrm>
            <a:off x="6516216" y="3323456"/>
            <a:ext cx="2286000" cy="609600"/>
          </a:xfrm>
          <a:prstGeom prst="plus">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dirty="0" smtClean="0"/>
              <a:t>COMPARISON</a:t>
            </a:r>
            <a:endParaRPr lang="en-US" altLang="fr-FR" sz="2400" dirty="0"/>
          </a:p>
        </p:txBody>
      </p:sp>
      <p:sp>
        <p:nvSpPr>
          <p:cNvPr id="12" name="Oval 9"/>
          <p:cNvSpPr>
            <a:spLocks noChangeArrowheads="1"/>
          </p:cNvSpPr>
          <p:nvPr/>
        </p:nvSpPr>
        <p:spPr bwMode="auto">
          <a:xfrm>
            <a:off x="3124200" y="1412776"/>
            <a:ext cx="2971800" cy="2438400"/>
          </a:xfrm>
          <a:prstGeom prst="ellipse">
            <a:avLst/>
          </a:prstGeom>
          <a:solidFill>
            <a:schemeClr val="accent1">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b="1" dirty="0" smtClean="0">
                <a:solidFill>
                  <a:srgbClr val="0070C0"/>
                </a:solidFill>
              </a:rPr>
              <a:t>Cloud</a:t>
            </a:r>
          </a:p>
          <a:p>
            <a:pPr algn="ctr" eaLnBrk="1" hangingPunct="1">
              <a:spcBef>
                <a:spcPct val="0"/>
              </a:spcBef>
              <a:buFontTx/>
              <a:buNone/>
            </a:pPr>
            <a:r>
              <a:rPr lang="en-US" altLang="fr-FR" sz="2400" b="1" dirty="0" smtClean="0">
                <a:solidFill>
                  <a:srgbClr val="0070C0"/>
                </a:solidFill>
              </a:rPr>
              <a:t>Microphysical model</a:t>
            </a:r>
          </a:p>
        </p:txBody>
      </p:sp>
      <p:sp>
        <p:nvSpPr>
          <p:cNvPr id="13" name="AutoShape 10"/>
          <p:cNvSpPr>
            <a:spLocks noChangeArrowheads="1"/>
          </p:cNvSpPr>
          <p:nvPr/>
        </p:nvSpPr>
        <p:spPr bwMode="auto">
          <a:xfrm>
            <a:off x="762000" y="1628800"/>
            <a:ext cx="1676400" cy="1894890"/>
          </a:xfrm>
          <a:prstGeom prst="octagon">
            <a:avLst>
              <a:gd name="adj" fmla="val 29287"/>
            </a:avLst>
          </a:prstGeom>
          <a:solidFill>
            <a:schemeClr val="accent3">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err="1" smtClean="0">
                <a:solidFill>
                  <a:schemeClr val="accent3">
                    <a:lumMod val="75000"/>
                  </a:schemeClr>
                </a:solidFill>
              </a:rPr>
              <a:t>Nact</a:t>
            </a:r>
            <a:endParaRPr lang="en-US" altLang="fr-FR" sz="2400" dirty="0">
              <a:solidFill>
                <a:schemeClr val="accent3">
                  <a:lumMod val="75000"/>
                </a:schemeClr>
              </a:solidFill>
            </a:endParaRPr>
          </a:p>
        </p:txBody>
      </p:sp>
      <p:sp>
        <p:nvSpPr>
          <p:cNvPr id="14" name="AutoShape 11"/>
          <p:cNvSpPr>
            <a:spLocks noChangeArrowheads="1"/>
          </p:cNvSpPr>
          <p:nvPr/>
        </p:nvSpPr>
        <p:spPr bwMode="auto">
          <a:xfrm>
            <a:off x="6781800" y="1463392"/>
            <a:ext cx="1676400" cy="1893600"/>
          </a:xfrm>
          <a:prstGeom prst="octagon">
            <a:avLst>
              <a:gd name="adj" fmla="val 29287"/>
            </a:avLst>
          </a:prstGeom>
          <a:solidFill>
            <a:schemeClr val="accent3">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3">
                    <a:lumMod val="75000"/>
                  </a:schemeClr>
                </a:solidFill>
              </a:rPr>
              <a:t>Predicted</a:t>
            </a:r>
          </a:p>
          <a:p>
            <a:pPr algn="ctr" eaLnBrk="1" hangingPunct="1">
              <a:lnSpc>
                <a:spcPct val="75000"/>
              </a:lnSpc>
              <a:spcBef>
                <a:spcPct val="0"/>
              </a:spcBef>
              <a:buFontTx/>
              <a:buNone/>
            </a:pPr>
            <a:r>
              <a:rPr lang="en-US" altLang="fr-FR" sz="2400" dirty="0" smtClean="0">
                <a:solidFill>
                  <a:schemeClr val="accent3">
                    <a:lumMod val="75000"/>
                  </a:schemeClr>
                </a:solidFill>
              </a:rPr>
              <a:t>Droplet</a:t>
            </a:r>
          </a:p>
          <a:p>
            <a:pPr algn="ctr" eaLnBrk="1" hangingPunct="1">
              <a:lnSpc>
                <a:spcPct val="75000"/>
              </a:lnSpc>
              <a:spcBef>
                <a:spcPct val="0"/>
              </a:spcBef>
              <a:buFontTx/>
              <a:buNone/>
            </a:pPr>
            <a:r>
              <a:rPr lang="en-US" altLang="fr-FR" sz="2400" dirty="0" smtClean="0">
                <a:solidFill>
                  <a:schemeClr val="accent3">
                    <a:lumMod val="75000"/>
                  </a:schemeClr>
                </a:solidFill>
              </a:rPr>
              <a:t>Spectrum </a:t>
            </a:r>
          </a:p>
          <a:p>
            <a:pPr algn="ctr" eaLnBrk="1" hangingPunct="1">
              <a:lnSpc>
                <a:spcPct val="75000"/>
              </a:lnSpc>
              <a:spcBef>
                <a:spcPct val="0"/>
              </a:spcBef>
              <a:buFontTx/>
              <a:buNone/>
            </a:pPr>
            <a:r>
              <a:rPr lang="en-US" altLang="fr-FR" sz="2400" dirty="0" smtClean="0">
                <a:solidFill>
                  <a:schemeClr val="accent3">
                    <a:lumMod val="75000"/>
                  </a:schemeClr>
                </a:solidFill>
              </a:rPr>
              <a:t>versus </a:t>
            </a:r>
          </a:p>
          <a:p>
            <a:pPr algn="ctr" eaLnBrk="1" hangingPunct="1">
              <a:lnSpc>
                <a:spcPct val="75000"/>
              </a:lnSpc>
              <a:spcBef>
                <a:spcPct val="0"/>
              </a:spcBef>
              <a:buFontTx/>
              <a:buNone/>
            </a:pPr>
            <a:r>
              <a:rPr lang="en-US" altLang="fr-FR" sz="2400" dirty="0">
                <a:solidFill>
                  <a:schemeClr val="accent3">
                    <a:lumMod val="75000"/>
                  </a:schemeClr>
                </a:solidFill>
              </a:rPr>
              <a:t>H</a:t>
            </a:r>
            <a:r>
              <a:rPr lang="en-US" altLang="fr-FR" sz="2400" dirty="0" smtClean="0">
                <a:solidFill>
                  <a:schemeClr val="accent3">
                    <a:lumMod val="75000"/>
                  </a:schemeClr>
                </a:solidFill>
              </a:rPr>
              <a:t>eight</a:t>
            </a:r>
            <a:endParaRPr lang="en-US" altLang="fr-FR" sz="2400" dirty="0">
              <a:solidFill>
                <a:schemeClr val="accent2"/>
              </a:solidFill>
            </a:endParaRPr>
          </a:p>
        </p:txBody>
      </p:sp>
      <p:sp>
        <p:nvSpPr>
          <p:cNvPr id="15" name="AutoShape 12"/>
          <p:cNvSpPr>
            <a:spLocks noChangeArrowheads="1"/>
          </p:cNvSpPr>
          <p:nvPr/>
        </p:nvSpPr>
        <p:spPr bwMode="auto">
          <a:xfrm>
            <a:off x="6781800" y="3911664"/>
            <a:ext cx="1676400" cy="1893600"/>
          </a:xfrm>
          <a:prstGeom prst="octagon">
            <a:avLst>
              <a:gd name="adj" fmla="val 29287"/>
            </a:avLst>
          </a:prstGeom>
          <a:solidFill>
            <a:schemeClr val="accent2">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2">
                    <a:lumMod val="75000"/>
                  </a:schemeClr>
                </a:solidFill>
              </a:rPr>
              <a:t>Measured</a:t>
            </a:r>
          </a:p>
          <a:p>
            <a:pPr algn="ctr" eaLnBrk="1" hangingPunct="1">
              <a:lnSpc>
                <a:spcPct val="75000"/>
              </a:lnSpc>
              <a:spcBef>
                <a:spcPct val="0"/>
              </a:spcBef>
              <a:buFontTx/>
              <a:buNone/>
            </a:pPr>
            <a:r>
              <a:rPr lang="en-US" altLang="fr-FR" sz="2400" dirty="0" smtClean="0">
                <a:solidFill>
                  <a:schemeClr val="accent2">
                    <a:lumMod val="75000"/>
                  </a:schemeClr>
                </a:solidFill>
              </a:rPr>
              <a:t>Droplet</a:t>
            </a:r>
          </a:p>
          <a:p>
            <a:pPr algn="ctr" eaLnBrk="1" hangingPunct="1">
              <a:lnSpc>
                <a:spcPct val="75000"/>
              </a:lnSpc>
              <a:spcBef>
                <a:spcPct val="0"/>
              </a:spcBef>
              <a:buFontTx/>
              <a:buNone/>
            </a:pPr>
            <a:r>
              <a:rPr lang="en-US" altLang="fr-FR" sz="2400" dirty="0">
                <a:solidFill>
                  <a:schemeClr val="accent2">
                    <a:lumMod val="75000"/>
                  </a:schemeClr>
                </a:solidFill>
              </a:rPr>
              <a:t>Spectrum </a:t>
            </a:r>
          </a:p>
          <a:p>
            <a:pPr algn="ctr" eaLnBrk="1" hangingPunct="1">
              <a:lnSpc>
                <a:spcPct val="75000"/>
              </a:lnSpc>
              <a:spcBef>
                <a:spcPct val="0"/>
              </a:spcBef>
              <a:buFontTx/>
              <a:buNone/>
            </a:pPr>
            <a:r>
              <a:rPr lang="en-US" altLang="fr-FR" sz="2400" dirty="0">
                <a:solidFill>
                  <a:schemeClr val="accent2">
                    <a:lumMod val="75000"/>
                  </a:schemeClr>
                </a:solidFill>
              </a:rPr>
              <a:t>versus </a:t>
            </a:r>
          </a:p>
          <a:p>
            <a:pPr algn="ctr" eaLnBrk="1" hangingPunct="1">
              <a:lnSpc>
                <a:spcPct val="75000"/>
              </a:lnSpc>
              <a:spcBef>
                <a:spcPct val="0"/>
              </a:spcBef>
              <a:buFontTx/>
              <a:buNone/>
            </a:pPr>
            <a:r>
              <a:rPr lang="en-US" altLang="fr-FR" sz="2400" dirty="0">
                <a:solidFill>
                  <a:schemeClr val="accent2">
                    <a:lumMod val="75000"/>
                  </a:schemeClr>
                </a:solidFill>
              </a:rPr>
              <a:t>Height</a:t>
            </a:r>
          </a:p>
        </p:txBody>
      </p:sp>
      <p:grpSp>
        <p:nvGrpSpPr>
          <p:cNvPr id="40" name="Groupe 39"/>
          <p:cNvGrpSpPr/>
          <p:nvPr/>
        </p:nvGrpSpPr>
        <p:grpSpPr>
          <a:xfrm>
            <a:off x="457200" y="4077072"/>
            <a:ext cx="3970784" cy="1858887"/>
            <a:chOff x="457200" y="911011"/>
            <a:chExt cx="8459203" cy="3306688"/>
          </a:xfrm>
        </p:grpSpPr>
        <p:sp>
          <p:nvSpPr>
            <p:cNvPr id="41" name="Rectangle 3"/>
            <p:cNvSpPr>
              <a:spLocks noChangeArrowheads="1"/>
            </p:cNvSpPr>
            <p:nvPr/>
          </p:nvSpPr>
          <p:spPr bwMode="auto">
            <a:xfrm>
              <a:off x="457200" y="911011"/>
              <a:ext cx="8305800" cy="3306688"/>
            </a:xfrm>
            <a:prstGeom prst="rect">
              <a:avLst/>
            </a:prstGeom>
            <a:solidFill>
              <a:schemeClr val="accent1">
                <a:lumMod val="20000"/>
                <a:lumOff val="80000"/>
              </a:schemeClr>
            </a:solidFill>
            <a:ln w="2857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dirty="0"/>
                <a:t>	</a:t>
              </a:r>
            </a:p>
          </p:txBody>
        </p:sp>
        <p:sp>
          <p:nvSpPr>
            <p:cNvPr id="42" name="Line 4"/>
            <p:cNvSpPr>
              <a:spLocks noChangeShapeType="1"/>
            </p:cNvSpPr>
            <p:nvPr/>
          </p:nvSpPr>
          <p:spPr bwMode="auto">
            <a:xfrm>
              <a:off x="762000" y="2438400"/>
              <a:ext cx="7543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5"/>
            <p:cNvSpPr>
              <a:spLocks noChangeShapeType="1"/>
            </p:cNvSpPr>
            <p:nvPr/>
          </p:nvSpPr>
          <p:spPr bwMode="auto">
            <a:xfrm>
              <a:off x="7620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6"/>
            <p:cNvSpPr>
              <a:spLocks noChangeShapeType="1"/>
            </p:cNvSpPr>
            <p:nvPr/>
          </p:nvSpPr>
          <p:spPr bwMode="auto">
            <a:xfrm>
              <a:off x="624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7"/>
            <p:cNvSpPr>
              <a:spLocks noChangeShapeType="1"/>
            </p:cNvSpPr>
            <p:nvPr/>
          </p:nvSpPr>
          <p:spPr bwMode="auto">
            <a:xfrm>
              <a:off x="4343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8"/>
            <p:cNvSpPr>
              <a:spLocks noChangeShapeType="1"/>
            </p:cNvSpPr>
            <p:nvPr/>
          </p:nvSpPr>
          <p:spPr bwMode="auto">
            <a:xfrm>
              <a:off x="80772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Text Box 9"/>
            <p:cNvSpPr txBox="1">
              <a:spLocks noChangeArrowheads="1"/>
            </p:cNvSpPr>
            <p:nvPr/>
          </p:nvSpPr>
          <p:spPr bwMode="auto">
            <a:xfrm>
              <a:off x="533399" y="2025650"/>
              <a:ext cx="816633"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nm</a:t>
              </a:r>
              <a:endParaRPr lang="fr-FR" altLang="en-US" sz="1000" b="1" baseline="30000" dirty="0">
                <a:solidFill>
                  <a:srgbClr val="000099"/>
                </a:solidFill>
              </a:endParaRPr>
            </a:p>
          </p:txBody>
        </p:sp>
        <p:sp>
          <p:nvSpPr>
            <p:cNvPr id="48" name="Text Box 10"/>
            <p:cNvSpPr txBox="1">
              <a:spLocks noChangeArrowheads="1"/>
            </p:cNvSpPr>
            <p:nvPr/>
          </p:nvSpPr>
          <p:spPr bwMode="auto">
            <a:xfrm>
              <a:off x="4007506" y="2010120"/>
              <a:ext cx="70714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a:t>
              </a:r>
              <a:endParaRPr lang="fr-FR" altLang="en-US" sz="1000" b="1" baseline="30000" dirty="0">
                <a:solidFill>
                  <a:srgbClr val="000099"/>
                </a:solidFill>
              </a:endParaRPr>
            </a:p>
          </p:txBody>
        </p:sp>
        <p:sp>
          <p:nvSpPr>
            <p:cNvPr id="49" name="Text Box 11"/>
            <p:cNvSpPr txBox="1">
              <a:spLocks noChangeArrowheads="1"/>
            </p:cNvSpPr>
            <p:nvPr/>
          </p:nvSpPr>
          <p:spPr bwMode="auto">
            <a:xfrm>
              <a:off x="6019800" y="2025650"/>
              <a:ext cx="87629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km</a:t>
              </a:r>
              <a:endParaRPr lang="fr-FR" altLang="en-US" sz="1000" b="1" baseline="30000" dirty="0">
                <a:solidFill>
                  <a:srgbClr val="000099"/>
                </a:solidFill>
              </a:endParaRPr>
            </a:p>
          </p:txBody>
        </p:sp>
        <p:sp>
          <p:nvSpPr>
            <p:cNvPr id="50" name="Text Box 12"/>
            <p:cNvSpPr txBox="1">
              <a:spLocks noChangeArrowheads="1"/>
            </p:cNvSpPr>
            <p:nvPr/>
          </p:nvSpPr>
          <p:spPr bwMode="auto">
            <a:xfrm>
              <a:off x="7571500" y="1861721"/>
              <a:ext cx="1191500"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10</a:t>
              </a:r>
              <a:r>
                <a:rPr lang="fr-FR" altLang="en-US" sz="1000" b="1" baseline="30000" dirty="0">
                  <a:solidFill>
                    <a:srgbClr val="000099"/>
                  </a:solidFill>
                </a:rPr>
                <a:t>3</a:t>
              </a:r>
              <a:r>
                <a:rPr lang="fr-FR" altLang="en-US" sz="1000" b="1" dirty="0">
                  <a:solidFill>
                    <a:srgbClr val="000099"/>
                  </a:solidFill>
                </a:rPr>
                <a:t>km</a:t>
              </a:r>
              <a:endParaRPr lang="fr-FR" altLang="en-US" sz="1000" b="1" baseline="30000" dirty="0">
                <a:solidFill>
                  <a:srgbClr val="000099"/>
                </a:solidFill>
              </a:endParaRPr>
            </a:p>
          </p:txBody>
        </p:sp>
        <p:sp>
          <p:nvSpPr>
            <p:cNvPr id="51" name="Line 13"/>
            <p:cNvSpPr>
              <a:spLocks noChangeShapeType="1"/>
            </p:cNvSpPr>
            <p:nvPr/>
          </p:nvSpPr>
          <p:spPr bwMode="auto">
            <a:xfrm>
              <a:off x="243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Text Box 14"/>
            <p:cNvSpPr txBox="1">
              <a:spLocks noChangeArrowheads="1"/>
            </p:cNvSpPr>
            <p:nvPr/>
          </p:nvSpPr>
          <p:spPr bwMode="auto">
            <a:xfrm>
              <a:off x="2166670" y="2025650"/>
              <a:ext cx="877289"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mm</a:t>
              </a:r>
              <a:endParaRPr lang="fr-FR" altLang="en-US" sz="1000" b="1" baseline="30000" dirty="0">
                <a:solidFill>
                  <a:srgbClr val="000099"/>
                </a:solidFill>
              </a:endParaRPr>
            </a:p>
          </p:txBody>
        </p:sp>
        <p:sp>
          <p:nvSpPr>
            <p:cNvPr id="53" name="Oval 15"/>
            <p:cNvSpPr>
              <a:spLocks noChangeArrowheads="1"/>
            </p:cNvSpPr>
            <p:nvPr/>
          </p:nvSpPr>
          <p:spPr bwMode="auto">
            <a:xfrm>
              <a:off x="6096000" y="3276600"/>
              <a:ext cx="2209800" cy="7620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200" b="1" dirty="0" err="1">
                  <a:solidFill>
                    <a:srgbClr val="996600"/>
                  </a:solidFill>
                </a:rPr>
                <a:t>aerosol</a:t>
              </a:r>
              <a:endParaRPr lang="fr-FR" altLang="en-US" sz="1200" b="1" dirty="0">
                <a:solidFill>
                  <a:srgbClr val="996600"/>
                </a:solidFill>
              </a:endParaRPr>
            </a:p>
          </p:txBody>
        </p:sp>
        <p:sp>
          <p:nvSpPr>
            <p:cNvPr id="54" name="AutoShape 16"/>
            <p:cNvSpPr>
              <a:spLocks noChangeArrowheads="1"/>
            </p:cNvSpPr>
            <p:nvPr/>
          </p:nvSpPr>
          <p:spPr bwMode="auto">
            <a:xfrm rot="17996560">
              <a:off x="7855744" y="2596357"/>
              <a:ext cx="877887" cy="838200"/>
            </a:xfrm>
            <a:custGeom>
              <a:avLst/>
              <a:gdLst>
                <a:gd name="T0" fmla="*/ 26759906 w 21600"/>
                <a:gd name="T1" fmla="*/ 0 h 21600"/>
                <a:gd name="T2" fmla="*/ 0 w 21600"/>
                <a:gd name="T3" fmla="*/ 16263408 h 21600"/>
                <a:gd name="T4" fmla="*/ 26759906 w 21600"/>
                <a:gd name="T5" fmla="*/ 32526817 h 21600"/>
                <a:gd name="T6" fmla="*/ 35679888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AutoShape 19"/>
            <p:cNvSpPr>
              <a:spLocks noChangeArrowheads="1"/>
            </p:cNvSpPr>
            <p:nvPr/>
          </p:nvSpPr>
          <p:spPr bwMode="auto">
            <a:xfrm rot="11375483">
              <a:off x="698500" y="2819400"/>
              <a:ext cx="5221288" cy="838200"/>
            </a:xfrm>
            <a:custGeom>
              <a:avLst/>
              <a:gdLst>
                <a:gd name="T0" fmla="*/ 946591958 w 21600"/>
                <a:gd name="T1" fmla="*/ 0 h 21600"/>
                <a:gd name="T2" fmla="*/ 0 w 21600"/>
                <a:gd name="T3" fmla="*/ 16263408 h 21600"/>
                <a:gd name="T4" fmla="*/ 946591958 w 21600"/>
                <a:gd name="T5" fmla="*/ 32526817 h 21600"/>
                <a:gd name="T6" fmla="*/ 1262122610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Text Box 21"/>
            <p:cNvSpPr txBox="1">
              <a:spLocks noChangeArrowheads="1"/>
            </p:cNvSpPr>
            <p:nvPr/>
          </p:nvSpPr>
          <p:spPr bwMode="auto">
            <a:xfrm>
              <a:off x="1066799" y="1661319"/>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Droplets</a:t>
              </a:r>
              <a:r>
                <a:rPr lang="fr-FR" altLang="en-US" sz="1100" b="1" dirty="0">
                  <a:solidFill>
                    <a:srgbClr val="000099"/>
                  </a:solidFill>
                </a:rPr>
                <a:t> </a:t>
              </a:r>
              <a:r>
                <a:rPr lang="fr-FR" altLang="en-US" sz="1100" b="1" dirty="0" smtClean="0">
                  <a:solidFill>
                    <a:srgbClr val="000099"/>
                  </a:solidFill>
                </a:rPr>
                <a:t>&amp; drops</a:t>
              </a:r>
              <a:endParaRPr lang="fr-FR" altLang="en-US" sz="1100" b="1" dirty="0">
                <a:solidFill>
                  <a:srgbClr val="000099"/>
                </a:solidFill>
              </a:endParaRPr>
            </a:p>
          </p:txBody>
        </p:sp>
        <p:sp>
          <p:nvSpPr>
            <p:cNvPr id="57" name="Text Box 22"/>
            <p:cNvSpPr txBox="1">
              <a:spLocks noChangeArrowheads="1"/>
            </p:cNvSpPr>
            <p:nvPr/>
          </p:nvSpPr>
          <p:spPr bwMode="auto">
            <a:xfrm>
              <a:off x="2819400" y="1787345"/>
              <a:ext cx="179070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turbulence</a:t>
              </a:r>
            </a:p>
          </p:txBody>
        </p:sp>
        <p:sp>
          <p:nvSpPr>
            <p:cNvPr id="58" name="Text Box 23"/>
            <p:cNvSpPr txBox="1">
              <a:spLocks noChangeArrowheads="1"/>
            </p:cNvSpPr>
            <p:nvPr/>
          </p:nvSpPr>
          <p:spPr bwMode="auto">
            <a:xfrm>
              <a:off x="3714752" y="1339850"/>
              <a:ext cx="184785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convection</a:t>
              </a:r>
            </a:p>
          </p:txBody>
        </p:sp>
        <p:sp>
          <p:nvSpPr>
            <p:cNvPr id="59" name="Text Box 24"/>
            <p:cNvSpPr txBox="1">
              <a:spLocks noChangeArrowheads="1"/>
            </p:cNvSpPr>
            <p:nvPr/>
          </p:nvSpPr>
          <p:spPr bwMode="auto">
            <a:xfrm>
              <a:off x="5234731" y="1533227"/>
              <a:ext cx="18288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Convective cluster</a:t>
              </a:r>
            </a:p>
          </p:txBody>
        </p:sp>
        <p:sp>
          <p:nvSpPr>
            <p:cNvPr id="60" name="Text Box 25"/>
            <p:cNvSpPr txBox="1">
              <a:spLocks noChangeArrowheads="1"/>
            </p:cNvSpPr>
            <p:nvPr/>
          </p:nvSpPr>
          <p:spPr bwMode="auto">
            <a:xfrm>
              <a:off x="6859003" y="1018795"/>
              <a:ext cx="20574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Synoptic</a:t>
              </a:r>
              <a:r>
                <a:rPr lang="fr-FR" altLang="en-US" sz="1100" b="1" dirty="0">
                  <a:solidFill>
                    <a:srgbClr val="000099"/>
                  </a:solidFill>
                </a:rPr>
                <a:t> perturbation</a:t>
              </a:r>
            </a:p>
          </p:txBody>
        </p:sp>
        <p:sp>
          <p:nvSpPr>
            <p:cNvPr id="61" name="Text Box 26"/>
            <p:cNvSpPr txBox="1">
              <a:spLocks noChangeArrowheads="1"/>
            </p:cNvSpPr>
            <p:nvPr/>
          </p:nvSpPr>
          <p:spPr bwMode="auto">
            <a:xfrm>
              <a:off x="523354" y="911011"/>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Aerosol</a:t>
              </a:r>
              <a:r>
                <a:rPr lang="fr-FR" altLang="en-US" sz="1100" b="1" dirty="0">
                  <a:solidFill>
                    <a:srgbClr val="000099"/>
                  </a:solidFill>
                </a:rPr>
                <a:t> </a:t>
              </a:r>
              <a:r>
                <a:rPr lang="fr-FR" altLang="en-US" sz="1100" b="1" dirty="0" err="1">
                  <a:solidFill>
                    <a:srgbClr val="000099"/>
                  </a:solidFill>
                </a:rPr>
                <a:t>particles</a:t>
              </a:r>
              <a:endParaRPr lang="fr-FR" altLang="en-US" sz="1100" b="1" dirty="0">
                <a:solidFill>
                  <a:srgbClr val="000099"/>
                </a:solidFill>
              </a:endParaRPr>
            </a:p>
          </p:txBody>
        </p:sp>
        <p:sp>
          <p:nvSpPr>
            <p:cNvPr id="62" name="AutoShape 29"/>
            <p:cNvSpPr>
              <a:spLocks noChangeArrowheads="1"/>
            </p:cNvSpPr>
            <p:nvPr/>
          </p:nvSpPr>
          <p:spPr bwMode="auto">
            <a:xfrm rot="16200000">
              <a:off x="6457156" y="2458244"/>
              <a:ext cx="877888" cy="838200"/>
            </a:xfrm>
            <a:custGeom>
              <a:avLst/>
              <a:gdLst>
                <a:gd name="T0" fmla="*/ 26759977 w 21600"/>
                <a:gd name="T1" fmla="*/ 0 h 21600"/>
                <a:gd name="T2" fmla="*/ 0 w 21600"/>
                <a:gd name="T3" fmla="*/ 16263408 h 21600"/>
                <a:gd name="T4" fmla="*/ 26759977 w 21600"/>
                <a:gd name="T5" fmla="*/ 32526817 h 21600"/>
                <a:gd name="T6" fmla="*/ 35679969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AutoShape 28"/>
            <p:cNvSpPr>
              <a:spLocks noChangeArrowheads="1"/>
            </p:cNvSpPr>
            <p:nvPr/>
          </p:nvSpPr>
          <p:spPr bwMode="auto">
            <a:xfrm>
              <a:off x="786043" y="1295400"/>
              <a:ext cx="5062300" cy="838201"/>
            </a:xfrm>
            <a:custGeom>
              <a:avLst/>
              <a:gdLst>
                <a:gd name="T0" fmla="*/ 1737502125 w 21600"/>
                <a:gd name="T1" fmla="*/ 0 h 21600"/>
                <a:gd name="T2" fmla="*/ 0 w 21600"/>
                <a:gd name="T3" fmla="*/ 16263408 h 21600"/>
                <a:gd name="T4" fmla="*/ 1737502125 w 21600"/>
                <a:gd name="T5" fmla="*/ 32526817 h 21600"/>
                <a:gd name="T6" fmla="*/ 2147483647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0033">
                <a:alpha val="49020"/>
              </a:srgbClr>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6371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8" name="Rectangle 4"/>
          <p:cNvSpPr>
            <a:spLocks noChangeArrowheads="1"/>
          </p:cNvSpPr>
          <p:nvPr/>
        </p:nvSpPr>
        <p:spPr bwMode="auto">
          <a:xfrm>
            <a:off x="533400" y="152400"/>
            <a:ext cx="8229600" cy="762000"/>
          </a:xfrm>
          <a:prstGeom prst="rect">
            <a:avLst/>
          </a:prstGeom>
          <a:solidFill>
            <a:srgbClr val="CCEC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fr-FR" b="1" dirty="0" smtClean="0">
                <a:solidFill>
                  <a:srgbClr val="008080"/>
                </a:solidFill>
                <a:latin typeface="Arial" pitchFamily="34" charset="0"/>
              </a:rPr>
              <a:t>Droplets size distributions</a:t>
            </a:r>
            <a:endParaRPr lang="en-US" altLang="fr-FR" b="1" dirty="0">
              <a:solidFill>
                <a:srgbClr val="008080"/>
              </a:solidFill>
              <a:latin typeface="Arial" pitchFamily="34" charset="0"/>
            </a:endParaRPr>
          </a:p>
        </p:txBody>
      </p:sp>
      <p:sp>
        <p:nvSpPr>
          <p:cNvPr id="9" name="Rectangle 5"/>
          <p:cNvSpPr>
            <a:spLocks noChangeArrowheads="1"/>
          </p:cNvSpPr>
          <p:nvPr/>
        </p:nvSpPr>
        <p:spPr bwMode="auto">
          <a:xfrm>
            <a:off x="533400" y="990600"/>
            <a:ext cx="8229600" cy="14478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2400"/>
              <a:t>Characterization of Cloud Microphysics (Pawlowska et al.)</a:t>
            </a:r>
          </a:p>
          <a:p>
            <a:pPr algn="ctr" eaLnBrk="1" hangingPunct="1">
              <a:spcBef>
                <a:spcPct val="0"/>
              </a:spcBef>
              <a:buFontTx/>
              <a:buNone/>
            </a:pPr>
            <a:r>
              <a:rPr lang="fr-FR" altLang="fr-FR" sz="2000"/>
              <a:t>Spatial Distribution and Vertical Stratification</a:t>
            </a:r>
          </a:p>
          <a:p>
            <a:pPr algn="ctr" eaLnBrk="1" hangingPunct="1">
              <a:spcBef>
                <a:spcPct val="0"/>
              </a:spcBef>
              <a:buFontTx/>
              <a:buNone/>
            </a:pPr>
            <a:r>
              <a:rPr lang="fr-FR" altLang="fr-FR" sz="2000"/>
              <a:t>based on M-IV Profiles through the Cloud Layer (ascent or descent),</a:t>
            </a:r>
          </a:p>
          <a:p>
            <a:pPr algn="ctr" eaLnBrk="1" hangingPunct="1">
              <a:spcBef>
                <a:spcPct val="0"/>
              </a:spcBef>
              <a:buFontTx/>
              <a:buNone/>
            </a:pPr>
            <a:r>
              <a:rPr lang="fr-FR" altLang="fr-FR" sz="2000"/>
              <a:t>from 15 to 35 profiles per flight</a:t>
            </a:r>
            <a:endParaRPr lang="en-GB" altLang="fr-FR" sz="2000"/>
          </a:p>
        </p:txBody>
      </p:sp>
      <p:pic>
        <p:nvPicPr>
          <p:cNvPr id="10" name="Picture 6" descr="D:\JLB\conf\EO2001\diamstrathanna.jpg"/>
          <p:cNvPicPr>
            <a:picLocks noChangeAspect="1" noChangeArrowheads="1"/>
          </p:cNvPicPr>
          <p:nvPr/>
        </p:nvPicPr>
        <p:blipFill>
          <a:blip r:embed="rId5">
            <a:extLst>
              <a:ext uri="{28A0092B-C50C-407E-A947-70E740481C1C}">
                <a14:useLocalDpi xmlns:a14="http://schemas.microsoft.com/office/drawing/2010/main" val="0"/>
              </a:ext>
            </a:extLst>
          </a:blip>
          <a:srcRect l="6734" t="32875" r="33669" b="38115"/>
          <a:stretch>
            <a:fillRect/>
          </a:stretch>
        </p:blipFill>
        <p:spPr bwMode="auto">
          <a:xfrm>
            <a:off x="304800" y="3144838"/>
            <a:ext cx="4619625"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D:\JLB\conf\EO2001\diamstrathanna.jpg"/>
          <p:cNvPicPr>
            <a:picLocks noChangeAspect="1" noChangeArrowheads="1"/>
          </p:cNvPicPr>
          <p:nvPr/>
        </p:nvPicPr>
        <p:blipFill>
          <a:blip r:embed="rId6">
            <a:extLst>
              <a:ext uri="{28A0092B-C50C-407E-A947-70E740481C1C}">
                <a14:useLocalDpi xmlns:a14="http://schemas.microsoft.com/office/drawing/2010/main" val="0"/>
              </a:ext>
            </a:extLst>
          </a:blip>
          <a:srcRect l="10101" t="60985" r="33669" b="9767"/>
          <a:stretch>
            <a:fillRect/>
          </a:stretch>
        </p:blipFill>
        <p:spPr bwMode="auto">
          <a:xfrm>
            <a:off x="4648200" y="3134519"/>
            <a:ext cx="43132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1676400" y="3962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latin typeface="Arial" pitchFamily="34" charset="0"/>
              </a:rPr>
              <a:t>N=75</a:t>
            </a:r>
            <a:endParaRPr lang="en-GB" altLang="fr-FR" sz="2400" b="1">
              <a:latin typeface="Arial" pitchFamily="34" charset="0"/>
            </a:endParaRPr>
          </a:p>
        </p:txBody>
      </p:sp>
      <p:sp>
        <p:nvSpPr>
          <p:cNvPr id="13" name="Text Box 9"/>
          <p:cNvSpPr txBox="1">
            <a:spLocks noChangeArrowheads="1"/>
          </p:cNvSpPr>
          <p:nvPr/>
        </p:nvSpPr>
        <p:spPr bwMode="auto">
          <a:xfrm>
            <a:off x="4038600" y="39624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latin typeface="Arial" pitchFamily="34" charset="0"/>
              </a:rPr>
              <a:t>51</a:t>
            </a:r>
            <a:endParaRPr lang="en-GB" altLang="fr-FR" sz="2400" b="1">
              <a:latin typeface="Arial" pitchFamily="34" charset="0"/>
            </a:endParaRPr>
          </a:p>
        </p:txBody>
      </p:sp>
      <p:sp>
        <p:nvSpPr>
          <p:cNvPr id="14" name="Text Box 10"/>
          <p:cNvSpPr txBox="1">
            <a:spLocks noChangeArrowheads="1"/>
          </p:cNvSpPr>
          <p:nvPr/>
        </p:nvSpPr>
        <p:spPr bwMode="auto">
          <a:xfrm>
            <a:off x="1676400" y="5410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latin typeface="Arial" pitchFamily="34" charset="0"/>
              </a:rPr>
              <a:t>208</a:t>
            </a:r>
            <a:endParaRPr lang="en-GB" altLang="fr-FR" sz="2400" b="1">
              <a:latin typeface="Arial" pitchFamily="34" charset="0"/>
            </a:endParaRPr>
          </a:p>
        </p:txBody>
      </p:sp>
      <p:sp>
        <p:nvSpPr>
          <p:cNvPr id="15" name="Text Box 11"/>
          <p:cNvSpPr txBox="1">
            <a:spLocks noChangeArrowheads="1"/>
          </p:cNvSpPr>
          <p:nvPr/>
        </p:nvSpPr>
        <p:spPr bwMode="auto">
          <a:xfrm>
            <a:off x="3733800" y="5410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latin typeface="Arial" pitchFamily="34" charset="0"/>
              </a:rPr>
              <a:t>256</a:t>
            </a:r>
            <a:endParaRPr lang="en-GB" altLang="fr-FR" sz="2400" b="1">
              <a:latin typeface="Arial" pitchFamily="34" charset="0"/>
            </a:endParaRPr>
          </a:p>
        </p:txBody>
      </p:sp>
      <p:sp>
        <p:nvSpPr>
          <p:cNvPr id="16" name="Text Box 12"/>
          <p:cNvSpPr txBox="1">
            <a:spLocks noChangeArrowheads="1"/>
          </p:cNvSpPr>
          <p:nvPr/>
        </p:nvSpPr>
        <p:spPr bwMode="auto">
          <a:xfrm>
            <a:off x="5715000" y="3886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latin typeface="Arial" pitchFamily="34" charset="0"/>
              </a:rPr>
              <a:t>134</a:t>
            </a:r>
            <a:endParaRPr lang="en-GB" altLang="fr-FR" sz="2400" b="1">
              <a:latin typeface="Arial" pitchFamily="34" charset="0"/>
            </a:endParaRPr>
          </a:p>
        </p:txBody>
      </p:sp>
      <p:sp>
        <p:nvSpPr>
          <p:cNvPr id="17" name="Text Box 13"/>
          <p:cNvSpPr txBox="1">
            <a:spLocks noChangeArrowheads="1"/>
          </p:cNvSpPr>
          <p:nvPr/>
        </p:nvSpPr>
        <p:spPr bwMode="auto">
          <a:xfrm>
            <a:off x="5715000" y="5410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latin typeface="Arial" pitchFamily="34" charset="0"/>
              </a:rPr>
              <a:t>178</a:t>
            </a:r>
            <a:endParaRPr lang="en-GB" altLang="fr-FR" sz="2400" b="1">
              <a:latin typeface="Arial" pitchFamily="34" charset="0"/>
            </a:endParaRPr>
          </a:p>
        </p:txBody>
      </p:sp>
      <p:sp>
        <p:nvSpPr>
          <p:cNvPr id="18" name="Text Box 14"/>
          <p:cNvSpPr txBox="1">
            <a:spLocks noChangeArrowheads="1"/>
          </p:cNvSpPr>
          <p:nvPr/>
        </p:nvSpPr>
        <p:spPr bwMode="auto">
          <a:xfrm>
            <a:off x="7772400" y="3886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latin typeface="Arial" pitchFamily="34" charset="0"/>
              </a:rPr>
              <a:t>114</a:t>
            </a:r>
            <a:endParaRPr lang="en-GB" altLang="fr-FR" sz="2400" b="1">
              <a:latin typeface="Arial" pitchFamily="34" charset="0"/>
            </a:endParaRPr>
          </a:p>
        </p:txBody>
      </p:sp>
      <p:sp>
        <p:nvSpPr>
          <p:cNvPr id="19" name="Text Box 15"/>
          <p:cNvSpPr txBox="1">
            <a:spLocks noChangeArrowheads="1"/>
          </p:cNvSpPr>
          <p:nvPr/>
        </p:nvSpPr>
        <p:spPr bwMode="auto">
          <a:xfrm>
            <a:off x="7772400" y="54864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fr-FR" sz="2400" b="1">
                <a:latin typeface="Arial" pitchFamily="34" charset="0"/>
              </a:rPr>
              <a:t>134</a:t>
            </a:r>
            <a:endParaRPr lang="en-GB" altLang="fr-FR" sz="2400" b="1">
              <a:latin typeface="Arial" pitchFamily="34" charset="0"/>
            </a:endParaRPr>
          </a:p>
        </p:txBody>
      </p:sp>
      <p:sp>
        <p:nvSpPr>
          <p:cNvPr id="20" name="Rectangle 16"/>
          <p:cNvSpPr>
            <a:spLocks noChangeArrowheads="1"/>
          </p:cNvSpPr>
          <p:nvPr/>
        </p:nvSpPr>
        <p:spPr bwMode="auto">
          <a:xfrm>
            <a:off x="304800" y="3124200"/>
            <a:ext cx="8610600" cy="3124200"/>
          </a:xfrm>
          <a:prstGeom prst="rect">
            <a:avLst/>
          </a:prstGeom>
          <a:noFill/>
          <a:ln w="5715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a:p>
        </p:txBody>
      </p:sp>
      <p:sp>
        <p:nvSpPr>
          <p:cNvPr id="21" name="Rectangle 17"/>
          <p:cNvSpPr>
            <a:spLocks noChangeArrowheads="1"/>
          </p:cNvSpPr>
          <p:nvPr/>
        </p:nvSpPr>
        <p:spPr bwMode="auto">
          <a:xfrm>
            <a:off x="609600" y="2667000"/>
            <a:ext cx="8077200" cy="457200"/>
          </a:xfrm>
          <a:prstGeom prst="rect">
            <a:avLst/>
          </a:prstGeom>
          <a:solidFill>
            <a:srgbClr val="66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2400"/>
              <a:t>Droplet Mean Volume Diameter versus Height above Cloud Base</a:t>
            </a:r>
            <a:endParaRPr lang="en-GB" altLang="fr-FR" sz="2400"/>
          </a:p>
        </p:txBody>
      </p:sp>
      <p:sp>
        <p:nvSpPr>
          <p:cNvPr id="22" name="Rectangle 18"/>
          <p:cNvSpPr>
            <a:spLocks noChangeArrowheads="1"/>
          </p:cNvSpPr>
          <p:nvPr/>
        </p:nvSpPr>
        <p:spPr bwMode="auto">
          <a:xfrm>
            <a:off x="2438400" y="40386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2000" b="1"/>
              <a:t>cm</a:t>
            </a:r>
            <a:r>
              <a:rPr lang="fr-FR" altLang="fr-FR" sz="2000" b="1" baseline="30000"/>
              <a:t>-3</a:t>
            </a:r>
            <a:endParaRPr lang="en-GB" altLang="fr-FR" sz="2000" b="1" baseline="30000"/>
          </a:p>
        </p:txBody>
      </p:sp>
    </p:spTree>
    <p:extLst>
      <p:ext uri="{BB962C8B-B14F-4D97-AF65-F5344CB8AC3E}">
        <p14:creationId xmlns:p14="http://schemas.microsoft.com/office/powerpoint/2010/main" val="3788088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Titre 1"/>
          <p:cNvSpPr txBox="1">
            <a:spLocks/>
          </p:cNvSpPr>
          <p:nvPr/>
        </p:nvSpPr>
        <p:spPr>
          <a:xfrm>
            <a:off x="19472" y="17984"/>
            <a:ext cx="6064696" cy="11787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The ACE2 Cloudy Column</a:t>
            </a:r>
          </a:p>
          <a:p>
            <a:r>
              <a:rPr lang="en-US" sz="3600" b="1" dirty="0" smtClean="0">
                <a:solidFill>
                  <a:srgbClr val="0070C0"/>
                </a:solidFill>
              </a:rPr>
              <a:t> Experiment</a:t>
            </a:r>
            <a:endParaRPr lang="en-US" sz="3600" b="1" dirty="0">
              <a:solidFill>
                <a:srgbClr val="0070C0"/>
              </a:solidFill>
            </a:endParaRPr>
          </a:p>
        </p:txBody>
      </p:sp>
      <p:sp>
        <p:nvSpPr>
          <p:cNvPr id="12" name="Line 3"/>
          <p:cNvSpPr>
            <a:spLocks noChangeShapeType="1"/>
          </p:cNvSpPr>
          <p:nvPr/>
        </p:nvSpPr>
        <p:spPr bwMode="auto">
          <a:xfrm>
            <a:off x="381000" y="5867400"/>
            <a:ext cx="8458200" cy="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Text Box 4"/>
          <p:cNvSpPr txBox="1">
            <a:spLocks noChangeArrowheads="1"/>
          </p:cNvSpPr>
          <p:nvPr/>
        </p:nvSpPr>
        <p:spPr bwMode="auto">
          <a:xfrm>
            <a:off x="304800" y="5486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err="1" smtClean="0">
                <a:solidFill>
                  <a:schemeClr val="accent2"/>
                </a:solidFill>
                <a:latin typeface="Arial" pitchFamily="34" charset="0"/>
              </a:rPr>
              <a:t>océan</a:t>
            </a:r>
            <a:endParaRPr lang="en-US" altLang="fr-FR" sz="2400" b="1" dirty="0">
              <a:solidFill>
                <a:schemeClr val="accent2"/>
              </a:solidFill>
              <a:latin typeface="Arial" pitchFamily="34" charset="0"/>
            </a:endParaRPr>
          </a:p>
        </p:txBody>
      </p:sp>
      <p:sp>
        <p:nvSpPr>
          <p:cNvPr id="15" name="Line 6"/>
          <p:cNvSpPr>
            <a:spLocks noChangeShapeType="1"/>
          </p:cNvSpPr>
          <p:nvPr/>
        </p:nvSpPr>
        <p:spPr bwMode="auto">
          <a:xfrm>
            <a:off x="304800" y="1981200"/>
            <a:ext cx="83820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Text Box 7"/>
          <p:cNvSpPr txBox="1">
            <a:spLocks noChangeArrowheads="1"/>
          </p:cNvSpPr>
          <p:nvPr/>
        </p:nvSpPr>
        <p:spPr bwMode="auto">
          <a:xfrm>
            <a:off x="5638800" y="3581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chemeClr val="accent2"/>
                </a:solidFill>
                <a:latin typeface="Arial" pitchFamily="34" charset="0"/>
              </a:rPr>
              <a:t>base</a:t>
            </a:r>
            <a:endParaRPr lang="en-US" altLang="fr-FR" sz="2400" b="1" dirty="0">
              <a:solidFill>
                <a:schemeClr val="accent2"/>
              </a:solidFill>
              <a:latin typeface="Arial" pitchFamily="34" charset="0"/>
            </a:endParaRPr>
          </a:p>
        </p:txBody>
      </p:sp>
      <p:sp>
        <p:nvSpPr>
          <p:cNvPr id="17" name="AutoShape 8"/>
          <p:cNvSpPr>
            <a:spLocks noChangeArrowheads="1"/>
          </p:cNvSpPr>
          <p:nvPr/>
        </p:nvSpPr>
        <p:spPr bwMode="auto">
          <a:xfrm>
            <a:off x="3581400" y="5111080"/>
            <a:ext cx="1752600" cy="838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smtClean="0">
                <a:solidFill>
                  <a:srgbClr val="0070C0"/>
                </a:solidFill>
                <a:latin typeface="Arial" pitchFamily="34" charset="0"/>
              </a:rPr>
              <a:t>CCN</a:t>
            </a:r>
          </a:p>
          <a:p>
            <a:pPr algn="ctr" eaLnBrk="1" hangingPunct="1">
              <a:spcBef>
                <a:spcPct val="0"/>
              </a:spcBef>
              <a:buFontTx/>
              <a:buNone/>
            </a:pPr>
            <a:r>
              <a:rPr lang="en-US" altLang="fr-FR" sz="2000" b="1" dirty="0">
                <a:solidFill>
                  <a:srgbClr val="0070C0"/>
                </a:solidFill>
                <a:latin typeface="Arial" pitchFamily="34" charset="0"/>
              </a:rPr>
              <a:t>a</a:t>
            </a:r>
            <a:r>
              <a:rPr lang="en-US" altLang="fr-FR" sz="2000" b="1" dirty="0" smtClean="0">
                <a:solidFill>
                  <a:srgbClr val="0070C0"/>
                </a:solidFill>
                <a:latin typeface="Arial" pitchFamily="34" charset="0"/>
              </a:rPr>
              <a:t>ctivation</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grpSp>
        <p:nvGrpSpPr>
          <p:cNvPr id="18" name="Group 9"/>
          <p:cNvGrpSpPr>
            <a:grpSpLocks/>
          </p:cNvGrpSpPr>
          <p:nvPr/>
        </p:nvGrpSpPr>
        <p:grpSpPr bwMode="auto">
          <a:xfrm>
            <a:off x="533400" y="4911725"/>
            <a:ext cx="3124200" cy="1200150"/>
            <a:chOff x="336" y="3094"/>
            <a:chExt cx="1968" cy="756"/>
          </a:xfrm>
        </p:grpSpPr>
        <p:sp>
          <p:nvSpPr>
            <p:cNvPr id="19" name="Text Box 10"/>
            <p:cNvSpPr txBox="1">
              <a:spLocks noChangeArrowheads="1"/>
            </p:cNvSpPr>
            <p:nvPr/>
          </p:nvSpPr>
          <p:spPr bwMode="auto">
            <a:xfrm>
              <a:off x="336" y="3094"/>
              <a:ext cx="1296" cy="756"/>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a:solidFill>
                    <a:srgbClr val="008080"/>
                  </a:solidFill>
                  <a:latin typeface="Arial" pitchFamily="34" charset="0"/>
                </a:rPr>
                <a:t>A</a:t>
              </a:r>
              <a:r>
                <a:rPr lang="en-US" altLang="fr-FR" sz="1800" b="1" dirty="0" smtClean="0">
                  <a:solidFill>
                    <a:srgbClr val="008080"/>
                  </a:solidFill>
                  <a:latin typeface="Arial" pitchFamily="34" charset="0"/>
                </a:rPr>
                <a:t>erosol size distribution &amp; chemical composition</a:t>
              </a:r>
              <a:endParaRPr lang="en-US" altLang="fr-FR" sz="1800" b="1" dirty="0">
                <a:solidFill>
                  <a:srgbClr val="008080"/>
                </a:solidFill>
                <a:latin typeface="Arial" pitchFamily="34" charset="0"/>
              </a:endParaRPr>
            </a:p>
          </p:txBody>
        </p:sp>
        <p:sp>
          <p:nvSpPr>
            <p:cNvPr id="20" name="AutoShape 11"/>
            <p:cNvSpPr>
              <a:spLocks noChangeArrowheads="1"/>
            </p:cNvSpPr>
            <p:nvPr/>
          </p:nvSpPr>
          <p:spPr bwMode="auto">
            <a:xfrm>
              <a:off x="1632" y="3190"/>
              <a:ext cx="672" cy="188"/>
            </a:xfrm>
            <a:prstGeom prst="rightArrow">
              <a:avLst>
                <a:gd name="adj1" fmla="val 50000"/>
                <a:gd name="adj2" fmla="val 89362"/>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grpSp>
      <p:grpSp>
        <p:nvGrpSpPr>
          <p:cNvPr id="21" name="Group 12"/>
          <p:cNvGrpSpPr>
            <a:grpSpLocks/>
          </p:cNvGrpSpPr>
          <p:nvPr/>
        </p:nvGrpSpPr>
        <p:grpSpPr bwMode="auto">
          <a:xfrm>
            <a:off x="5334000" y="4348163"/>
            <a:ext cx="3276600" cy="1519237"/>
            <a:chOff x="3360" y="2352"/>
            <a:chExt cx="2064" cy="957"/>
          </a:xfrm>
        </p:grpSpPr>
        <p:sp>
          <p:nvSpPr>
            <p:cNvPr id="22" name="Text Box 13"/>
            <p:cNvSpPr txBox="1">
              <a:spLocks noChangeArrowheads="1"/>
            </p:cNvSpPr>
            <p:nvPr/>
          </p:nvSpPr>
          <p:spPr bwMode="auto">
            <a:xfrm>
              <a:off x="4032" y="3072"/>
              <a:ext cx="1296" cy="237"/>
            </a:xfrm>
            <a:prstGeom prst="rect">
              <a:avLst/>
            </a:prstGeom>
            <a:solidFill>
              <a:srgbClr val="FFCC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fr-FR" sz="1800" b="1" dirty="0">
                  <a:solidFill>
                    <a:srgbClr val="008080"/>
                  </a:solidFill>
                  <a:latin typeface="Arial" pitchFamily="34" charset="0"/>
                </a:rPr>
                <a:t>T</a:t>
              </a:r>
              <a:r>
                <a:rPr lang="en-US" altLang="fr-FR" sz="1800" b="1" dirty="0" smtClean="0">
                  <a:solidFill>
                    <a:srgbClr val="008080"/>
                  </a:solidFill>
                  <a:latin typeface="Arial" pitchFamily="34" charset="0"/>
                </a:rPr>
                <a:t>urbulent fluxes</a:t>
              </a:r>
              <a:endParaRPr lang="en-US" altLang="fr-FR" sz="1800" b="1" dirty="0">
                <a:solidFill>
                  <a:srgbClr val="008080"/>
                </a:solidFill>
                <a:latin typeface="Arial" pitchFamily="34" charset="0"/>
              </a:endParaRPr>
            </a:p>
          </p:txBody>
        </p:sp>
        <p:sp>
          <p:nvSpPr>
            <p:cNvPr id="23" name="AutoShape 14"/>
            <p:cNvSpPr>
              <a:spLocks noChangeArrowheads="1"/>
            </p:cNvSpPr>
            <p:nvPr/>
          </p:nvSpPr>
          <p:spPr bwMode="auto">
            <a:xfrm>
              <a:off x="4992" y="2352"/>
              <a:ext cx="432" cy="720"/>
            </a:xfrm>
            <a:prstGeom prst="upArrow">
              <a:avLst>
                <a:gd name="adj1" fmla="val 50000"/>
                <a:gd name="adj2" fmla="val 41667"/>
              </a:avLst>
            </a:prstGeom>
            <a:solidFill>
              <a:srgbClr val="FFCC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25" name="Text Box 15"/>
            <p:cNvSpPr txBox="1">
              <a:spLocks noChangeArrowheads="1"/>
            </p:cNvSpPr>
            <p:nvPr/>
          </p:nvSpPr>
          <p:spPr bwMode="auto">
            <a:xfrm>
              <a:off x="5088" y="2688"/>
              <a:ext cx="288" cy="288"/>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rgbClr val="FF66CC"/>
                  </a:solidFill>
                  <a:latin typeface="Arial" pitchFamily="34" charset="0"/>
                </a:rPr>
                <a:t>w</a:t>
              </a:r>
              <a:endParaRPr lang="en-US" altLang="fr-FR" sz="2400" b="1" dirty="0">
                <a:solidFill>
                  <a:srgbClr val="FF66CC"/>
                </a:solidFill>
                <a:latin typeface="Arial" pitchFamily="34" charset="0"/>
              </a:endParaRPr>
            </a:p>
          </p:txBody>
        </p:sp>
        <p:sp>
          <p:nvSpPr>
            <p:cNvPr id="28" name="AutoShape 16"/>
            <p:cNvSpPr>
              <a:spLocks noChangeArrowheads="1"/>
            </p:cNvSpPr>
            <p:nvPr/>
          </p:nvSpPr>
          <p:spPr bwMode="auto">
            <a:xfrm flipH="1">
              <a:off x="3360" y="3072"/>
              <a:ext cx="672" cy="192"/>
            </a:xfrm>
            <a:prstGeom prst="rightArrow">
              <a:avLst>
                <a:gd name="adj1" fmla="val 50000"/>
                <a:gd name="adj2" fmla="val 875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grpSp>
      <p:grpSp>
        <p:nvGrpSpPr>
          <p:cNvPr id="31" name="Group 18"/>
          <p:cNvGrpSpPr>
            <a:grpSpLocks/>
          </p:cNvGrpSpPr>
          <p:nvPr/>
        </p:nvGrpSpPr>
        <p:grpSpPr bwMode="auto">
          <a:xfrm>
            <a:off x="3352800" y="3967163"/>
            <a:ext cx="2209800" cy="1138237"/>
            <a:chOff x="2112" y="2259"/>
            <a:chExt cx="1392" cy="717"/>
          </a:xfrm>
        </p:grpSpPr>
        <p:sp>
          <p:nvSpPr>
            <p:cNvPr id="32" name="Text Box 19"/>
            <p:cNvSpPr txBox="1">
              <a:spLocks noChangeArrowheads="1"/>
            </p:cNvSpPr>
            <p:nvPr/>
          </p:nvSpPr>
          <p:spPr bwMode="auto">
            <a:xfrm>
              <a:off x="2160" y="2259"/>
              <a:ext cx="1296" cy="237"/>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err="1" smtClean="0">
                  <a:solidFill>
                    <a:srgbClr val="008080"/>
                  </a:solidFill>
                  <a:latin typeface="Arial" pitchFamily="34" charset="0"/>
                </a:rPr>
                <a:t>Nact</a:t>
              </a:r>
              <a:endParaRPr lang="en-US" altLang="fr-FR" sz="1800" b="1" dirty="0">
                <a:solidFill>
                  <a:srgbClr val="008080"/>
                </a:solidFill>
                <a:latin typeface="Arial" pitchFamily="34" charset="0"/>
              </a:endParaRPr>
            </a:p>
          </p:txBody>
        </p:sp>
        <p:sp>
          <p:nvSpPr>
            <p:cNvPr id="33" name="AutoShape 20"/>
            <p:cNvSpPr>
              <a:spLocks noChangeArrowheads="1"/>
            </p:cNvSpPr>
            <p:nvPr/>
          </p:nvSpPr>
          <p:spPr bwMode="auto">
            <a:xfrm>
              <a:off x="2112" y="2448"/>
              <a:ext cx="1392" cy="528"/>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34" name="Text Box 21"/>
            <p:cNvSpPr txBox="1">
              <a:spLocks noChangeArrowheads="1"/>
            </p:cNvSpPr>
            <p:nvPr/>
          </p:nvSpPr>
          <p:spPr bwMode="auto">
            <a:xfrm>
              <a:off x="2256" y="2592"/>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grpSp>
      <p:sp>
        <p:nvSpPr>
          <p:cNvPr id="35" name="Text Box 22"/>
          <p:cNvSpPr txBox="1">
            <a:spLocks noChangeArrowheads="1"/>
          </p:cNvSpPr>
          <p:nvPr/>
        </p:nvSpPr>
        <p:spPr bwMode="auto">
          <a:xfrm>
            <a:off x="8153400" y="1905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chemeClr val="accent2"/>
                </a:solidFill>
                <a:latin typeface="Arial" pitchFamily="34" charset="0"/>
              </a:rPr>
              <a:t>top</a:t>
            </a:r>
            <a:endParaRPr lang="en-US" altLang="fr-FR" sz="2400" b="1" dirty="0">
              <a:solidFill>
                <a:schemeClr val="accent2"/>
              </a:solidFill>
              <a:latin typeface="Arial" pitchFamily="34" charset="0"/>
            </a:endParaRPr>
          </a:p>
        </p:txBody>
      </p:sp>
      <p:grpSp>
        <p:nvGrpSpPr>
          <p:cNvPr id="36" name="Group 23"/>
          <p:cNvGrpSpPr>
            <a:grpSpLocks/>
          </p:cNvGrpSpPr>
          <p:nvPr/>
        </p:nvGrpSpPr>
        <p:grpSpPr bwMode="auto">
          <a:xfrm>
            <a:off x="3429000" y="1371600"/>
            <a:ext cx="2895600" cy="925513"/>
            <a:chOff x="2160" y="1488"/>
            <a:chExt cx="1824" cy="583"/>
          </a:xfrm>
        </p:grpSpPr>
        <p:sp>
          <p:nvSpPr>
            <p:cNvPr id="37" name="AutoShape 24"/>
            <p:cNvSpPr>
              <a:spLocks noChangeArrowheads="1"/>
            </p:cNvSpPr>
            <p:nvPr/>
          </p:nvSpPr>
          <p:spPr bwMode="auto">
            <a:xfrm>
              <a:off x="3456" y="1824"/>
              <a:ext cx="528" cy="192"/>
            </a:xfrm>
            <a:prstGeom prst="rightArrow">
              <a:avLst>
                <a:gd name="adj1" fmla="val 50000"/>
                <a:gd name="adj2" fmla="val 6875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38" name="Text Box 25"/>
            <p:cNvSpPr txBox="1">
              <a:spLocks noChangeArrowheads="1"/>
            </p:cNvSpPr>
            <p:nvPr/>
          </p:nvSpPr>
          <p:spPr bwMode="auto">
            <a:xfrm>
              <a:off x="2160" y="1488"/>
              <a:ext cx="1296" cy="583"/>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fr-FR" sz="1800" b="1" dirty="0">
                  <a:solidFill>
                    <a:srgbClr val="008080"/>
                  </a:solidFill>
                  <a:latin typeface="Arial" pitchFamily="34" charset="0"/>
                </a:rPr>
                <a:t>S</a:t>
              </a:r>
              <a:r>
                <a:rPr lang="en-US" altLang="fr-FR" sz="1800" b="1" dirty="0" smtClean="0">
                  <a:solidFill>
                    <a:srgbClr val="008080"/>
                  </a:solidFill>
                  <a:latin typeface="Arial" pitchFamily="34" charset="0"/>
                </a:rPr>
                <a:t>patial and size distribution of droplets</a:t>
              </a:r>
              <a:endParaRPr lang="en-US" altLang="fr-FR" sz="1800" b="1" dirty="0">
                <a:solidFill>
                  <a:srgbClr val="008080"/>
                </a:solidFill>
                <a:latin typeface="Arial" pitchFamily="34" charset="0"/>
              </a:endParaRPr>
            </a:p>
          </p:txBody>
        </p:sp>
      </p:grpSp>
      <p:sp>
        <p:nvSpPr>
          <p:cNvPr id="39" name="AutoShape 26"/>
          <p:cNvSpPr>
            <a:spLocks noChangeArrowheads="1"/>
          </p:cNvSpPr>
          <p:nvPr/>
        </p:nvSpPr>
        <p:spPr bwMode="auto">
          <a:xfrm>
            <a:off x="6248400" y="1905000"/>
            <a:ext cx="1447800" cy="11430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a:solidFill>
                  <a:srgbClr val="0070C0"/>
                </a:solidFill>
                <a:latin typeface="Arial" pitchFamily="34" charset="0"/>
              </a:rPr>
              <a:t>R</a:t>
            </a:r>
            <a:r>
              <a:rPr lang="en-US" altLang="fr-FR" sz="2000" b="1" dirty="0" smtClean="0">
                <a:solidFill>
                  <a:srgbClr val="0070C0"/>
                </a:solidFill>
                <a:latin typeface="Arial" pitchFamily="34" charset="0"/>
              </a:rPr>
              <a:t>adiative </a:t>
            </a:r>
          </a:p>
          <a:p>
            <a:pPr algn="ctr" eaLnBrk="1" hangingPunct="1">
              <a:spcBef>
                <a:spcPct val="0"/>
              </a:spcBef>
              <a:buFontTx/>
              <a:buNone/>
            </a:pPr>
            <a:r>
              <a:rPr lang="en-US" altLang="fr-FR" sz="2000" b="1" dirty="0" smtClean="0">
                <a:solidFill>
                  <a:srgbClr val="0070C0"/>
                </a:solidFill>
                <a:latin typeface="Arial" pitchFamily="34" charset="0"/>
              </a:rPr>
              <a:t>transfer</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grpSp>
        <p:nvGrpSpPr>
          <p:cNvPr id="40" name="Group 27"/>
          <p:cNvGrpSpPr>
            <a:grpSpLocks/>
          </p:cNvGrpSpPr>
          <p:nvPr/>
        </p:nvGrpSpPr>
        <p:grpSpPr bwMode="auto">
          <a:xfrm>
            <a:off x="6019800" y="492125"/>
            <a:ext cx="2209800" cy="1412875"/>
            <a:chOff x="3744" y="742"/>
            <a:chExt cx="1392" cy="890"/>
          </a:xfrm>
        </p:grpSpPr>
        <p:sp>
          <p:nvSpPr>
            <p:cNvPr id="41" name="Text Box 28"/>
            <p:cNvSpPr txBox="1">
              <a:spLocks noChangeArrowheads="1"/>
            </p:cNvSpPr>
            <p:nvPr/>
          </p:nvSpPr>
          <p:spPr bwMode="auto">
            <a:xfrm>
              <a:off x="3840" y="742"/>
              <a:ext cx="1248" cy="410"/>
            </a:xfrm>
            <a:prstGeom prst="rect">
              <a:avLst/>
            </a:prstGeom>
            <a:solidFill>
              <a:schemeClr val="accent3">
                <a:lumMod val="40000"/>
                <a:lumOff val="60000"/>
              </a:schemeClr>
            </a:soli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a:solidFill>
                    <a:srgbClr val="008080"/>
                  </a:solidFill>
                  <a:latin typeface="Arial" pitchFamily="34" charset="0"/>
                </a:rPr>
                <a:t>M</a:t>
              </a:r>
              <a:r>
                <a:rPr lang="en-US" altLang="fr-FR" sz="1800" b="1" dirty="0" smtClean="0">
                  <a:solidFill>
                    <a:srgbClr val="008080"/>
                  </a:solidFill>
                  <a:latin typeface="Arial" pitchFamily="34" charset="0"/>
                </a:rPr>
                <a:t>ultispectral</a:t>
              </a:r>
            </a:p>
            <a:p>
              <a:pPr algn="ctr" eaLnBrk="1" hangingPunct="1">
                <a:spcBef>
                  <a:spcPct val="0"/>
                </a:spcBef>
                <a:buFontTx/>
                <a:buNone/>
              </a:pPr>
              <a:r>
                <a:rPr lang="en-US" altLang="fr-FR" sz="1800" b="1" dirty="0" smtClean="0">
                  <a:solidFill>
                    <a:srgbClr val="008080"/>
                  </a:solidFill>
                  <a:latin typeface="Arial" pitchFamily="34" charset="0"/>
                </a:rPr>
                <a:t>radiances</a:t>
              </a:r>
              <a:endParaRPr lang="en-US" altLang="fr-FR" sz="1800" b="1" dirty="0">
                <a:solidFill>
                  <a:srgbClr val="008080"/>
                </a:solidFill>
                <a:latin typeface="Arial" pitchFamily="34" charset="0"/>
              </a:endParaRPr>
            </a:p>
          </p:txBody>
        </p:sp>
        <p:sp>
          <p:nvSpPr>
            <p:cNvPr id="42" name="AutoShape 29"/>
            <p:cNvSpPr>
              <a:spLocks noChangeArrowheads="1"/>
            </p:cNvSpPr>
            <p:nvPr/>
          </p:nvSpPr>
          <p:spPr bwMode="auto">
            <a:xfrm>
              <a:off x="3744" y="1104"/>
              <a:ext cx="1392" cy="528"/>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3" name="Text Box 30"/>
            <p:cNvSpPr txBox="1">
              <a:spLocks noChangeArrowheads="1"/>
            </p:cNvSpPr>
            <p:nvPr/>
          </p:nvSpPr>
          <p:spPr bwMode="auto">
            <a:xfrm>
              <a:off x="3936" y="1248"/>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grpSp>
      <p:sp>
        <p:nvSpPr>
          <p:cNvPr id="44" name="AutoShape 31"/>
          <p:cNvSpPr>
            <a:spLocks noChangeArrowheads="1"/>
          </p:cNvSpPr>
          <p:nvPr/>
        </p:nvSpPr>
        <p:spPr bwMode="auto">
          <a:xfrm>
            <a:off x="685800" y="1828800"/>
            <a:ext cx="1828800" cy="1219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a:solidFill>
                  <a:srgbClr val="0070C0"/>
                </a:solidFill>
                <a:latin typeface="Arial" pitchFamily="34" charset="0"/>
              </a:rPr>
              <a:t>Cloud</a:t>
            </a:r>
          </a:p>
          <a:p>
            <a:pPr algn="ctr" eaLnBrk="1" hangingPunct="1">
              <a:spcBef>
                <a:spcPct val="0"/>
              </a:spcBef>
              <a:buFontTx/>
              <a:buNone/>
            </a:pPr>
            <a:r>
              <a:rPr lang="en-US" altLang="fr-FR" sz="2000" b="1" dirty="0">
                <a:solidFill>
                  <a:srgbClr val="0070C0"/>
                </a:solidFill>
                <a:latin typeface="Arial" pitchFamily="34" charset="0"/>
              </a:rPr>
              <a:t>microphysical</a:t>
            </a:r>
          </a:p>
          <a:p>
            <a:pPr algn="ctr" eaLnBrk="1" hangingPunct="1">
              <a:spcBef>
                <a:spcPct val="0"/>
              </a:spcBef>
              <a:buFontTx/>
              <a:buNone/>
            </a:pPr>
            <a:r>
              <a:rPr lang="en-US" altLang="fr-FR" sz="2000" b="1" dirty="0">
                <a:solidFill>
                  <a:srgbClr val="0070C0"/>
                </a:solidFill>
                <a:latin typeface="Arial" pitchFamily="34" charset="0"/>
              </a:rPr>
              <a:t>model</a:t>
            </a:r>
          </a:p>
        </p:txBody>
      </p:sp>
      <p:sp>
        <p:nvSpPr>
          <p:cNvPr id="45" name="AutoShape 32"/>
          <p:cNvSpPr>
            <a:spLocks noChangeArrowheads="1"/>
          </p:cNvSpPr>
          <p:nvPr/>
        </p:nvSpPr>
        <p:spPr bwMode="auto">
          <a:xfrm flipH="1">
            <a:off x="2438400" y="1905000"/>
            <a:ext cx="990600" cy="304800"/>
          </a:xfrm>
          <a:prstGeom prst="rightArrow">
            <a:avLst>
              <a:gd name="adj1" fmla="val 50000"/>
              <a:gd name="adj2" fmla="val 8125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6" name="Text Box 33"/>
          <p:cNvSpPr txBox="1">
            <a:spLocks noChangeArrowheads="1"/>
          </p:cNvSpPr>
          <p:nvPr/>
        </p:nvSpPr>
        <p:spPr bwMode="auto">
          <a:xfrm>
            <a:off x="533400" y="3657600"/>
            <a:ext cx="2057400" cy="925513"/>
          </a:xfrm>
          <a:prstGeom prst="rect">
            <a:avLst/>
          </a:prstGeom>
          <a:solidFill>
            <a:schemeClr val="accent3">
              <a:lumMod val="40000"/>
              <a:lumOff val="60000"/>
            </a:schemeClr>
          </a:solidFill>
          <a:ln w="9525">
            <a:solidFill>
              <a:srgbClr val="0099FF"/>
            </a:solidFill>
            <a:miter lim="800000"/>
            <a:headEnd/>
            <a:tailEnd/>
          </a:ln>
          <a:effec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smtClean="0">
                <a:solidFill>
                  <a:srgbClr val="008080"/>
                </a:solidFill>
                <a:latin typeface="Arial" pitchFamily="34" charset="0"/>
              </a:rPr>
              <a:t>Spatial and size distribution of precipitation</a:t>
            </a:r>
            <a:endParaRPr lang="en-US" altLang="fr-FR" sz="1800" b="1" dirty="0">
              <a:solidFill>
                <a:srgbClr val="008080"/>
              </a:solidFill>
              <a:latin typeface="Arial" pitchFamily="34" charset="0"/>
            </a:endParaRPr>
          </a:p>
        </p:txBody>
      </p:sp>
      <p:sp>
        <p:nvSpPr>
          <p:cNvPr id="47" name="AutoShape 34"/>
          <p:cNvSpPr>
            <a:spLocks noChangeArrowheads="1"/>
          </p:cNvSpPr>
          <p:nvPr/>
        </p:nvSpPr>
        <p:spPr bwMode="auto">
          <a:xfrm>
            <a:off x="457200" y="2895600"/>
            <a:ext cx="2209800" cy="838200"/>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8" name="Text Box 35"/>
          <p:cNvSpPr txBox="1">
            <a:spLocks noChangeArrowheads="1"/>
          </p:cNvSpPr>
          <p:nvPr/>
        </p:nvSpPr>
        <p:spPr bwMode="auto">
          <a:xfrm>
            <a:off x="762000" y="31242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sp>
        <p:nvSpPr>
          <p:cNvPr id="49" name="AutoShape 37"/>
          <p:cNvSpPr>
            <a:spLocks noChangeArrowheads="1"/>
          </p:cNvSpPr>
          <p:nvPr/>
        </p:nvSpPr>
        <p:spPr bwMode="auto">
          <a:xfrm>
            <a:off x="3581400" y="3124200"/>
            <a:ext cx="1752600" cy="838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smtClean="0">
                <a:solidFill>
                  <a:srgbClr val="0070C0"/>
                </a:solidFill>
                <a:latin typeface="Arial" pitchFamily="34" charset="0"/>
              </a:rPr>
              <a:t>Droplet</a:t>
            </a:r>
          </a:p>
          <a:p>
            <a:pPr algn="ctr" eaLnBrk="1" hangingPunct="1">
              <a:spcBef>
                <a:spcPct val="0"/>
              </a:spcBef>
              <a:buFontTx/>
              <a:buNone/>
            </a:pPr>
            <a:r>
              <a:rPr lang="en-US" altLang="fr-FR" sz="2000" b="1" dirty="0" smtClean="0">
                <a:solidFill>
                  <a:srgbClr val="0070C0"/>
                </a:solidFill>
                <a:latin typeface="Arial" pitchFamily="34" charset="0"/>
              </a:rPr>
              <a:t>growth</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sp>
        <p:nvSpPr>
          <p:cNvPr id="50" name="AutoShape 38"/>
          <p:cNvSpPr>
            <a:spLocks noChangeArrowheads="1"/>
          </p:cNvSpPr>
          <p:nvPr/>
        </p:nvSpPr>
        <p:spPr bwMode="auto">
          <a:xfrm>
            <a:off x="3429000" y="2286000"/>
            <a:ext cx="2209800" cy="838200"/>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51" name="Text Box 39"/>
          <p:cNvSpPr txBox="1">
            <a:spLocks noChangeArrowheads="1"/>
          </p:cNvSpPr>
          <p:nvPr/>
        </p:nvSpPr>
        <p:spPr bwMode="auto">
          <a:xfrm>
            <a:off x="3733800" y="25146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sp>
        <p:nvSpPr>
          <p:cNvPr id="7" name="Rectangle 6"/>
          <p:cNvSpPr/>
          <p:nvPr/>
        </p:nvSpPr>
        <p:spPr>
          <a:xfrm>
            <a:off x="5508104" y="44624"/>
            <a:ext cx="3397696" cy="3967163"/>
          </a:xfrm>
          <a:prstGeom prst="rect">
            <a:avLst/>
          </a:prstGeom>
          <a:solidFill>
            <a:schemeClr val="bg1">
              <a:lumMod val="6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40084" y="1161542"/>
            <a:ext cx="3379788" cy="3499866"/>
          </a:xfrm>
          <a:prstGeom prst="rect">
            <a:avLst/>
          </a:prstGeom>
          <a:solidFill>
            <a:schemeClr val="bg1">
              <a:lumMod val="6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0323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8" name="Rectangle 5"/>
          <p:cNvSpPr>
            <a:spLocks noChangeArrowheads="1"/>
          </p:cNvSpPr>
          <p:nvPr/>
        </p:nvSpPr>
        <p:spPr bwMode="auto">
          <a:xfrm>
            <a:off x="457200" y="1403648"/>
            <a:ext cx="8305800" cy="4419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Aft>
                <a:spcPct val="20000"/>
              </a:spcAft>
              <a:buFontTx/>
              <a:buNone/>
            </a:pPr>
            <a:endParaRPr lang="en-US" altLang="fr-FR" sz="2400" b="1" dirty="0"/>
          </a:p>
        </p:txBody>
      </p:sp>
      <p:sp>
        <p:nvSpPr>
          <p:cNvPr id="9" name="AutoShape 6"/>
          <p:cNvSpPr>
            <a:spLocks noChangeArrowheads="1"/>
          </p:cNvSpPr>
          <p:nvPr/>
        </p:nvSpPr>
        <p:spPr bwMode="auto">
          <a:xfrm>
            <a:off x="2438400" y="2546648"/>
            <a:ext cx="685800" cy="381000"/>
          </a:xfrm>
          <a:prstGeom prst="rightArrow">
            <a:avLst>
              <a:gd name="adj1" fmla="val 50000"/>
              <a:gd name="adj2" fmla="val 4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10" name="AutoShape 7"/>
          <p:cNvSpPr>
            <a:spLocks noChangeArrowheads="1"/>
          </p:cNvSpPr>
          <p:nvPr/>
        </p:nvSpPr>
        <p:spPr bwMode="auto">
          <a:xfrm>
            <a:off x="6096000" y="2546648"/>
            <a:ext cx="685800" cy="381000"/>
          </a:xfrm>
          <a:prstGeom prst="rightArrow">
            <a:avLst>
              <a:gd name="adj1" fmla="val 50000"/>
              <a:gd name="adj2" fmla="val 4500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11" name="AutoShape 8"/>
          <p:cNvSpPr>
            <a:spLocks noChangeArrowheads="1"/>
          </p:cNvSpPr>
          <p:nvPr/>
        </p:nvSpPr>
        <p:spPr bwMode="auto">
          <a:xfrm>
            <a:off x="6477000" y="3461048"/>
            <a:ext cx="2286000" cy="609600"/>
          </a:xfrm>
          <a:prstGeom prst="plus">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dirty="0" smtClean="0"/>
              <a:t>COMPARISON</a:t>
            </a:r>
            <a:endParaRPr lang="en-US" altLang="fr-FR" sz="2400" dirty="0"/>
          </a:p>
        </p:txBody>
      </p:sp>
      <p:sp>
        <p:nvSpPr>
          <p:cNvPr id="12" name="Oval 9"/>
          <p:cNvSpPr>
            <a:spLocks noChangeArrowheads="1"/>
          </p:cNvSpPr>
          <p:nvPr/>
        </p:nvSpPr>
        <p:spPr bwMode="auto">
          <a:xfrm>
            <a:off x="3124200" y="1566158"/>
            <a:ext cx="2971800" cy="2438400"/>
          </a:xfrm>
          <a:prstGeom prst="ellipse">
            <a:avLst/>
          </a:prstGeom>
          <a:solidFill>
            <a:schemeClr val="accent1">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b="1" dirty="0" smtClean="0">
                <a:solidFill>
                  <a:srgbClr val="0070C0"/>
                </a:solidFill>
              </a:rPr>
              <a:t>Inverse radiative</a:t>
            </a:r>
          </a:p>
          <a:p>
            <a:pPr algn="ctr" eaLnBrk="1" hangingPunct="1">
              <a:spcBef>
                <a:spcPct val="0"/>
              </a:spcBef>
              <a:buFontTx/>
              <a:buNone/>
            </a:pPr>
            <a:r>
              <a:rPr lang="en-US" altLang="fr-FR" sz="2400" b="1" dirty="0" smtClean="0">
                <a:solidFill>
                  <a:srgbClr val="0070C0"/>
                </a:solidFill>
              </a:rPr>
              <a:t>transfer model</a:t>
            </a:r>
          </a:p>
        </p:txBody>
      </p:sp>
      <p:sp>
        <p:nvSpPr>
          <p:cNvPr id="13" name="AutoShape 10"/>
          <p:cNvSpPr>
            <a:spLocks noChangeArrowheads="1"/>
          </p:cNvSpPr>
          <p:nvPr/>
        </p:nvSpPr>
        <p:spPr bwMode="auto">
          <a:xfrm>
            <a:off x="762000" y="2013248"/>
            <a:ext cx="1676400" cy="1447800"/>
          </a:xfrm>
          <a:prstGeom prst="octagon">
            <a:avLst>
              <a:gd name="adj" fmla="val 29287"/>
            </a:avLst>
          </a:prstGeom>
          <a:solidFill>
            <a:schemeClr val="accent3">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3">
                    <a:lumMod val="75000"/>
                  </a:schemeClr>
                </a:solidFill>
              </a:rPr>
              <a:t>Measured</a:t>
            </a:r>
          </a:p>
          <a:p>
            <a:pPr algn="ctr" eaLnBrk="1" hangingPunct="1">
              <a:lnSpc>
                <a:spcPct val="75000"/>
              </a:lnSpc>
              <a:spcBef>
                <a:spcPct val="0"/>
              </a:spcBef>
              <a:buFontTx/>
              <a:buNone/>
            </a:pPr>
            <a:r>
              <a:rPr lang="en-US" altLang="fr-FR" sz="2400" dirty="0" smtClean="0">
                <a:solidFill>
                  <a:schemeClr val="accent3">
                    <a:lumMod val="75000"/>
                  </a:schemeClr>
                </a:solidFill>
              </a:rPr>
              <a:t>VIS and NIR</a:t>
            </a:r>
          </a:p>
          <a:p>
            <a:pPr algn="ctr" eaLnBrk="1" hangingPunct="1">
              <a:lnSpc>
                <a:spcPct val="75000"/>
              </a:lnSpc>
              <a:spcBef>
                <a:spcPct val="0"/>
              </a:spcBef>
              <a:buFontTx/>
              <a:buNone/>
            </a:pPr>
            <a:r>
              <a:rPr lang="en-US" altLang="fr-FR" sz="2400" dirty="0" smtClean="0">
                <a:solidFill>
                  <a:schemeClr val="accent3">
                    <a:lumMod val="75000"/>
                  </a:schemeClr>
                </a:solidFill>
              </a:rPr>
              <a:t>radiances</a:t>
            </a:r>
            <a:endParaRPr lang="en-US" altLang="fr-FR" sz="2400" i="1" dirty="0">
              <a:solidFill>
                <a:schemeClr val="accent3">
                  <a:lumMod val="75000"/>
                </a:schemeClr>
              </a:solidFill>
            </a:endParaRPr>
          </a:p>
        </p:txBody>
      </p:sp>
      <p:sp>
        <p:nvSpPr>
          <p:cNvPr id="14" name="AutoShape 11"/>
          <p:cNvSpPr>
            <a:spLocks noChangeArrowheads="1"/>
          </p:cNvSpPr>
          <p:nvPr/>
        </p:nvSpPr>
        <p:spPr bwMode="auto">
          <a:xfrm>
            <a:off x="6781800" y="2013248"/>
            <a:ext cx="1676400" cy="1447800"/>
          </a:xfrm>
          <a:prstGeom prst="octagon">
            <a:avLst>
              <a:gd name="adj" fmla="val 29287"/>
            </a:avLst>
          </a:prstGeom>
          <a:solidFill>
            <a:schemeClr val="accent3">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3">
                    <a:lumMod val="75000"/>
                  </a:schemeClr>
                </a:solidFill>
              </a:rPr>
              <a:t>Retrieved </a:t>
            </a:r>
          </a:p>
          <a:p>
            <a:pPr algn="ctr" eaLnBrk="1" hangingPunct="1">
              <a:lnSpc>
                <a:spcPct val="75000"/>
              </a:lnSpc>
              <a:spcBef>
                <a:spcPct val="0"/>
              </a:spcBef>
              <a:buFontTx/>
              <a:buNone/>
            </a:pPr>
            <a:r>
              <a:rPr lang="en-US" altLang="fr-FR" sz="2400" dirty="0" err="1" smtClean="0">
                <a:solidFill>
                  <a:schemeClr val="accent3">
                    <a:lumMod val="75000"/>
                  </a:schemeClr>
                </a:solidFill>
              </a:rPr>
              <a:t>Nact</a:t>
            </a:r>
            <a:r>
              <a:rPr lang="en-US" altLang="fr-FR" sz="2400" dirty="0" smtClean="0">
                <a:solidFill>
                  <a:schemeClr val="accent3">
                    <a:lumMod val="75000"/>
                  </a:schemeClr>
                </a:solidFill>
              </a:rPr>
              <a:t> &amp; H</a:t>
            </a:r>
            <a:endParaRPr lang="en-US" altLang="fr-FR" sz="2400" dirty="0">
              <a:solidFill>
                <a:schemeClr val="accent2"/>
              </a:solidFill>
            </a:endParaRPr>
          </a:p>
        </p:txBody>
      </p:sp>
      <p:sp>
        <p:nvSpPr>
          <p:cNvPr id="15" name="AutoShape 12"/>
          <p:cNvSpPr>
            <a:spLocks noChangeArrowheads="1"/>
          </p:cNvSpPr>
          <p:nvPr/>
        </p:nvSpPr>
        <p:spPr bwMode="auto">
          <a:xfrm>
            <a:off x="6781800" y="4070648"/>
            <a:ext cx="1676400" cy="1447800"/>
          </a:xfrm>
          <a:prstGeom prst="octagon">
            <a:avLst>
              <a:gd name="adj" fmla="val 29287"/>
            </a:avLst>
          </a:prstGeom>
          <a:solidFill>
            <a:schemeClr val="accent2">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2">
                    <a:lumMod val="75000"/>
                  </a:schemeClr>
                </a:solidFill>
              </a:rPr>
              <a:t>Measured</a:t>
            </a:r>
          </a:p>
          <a:p>
            <a:pPr algn="ctr" eaLnBrk="1" hangingPunct="1">
              <a:lnSpc>
                <a:spcPct val="75000"/>
              </a:lnSpc>
              <a:spcBef>
                <a:spcPct val="0"/>
              </a:spcBef>
              <a:buFontTx/>
              <a:buNone/>
            </a:pPr>
            <a:r>
              <a:rPr lang="en-US" altLang="fr-FR" sz="2400" dirty="0" err="1" smtClean="0">
                <a:solidFill>
                  <a:schemeClr val="accent2">
                    <a:lumMod val="75000"/>
                  </a:schemeClr>
                </a:solidFill>
              </a:rPr>
              <a:t>Nact</a:t>
            </a:r>
            <a:r>
              <a:rPr lang="en-US" altLang="fr-FR" sz="2400" dirty="0" smtClean="0">
                <a:solidFill>
                  <a:schemeClr val="accent2">
                    <a:lumMod val="75000"/>
                  </a:schemeClr>
                </a:solidFill>
              </a:rPr>
              <a:t> &amp; H</a:t>
            </a:r>
            <a:endParaRPr lang="en-US" altLang="fr-FR" sz="2400" dirty="0">
              <a:solidFill>
                <a:schemeClr val="accent2">
                  <a:lumMod val="75000"/>
                </a:schemeClr>
              </a:solidFill>
            </a:endParaRPr>
          </a:p>
        </p:txBody>
      </p:sp>
      <p:sp>
        <p:nvSpPr>
          <p:cNvPr id="16" name="Rectangle 3"/>
          <p:cNvSpPr>
            <a:spLocks noChangeArrowheads="1"/>
          </p:cNvSpPr>
          <p:nvPr/>
        </p:nvSpPr>
        <p:spPr bwMode="auto">
          <a:xfrm>
            <a:off x="533400" y="260648"/>
            <a:ext cx="8229600" cy="838200"/>
          </a:xfrm>
          <a:prstGeom prst="rect">
            <a:avLst/>
          </a:prstGeom>
          <a:solidFill>
            <a:srgbClr val="CCEC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3600" b="1" i="1" dirty="0" smtClean="0">
                <a:solidFill>
                  <a:srgbClr val="009900"/>
                </a:solidFill>
              </a:rPr>
              <a:t>Cloud radiative transfer</a:t>
            </a:r>
            <a:endParaRPr lang="en-US" altLang="fr-FR" sz="3600" i="1" dirty="0">
              <a:solidFill>
                <a:srgbClr val="009900"/>
              </a:solidFill>
            </a:endParaRPr>
          </a:p>
        </p:txBody>
      </p:sp>
      <p:grpSp>
        <p:nvGrpSpPr>
          <p:cNvPr id="17" name="Groupe 16"/>
          <p:cNvGrpSpPr/>
          <p:nvPr/>
        </p:nvGrpSpPr>
        <p:grpSpPr>
          <a:xfrm>
            <a:off x="457200" y="4077072"/>
            <a:ext cx="3970784" cy="1858887"/>
            <a:chOff x="457200" y="911011"/>
            <a:chExt cx="8459203" cy="3306688"/>
          </a:xfrm>
        </p:grpSpPr>
        <p:sp>
          <p:nvSpPr>
            <p:cNvPr id="18" name="Rectangle 3"/>
            <p:cNvSpPr>
              <a:spLocks noChangeArrowheads="1"/>
            </p:cNvSpPr>
            <p:nvPr/>
          </p:nvSpPr>
          <p:spPr bwMode="auto">
            <a:xfrm>
              <a:off x="457200" y="911011"/>
              <a:ext cx="8305800" cy="3306688"/>
            </a:xfrm>
            <a:prstGeom prst="rect">
              <a:avLst/>
            </a:prstGeom>
            <a:solidFill>
              <a:schemeClr val="accent1">
                <a:lumMod val="20000"/>
                <a:lumOff val="80000"/>
              </a:schemeClr>
            </a:solidFill>
            <a:ln w="2857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a:t>	</a:t>
              </a:r>
            </a:p>
          </p:txBody>
        </p:sp>
        <p:sp>
          <p:nvSpPr>
            <p:cNvPr id="19" name="Line 4"/>
            <p:cNvSpPr>
              <a:spLocks noChangeShapeType="1"/>
            </p:cNvSpPr>
            <p:nvPr/>
          </p:nvSpPr>
          <p:spPr bwMode="auto">
            <a:xfrm>
              <a:off x="762000" y="2438400"/>
              <a:ext cx="7543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5"/>
            <p:cNvSpPr>
              <a:spLocks noChangeShapeType="1"/>
            </p:cNvSpPr>
            <p:nvPr/>
          </p:nvSpPr>
          <p:spPr bwMode="auto">
            <a:xfrm>
              <a:off x="7620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6"/>
            <p:cNvSpPr>
              <a:spLocks noChangeShapeType="1"/>
            </p:cNvSpPr>
            <p:nvPr/>
          </p:nvSpPr>
          <p:spPr bwMode="auto">
            <a:xfrm>
              <a:off x="624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7"/>
            <p:cNvSpPr>
              <a:spLocks noChangeShapeType="1"/>
            </p:cNvSpPr>
            <p:nvPr/>
          </p:nvSpPr>
          <p:spPr bwMode="auto">
            <a:xfrm>
              <a:off x="4343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8"/>
            <p:cNvSpPr>
              <a:spLocks noChangeShapeType="1"/>
            </p:cNvSpPr>
            <p:nvPr/>
          </p:nvSpPr>
          <p:spPr bwMode="auto">
            <a:xfrm>
              <a:off x="80772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9"/>
            <p:cNvSpPr txBox="1">
              <a:spLocks noChangeArrowheads="1"/>
            </p:cNvSpPr>
            <p:nvPr/>
          </p:nvSpPr>
          <p:spPr bwMode="auto">
            <a:xfrm>
              <a:off x="533399" y="2025650"/>
              <a:ext cx="816633"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nm</a:t>
              </a:r>
              <a:endParaRPr lang="fr-FR" altLang="en-US" sz="1000" b="1" baseline="30000" dirty="0">
                <a:solidFill>
                  <a:srgbClr val="000099"/>
                </a:solidFill>
              </a:endParaRPr>
            </a:p>
          </p:txBody>
        </p:sp>
        <p:sp>
          <p:nvSpPr>
            <p:cNvPr id="25" name="Text Box 10"/>
            <p:cNvSpPr txBox="1">
              <a:spLocks noChangeArrowheads="1"/>
            </p:cNvSpPr>
            <p:nvPr/>
          </p:nvSpPr>
          <p:spPr bwMode="auto">
            <a:xfrm>
              <a:off x="4007506" y="1915437"/>
              <a:ext cx="70714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a:t>
              </a:r>
              <a:endParaRPr lang="fr-FR" altLang="en-US" sz="1000" b="1" baseline="30000" dirty="0">
                <a:solidFill>
                  <a:srgbClr val="000099"/>
                </a:solidFill>
              </a:endParaRPr>
            </a:p>
          </p:txBody>
        </p:sp>
        <p:sp>
          <p:nvSpPr>
            <p:cNvPr id="26" name="Text Box 11"/>
            <p:cNvSpPr txBox="1">
              <a:spLocks noChangeArrowheads="1"/>
            </p:cNvSpPr>
            <p:nvPr/>
          </p:nvSpPr>
          <p:spPr bwMode="auto">
            <a:xfrm>
              <a:off x="6019800" y="2025650"/>
              <a:ext cx="87629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km</a:t>
              </a:r>
              <a:endParaRPr lang="fr-FR" altLang="en-US" sz="1000" b="1" baseline="30000" dirty="0">
                <a:solidFill>
                  <a:srgbClr val="000099"/>
                </a:solidFill>
              </a:endParaRPr>
            </a:p>
          </p:txBody>
        </p:sp>
        <p:sp>
          <p:nvSpPr>
            <p:cNvPr id="27" name="Text Box 12"/>
            <p:cNvSpPr txBox="1">
              <a:spLocks noChangeArrowheads="1"/>
            </p:cNvSpPr>
            <p:nvPr/>
          </p:nvSpPr>
          <p:spPr bwMode="auto">
            <a:xfrm>
              <a:off x="7571500" y="1861721"/>
              <a:ext cx="1191500"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10</a:t>
              </a:r>
              <a:r>
                <a:rPr lang="fr-FR" altLang="en-US" sz="1000" b="1" baseline="30000" dirty="0">
                  <a:solidFill>
                    <a:srgbClr val="000099"/>
                  </a:solidFill>
                </a:rPr>
                <a:t>3</a:t>
              </a:r>
              <a:r>
                <a:rPr lang="fr-FR" altLang="en-US" sz="1000" b="1" dirty="0">
                  <a:solidFill>
                    <a:srgbClr val="000099"/>
                  </a:solidFill>
                </a:rPr>
                <a:t>km</a:t>
              </a:r>
              <a:endParaRPr lang="fr-FR" altLang="en-US" sz="1000" b="1" baseline="30000" dirty="0">
                <a:solidFill>
                  <a:srgbClr val="000099"/>
                </a:solidFill>
              </a:endParaRPr>
            </a:p>
          </p:txBody>
        </p:sp>
        <p:sp>
          <p:nvSpPr>
            <p:cNvPr id="28" name="Line 13"/>
            <p:cNvSpPr>
              <a:spLocks noChangeShapeType="1"/>
            </p:cNvSpPr>
            <p:nvPr/>
          </p:nvSpPr>
          <p:spPr bwMode="auto">
            <a:xfrm>
              <a:off x="243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Text Box 14"/>
            <p:cNvSpPr txBox="1">
              <a:spLocks noChangeArrowheads="1"/>
            </p:cNvSpPr>
            <p:nvPr/>
          </p:nvSpPr>
          <p:spPr bwMode="auto">
            <a:xfrm>
              <a:off x="2166670" y="2025650"/>
              <a:ext cx="877289"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mm</a:t>
              </a:r>
              <a:endParaRPr lang="fr-FR" altLang="en-US" sz="1000" b="1" baseline="30000" dirty="0">
                <a:solidFill>
                  <a:srgbClr val="000099"/>
                </a:solidFill>
              </a:endParaRPr>
            </a:p>
          </p:txBody>
        </p:sp>
        <p:sp>
          <p:nvSpPr>
            <p:cNvPr id="30" name="Oval 15"/>
            <p:cNvSpPr>
              <a:spLocks noChangeArrowheads="1"/>
            </p:cNvSpPr>
            <p:nvPr/>
          </p:nvSpPr>
          <p:spPr bwMode="auto">
            <a:xfrm>
              <a:off x="6096000" y="3276600"/>
              <a:ext cx="2209800" cy="7620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200" b="1" dirty="0" err="1">
                  <a:solidFill>
                    <a:srgbClr val="996600"/>
                  </a:solidFill>
                </a:rPr>
                <a:t>aerosol</a:t>
              </a:r>
              <a:endParaRPr lang="fr-FR" altLang="en-US" sz="1200" b="1" dirty="0">
                <a:solidFill>
                  <a:srgbClr val="996600"/>
                </a:solidFill>
              </a:endParaRPr>
            </a:p>
          </p:txBody>
        </p:sp>
        <p:sp>
          <p:nvSpPr>
            <p:cNvPr id="31" name="AutoShape 16"/>
            <p:cNvSpPr>
              <a:spLocks noChangeArrowheads="1"/>
            </p:cNvSpPr>
            <p:nvPr/>
          </p:nvSpPr>
          <p:spPr bwMode="auto">
            <a:xfrm rot="17996560">
              <a:off x="7855744" y="2596357"/>
              <a:ext cx="877887" cy="838200"/>
            </a:xfrm>
            <a:custGeom>
              <a:avLst/>
              <a:gdLst>
                <a:gd name="T0" fmla="*/ 26759906 w 21600"/>
                <a:gd name="T1" fmla="*/ 0 h 21600"/>
                <a:gd name="T2" fmla="*/ 0 w 21600"/>
                <a:gd name="T3" fmla="*/ 16263408 h 21600"/>
                <a:gd name="T4" fmla="*/ 26759906 w 21600"/>
                <a:gd name="T5" fmla="*/ 32526817 h 21600"/>
                <a:gd name="T6" fmla="*/ 35679888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19"/>
            <p:cNvSpPr>
              <a:spLocks noChangeArrowheads="1"/>
            </p:cNvSpPr>
            <p:nvPr/>
          </p:nvSpPr>
          <p:spPr bwMode="auto">
            <a:xfrm rot="11375483">
              <a:off x="698500" y="2819400"/>
              <a:ext cx="5221288" cy="838200"/>
            </a:xfrm>
            <a:custGeom>
              <a:avLst/>
              <a:gdLst>
                <a:gd name="T0" fmla="*/ 946591958 w 21600"/>
                <a:gd name="T1" fmla="*/ 0 h 21600"/>
                <a:gd name="T2" fmla="*/ 0 w 21600"/>
                <a:gd name="T3" fmla="*/ 16263408 h 21600"/>
                <a:gd name="T4" fmla="*/ 946591958 w 21600"/>
                <a:gd name="T5" fmla="*/ 32526817 h 21600"/>
                <a:gd name="T6" fmla="*/ 1262122610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Text Box 21"/>
            <p:cNvSpPr txBox="1">
              <a:spLocks noChangeArrowheads="1"/>
            </p:cNvSpPr>
            <p:nvPr/>
          </p:nvSpPr>
          <p:spPr bwMode="auto">
            <a:xfrm>
              <a:off x="1066799" y="1661319"/>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Droplets</a:t>
              </a:r>
              <a:r>
                <a:rPr lang="fr-FR" altLang="en-US" sz="1100" b="1" dirty="0">
                  <a:solidFill>
                    <a:srgbClr val="000099"/>
                  </a:solidFill>
                </a:rPr>
                <a:t> </a:t>
              </a:r>
              <a:r>
                <a:rPr lang="fr-FR" altLang="en-US" sz="1100" b="1" dirty="0" smtClean="0">
                  <a:solidFill>
                    <a:srgbClr val="000099"/>
                  </a:solidFill>
                </a:rPr>
                <a:t>&amp; drops</a:t>
              </a:r>
              <a:endParaRPr lang="fr-FR" altLang="en-US" sz="1100" b="1" dirty="0">
                <a:solidFill>
                  <a:srgbClr val="000099"/>
                </a:solidFill>
              </a:endParaRPr>
            </a:p>
          </p:txBody>
        </p:sp>
        <p:sp>
          <p:nvSpPr>
            <p:cNvPr id="34" name="Text Box 22"/>
            <p:cNvSpPr txBox="1">
              <a:spLocks noChangeArrowheads="1"/>
            </p:cNvSpPr>
            <p:nvPr/>
          </p:nvSpPr>
          <p:spPr bwMode="auto">
            <a:xfrm>
              <a:off x="2819400" y="1787345"/>
              <a:ext cx="179070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turbulence</a:t>
              </a:r>
            </a:p>
          </p:txBody>
        </p:sp>
        <p:sp>
          <p:nvSpPr>
            <p:cNvPr id="35" name="Text Box 23"/>
            <p:cNvSpPr txBox="1">
              <a:spLocks noChangeArrowheads="1"/>
            </p:cNvSpPr>
            <p:nvPr/>
          </p:nvSpPr>
          <p:spPr bwMode="auto">
            <a:xfrm>
              <a:off x="3714752" y="1339850"/>
              <a:ext cx="184785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convection</a:t>
              </a:r>
            </a:p>
          </p:txBody>
        </p:sp>
        <p:sp>
          <p:nvSpPr>
            <p:cNvPr id="36" name="Text Box 24"/>
            <p:cNvSpPr txBox="1">
              <a:spLocks noChangeArrowheads="1"/>
            </p:cNvSpPr>
            <p:nvPr/>
          </p:nvSpPr>
          <p:spPr bwMode="auto">
            <a:xfrm>
              <a:off x="5234731" y="1533227"/>
              <a:ext cx="18288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Convective cluster</a:t>
              </a:r>
            </a:p>
          </p:txBody>
        </p:sp>
        <p:sp>
          <p:nvSpPr>
            <p:cNvPr id="37" name="Text Box 25"/>
            <p:cNvSpPr txBox="1">
              <a:spLocks noChangeArrowheads="1"/>
            </p:cNvSpPr>
            <p:nvPr/>
          </p:nvSpPr>
          <p:spPr bwMode="auto">
            <a:xfrm>
              <a:off x="6859003" y="1018795"/>
              <a:ext cx="20574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Synoptic</a:t>
              </a:r>
              <a:r>
                <a:rPr lang="fr-FR" altLang="en-US" sz="1100" b="1" dirty="0">
                  <a:solidFill>
                    <a:srgbClr val="000099"/>
                  </a:solidFill>
                </a:rPr>
                <a:t> perturbation</a:t>
              </a:r>
            </a:p>
          </p:txBody>
        </p:sp>
        <p:sp>
          <p:nvSpPr>
            <p:cNvPr id="38" name="Text Box 26"/>
            <p:cNvSpPr txBox="1">
              <a:spLocks noChangeArrowheads="1"/>
            </p:cNvSpPr>
            <p:nvPr/>
          </p:nvSpPr>
          <p:spPr bwMode="auto">
            <a:xfrm>
              <a:off x="523354" y="911011"/>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Aerosol</a:t>
              </a:r>
              <a:r>
                <a:rPr lang="fr-FR" altLang="en-US" sz="1100" b="1" dirty="0">
                  <a:solidFill>
                    <a:srgbClr val="000099"/>
                  </a:solidFill>
                </a:rPr>
                <a:t> </a:t>
              </a:r>
              <a:r>
                <a:rPr lang="fr-FR" altLang="en-US" sz="1100" b="1" dirty="0" err="1">
                  <a:solidFill>
                    <a:srgbClr val="000099"/>
                  </a:solidFill>
                </a:rPr>
                <a:t>particles</a:t>
              </a:r>
              <a:endParaRPr lang="fr-FR" altLang="en-US" sz="1100" b="1" dirty="0">
                <a:solidFill>
                  <a:srgbClr val="000099"/>
                </a:solidFill>
              </a:endParaRPr>
            </a:p>
          </p:txBody>
        </p:sp>
        <p:sp>
          <p:nvSpPr>
            <p:cNvPr id="39" name="AutoShape 29"/>
            <p:cNvSpPr>
              <a:spLocks noChangeArrowheads="1"/>
            </p:cNvSpPr>
            <p:nvPr/>
          </p:nvSpPr>
          <p:spPr bwMode="auto">
            <a:xfrm rot="16200000">
              <a:off x="6457156" y="2458244"/>
              <a:ext cx="877888" cy="838200"/>
            </a:xfrm>
            <a:custGeom>
              <a:avLst/>
              <a:gdLst>
                <a:gd name="T0" fmla="*/ 26759977 w 21600"/>
                <a:gd name="T1" fmla="*/ 0 h 21600"/>
                <a:gd name="T2" fmla="*/ 0 w 21600"/>
                <a:gd name="T3" fmla="*/ 16263408 h 21600"/>
                <a:gd name="T4" fmla="*/ 26759977 w 21600"/>
                <a:gd name="T5" fmla="*/ 32526817 h 21600"/>
                <a:gd name="T6" fmla="*/ 35679969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utoShape 28"/>
            <p:cNvSpPr>
              <a:spLocks noChangeArrowheads="1"/>
            </p:cNvSpPr>
            <p:nvPr/>
          </p:nvSpPr>
          <p:spPr bwMode="auto">
            <a:xfrm>
              <a:off x="786040" y="1295400"/>
              <a:ext cx="6072962" cy="838201"/>
            </a:xfrm>
            <a:custGeom>
              <a:avLst/>
              <a:gdLst>
                <a:gd name="T0" fmla="*/ 1737502125 w 21600"/>
                <a:gd name="T1" fmla="*/ 0 h 21600"/>
                <a:gd name="T2" fmla="*/ 0 w 21600"/>
                <a:gd name="T3" fmla="*/ 16263408 h 21600"/>
                <a:gd name="T4" fmla="*/ 1737502125 w 21600"/>
                <a:gd name="T5" fmla="*/ 32526817 h 21600"/>
                <a:gd name="T6" fmla="*/ 2147483647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0033">
                <a:alpha val="49020"/>
              </a:srgbClr>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3723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16" name="Rectangle 3"/>
          <p:cNvSpPr>
            <a:spLocks noChangeArrowheads="1"/>
          </p:cNvSpPr>
          <p:nvPr/>
        </p:nvSpPr>
        <p:spPr bwMode="auto">
          <a:xfrm>
            <a:off x="533400" y="260648"/>
            <a:ext cx="8229600" cy="838200"/>
          </a:xfrm>
          <a:prstGeom prst="rect">
            <a:avLst/>
          </a:prstGeom>
          <a:solidFill>
            <a:srgbClr val="CCEC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3600" b="1" i="1" dirty="0" smtClean="0">
                <a:solidFill>
                  <a:srgbClr val="009900"/>
                </a:solidFill>
              </a:rPr>
              <a:t>Cloud radiative transfer</a:t>
            </a:r>
            <a:endParaRPr lang="en-US" altLang="fr-FR" sz="3600" i="1" dirty="0">
              <a:solidFill>
                <a:srgbClr val="009900"/>
              </a:solidFill>
            </a:endParaRPr>
          </a:p>
        </p:txBody>
      </p:sp>
      <p:pic>
        <p:nvPicPr>
          <p:cNvPr id="17" name="Picture 3" descr="C:\Dokumente und Einstellungen\lothar\Desktop\halifax\lothar_figure08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00200"/>
            <a:ext cx="4267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Dokumente und Einstellungen\lothar\Desktop\halifax\lothar_figure08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600200"/>
            <a:ext cx="419100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569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Titre 1"/>
          <p:cNvSpPr txBox="1">
            <a:spLocks/>
          </p:cNvSpPr>
          <p:nvPr/>
        </p:nvSpPr>
        <p:spPr>
          <a:xfrm>
            <a:off x="685800" y="116632"/>
            <a:ext cx="7772400" cy="74751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70C0"/>
                </a:solidFill>
              </a:rPr>
              <a:t>Why not just observing !</a:t>
            </a:r>
            <a:endParaRPr lang="en-US" b="1" dirty="0">
              <a:solidFill>
                <a:srgbClr val="0070C0"/>
              </a:solidFill>
            </a:endParaRPr>
          </a:p>
        </p:txBody>
      </p:sp>
      <p:grpSp>
        <p:nvGrpSpPr>
          <p:cNvPr id="32" name="Groupe 31"/>
          <p:cNvGrpSpPr/>
          <p:nvPr/>
        </p:nvGrpSpPr>
        <p:grpSpPr>
          <a:xfrm>
            <a:off x="674703" y="908720"/>
            <a:ext cx="7929745" cy="1953508"/>
            <a:chOff x="674703" y="1124744"/>
            <a:chExt cx="7929745" cy="1953508"/>
          </a:xfrm>
        </p:grpSpPr>
        <p:sp>
          <p:nvSpPr>
            <p:cNvPr id="7" name="Rectangle 6"/>
            <p:cNvSpPr/>
            <p:nvPr/>
          </p:nvSpPr>
          <p:spPr>
            <a:xfrm>
              <a:off x="685800" y="1124744"/>
              <a:ext cx="7772400" cy="158417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rme libre 8"/>
            <p:cNvSpPr/>
            <p:nvPr/>
          </p:nvSpPr>
          <p:spPr>
            <a:xfrm>
              <a:off x="674703" y="1237185"/>
              <a:ext cx="7794594" cy="1470504"/>
            </a:xfrm>
            <a:custGeom>
              <a:avLst/>
              <a:gdLst>
                <a:gd name="connsiteX0" fmla="*/ 0 w 7794594"/>
                <a:gd name="connsiteY0" fmla="*/ 1461627 h 1470504"/>
                <a:gd name="connsiteX1" fmla="*/ 443883 w 7794594"/>
                <a:gd name="connsiteY1" fmla="*/ 1168664 h 1470504"/>
                <a:gd name="connsiteX2" fmla="*/ 994299 w 7794594"/>
                <a:gd name="connsiteY2" fmla="*/ 138854 h 1470504"/>
                <a:gd name="connsiteX3" fmla="*/ 1349406 w 7794594"/>
                <a:gd name="connsiteY3" fmla="*/ 698147 h 1470504"/>
                <a:gd name="connsiteX4" fmla="*/ 1642369 w 7794594"/>
                <a:gd name="connsiteY4" fmla="*/ 1195297 h 1470504"/>
                <a:gd name="connsiteX5" fmla="*/ 3551068 w 7794594"/>
                <a:gd name="connsiteY5" fmla="*/ 1275196 h 1470504"/>
                <a:gd name="connsiteX6" fmla="*/ 4083728 w 7794594"/>
                <a:gd name="connsiteY6" fmla="*/ 165487 h 1470504"/>
                <a:gd name="connsiteX7" fmla="*/ 4314547 w 7794594"/>
                <a:gd name="connsiteY7" fmla="*/ 1088765 h 1470504"/>
                <a:gd name="connsiteX8" fmla="*/ 5095782 w 7794594"/>
                <a:gd name="connsiteY8" fmla="*/ 1230807 h 1470504"/>
                <a:gd name="connsiteX9" fmla="*/ 6693763 w 7794594"/>
                <a:gd name="connsiteY9" fmla="*/ 973355 h 1470504"/>
                <a:gd name="connsiteX10" fmla="*/ 7528264 w 7794594"/>
                <a:gd name="connsiteY10" fmla="*/ 5689 h 1470504"/>
                <a:gd name="connsiteX11" fmla="*/ 7794594 w 7794594"/>
                <a:gd name="connsiteY11" fmla="*/ 1470504 h 147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4594" h="1470504">
                  <a:moveTo>
                    <a:pt x="0" y="1461627"/>
                  </a:moveTo>
                  <a:cubicBezTo>
                    <a:pt x="139083" y="1425376"/>
                    <a:pt x="278167" y="1389126"/>
                    <a:pt x="443883" y="1168664"/>
                  </a:cubicBezTo>
                  <a:cubicBezTo>
                    <a:pt x="609599" y="948202"/>
                    <a:pt x="843379" y="217273"/>
                    <a:pt x="994299" y="138854"/>
                  </a:cubicBezTo>
                  <a:cubicBezTo>
                    <a:pt x="1145220" y="60434"/>
                    <a:pt x="1241394" y="522073"/>
                    <a:pt x="1349406" y="698147"/>
                  </a:cubicBezTo>
                  <a:cubicBezTo>
                    <a:pt x="1457418" y="874221"/>
                    <a:pt x="1275425" y="1099122"/>
                    <a:pt x="1642369" y="1195297"/>
                  </a:cubicBezTo>
                  <a:cubicBezTo>
                    <a:pt x="2009313" y="1291472"/>
                    <a:pt x="3144175" y="1446831"/>
                    <a:pt x="3551068" y="1275196"/>
                  </a:cubicBezTo>
                  <a:cubicBezTo>
                    <a:pt x="3957961" y="1103561"/>
                    <a:pt x="3956482" y="196559"/>
                    <a:pt x="4083728" y="165487"/>
                  </a:cubicBezTo>
                  <a:cubicBezTo>
                    <a:pt x="4210974" y="134415"/>
                    <a:pt x="4145871" y="911212"/>
                    <a:pt x="4314547" y="1088765"/>
                  </a:cubicBezTo>
                  <a:cubicBezTo>
                    <a:pt x="4483223" y="1266318"/>
                    <a:pt x="4699246" y="1250042"/>
                    <a:pt x="5095782" y="1230807"/>
                  </a:cubicBezTo>
                  <a:cubicBezTo>
                    <a:pt x="5492318" y="1211572"/>
                    <a:pt x="6288349" y="1177541"/>
                    <a:pt x="6693763" y="973355"/>
                  </a:cubicBezTo>
                  <a:cubicBezTo>
                    <a:pt x="7099177" y="769169"/>
                    <a:pt x="7344792" y="-77169"/>
                    <a:pt x="7528264" y="5689"/>
                  </a:cubicBezTo>
                  <a:cubicBezTo>
                    <a:pt x="7711736" y="88547"/>
                    <a:pt x="7753165" y="779525"/>
                    <a:pt x="7794594" y="1470504"/>
                  </a:cubicBezTo>
                </a:path>
              </a:pathLst>
            </a:cu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rme libre 14"/>
            <p:cNvSpPr/>
            <p:nvPr/>
          </p:nvSpPr>
          <p:spPr>
            <a:xfrm>
              <a:off x="683581" y="1361739"/>
              <a:ext cx="7785716" cy="1363706"/>
            </a:xfrm>
            <a:custGeom>
              <a:avLst/>
              <a:gdLst>
                <a:gd name="connsiteX0" fmla="*/ 0 w 7785716"/>
                <a:gd name="connsiteY0" fmla="*/ 1363706 h 1363706"/>
                <a:gd name="connsiteX1" fmla="*/ 488271 w 7785716"/>
                <a:gd name="connsiteY1" fmla="*/ 1230541 h 1363706"/>
                <a:gd name="connsiteX2" fmla="*/ 1038687 w 7785716"/>
                <a:gd name="connsiteY2" fmla="*/ 964211 h 1363706"/>
                <a:gd name="connsiteX3" fmla="*/ 1473693 w 7785716"/>
                <a:gd name="connsiteY3" fmla="*/ 200731 h 1363706"/>
                <a:gd name="connsiteX4" fmla="*/ 3222594 w 7785716"/>
                <a:gd name="connsiteY4" fmla="*/ 94199 h 1363706"/>
                <a:gd name="connsiteX5" fmla="*/ 3746376 w 7785716"/>
                <a:gd name="connsiteY5" fmla="*/ 431550 h 1363706"/>
                <a:gd name="connsiteX6" fmla="*/ 3968318 w 7785716"/>
                <a:gd name="connsiteY6" fmla="*/ 1212785 h 1363706"/>
                <a:gd name="connsiteX7" fmla="*/ 4190260 w 7785716"/>
                <a:gd name="connsiteY7" fmla="*/ 1124009 h 1363706"/>
                <a:gd name="connsiteX8" fmla="*/ 4323425 w 7785716"/>
                <a:gd name="connsiteY8" fmla="*/ 333896 h 1363706"/>
                <a:gd name="connsiteX9" fmla="*/ 5672831 w 7785716"/>
                <a:gd name="connsiteY9" fmla="*/ 49811 h 1363706"/>
                <a:gd name="connsiteX10" fmla="*/ 6684885 w 7785716"/>
                <a:gd name="connsiteY10" fmla="*/ 76444 h 1363706"/>
                <a:gd name="connsiteX11" fmla="*/ 7066625 w 7785716"/>
                <a:gd name="connsiteY11" fmla="*/ 795535 h 1363706"/>
                <a:gd name="connsiteX12" fmla="*/ 7421732 w 7785716"/>
                <a:gd name="connsiteY12" fmla="*/ 1266051 h 1363706"/>
                <a:gd name="connsiteX13" fmla="*/ 7785716 w 7785716"/>
                <a:gd name="connsiteY13" fmla="*/ 1337073 h 136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85716" h="1363706">
                  <a:moveTo>
                    <a:pt x="0" y="1363706"/>
                  </a:moveTo>
                  <a:cubicBezTo>
                    <a:pt x="157578" y="1330414"/>
                    <a:pt x="315157" y="1297123"/>
                    <a:pt x="488271" y="1230541"/>
                  </a:cubicBezTo>
                  <a:cubicBezTo>
                    <a:pt x="661385" y="1163959"/>
                    <a:pt x="874450" y="1135846"/>
                    <a:pt x="1038687" y="964211"/>
                  </a:cubicBezTo>
                  <a:cubicBezTo>
                    <a:pt x="1202924" y="792576"/>
                    <a:pt x="1109709" y="345733"/>
                    <a:pt x="1473693" y="200731"/>
                  </a:cubicBezTo>
                  <a:cubicBezTo>
                    <a:pt x="1837677" y="55729"/>
                    <a:pt x="2843814" y="55729"/>
                    <a:pt x="3222594" y="94199"/>
                  </a:cubicBezTo>
                  <a:cubicBezTo>
                    <a:pt x="3601374" y="132669"/>
                    <a:pt x="3622089" y="245119"/>
                    <a:pt x="3746376" y="431550"/>
                  </a:cubicBezTo>
                  <a:cubicBezTo>
                    <a:pt x="3870663" y="617981"/>
                    <a:pt x="3894337" y="1097375"/>
                    <a:pt x="3968318" y="1212785"/>
                  </a:cubicBezTo>
                  <a:cubicBezTo>
                    <a:pt x="4042299" y="1328195"/>
                    <a:pt x="4131076" y="1270490"/>
                    <a:pt x="4190260" y="1124009"/>
                  </a:cubicBezTo>
                  <a:cubicBezTo>
                    <a:pt x="4249444" y="977528"/>
                    <a:pt x="4076330" y="512929"/>
                    <a:pt x="4323425" y="333896"/>
                  </a:cubicBezTo>
                  <a:cubicBezTo>
                    <a:pt x="4570520" y="154863"/>
                    <a:pt x="5279254" y="92720"/>
                    <a:pt x="5672831" y="49811"/>
                  </a:cubicBezTo>
                  <a:cubicBezTo>
                    <a:pt x="6066408" y="6902"/>
                    <a:pt x="6452586" y="-47843"/>
                    <a:pt x="6684885" y="76444"/>
                  </a:cubicBezTo>
                  <a:cubicBezTo>
                    <a:pt x="6917184" y="200731"/>
                    <a:pt x="6943817" y="597267"/>
                    <a:pt x="7066625" y="795535"/>
                  </a:cubicBezTo>
                  <a:cubicBezTo>
                    <a:pt x="7189433" y="993803"/>
                    <a:pt x="7301883" y="1175795"/>
                    <a:pt x="7421732" y="1266051"/>
                  </a:cubicBezTo>
                  <a:cubicBezTo>
                    <a:pt x="7541581" y="1356307"/>
                    <a:pt x="7663648" y="1346690"/>
                    <a:pt x="7785716" y="1337073"/>
                  </a:cubicBezTo>
                </a:path>
              </a:pathLst>
            </a:cu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ZoneTexte 15"/>
            <p:cNvSpPr txBox="1"/>
            <p:nvPr/>
          </p:nvSpPr>
          <p:spPr>
            <a:xfrm>
              <a:off x="2915816" y="1475492"/>
              <a:ext cx="648072" cy="369332"/>
            </a:xfrm>
            <a:prstGeom prst="rect">
              <a:avLst/>
            </a:prstGeom>
            <a:noFill/>
            <a:ln>
              <a:noFill/>
            </a:ln>
          </p:spPr>
          <p:txBody>
            <a:bodyPr wrap="square" rtlCol="0">
              <a:spAutoFit/>
            </a:bodyPr>
            <a:lstStyle/>
            <a:p>
              <a:r>
                <a:rPr lang="en-US" b="1" dirty="0" smtClean="0">
                  <a:solidFill>
                    <a:schemeClr val="accent6">
                      <a:lumMod val="75000"/>
                    </a:schemeClr>
                  </a:solidFill>
                </a:rPr>
                <a:t>MCA</a:t>
              </a:r>
              <a:endParaRPr lang="en-US" b="1" dirty="0">
                <a:solidFill>
                  <a:schemeClr val="accent6">
                    <a:lumMod val="75000"/>
                  </a:schemeClr>
                </a:solidFill>
              </a:endParaRPr>
            </a:p>
          </p:txBody>
        </p:sp>
        <p:sp>
          <p:nvSpPr>
            <p:cNvPr id="17" name="ZoneTexte 16"/>
            <p:cNvSpPr txBox="1"/>
            <p:nvPr/>
          </p:nvSpPr>
          <p:spPr>
            <a:xfrm>
              <a:off x="6948264" y="2276872"/>
              <a:ext cx="648072" cy="369332"/>
            </a:xfrm>
            <a:prstGeom prst="rect">
              <a:avLst/>
            </a:prstGeom>
            <a:noFill/>
            <a:ln>
              <a:noFill/>
            </a:ln>
          </p:spPr>
          <p:txBody>
            <a:bodyPr wrap="square" rtlCol="0">
              <a:spAutoFit/>
            </a:bodyPr>
            <a:lstStyle/>
            <a:p>
              <a:r>
                <a:rPr lang="en-US" b="1" dirty="0" smtClean="0">
                  <a:solidFill>
                    <a:schemeClr val="accent1">
                      <a:lumMod val="75000"/>
                    </a:schemeClr>
                  </a:solidFill>
                </a:rPr>
                <a:t>RAT</a:t>
              </a:r>
              <a:endParaRPr lang="en-US" b="1" dirty="0">
                <a:solidFill>
                  <a:schemeClr val="accent1">
                    <a:lumMod val="75000"/>
                  </a:schemeClr>
                </a:solidFill>
              </a:endParaRPr>
            </a:p>
          </p:txBody>
        </p:sp>
        <p:sp>
          <p:nvSpPr>
            <p:cNvPr id="18" name="ZoneTexte 17"/>
            <p:cNvSpPr txBox="1"/>
            <p:nvPr/>
          </p:nvSpPr>
          <p:spPr>
            <a:xfrm>
              <a:off x="971600" y="2708920"/>
              <a:ext cx="432048" cy="369332"/>
            </a:xfrm>
            <a:prstGeom prst="rect">
              <a:avLst/>
            </a:prstGeom>
            <a:noFill/>
          </p:spPr>
          <p:txBody>
            <a:bodyPr wrap="square" rtlCol="0">
              <a:spAutoFit/>
            </a:bodyPr>
            <a:lstStyle/>
            <a:p>
              <a:r>
                <a:rPr lang="en-US" dirty="0" smtClean="0"/>
                <a:t>06</a:t>
              </a:r>
              <a:endParaRPr lang="en-US" dirty="0"/>
            </a:p>
          </p:txBody>
        </p:sp>
        <p:sp>
          <p:nvSpPr>
            <p:cNvPr id="19" name="ZoneTexte 18"/>
            <p:cNvSpPr txBox="1"/>
            <p:nvPr/>
          </p:nvSpPr>
          <p:spPr>
            <a:xfrm>
              <a:off x="1547664" y="2708920"/>
              <a:ext cx="432048" cy="369332"/>
            </a:xfrm>
            <a:prstGeom prst="rect">
              <a:avLst/>
            </a:prstGeom>
            <a:noFill/>
          </p:spPr>
          <p:txBody>
            <a:bodyPr wrap="square" rtlCol="0">
              <a:spAutoFit/>
            </a:bodyPr>
            <a:lstStyle/>
            <a:p>
              <a:r>
                <a:rPr lang="en-US" dirty="0" smtClean="0"/>
                <a:t>08</a:t>
              </a:r>
              <a:endParaRPr lang="en-US" dirty="0"/>
            </a:p>
          </p:txBody>
        </p:sp>
        <p:sp>
          <p:nvSpPr>
            <p:cNvPr id="20" name="ZoneTexte 19"/>
            <p:cNvSpPr txBox="1"/>
            <p:nvPr/>
          </p:nvSpPr>
          <p:spPr>
            <a:xfrm>
              <a:off x="4139952" y="2708920"/>
              <a:ext cx="432048" cy="369332"/>
            </a:xfrm>
            <a:prstGeom prst="rect">
              <a:avLst/>
            </a:prstGeom>
            <a:noFill/>
          </p:spPr>
          <p:txBody>
            <a:bodyPr wrap="square" rtlCol="0">
              <a:spAutoFit/>
            </a:bodyPr>
            <a:lstStyle/>
            <a:p>
              <a:r>
                <a:rPr lang="en-US" dirty="0" smtClean="0"/>
                <a:t>12</a:t>
              </a:r>
              <a:endParaRPr lang="en-US" dirty="0"/>
            </a:p>
          </p:txBody>
        </p:sp>
        <p:sp>
          <p:nvSpPr>
            <p:cNvPr id="21" name="ZoneTexte 20"/>
            <p:cNvSpPr txBox="1"/>
            <p:nvPr/>
          </p:nvSpPr>
          <p:spPr>
            <a:xfrm>
              <a:off x="4644008" y="2708920"/>
              <a:ext cx="432048" cy="369332"/>
            </a:xfrm>
            <a:prstGeom prst="rect">
              <a:avLst/>
            </a:prstGeom>
            <a:noFill/>
          </p:spPr>
          <p:txBody>
            <a:bodyPr wrap="square" rtlCol="0">
              <a:spAutoFit/>
            </a:bodyPr>
            <a:lstStyle/>
            <a:p>
              <a:r>
                <a:rPr lang="en-US" dirty="0" smtClean="0"/>
                <a:t>14</a:t>
              </a:r>
              <a:endParaRPr lang="en-US" dirty="0"/>
            </a:p>
          </p:txBody>
        </p:sp>
        <p:sp>
          <p:nvSpPr>
            <p:cNvPr id="22" name="ZoneTexte 21"/>
            <p:cNvSpPr txBox="1"/>
            <p:nvPr/>
          </p:nvSpPr>
          <p:spPr>
            <a:xfrm>
              <a:off x="7308304" y="2708920"/>
              <a:ext cx="432048" cy="369332"/>
            </a:xfrm>
            <a:prstGeom prst="rect">
              <a:avLst/>
            </a:prstGeom>
            <a:noFill/>
          </p:spPr>
          <p:txBody>
            <a:bodyPr wrap="square" rtlCol="0">
              <a:spAutoFit/>
            </a:bodyPr>
            <a:lstStyle/>
            <a:p>
              <a:r>
                <a:rPr lang="en-US" dirty="0" smtClean="0"/>
                <a:t>18</a:t>
              </a:r>
              <a:endParaRPr lang="en-US" dirty="0"/>
            </a:p>
          </p:txBody>
        </p:sp>
        <p:sp>
          <p:nvSpPr>
            <p:cNvPr id="23" name="ZoneTexte 22"/>
            <p:cNvSpPr txBox="1"/>
            <p:nvPr/>
          </p:nvSpPr>
          <p:spPr>
            <a:xfrm>
              <a:off x="8172400" y="2708920"/>
              <a:ext cx="432048" cy="369332"/>
            </a:xfrm>
            <a:prstGeom prst="rect">
              <a:avLst/>
            </a:prstGeom>
            <a:noFill/>
          </p:spPr>
          <p:txBody>
            <a:bodyPr wrap="square" rtlCol="0">
              <a:spAutoFit/>
            </a:bodyPr>
            <a:lstStyle/>
            <a:p>
              <a:r>
                <a:rPr lang="en-US" dirty="0" smtClean="0"/>
                <a:t>22</a:t>
              </a:r>
              <a:endParaRPr lang="en-US" dirty="0"/>
            </a:p>
          </p:txBody>
        </p:sp>
      </p:grpSp>
      <p:sp>
        <p:nvSpPr>
          <p:cNvPr id="24" name="ZoneTexte 23"/>
          <p:cNvSpPr txBox="1"/>
          <p:nvPr/>
        </p:nvSpPr>
        <p:spPr>
          <a:xfrm>
            <a:off x="166241" y="2780928"/>
            <a:ext cx="8870255" cy="461665"/>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Correlation does not necessarily mean causal relationship !</a:t>
            </a:r>
            <a:endParaRPr lang="en-US" sz="2400" b="1" dirty="0">
              <a:solidFill>
                <a:schemeClr val="accent1">
                  <a:lumMod val="75000"/>
                </a:schemeClr>
              </a:solidFill>
              <a:latin typeface="Comic Sans MS" panose="030F0702030302020204" pitchFamily="66" charset="0"/>
            </a:endParaRPr>
          </a:p>
        </p:txBody>
      </p:sp>
      <p:sp>
        <p:nvSpPr>
          <p:cNvPr id="25" name="Text Box 4"/>
          <p:cNvSpPr txBox="1">
            <a:spLocks noChangeArrowheads="1"/>
          </p:cNvSpPr>
          <p:nvPr/>
        </p:nvSpPr>
        <p:spPr bwMode="auto">
          <a:xfrm>
            <a:off x="323528" y="3284984"/>
            <a:ext cx="8363272" cy="646331"/>
          </a:xfrm>
          <a:prstGeom prst="rect">
            <a:avLst/>
          </a:prstGeom>
          <a:solidFill>
            <a:schemeClr val="accent5">
              <a:lumMod val="20000"/>
              <a:lumOff val="80000"/>
            </a:schemeClr>
          </a:solidFill>
          <a:ln>
            <a:solidFill>
              <a:schemeClr val="accent1">
                <a:lumMod val="75000"/>
              </a:schemeClr>
            </a:solidFill>
          </a:ln>
          <a:extLst/>
        </p:spPr>
        <p:txBody>
          <a:bodyPr wrap="square">
            <a:spAutoFit/>
          </a:bodyPr>
          <a:lstStyle/>
          <a:p>
            <a:pPr eaLnBrk="0" hangingPunct="0">
              <a:defRPr/>
            </a:pP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Time is a crucial ingredient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to establish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causal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relationships. </a:t>
            </a:r>
          </a:p>
          <a:p>
            <a:pPr algn="ctr" eaLnBrk="0" hangingPunct="0">
              <a:defRPr/>
            </a:pP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Do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MCA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changes precede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RAT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changes or the contrary ?”</a:t>
            </a:r>
            <a:endParaRPr lang="en-US" altLang="en-US" dirty="0">
              <a:solidFill>
                <a:srgbClr val="3366CC"/>
              </a:solidFill>
              <a:latin typeface="Arial" pitchFamily="34" charset="0"/>
              <a:ea typeface="ＭＳ Ｐゴシック" pitchFamily="80" charset="-128"/>
            </a:endParaRPr>
          </a:p>
        </p:txBody>
      </p:sp>
      <p:sp>
        <p:nvSpPr>
          <p:cNvPr id="28" name="Text Box 4"/>
          <p:cNvSpPr txBox="1">
            <a:spLocks noChangeArrowheads="1"/>
          </p:cNvSpPr>
          <p:nvPr/>
        </p:nvSpPr>
        <p:spPr bwMode="auto">
          <a:xfrm>
            <a:off x="323528" y="4077072"/>
            <a:ext cx="8369424" cy="646331"/>
          </a:xfrm>
          <a:prstGeom prst="rect">
            <a:avLst/>
          </a:prstGeom>
          <a:solidFill>
            <a:schemeClr val="accent5">
              <a:lumMod val="20000"/>
              <a:lumOff val="80000"/>
            </a:schemeClr>
          </a:solidFill>
          <a:ln>
            <a:solidFill>
              <a:schemeClr val="accent1">
                <a:lumMod val="75000"/>
              </a:schemeClr>
            </a:solidFill>
          </a:ln>
          <a:extLst/>
        </p:spPr>
        <p:txBody>
          <a:bodyPr wrap="square">
            <a:spAutoFit/>
          </a:bodyPr>
          <a:lstStyle/>
          <a:p>
            <a:pPr eaLnBrk="0" hangingPunct="0">
              <a:defRPr/>
            </a:pP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The second ingredient is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a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set of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hypothesized mechanisms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by which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a physical phenomenon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might impact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another one. These mechanisms constitute a model.</a:t>
            </a:r>
            <a:endPar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endParaRPr>
          </a:p>
        </p:txBody>
      </p:sp>
      <p:sp>
        <p:nvSpPr>
          <p:cNvPr id="31" name="Text Box 4"/>
          <p:cNvSpPr txBox="1">
            <a:spLocks noChangeArrowheads="1"/>
          </p:cNvSpPr>
          <p:nvPr/>
        </p:nvSpPr>
        <p:spPr bwMode="auto">
          <a:xfrm>
            <a:off x="323528" y="4869160"/>
            <a:ext cx="8369424" cy="923330"/>
          </a:xfrm>
          <a:prstGeom prst="rect">
            <a:avLst/>
          </a:prstGeom>
          <a:solidFill>
            <a:schemeClr val="accent5">
              <a:lumMod val="20000"/>
              <a:lumOff val="80000"/>
            </a:schemeClr>
          </a:solidFill>
          <a:ln>
            <a:solidFill>
              <a:schemeClr val="accent1">
                <a:lumMod val="75000"/>
              </a:schemeClr>
            </a:solidFill>
          </a:ln>
          <a:extLst/>
        </p:spPr>
        <p:txBody>
          <a:bodyPr wrap="square">
            <a:spAutoFit/>
          </a:bodyPr>
          <a:lstStyle/>
          <a:p>
            <a:pPr eaLnBrk="0" hangingPunct="0">
              <a:defRPr/>
            </a:pP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The third ingredient is the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susceptibility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of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the effect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to the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presumed cause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compared to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its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susceptibility to other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controlling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factors. The former </a:t>
            </a:r>
            <a:r>
              <a:rPr lang="en-US" altLang="en-US" dirty="0" smtClean="0">
                <a:solidFill>
                  <a:srgbClr val="3366CC"/>
                </a:solidFill>
                <a:effectLst>
                  <a:outerShdw blurRad="38100" dist="38100" dir="2700000" algn="tl">
                    <a:srgbClr val="C0C0C0"/>
                  </a:outerShdw>
                </a:effectLst>
                <a:latin typeface="Arial" pitchFamily="34" charset="0"/>
                <a:ea typeface="ＭＳ Ｐゴシック" pitchFamily="80" charset="-128"/>
              </a:rPr>
              <a:t>rather being much higher </a:t>
            </a:r>
            <a:r>
              <a:rPr lang="en-US" altLang="en-US" dirty="0">
                <a:solidFill>
                  <a:srgbClr val="3366CC"/>
                </a:solidFill>
                <a:effectLst>
                  <a:outerShdw blurRad="38100" dist="38100" dir="2700000" algn="tl">
                    <a:srgbClr val="C0C0C0"/>
                  </a:outerShdw>
                </a:effectLst>
                <a:latin typeface="Arial" pitchFamily="34" charset="0"/>
                <a:ea typeface="ＭＳ Ｐゴシック" pitchFamily="80" charset="-128"/>
              </a:rPr>
              <a:t>than the later !</a:t>
            </a:r>
          </a:p>
        </p:txBody>
      </p:sp>
    </p:spTree>
    <p:extLst>
      <p:ext uri="{BB962C8B-B14F-4D97-AF65-F5344CB8AC3E}">
        <p14:creationId xmlns:p14="http://schemas.microsoft.com/office/powerpoint/2010/main" val="65033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8"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10" name="Rectangle 4"/>
          <p:cNvSpPr>
            <a:spLocks noChangeArrowheads="1"/>
          </p:cNvSpPr>
          <p:nvPr/>
        </p:nvSpPr>
        <p:spPr bwMode="auto">
          <a:xfrm>
            <a:off x="2261592" y="116632"/>
            <a:ext cx="4758680" cy="504056"/>
          </a:xfrm>
          <a:prstGeom prst="rect">
            <a:avLst/>
          </a:prstGeom>
          <a:solidFill>
            <a:srgbClr val="CCEC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fr-FR" b="1" dirty="0" smtClean="0">
                <a:solidFill>
                  <a:srgbClr val="008080"/>
                </a:solidFill>
                <a:latin typeface="Arial" pitchFamily="34" charset="0"/>
              </a:rPr>
              <a:t>Radiative transfer</a:t>
            </a:r>
            <a:endParaRPr lang="en-US" altLang="fr-FR" b="1" dirty="0">
              <a:solidFill>
                <a:srgbClr val="008080"/>
              </a:solidFill>
              <a:latin typeface="Arial" pitchFamily="34" charset="0"/>
            </a:endParaRPr>
          </a:p>
        </p:txBody>
      </p:sp>
      <p:sp>
        <p:nvSpPr>
          <p:cNvPr id="11" name="Rectangle 5"/>
          <p:cNvSpPr>
            <a:spLocks noChangeArrowheads="1"/>
          </p:cNvSpPr>
          <p:nvPr/>
        </p:nvSpPr>
        <p:spPr bwMode="auto">
          <a:xfrm>
            <a:off x="533400" y="846584"/>
            <a:ext cx="8229600" cy="854224"/>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dirty="0" smtClean="0"/>
              <a:t>Comparison between observed and derived </a:t>
            </a:r>
          </a:p>
          <a:p>
            <a:pPr algn="ctr" eaLnBrk="1" hangingPunct="1">
              <a:spcBef>
                <a:spcPct val="0"/>
              </a:spcBef>
              <a:buFontTx/>
              <a:buNone/>
            </a:pPr>
            <a:r>
              <a:rPr lang="en-US" altLang="fr-FR" sz="2400" dirty="0" smtClean="0"/>
              <a:t>droplet number concentration and cloud geometrical thickness</a:t>
            </a:r>
            <a:endParaRPr lang="en-US" altLang="fr-FR" sz="2000" dirty="0"/>
          </a:p>
        </p:txBody>
      </p:sp>
      <p:pic>
        <p:nvPicPr>
          <p:cNvPr id="12" name="Picture 3" descr="C:\Dokumente und Einstellungen\lothar\Desktop\halifax\lothar_figure13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06588"/>
            <a:ext cx="4191000" cy="3960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4" descr="C:\Dokumente und Einstellungen\lothar\Desktop\halifax\lothar_figure14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981200"/>
            <a:ext cx="4114800" cy="390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49868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Titre 1"/>
          <p:cNvSpPr txBox="1">
            <a:spLocks/>
          </p:cNvSpPr>
          <p:nvPr/>
        </p:nvSpPr>
        <p:spPr>
          <a:xfrm>
            <a:off x="19472" y="17984"/>
            <a:ext cx="6064696" cy="11787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The ACE2 Cloudy Column</a:t>
            </a:r>
          </a:p>
          <a:p>
            <a:r>
              <a:rPr lang="en-US" sz="3600" b="1" dirty="0" smtClean="0">
                <a:solidFill>
                  <a:srgbClr val="0070C0"/>
                </a:solidFill>
              </a:rPr>
              <a:t> Experiment</a:t>
            </a:r>
            <a:endParaRPr lang="en-US" sz="3600" b="1" dirty="0">
              <a:solidFill>
                <a:srgbClr val="0070C0"/>
              </a:solidFill>
            </a:endParaRPr>
          </a:p>
        </p:txBody>
      </p:sp>
      <p:sp>
        <p:nvSpPr>
          <p:cNvPr id="12" name="Line 3"/>
          <p:cNvSpPr>
            <a:spLocks noChangeShapeType="1"/>
          </p:cNvSpPr>
          <p:nvPr/>
        </p:nvSpPr>
        <p:spPr bwMode="auto">
          <a:xfrm>
            <a:off x="381000" y="5867400"/>
            <a:ext cx="8458200" cy="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Text Box 4"/>
          <p:cNvSpPr txBox="1">
            <a:spLocks noChangeArrowheads="1"/>
          </p:cNvSpPr>
          <p:nvPr/>
        </p:nvSpPr>
        <p:spPr bwMode="auto">
          <a:xfrm>
            <a:off x="304800" y="5486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err="1" smtClean="0">
                <a:solidFill>
                  <a:schemeClr val="accent2"/>
                </a:solidFill>
                <a:latin typeface="Arial" pitchFamily="34" charset="0"/>
              </a:rPr>
              <a:t>océan</a:t>
            </a:r>
            <a:endParaRPr lang="en-US" altLang="fr-FR" sz="2400" b="1" dirty="0">
              <a:solidFill>
                <a:schemeClr val="accent2"/>
              </a:solidFill>
              <a:latin typeface="Arial" pitchFamily="34" charset="0"/>
            </a:endParaRPr>
          </a:p>
        </p:txBody>
      </p:sp>
      <p:sp>
        <p:nvSpPr>
          <p:cNvPr id="15" name="Line 6"/>
          <p:cNvSpPr>
            <a:spLocks noChangeShapeType="1"/>
          </p:cNvSpPr>
          <p:nvPr/>
        </p:nvSpPr>
        <p:spPr bwMode="auto">
          <a:xfrm>
            <a:off x="304800" y="1981200"/>
            <a:ext cx="83820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Text Box 7"/>
          <p:cNvSpPr txBox="1">
            <a:spLocks noChangeArrowheads="1"/>
          </p:cNvSpPr>
          <p:nvPr/>
        </p:nvSpPr>
        <p:spPr bwMode="auto">
          <a:xfrm>
            <a:off x="5638800" y="3581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chemeClr val="accent2"/>
                </a:solidFill>
                <a:latin typeface="Arial" pitchFamily="34" charset="0"/>
              </a:rPr>
              <a:t>base</a:t>
            </a:r>
            <a:endParaRPr lang="en-US" altLang="fr-FR" sz="2400" b="1" dirty="0">
              <a:solidFill>
                <a:schemeClr val="accent2"/>
              </a:solidFill>
              <a:latin typeface="Arial" pitchFamily="34" charset="0"/>
            </a:endParaRPr>
          </a:p>
        </p:txBody>
      </p:sp>
      <p:sp>
        <p:nvSpPr>
          <p:cNvPr id="17" name="AutoShape 8"/>
          <p:cNvSpPr>
            <a:spLocks noChangeArrowheads="1"/>
          </p:cNvSpPr>
          <p:nvPr/>
        </p:nvSpPr>
        <p:spPr bwMode="auto">
          <a:xfrm>
            <a:off x="3581400" y="5111080"/>
            <a:ext cx="1752600" cy="838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smtClean="0">
                <a:solidFill>
                  <a:srgbClr val="0070C0"/>
                </a:solidFill>
                <a:latin typeface="Arial" pitchFamily="34" charset="0"/>
              </a:rPr>
              <a:t>CCN</a:t>
            </a:r>
          </a:p>
          <a:p>
            <a:pPr algn="ctr" eaLnBrk="1" hangingPunct="1">
              <a:spcBef>
                <a:spcPct val="0"/>
              </a:spcBef>
              <a:buFontTx/>
              <a:buNone/>
            </a:pPr>
            <a:r>
              <a:rPr lang="en-US" altLang="fr-FR" sz="2000" b="1" dirty="0">
                <a:solidFill>
                  <a:srgbClr val="0070C0"/>
                </a:solidFill>
                <a:latin typeface="Arial" pitchFamily="34" charset="0"/>
              </a:rPr>
              <a:t>a</a:t>
            </a:r>
            <a:r>
              <a:rPr lang="en-US" altLang="fr-FR" sz="2000" b="1" dirty="0" smtClean="0">
                <a:solidFill>
                  <a:srgbClr val="0070C0"/>
                </a:solidFill>
                <a:latin typeface="Arial" pitchFamily="34" charset="0"/>
              </a:rPr>
              <a:t>ctivation</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grpSp>
        <p:nvGrpSpPr>
          <p:cNvPr id="18" name="Group 9"/>
          <p:cNvGrpSpPr>
            <a:grpSpLocks/>
          </p:cNvGrpSpPr>
          <p:nvPr/>
        </p:nvGrpSpPr>
        <p:grpSpPr bwMode="auto">
          <a:xfrm>
            <a:off x="533400" y="4911725"/>
            <a:ext cx="3124200" cy="1200150"/>
            <a:chOff x="336" y="3094"/>
            <a:chExt cx="1968" cy="756"/>
          </a:xfrm>
        </p:grpSpPr>
        <p:sp>
          <p:nvSpPr>
            <p:cNvPr id="19" name="Text Box 10"/>
            <p:cNvSpPr txBox="1">
              <a:spLocks noChangeArrowheads="1"/>
            </p:cNvSpPr>
            <p:nvPr/>
          </p:nvSpPr>
          <p:spPr bwMode="auto">
            <a:xfrm>
              <a:off x="336" y="3094"/>
              <a:ext cx="1296" cy="756"/>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a:solidFill>
                    <a:srgbClr val="008080"/>
                  </a:solidFill>
                  <a:latin typeface="Arial" pitchFamily="34" charset="0"/>
                </a:rPr>
                <a:t>A</a:t>
              </a:r>
              <a:r>
                <a:rPr lang="en-US" altLang="fr-FR" sz="1800" b="1" dirty="0" smtClean="0">
                  <a:solidFill>
                    <a:srgbClr val="008080"/>
                  </a:solidFill>
                  <a:latin typeface="Arial" pitchFamily="34" charset="0"/>
                </a:rPr>
                <a:t>erosol size distribution &amp; chemical composition</a:t>
              </a:r>
              <a:endParaRPr lang="en-US" altLang="fr-FR" sz="1800" b="1" dirty="0">
                <a:solidFill>
                  <a:srgbClr val="008080"/>
                </a:solidFill>
                <a:latin typeface="Arial" pitchFamily="34" charset="0"/>
              </a:endParaRPr>
            </a:p>
          </p:txBody>
        </p:sp>
        <p:sp>
          <p:nvSpPr>
            <p:cNvPr id="20" name="AutoShape 11"/>
            <p:cNvSpPr>
              <a:spLocks noChangeArrowheads="1"/>
            </p:cNvSpPr>
            <p:nvPr/>
          </p:nvSpPr>
          <p:spPr bwMode="auto">
            <a:xfrm>
              <a:off x="1632" y="3190"/>
              <a:ext cx="672" cy="188"/>
            </a:xfrm>
            <a:prstGeom prst="rightArrow">
              <a:avLst>
                <a:gd name="adj1" fmla="val 50000"/>
                <a:gd name="adj2" fmla="val 89362"/>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grpSp>
      <p:grpSp>
        <p:nvGrpSpPr>
          <p:cNvPr id="21" name="Group 12"/>
          <p:cNvGrpSpPr>
            <a:grpSpLocks/>
          </p:cNvGrpSpPr>
          <p:nvPr/>
        </p:nvGrpSpPr>
        <p:grpSpPr bwMode="auto">
          <a:xfrm>
            <a:off x="5334000" y="4348163"/>
            <a:ext cx="3276600" cy="1519237"/>
            <a:chOff x="3360" y="2352"/>
            <a:chExt cx="2064" cy="957"/>
          </a:xfrm>
        </p:grpSpPr>
        <p:sp>
          <p:nvSpPr>
            <p:cNvPr id="22" name="Text Box 13"/>
            <p:cNvSpPr txBox="1">
              <a:spLocks noChangeArrowheads="1"/>
            </p:cNvSpPr>
            <p:nvPr/>
          </p:nvSpPr>
          <p:spPr bwMode="auto">
            <a:xfrm>
              <a:off x="4032" y="3072"/>
              <a:ext cx="1296" cy="237"/>
            </a:xfrm>
            <a:prstGeom prst="rect">
              <a:avLst/>
            </a:prstGeom>
            <a:solidFill>
              <a:srgbClr val="FFCC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fr-FR" sz="1800" b="1" dirty="0">
                  <a:solidFill>
                    <a:srgbClr val="008080"/>
                  </a:solidFill>
                  <a:latin typeface="Arial" pitchFamily="34" charset="0"/>
                </a:rPr>
                <a:t>T</a:t>
              </a:r>
              <a:r>
                <a:rPr lang="en-US" altLang="fr-FR" sz="1800" b="1" dirty="0" smtClean="0">
                  <a:solidFill>
                    <a:srgbClr val="008080"/>
                  </a:solidFill>
                  <a:latin typeface="Arial" pitchFamily="34" charset="0"/>
                </a:rPr>
                <a:t>urbulent fluxes</a:t>
              </a:r>
              <a:endParaRPr lang="en-US" altLang="fr-FR" sz="1800" b="1" dirty="0">
                <a:solidFill>
                  <a:srgbClr val="008080"/>
                </a:solidFill>
                <a:latin typeface="Arial" pitchFamily="34" charset="0"/>
              </a:endParaRPr>
            </a:p>
          </p:txBody>
        </p:sp>
        <p:sp>
          <p:nvSpPr>
            <p:cNvPr id="23" name="AutoShape 14"/>
            <p:cNvSpPr>
              <a:spLocks noChangeArrowheads="1"/>
            </p:cNvSpPr>
            <p:nvPr/>
          </p:nvSpPr>
          <p:spPr bwMode="auto">
            <a:xfrm>
              <a:off x="4992" y="2352"/>
              <a:ext cx="432" cy="720"/>
            </a:xfrm>
            <a:prstGeom prst="upArrow">
              <a:avLst>
                <a:gd name="adj1" fmla="val 50000"/>
                <a:gd name="adj2" fmla="val 41667"/>
              </a:avLst>
            </a:prstGeom>
            <a:solidFill>
              <a:srgbClr val="FFCC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25" name="Text Box 15"/>
            <p:cNvSpPr txBox="1">
              <a:spLocks noChangeArrowheads="1"/>
            </p:cNvSpPr>
            <p:nvPr/>
          </p:nvSpPr>
          <p:spPr bwMode="auto">
            <a:xfrm>
              <a:off x="5088" y="2688"/>
              <a:ext cx="288" cy="288"/>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rgbClr val="FF66CC"/>
                  </a:solidFill>
                  <a:latin typeface="Arial" pitchFamily="34" charset="0"/>
                </a:rPr>
                <a:t>w</a:t>
              </a:r>
              <a:endParaRPr lang="en-US" altLang="fr-FR" sz="2400" b="1" dirty="0">
                <a:solidFill>
                  <a:srgbClr val="FF66CC"/>
                </a:solidFill>
                <a:latin typeface="Arial" pitchFamily="34" charset="0"/>
              </a:endParaRPr>
            </a:p>
          </p:txBody>
        </p:sp>
        <p:sp>
          <p:nvSpPr>
            <p:cNvPr id="28" name="AutoShape 16"/>
            <p:cNvSpPr>
              <a:spLocks noChangeArrowheads="1"/>
            </p:cNvSpPr>
            <p:nvPr/>
          </p:nvSpPr>
          <p:spPr bwMode="auto">
            <a:xfrm flipH="1">
              <a:off x="3360" y="3072"/>
              <a:ext cx="672" cy="192"/>
            </a:xfrm>
            <a:prstGeom prst="rightArrow">
              <a:avLst>
                <a:gd name="adj1" fmla="val 50000"/>
                <a:gd name="adj2" fmla="val 875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grpSp>
      <p:grpSp>
        <p:nvGrpSpPr>
          <p:cNvPr id="31" name="Group 18"/>
          <p:cNvGrpSpPr>
            <a:grpSpLocks/>
          </p:cNvGrpSpPr>
          <p:nvPr/>
        </p:nvGrpSpPr>
        <p:grpSpPr bwMode="auto">
          <a:xfrm>
            <a:off x="3352800" y="3967163"/>
            <a:ext cx="2209800" cy="1138237"/>
            <a:chOff x="2112" y="2259"/>
            <a:chExt cx="1392" cy="717"/>
          </a:xfrm>
        </p:grpSpPr>
        <p:sp>
          <p:nvSpPr>
            <p:cNvPr id="32" name="Text Box 19"/>
            <p:cNvSpPr txBox="1">
              <a:spLocks noChangeArrowheads="1"/>
            </p:cNvSpPr>
            <p:nvPr/>
          </p:nvSpPr>
          <p:spPr bwMode="auto">
            <a:xfrm>
              <a:off x="2160" y="2259"/>
              <a:ext cx="1296" cy="237"/>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err="1" smtClean="0">
                  <a:solidFill>
                    <a:srgbClr val="008080"/>
                  </a:solidFill>
                  <a:latin typeface="Arial" pitchFamily="34" charset="0"/>
                </a:rPr>
                <a:t>Nact</a:t>
              </a:r>
              <a:endParaRPr lang="en-US" altLang="fr-FR" sz="1800" b="1" dirty="0">
                <a:solidFill>
                  <a:srgbClr val="008080"/>
                </a:solidFill>
                <a:latin typeface="Arial" pitchFamily="34" charset="0"/>
              </a:endParaRPr>
            </a:p>
          </p:txBody>
        </p:sp>
        <p:sp>
          <p:nvSpPr>
            <p:cNvPr id="33" name="AutoShape 20"/>
            <p:cNvSpPr>
              <a:spLocks noChangeArrowheads="1"/>
            </p:cNvSpPr>
            <p:nvPr/>
          </p:nvSpPr>
          <p:spPr bwMode="auto">
            <a:xfrm>
              <a:off x="2112" y="2448"/>
              <a:ext cx="1392" cy="528"/>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34" name="Text Box 21"/>
            <p:cNvSpPr txBox="1">
              <a:spLocks noChangeArrowheads="1"/>
            </p:cNvSpPr>
            <p:nvPr/>
          </p:nvSpPr>
          <p:spPr bwMode="auto">
            <a:xfrm>
              <a:off x="2256" y="2592"/>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grpSp>
      <p:sp>
        <p:nvSpPr>
          <p:cNvPr id="35" name="Text Box 22"/>
          <p:cNvSpPr txBox="1">
            <a:spLocks noChangeArrowheads="1"/>
          </p:cNvSpPr>
          <p:nvPr/>
        </p:nvSpPr>
        <p:spPr bwMode="auto">
          <a:xfrm>
            <a:off x="8153400" y="1905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chemeClr val="accent2"/>
                </a:solidFill>
                <a:latin typeface="Arial" pitchFamily="34" charset="0"/>
              </a:rPr>
              <a:t>top</a:t>
            </a:r>
            <a:endParaRPr lang="en-US" altLang="fr-FR" sz="2400" b="1" dirty="0">
              <a:solidFill>
                <a:schemeClr val="accent2"/>
              </a:solidFill>
              <a:latin typeface="Arial" pitchFamily="34" charset="0"/>
            </a:endParaRPr>
          </a:p>
        </p:txBody>
      </p:sp>
      <p:grpSp>
        <p:nvGrpSpPr>
          <p:cNvPr id="36" name="Group 23"/>
          <p:cNvGrpSpPr>
            <a:grpSpLocks/>
          </p:cNvGrpSpPr>
          <p:nvPr/>
        </p:nvGrpSpPr>
        <p:grpSpPr bwMode="auto">
          <a:xfrm>
            <a:off x="3429000" y="1371600"/>
            <a:ext cx="2895600" cy="925513"/>
            <a:chOff x="2160" y="1488"/>
            <a:chExt cx="1824" cy="583"/>
          </a:xfrm>
        </p:grpSpPr>
        <p:sp>
          <p:nvSpPr>
            <p:cNvPr id="37" name="AutoShape 24"/>
            <p:cNvSpPr>
              <a:spLocks noChangeArrowheads="1"/>
            </p:cNvSpPr>
            <p:nvPr/>
          </p:nvSpPr>
          <p:spPr bwMode="auto">
            <a:xfrm>
              <a:off x="3456" y="1824"/>
              <a:ext cx="528" cy="192"/>
            </a:xfrm>
            <a:prstGeom prst="rightArrow">
              <a:avLst>
                <a:gd name="adj1" fmla="val 50000"/>
                <a:gd name="adj2" fmla="val 6875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38" name="Text Box 25"/>
            <p:cNvSpPr txBox="1">
              <a:spLocks noChangeArrowheads="1"/>
            </p:cNvSpPr>
            <p:nvPr/>
          </p:nvSpPr>
          <p:spPr bwMode="auto">
            <a:xfrm>
              <a:off x="2160" y="1488"/>
              <a:ext cx="1296" cy="583"/>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fr-FR" sz="1800" b="1" dirty="0">
                  <a:solidFill>
                    <a:srgbClr val="008080"/>
                  </a:solidFill>
                  <a:latin typeface="Arial" pitchFamily="34" charset="0"/>
                </a:rPr>
                <a:t>S</a:t>
              </a:r>
              <a:r>
                <a:rPr lang="en-US" altLang="fr-FR" sz="1800" b="1" dirty="0" smtClean="0">
                  <a:solidFill>
                    <a:srgbClr val="008080"/>
                  </a:solidFill>
                  <a:latin typeface="Arial" pitchFamily="34" charset="0"/>
                </a:rPr>
                <a:t>patial and size distribution of droplets</a:t>
              </a:r>
              <a:endParaRPr lang="en-US" altLang="fr-FR" sz="1800" b="1" dirty="0">
                <a:solidFill>
                  <a:srgbClr val="008080"/>
                </a:solidFill>
                <a:latin typeface="Arial" pitchFamily="34" charset="0"/>
              </a:endParaRPr>
            </a:p>
          </p:txBody>
        </p:sp>
      </p:grpSp>
      <p:sp>
        <p:nvSpPr>
          <p:cNvPr id="39" name="AutoShape 26"/>
          <p:cNvSpPr>
            <a:spLocks noChangeArrowheads="1"/>
          </p:cNvSpPr>
          <p:nvPr/>
        </p:nvSpPr>
        <p:spPr bwMode="auto">
          <a:xfrm>
            <a:off x="6248400" y="1905000"/>
            <a:ext cx="1447800" cy="11430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a:solidFill>
                  <a:srgbClr val="0070C0"/>
                </a:solidFill>
                <a:latin typeface="Arial" pitchFamily="34" charset="0"/>
              </a:rPr>
              <a:t>R</a:t>
            </a:r>
            <a:r>
              <a:rPr lang="en-US" altLang="fr-FR" sz="2000" b="1" dirty="0" smtClean="0">
                <a:solidFill>
                  <a:srgbClr val="0070C0"/>
                </a:solidFill>
                <a:latin typeface="Arial" pitchFamily="34" charset="0"/>
              </a:rPr>
              <a:t>adiative </a:t>
            </a:r>
          </a:p>
          <a:p>
            <a:pPr algn="ctr" eaLnBrk="1" hangingPunct="1">
              <a:spcBef>
                <a:spcPct val="0"/>
              </a:spcBef>
              <a:buFontTx/>
              <a:buNone/>
            </a:pPr>
            <a:r>
              <a:rPr lang="en-US" altLang="fr-FR" sz="2000" b="1" dirty="0" smtClean="0">
                <a:solidFill>
                  <a:srgbClr val="0070C0"/>
                </a:solidFill>
                <a:latin typeface="Arial" pitchFamily="34" charset="0"/>
              </a:rPr>
              <a:t>transfer</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grpSp>
        <p:nvGrpSpPr>
          <p:cNvPr id="40" name="Group 27"/>
          <p:cNvGrpSpPr>
            <a:grpSpLocks/>
          </p:cNvGrpSpPr>
          <p:nvPr/>
        </p:nvGrpSpPr>
        <p:grpSpPr bwMode="auto">
          <a:xfrm>
            <a:off x="6019800" y="492125"/>
            <a:ext cx="2209800" cy="1412875"/>
            <a:chOff x="3744" y="742"/>
            <a:chExt cx="1392" cy="890"/>
          </a:xfrm>
        </p:grpSpPr>
        <p:sp>
          <p:nvSpPr>
            <p:cNvPr id="41" name="Text Box 28"/>
            <p:cNvSpPr txBox="1">
              <a:spLocks noChangeArrowheads="1"/>
            </p:cNvSpPr>
            <p:nvPr/>
          </p:nvSpPr>
          <p:spPr bwMode="auto">
            <a:xfrm>
              <a:off x="3840" y="742"/>
              <a:ext cx="1248" cy="410"/>
            </a:xfrm>
            <a:prstGeom prst="rect">
              <a:avLst/>
            </a:prstGeom>
            <a:solidFill>
              <a:schemeClr val="accent3">
                <a:lumMod val="40000"/>
                <a:lumOff val="60000"/>
              </a:schemeClr>
            </a:soli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a:solidFill>
                    <a:srgbClr val="008080"/>
                  </a:solidFill>
                  <a:latin typeface="Arial" pitchFamily="34" charset="0"/>
                </a:rPr>
                <a:t>M</a:t>
              </a:r>
              <a:r>
                <a:rPr lang="en-US" altLang="fr-FR" sz="1800" b="1" dirty="0" smtClean="0">
                  <a:solidFill>
                    <a:srgbClr val="008080"/>
                  </a:solidFill>
                  <a:latin typeface="Arial" pitchFamily="34" charset="0"/>
                </a:rPr>
                <a:t>ultispectral</a:t>
              </a:r>
            </a:p>
            <a:p>
              <a:pPr algn="ctr" eaLnBrk="1" hangingPunct="1">
                <a:spcBef>
                  <a:spcPct val="0"/>
                </a:spcBef>
                <a:buFontTx/>
                <a:buNone/>
              </a:pPr>
              <a:r>
                <a:rPr lang="en-US" altLang="fr-FR" sz="1800" b="1" dirty="0" smtClean="0">
                  <a:solidFill>
                    <a:srgbClr val="008080"/>
                  </a:solidFill>
                  <a:latin typeface="Arial" pitchFamily="34" charset="0"/>
                </a:rPr>
                <a:t>radiances</a:t>
              </a:r>
              <a:endParaRPr lang="en-US" altLang="fr-FR" sz="1800" b="1" dirty="0">
                <a:solidFill>
                  <a:srgbClr val="008080"/>
                </a:solidFill>
                <a:latin typeface="Arial" pitchFamily="34" charset="0"/>
              </a:endParaRPr>
            </a:p>
          </p:txBody>
        </p:sp>
        <p:sp>
          <p:nvSpPr>
            <p:cNvPr id="42" name="AutoShape 29"/>
            <p:cNvSpPr>
              <a:spLocks noChangeArrowheads="1"/>
            </p:cNvSpPr>
            <p:nvPr/>
          </p:nvSpPr>
          <p:spPr bwMode="auto">
            <a:xfrm>
              <a:off x="3744" y="1104"/>
              <a:ext cx="1392" cy="528"/>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3" name="Text Box 30"/>
            <p:cNvSpPr txBox="1">
              <a:spLocks noChangeArrowheads="1"/>
            </p:cNvSpPr>
            <p:nvPr/>
          </p:nvSpPr>
          <p:spPr bwMode="auto">
            <a:xfrm>
              <a:off x="3936" y="1248"/>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grpSp>
      <p:sp>
        <p:nvSpPr>
          <p:cNvPr id="44" name="AutoShape 31"/>
          <p:cNvSpPr>
            <a:spLocks noChangeArrowheads="1"/>
          </p:cNvSpPr>
          <p:nvPr/>
        </p:nvSpPr>
        <p:spPr bwMode="auto">
          <a:xfrm>
            <a:off x="685800" y="1828800"/>
            <a:ext cx="1828800" cy="1219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a:solidFill>
                  <a:srgbClr val="0070C0"/>
                </a:solidFill>
                <a:latin typeface="Arial" pitchFamily="34" charset="0"/>
              </a:rPr>
              <a:t>Cloud</a:t>
            </a:r>
          </a:p>
          <a:p>
            <a:pPr algn="ctr" eaLnBrk="1" hangingPunct="1">
              <a:spcBef>
                <a:spcPct val="0"/>
              </a:spcBef>
              <a:buFontTx/>
              <a:buNone/>
            </a:pPr>
            <a:r>
              <a:rPr lang="en-US" altLang="fr-FR" sz="2000" b="1" dirty="0">
                <a:solidFill>
                  <a:srgbClr val="0070C0"/>
                </a:solidFill>
                <a:latin typeface="Arial" pitchFamily="34" charset="0"/>
              </a:rPr>
              <a:t>microphysical</a:t>
            </a:r>
          </a:p>
          <a:p>
            <a:pPr algn="ctr" eaLnBrk="1" hangingPunct="1">
              <a:spcBef>
                <a:spcPct val="0"/>
              </a:spcBef>
              <a:buFontTx/>
              <a:buNone/>
            </a:pPr>
            <a:r>
              <a:rPr lang="en-US" altLang="fr-FR" sz="2000" b="1" dirty="0">
                <a:solidFill>
                  <a:srgbClr val="0070C0"/>
                </a:solidFill>
                <a:latin typeface="Arial" pitchFamily="34" charset="0"/>
              </a:rPr>
              <a:t>model</a:t>
            </a:r>
          </a:p>
        </p:txBody>
      </p:sp>
      <p:sp>
        <p:nvSpPr>
          <p:cNvPr id="45" name="AutoShape 32"/>
          <p:cNvSpPr>
            <a:spLocks noChangeArrowheads="1"/>
          </p:cNvSpPr>
          <p:nvPr/>
        </p:nvSpPr>
        <p:spPr bwMode="auto">
          <a:xfrm flipH="1">
            <a:off x="2438400" y="1905000"/>
            <a:ext cx="990600" cy="304800"/>
          </a:xfrm>
          <a:prstGeom prst="rightArrow">
            <a:avLst>
              <a:gd name="adj1" fmla="val 50000"/>
              <a:gd name="adj2" fmla="val 8125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6" name="Text Box 33"/>
          <p:cNvSpPr txBox="1">
            <a:spLocks noChangeArrowheads="1"/>
          </p:cNvSpPr>
          <p:nvPr/>
        </p:nvSpPr>
        <p:spPr bwMode="auto">
          <a:xfrm>
            <a:off x="533400" y="3657600"/>
            <a:ext cx="2057400" cy="925513"/>
          </a:xfrm>
          <a:prstGeom prst="rect">
            <a:avLst/>
          </a:prstGeom>
          <a:solidFill>
            <a:schemeClr val="accent3">
              <a:lumMod val="40000"/>
              <a:lumOff val="60000"/>
            </a:schemeClr>
          </a:solidFill>
          <a:ln w="9525">
            <a:solidFill>
              <a:srgbClr val="0099FF"/>
            </a:solidFill>
            <a:miter lim="800000"/>
            <a:headEnd/>
            <a:tailEnd/>
          </a:ln>
          <a:effec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smtClean="0">
                <a:solidFill>
                  <a:srgbClr val="008080"/>
                </a:solidFill>
                <a:latin typeface="Arial" pitchFamily="34" charset="0"/>
              </a:rPr>
              <a:t>Spatial and size distribution of precipitation</a:t>
            </a:r>
            <a:endParaRPr lang="en-US" altLang="fr-FR" sz="1800" b="1" dirty="0">
              <a:solidFill>
                <a:srgbClr val="008080"/>
              </a:solidFill>
              <a:latin typeface="Arial" pitchFamily="34" charset="0"/>
            </a:endParaRPr>
          </a:p>
        </p:txBody>
      </p:sp>
      <p:sp>
        <p:nvSpPr>
          <p:cNvPr id="47" name="AutoShape 34"/>
          <p:cNvSpPr>
            <a:spLocks noChangeArrowheads="1"/>
          </p:cNvSpPr>
          <p:nvPr/>
        </p:nvSpPr>
        <p:spPr bwMode="auto">
          <a:xfrm>
            <a:off x="457200" y="2895600"/>
            <a:ext cx="2209800" cy="838200"/>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8" name="Text Box 35"/>
          <p:cNvSpPr txBox="1">
            <a:spLocks noChangeArrowheads="1"/>
          </p:cNvSpPr>
          <p:nvPr/>
        </p:nvSpPr>
        <p:spPr bwMode="auto">
          <a:xfrm>
            <a:off x="762000" y="31242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sp>
        <p:nvSpPr>
          <p:cNvPr id="49" name="AutoShape 37"/>
          <p:cNvSpPr>
            <a:spLocks noChangeArrowheads="1"/>
          </p:cNvSpPr>
          <p:nvPr/>
        </p:nvSpPr>
        <p:spPr bwMode="auto">
          <a:xfrm>
            <a:off x="3581400" y="3124200"/>
            <a:ext cx="1752600" cy="838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smtClean="0">
                <a:solidFill>
                  <a:srgbClr val="0070C0"/>
                </a:solidFill>
                <a:latin typeface="Arial" pitchFamily="34" charset="0"/>
              </a:rPr>
              <a:t>Droplet</a:t>
            </a:r>
          </a:p>
          <a:p>
            <a:pPr algn="ctr" eaLnBrk="1" hangingPunct="1">
              <a:spcBef>
                <a:spcPct val="0"/>
              </a:spcBef>
              <a:buFontTx/>
              <a:buNone/>
            </a:pPr>
            <a:r>
              <a:rPr lang="en-US" altLang="fr-FR" sz="2000" b="1" dirty="0" smtClean="0">
                <a:solidFill>
                  <a:srgbClr val="0070C0"/>
                </a:solidFill>
                <a:latin typeface="Arial" pitchFamily="34" charset="0"/>
              </a:rPr>
              <a:t>growth</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sp>
        <p:nvSpPr>
          <p:cNvPr id="50" name="AutoShape 38"/>
          <p:cNvSpPr>
            <a:spLocks noChangeArrowheads="1"/>
          </p:cNvSpPr>
          <p:nvPr/>
        </p:nvSpPr>
        <p:spPr bwMode="auto">
          <a:xfrm>
            <a:off x="3429000" y="2286000"/>
            <a:ext cx="2209800" cy="838200"/>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51" name="Text Box 39"/>
          <p:cNvSpPr txBox="1">
            <a:spLocks noChangeArrowheads="1"/>
          </p:cNvSpPr>
          <p:nvPr/>
        </p:nvSpPr>
        <p:spPr bwMode="auto">
          <a:xfrm>
            <a:off x="3733800" y="25146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sp>
        <p:nvSpPr>
          <p:cNvPr id="52" name="Rectangle 51"/>
          <p:cNvSpPr/>
          <p:nvPr/>
        </p:nvSpPr>
        <p:spPr>
          <a:xfrm>
            <a:off x="40084" y="1161542"/>
            <a:ext cx="3379788" cy="3499866"/>
          </a:xfrm>
          <a:prstGeom prst="rect">
            <a:avLst/>
          </a:prstGeom>
          <a:solidFill>
            <a:schemeClr val="bg1">
              <a:lumMod val="6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51138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8" name="Rectangle 5"/>
          <p:cNvSpPr>
            <a:spLocks noChangeArrowheads="1"/>
          </p:cNvSpPr>
          <p:nvPr/>
        </p:nvSpPr>
        <p:spPr bwMode="auto">
          <a:xfrm>
            <a:off x="457200" y="1403648"/>
            <a:ext cx="8305800" cy="4419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Aft>
                <a:spcPct val="20000"/>
              </a:spcAft>
              <a:buFontTx/>
              <a:buNone/>
            </a:pPr>
            <a:endParaRPr lang="en-US" altLang="fr-FR" sz="2400" b="1" dirty="0"/>
          </a:p>
        </p:txBody>
      </p:sp>
      <p:sp>
        <p:nvSpPr>
          <p:cNvPr id="9" name="AutoShape 6"/>
          <p:cNvSpPr>
            <a:spLocks noChangeArrowheads="1"/>
          </p:cNvSpPr>
          <p:nvPr/>
        </p:nvSpPr>
        <p:spPr bwMode="auto">
          <a:xfrm>
            <a:off x="2438400" y="2564904"/>
            <a:ext cx="685800" cy="381000"/>
          </a:xfrm>
          <a:prstGeom prst="rightArrow">
            <a:avLst>
              <a:gd name="adj1" fmla="val 50000"/>
              <a:gd name="adj2" fmla="val 4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10" name="AutoShape 7"/>
          <p:cNvSpPr>
            <a:spLocks noChangeArrowheads="1"/>
          </p:cNvSpPr>
          <p:nvPr/>
        </p:nvSpPr>
        <p:spPr bwMode="auto">
          <a:xfrm>
            <a:off x="6096000" y="2564904"/>
            <a:ext cx="685800" cy="381000"/>
          </a:xfrm>
          <a:prstGeom prst="rightArrow">
            <a:avLst>
              <a:gd name="adj1" fmla="val 50000"/>
              <a:gd name="adj2" fmla="val 4500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11" name="AutoShape 8"/>
          <p:cNvSpPr>
            <a:spLocks noChangeArrowheads="1"/>
          </p:cNvSpPr>
          <p:nvPr/>
        </p:nvSpPr>
        <p:spPr bwMode="auto">
          <a:xfrm>
            <a:off x="6516216" y="3356992"/>
            <a:ext cx="2286000" cy="609600"/>
          </a:xfrm>
          <a:prstGeom prst="plus">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dirty="0" smtClean="0"/>
              <a:t>COMPARISON</a:t>
            </a:r>
            <a:endParaRPr lang="en-US" altLang="fr-FR" sz="2400" dirty="0"/>
          </a:p>
        </p:txBody>
      </p:sp>
      <p:sp>
        <p:nvSpPr>
          <p:cNvPr id="12" name="Oval 9"/>
          <p:cNvSpPr>
            <a:spLocks noChangeArrowheads="1"/>
          </p:cNvSpPr>
          <p:nvPr/>
        </p:nvSpPr>
        <p:spPr bwMode="auto">
          <a:xfrm>
            <a:off x="3124200" y="1556792"/>
            <a:ext cx="2971800" cy="2438400"/>
          </a:xfrm>
          <a:prstGeom prst="ellipse">
            <a:avLst/>
          </a:prstGeom>
          <a:solidFill>
            <a:schemeClr val="accent1">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b="1" dirty="0" smtClean="0">
                <a:solidFill>
                  <a:srgbClr val="0070C0"/>
                </a:solidFill>
              </a:rPr>
              <a:t>Cloud</a:t>
            </a:r>
          </a:p>
          <a:p>
            <a:pPr algn="ctr" eaLnBrk="1" hangingPunct="1">
              <a:spcBef>
                <a:spcPct val="0"/>
              </a:spcBef>
              <a:buFontTx/>
              <a:buNone/>
            </a:pPr>
            <a:r>
              <a:rPr lang="en-US" altLang="fr-FR" sz="2400" b="1" dirty="0" smtClean="0">
                <a:solidFill>
                  <a:srgbClr val="0070C0"/>
                </a:solidFill>
              </a:rPr>
              <a:t>Precipitation</a:t>
            </a:r>
          </a:p>
          <a:p>
            <a:pPr algn="ctr" eaLnBrk="1" hangingPunct="1">
              <a:spcBef>
                <a:spcPct val="0"/>
              </a:spcBef>
              <a:buFontTx/>
              <a:buNone/>
            </a:pPr>
            <a:r>
              <a:rPr lang="en-US" altLang="fr-FR" sz="2400" b="1" dirty="0" smtClean="0">
                <a:solidFill>
                  <a:srgbClr val="0070C0"/>
                </a:solidFill>
              </a:rPr>
              <a:t>Parameterization</a:t>
            </a:r>
          </a:p>
        </p:txBody>
      </p:sp>
      <p:sp>
        <p:nvSpPr>
          <p:cNvPr id="13" name="AutoShape 10"/>
          <p:cNvSpPr>
            <a:spLocks noChangeArrowheads="1"/>
          </p:cNvSpPr>
          <p:nvPr/>
        </p:nvSpPr>
        <p:spPr bwMode="auto">
          <a:xfrm>
            <a:off x="762000" y="1772816"/>
            <a:ext cx="1676400" cy="1894890"/>
          </a:xfrm>
          <a:prstGeom prst="octagon">
            <a:avLst>
              <a:gd name="adj" fmla="val 29287"/>
            </a:avLst>
          </a:prstGeom>
          <a:solidFill>
            <a:schemeClr val="accent3">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a:solidFill>
                  <a:schemeClr val="accent3">
                    <a:lumMod val="75000"/>
                  </a:schemeClr>
                </a:solidFill>
              </a:rPr>
              <a:t>H</a:t>
            </a:r>
            <a:endParaRPr lang="en-US" altLang="fr-FR" sz="2400" dirty="0" smtClean="0">
              <a:solidFill>
                <a:schemeClr val="accent3">
                  <a:lumMod val="75000"/>
                </a:schemeClr>
              </a:solidFill>
            </a:endParaRPr>
          </a:p>
          <a:p>
            <a:pPr algn="ctr" eaLnBrk="1" hangingPunct="1">
              <a:lnSpc>
                <a:spcPct val="75000"/>
              </a:lnSpc>
              <a:spcBef>
                <a:spcPct val="0"/>
              </a:spcBef>
              <a:buFontTx/>
              <a:buNone/>
            </a:pPr>
            <a:r>
              <a:rPr lang="en-US" altLang="fr-FR" sz="2400" dirty="0" smtClean="0">
                <a:solidFill>
                  <a:schemeClr val="accent3">
                    <a:lumMod val="75000"/>
                  </a:schemeClr>
                </a:solidFill>
              </a:rPr>
              <a:t>&amp;</a:t>
            </a:r>
          </a:p>
          <a:p>
            <a:pPr algn="ctr" eaLnBrk="1" hangingPunct="1">
              <a:lnSpc>
                <a:spcPct val="75000"/>
              </a:lnSpc>
              <a:spcBef>
                <a:spcPct val="0"/>
              </a:spcBef>
              <a:buFontTx/>
              <a:buNone/>
            </a:pPr>
            <a:r>
              <a:rPr lang="en-US" altLang="fr-FR" sz="2400" dirty="0" err="1" smtClean="0">
                <a:solidFill>
                  <a:schemeClr val="accent3">
                    <a:lumMod val="75000"/>
                  </a:schemeClr>
                </a:solidFill>
              </a:rPr>
              <a:t>Nact</a:t>
            </a:r>
            <a:endParaRPr lang="en-US" altLang="fr-FR" sz="2400" dirty="0">
              <a:solidFill>
                <a:schemeClr val="accent3">
                  <a:lumMod val="75000"/>
                </a:schemeClr>
              </a:solidFill>
            </a:endParaRPr>
          </a:p>
        </p:txBody>
      </p:sp>
      <p:sp>
        <p:nvSpPr>
          <p:cNvPr id="14" name="AutoShape 11"/>
          <p:cNvSpPr>
            <a:spLocks noChangeArrowheads="1"/>
          </p:cNvSpPr>
          <p:nvPr/>
        </p:nvSpPr>
        <p:spPr bwMode="auto">
          <a:xfrm>
            <a:off x="6781800" y="1772816"/>
            <a:ext cx="1822648" cy="1584176"/>
          </a:xfrm>
          <a:prstGeom prst="octagon">
            <a:avLst>
              <a:gd name="adj" fmla="val 29287"/>
            </a:avLst>
          </a:prstGeom>
          <a:solidFill>
            <a:schemeClr val="accent3">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endParaRPr lang="en-US" altLang="fr-FR" sz="2400" dirty="0" smtClean="0">
              <a:solidFill>
                <a:schemeClr val="accent3">
                  <a:lumMod val="75000"/>
                </a:schemeClr>
              </a:solidFill>
            </a:endParaRPr>
          </a:p>
          <a:p>
            <a:pPr algn="ctr" eaLnBrk="1" hangingPunct="1">
              <a:lnSpc>
                <a:spcPct val="75000"/>
              </a:lnSpc>
              <a:spcBef>
                <a:spcPct val="0"/>
              </a:spcBef>
              <a:buFontTx/>
              <a:buNone/>
            </a:pPr>
            <a:r>
              <a:rPr lang="en-US" altLang="fr-FR" sz="2400" dirty="0" smtClean="0">
                <a:solidFill>
                  <a:schemeClr val="accent3">
                    <a:lumMod val="75000"/>
                  </a:schemeClr>
                </a:solidFill>
              </a:rPr>
              <a:t>Parameterized</a:t>
            </a:r>
          </a:p>
          <a:p>
            <a:pPr algn="ctr" eaLnBrk="1" hangingPunct="1">
              <a:lnSpc>
                <a:spcPct val="75000"/>
              </a:lnSpc>
              <a:spcBef>
                <a:spcPct val="0"/>
              </a:spcBef>
              <a:buFontTx/>
              <a:buNone/>
            </a:pPr>
            <a:r>
              <a:rPr lang="en-US" altLang="fr-FR" sz="2400" dirty="0" smtClean="0">
                <a:solidFill>
                  <a:schemeClr val="accent3">
                    <a:lumMod val="75000"/>
                  </a:schemeClr>
                </a:solidFill>
              </a:rPr>
              <a:t>Precipitation</a:t>
            </a:r>
          </a:p>
          <a:p>
            <a:pPr algn="ctr" eaLnBrk="1" hangingPunct="1">
              <a:lnSpc>
                <a:spcPct val="75000"/>
              </a:lnSpc>
              <a:spcBef>
                <a:spcPct val="0"/>
              </a:spcBef>
              <a:buFontTx/>
              <a:buNone/>
            </a:pPr>
            <a:r>
              <a:rPr lang="en-US" altLang="fr-FR" sz="2400" dirty="0" smtClean="0">
                <a:solidFill>
                  <a:schemeClr val="accent3">
                    <a:lumMod val="75000"/>
                  </a:schemeClr>
                </a:solidFill>
              </a:rPr>
              <a:t>Rate</a:t>
            </a:r>
            <a:endParaRPr lang="en-US" altLang="fr-FR" sz="2400" dirty="0">
              <a:solidFill>
                <a:schemeClr val="accent2"/>
              </a:solidFill>
            </a:endParaRPr>
          </a:p>
        </p:txBody>
      </p:sp>
      <p:sp>
        <p:nvSpPr>
          <p:cNvPr id="15" name="AutoShape 12"/>
          <p:cNvSpPr>
            <a:spLocks noChangeArrowheads="1"/>
          </p:cNvSpPr>
          <p:nvPr/>
        </p:nvSpPr>
        <p:spPr bwMode="auto">
          <a:xfrm>
            <a:off x="6804248" y="3933232"/>
            <a:ext cx="1821600" cy="1584000"/>
          </a:xfrm>
          <a:prstGeom prst="octagon">
            <a:avLst>
              <a:gd name="adj" fmla="val 29287"/>
            </a:avLst>
          </a:prstGeom>
          <a:solidFill>
            <a:schemeClr val="accent2">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2">
                    <a:lumMod val="75000"/>
                  </a:schemeClr>
                </a:solidFill>
              </a:rPr>
              <a:t>Measured</a:t>
            </a:r>
          </a:p>
          <a:p>
            <a:pPr algn="ctr" eaLnBrk="1" hangingPunct="1">
              <a:lnSpc>
                <a:spcPct val="75000"/>
              </a:lnSpc>
              <a:spcBef>
                <a:spcPct val="0"/>
              </a:spcBef>
              <a:buFontTx/>
              <a:buNone/>
            </a:pPr>
            <a:r>
              <a:rPr lang="en-US" altLang="fr-FR" sz="2400" dirty="0" smtClean="0">
                <a:solidFill>
                  <a:schemeClr val="accent2">
                    <a:lumMod val="75000"/>
                  </a:schemeClr>
                </a:solidFill>
              </a:rPr>
              <a:t>Precipitation</a:t>
            </a:r>
          </a:p>
          <a:p>
            <a:pPr algn="ctr" eaLnBrk="1" hangingPunct="1">
              <a:lnSpc>
                <a:spcPct val="75000"/>
              </a:lnSpc>
              <a:spcBef>
                <a:spcPct val="0"/>
              </a:spcBef>
              <a:buFontTx/>
              <a:buNone/>
            </a:pPr>
            <a:r>
              <a:rPr lang="en-US" altLang="fr-FR" sz="2400" dirty="0" smtClean="0">
                <a:solidFill>
                  <a:schemeClr val="accent2">
                    <a:lumMod val="75000"/>
                  </a:schemeClr>
                </a:solidFill>
              </a:rPr>
              <a:t>Rate</a:t>
            </a:r>
            <a:endParaRPr lang="en-US" altLang="fr-FR" sz="2400" dirty="0">
              <a:solidFill>
                <a:schemeClr val="accent2">
                  <a:lumMod val="75000"/>
                </a:schemeClr>
              </a:solidFill>
            </a:endParaRPr>
          </a:p>
        </p:txBody>
      </p:sp>
      <p:grpSp>
        <p:nvGrpSpPr>
          <p:cNvPr id="16" name="Groupe 15"/>
          <p:cNvGrpSpPr/>
          <p:nvPr/>
        </p:nvGrpSpPr>
        <p:grpSpPr>
          <a:xfrm>
            <a:off x="457200" y="4077072"/>
            <a:ext cx="3970784" cy="1858887"/>
            <a:chOff x="457200" y="911011"/>
            <a:chExt cx="8459203" cy="3306688"/>
          </a:xfrm>
        </p:grpSpPr>
        <p:sp>
          <p:nvSpPr>
            <p:cNvPr id="17" name="Rectangle 3"/>
            <p:cNvSpPr>
              <a:spLocks noChangeArrowheads="1"/>
            </p:cNvSpPr>
            <p:nvPr/>
          </p:nvSpPr>
          <p:spPr bwMode="auto">
            <a:xfrm>
              <a:off x="457200" y="911011"/>
              <a:ext cx="8305800" cy="3306688"/>
            </a:xfrm>
            <a:prstGeom prst="rect">
              <a:avLst/>
            </a:prstGeom>
            <a:solidFill>
              <a:schemeClr val="accent1">
                <a:lumMod val="20000"/>
                <a:lumOff val="80000"/>
              </a:schemeClr>
            </a:solidFill>
            <a:ln w="2857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a:t>	</a:t>
              </a:r>
            </a:p>
          </p:txBody>
        </p:sp>
        <p:sp>
          <p:nvSpPr>
            <p:cNvPr id="18" name="Line 4"/>
            <p:cNvSpPr>
              <a:spLocks noChangeShapeType="1"/>
            </p:cNvSpPr>
            <p:nvPr/>
          </p:nvSpPr>
          <p:spPr bwMode="auto">
            <a:xfrm>
              <a:off x="762000" y="2438400"/>
              <a:ext cx="7543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5"/>
            <p:cNvSpPr>
              <a:spLocks noChangeShapeType="1"/>
            </p:cNvSpPr>
            <p:nvPr/>
          </p:nvSpPr>
          <p:spPr bwMode="auto">
            <a:xfrm>
              <a:off x="7620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6"/>
            <p:cNvSpPr>
              <a:spLocks noChangeShapeType="1"/>
            </p:cNvSpPr>
            <p:nvPr/>
          </p:nvSpPr>
          <p:spPr bwMode="auto">
            <a:xfrm>
              <a:off x="624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7"/>
            <p:cNvSpPr>
              <a:spLocks noChangeShapeType="1"/>
            </p:cNvSpPr>
            <p:nvPr/>
          </p:nvSpPr>
          <p:spPr bwMode="auto">
            <a:xfrm>
              <a:off x="4343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8"/>
            <p:cNvSpPr>
              <a:spLocks noChangeShapeType="1"/>
            </p:cNvSpPr>
            <p:nvPr/>
          </p:nvSpPr>
          <p:spPr bwMode="auto">
            <a:xfrm>
              <a:off x="80772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9"/>
            <p:cNvSpPr txBox="1">
              <a:spLocks noChangeArrowheads="1"/>
            </p:cNvSpPr>
            <p:nvPr/>
          </p:nvSpPr>
          <p:spPr bwMode="auto">
            <a:xfrm>
              <a:off x="533399" y="2025650"/>
              <a:ext cx="816633"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nm</a:t>
              </a:r>
              <a:endParaRPr lang="fr-FR" altLang="en-US" sz="1000" b="1" baseline="30000" dirty="0">
                <a:solidFill>
                  <a:srgbClr val="000099"/>
                </a:solidFill>
              </a:endParaRPr>
            </a:p>
          </p:txBody>
        </p:sp>
        <p:sp>
          <p:nvSpPr>
            <p:cNvPr id="24" name="Text Box 10"/>
            <p:cNvSpPr txBox="1">
              <a:spLocks noChangeArrowheads="1"/>
            </p:cNvSpPr>
            <p:nvPr/>
          </p:nvSpPr>
          <p:spPr bwMode="auto">
            <a:xfrm>
              <a:off x="4007506" y="1915437"/>
              <a:ext cx="70714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a:t>
              </a:r>
              <a:endParaRPr lang="fr-FR" altLang="en-US" sz="1000" b="1" baseline="30000" dirty="0">
                <a:solidFill>
                  <a:srgbClr val="000099"/>
                </a:solidFill>
              </a:endParaRPr>
            </a:p>
          </p:txBody>
        </p:sp>
        <p:sp>
          <p:nvSpPr>
            <p:cNvPr id="25" name="Text Box 11"/>
            <p:cNvSpPr txBox="1">
              <a:spLocks noChangeArrowheads="1"/>
            </p:cNvSpPr>
            <p:nvPr/>
          </p:nvSpPr>
          <p:spPr bwMode="auto">
            <a:xfrm>
              <a:off x="6019800" y="2025650"/>
              <a:ext cx="87629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km</a:t>
              </a:r>
              <a:endParaRPr lang="fr-FR" altLang="en-US" sz="1000" b="1" baseline="30000" dirty="0">
                <a:solidFill>
                  <a:srgbClr val="000099"/>
                </a:solidFill>
              </a:endParaRPr>
            </a:p>
          </p:txBody>
        </p:sp>
        <p:sp>
          <p:nvSpPr>
            <p:cNvPr id="26" name="Text Box 12"/>
            <p:cNvSpPr txBox="1">
              <a:spLocks noChangeArrowheads="1"/>
            </p:cNvSpPr>
            <p:nvPr/>
          </p:nvSpPr>
          <p:spPr bwMode="auto">
            <a:xfrm>
              <a:off x="7571500" y="1861721"/>
              <a:ext cx="1191500"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10</a:t>
              </a:r>
              <a:r>
                <a:rPr lang="fr-FR" altLang="en-US" sz="1000" b="1" baseline="30000" dirty="0">
                  <a:solidFill>
                    <a:srgbClr val="000099"/>
                  </a:solidFill>
                </a:rPr>
                <a:t>3</a:t>
              </a:r>
              <a:r>
                <a:rPr lang="fr-FR" altLang="en-US" sz="1000" b="1" dirty="0">
                  <a:solidFill>
                    <a:srgbClr val="000099"/>
                  </a:solidFill>
                </a:rPr>
                <a:t>km</a:t>
              </a:r>
              <a:endParaRPr lang="fr-FR" altLang="en-US" sz="1000" b="1" baseline="30000" dirty="0">
                <a:solidFill>
                  <a:srgbClr val="000099"/>
                </a:solidFill>
              </a:endParaRPr>
            </a:p>
          </p:txBody>
        </p:sp>
        <p:sp>
          <p:nvSpPr>
            <p:cNvPr id="27" name="Line 13"/>
            <p:cNvSpPr>
              <a:spLocks noChangeShapeType="1"/>
            </p:cNvSpPr>
            <p:nvPr/>
          </p:nvSpPr>
          <p:spPr bwMode="auto">
            <a:xfrm>
              <a:off x="243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Text Box 14"/>
            <p:cNvSpPr txBox="1">
              <a:spLocks noChangeArrowheads="1"/>
            </p:cNvSpPr>
            <p:nvPr/>
          </p:nvSpPr>
          <p:spPr bwMode="auto">
            <a:xfrm>
              <a:off x="2166670" y="2025650"/>
              <a:ext cx="877289"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mm</a:t>
              </a:r>
              <a:endParaRPr lang="fr-FR" altLang="en-US" sz="1000" b="1" baseline="30000" dirty="0">
                <a:solidFill>
                  <a:srgbClr val="000099"/>
                </a:solidFill>
              </a:endParaRPr>
            </a:p>
          </p:txBody>
        </p:sp>
        <p:sp>
          <p:nvSpPr>
            <p:cNvPr id="29" name="Oval 15"/>
            <p:cNvSpPr>
              <a:spLocks noChangeArrowheads="1"/>
            </p:cNvSpPr>
            <p:nvPr/>
          </p:nvSpPr>
          <p:spPr bwMode="auto">
            <a:xfrm>
              <a:off x="6096000" y="3276600"/>
              <a:ext cx="2209800" cy="7620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200" b="1" dirty="0" err="1">
                  <a:solidFill>
                    <a:srgbClr val="996600"/>
                  </a:solidFill>
                </a:rPr>
                <a:t>aerosol</a:t>
              </a:r>
              <a:endParaRPr lang="fr-FR" altLang="en-US" sz="1200" b="1" dirty="0">
                <a:solidFill>
                  <a:srgbClr val="996600"/>
                </a:solidFill>
              </a:endParaRPr>
            </a:p>
          </p:txBody>
        </p:sp>
        <p:sp>
          <p:nvSpPr>
            <p:cNvPr id="30" name="AutoShape 16"/>
            <p:cNvSpPr>
              <a:spLocks noChangeArrowheads="1"/>
            </p:cNvSpPr>
            <p:nvPr/>
          </p:nvSpPr>
          <p:spPr bwMode="auto">
            <a:xfrm rot="17996560">
              <a:off x="7855744" y="2596357"/>
              <a:ext cx="877887" cy="838200"/>
            </a:xfrm>
            <a:custGeom>
              <a:avLst/>
              <a:gdLst>
                <a:gd name="T0" fmla="*/ 26759906 w 21600"/>
                <a:gd name="T1" fmla="*/ 0 h 21600"/>
                <a:gd name="T2" fmla="*/ 0 w 21600"/>
                <a:gd name="T3" fmla="*/ 16263408 h 21600"/>
                <a:gd name="T4" fmla="*/ 26759906 w 21600"/>
                <a:gd name="T5" fmla="*/ 32526817 h 21600"/>
                <a:gd name="T6" fmla="*/ 35679888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utoShape 19"/>
            <p:cNvSpPr>
              <a:spLocks noChangeArrowheads="1"/>
            </p:cNvSpPr>
            <p:nvPr/>
          </p:nvSpPr>
          <p:spPr bwMode="auto">
            <a:xfrm rot="11375483">
              <a:off x="698500" y="2819400"/>
              <a:ext cx="5221288" cy="838200"/>
            </a:xfrm>
            <a:custGeom>
              <a:avLst/>
              <a:gdLst>
                <a:gd name="T0" fmla="*/ 946591958 w 21600"/>
                <a:gd name="T1" fmla="*/ 0 h 21600"/>
                <a:gd name="T2" fmla="*/ 0 w 21600"/>
                <a:gd name="T3" fmla="*/ 16263408 h 21600"/>
                <a:gd name="T4" fmla="*/ 946591958 w 21600"/>
                <a:gd name="T5" fmla="*/ 32526817 h 21600"/>
                <a:gd name="T6" fmla="*/ 1262122610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Text Box 21"/>
            <p:cNvSpPr txBox="1">
              <a:spLocks noChangeArrowheads="1"/>
            </p:cNvSpPr>
            <p:nvPr/>
          </p:nvSpPr>
          <p:spPr bwMode="auto">
            <a:xfrm>
              <a:off x="1066799" y="1661319"/>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Droplets</a:t>
              </a:r>
              <a:r>
                <a:rPr lang="fr-FR" altLang="en-US" sz="1100" b="1" dirty="0">
                  <a:solidFill>
                    <a:srgbClr val="000099"/>
                  </a:solidFill>
                </a:rPr>
                <a:t> </a:t>
              </a:r>
              <a:r>
                <a:rPr lang="fr-FR" altLang="en-US" sz="1100" b="1" dirty="0" smtClean="0">
                  <a:solidFill>
                    <a:srgbClr val="000099"/>
                  </a:solidFill>
                </a:rPr>
                <a:t>&amp; drops</a:t>
              </a:r>
              <a:endParaRPr lang="fr-FR" altLang="en-US" sz="1100" b="1" dirty="0">
                <a:solidFill>
                  <a:srgbClr val="000099"/>
                </a:solidFill>
              </a:endParaRPr>
            </a:p>
          </p:txBody>
        </p:sp>
        <p:sp>
          <p:nvSpPr>
            <p:cNvPr id="33" name="Text Box 22"/>
            <p:cNvSpPr txBox="1">
              <a:spLocks noChangeArrowheads="1"/>
            </p:cNvSpPr>
            <p:nvPr/>
          </p:nvSpPr>
          <p:spPr bwMode="auto">
            <a:xfrm>
              <a:off x="2819400" y="1787345"/>
              <a:ext cx="179070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turbulence</a:t>
              </a:r>
            </a:p>
          </p:txBody>
        </p:sp>
        <p:sp>
          <p:nvSpPr>
            <p:cNvPr id="34" name="Text Box 23"/>
            <p:cNvSpPr txBox="1">
              <a:spLocks noChangeArrowheads="1"/>
            </p:cNvSpPr>
            <p:nvPr/>
          </p:nvSpPr>
          <p:spPr bwMode="auto">
            <a:xfrm>
              <a:off x="3714752" y="1339850"/>
              <a:ext cx="184785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convection</a:t>
              </a:r>
            </a:p>
          </p:txBody>
        </p:sp>
        <p:sp>
          <p:nvSpPr>
            <p:cNvPr id="35" name="Text Box 24"/>
            <p:cNvSpPr txBox="1">
              <a:spLocks noChangeArrowheads="1"/>
            </p:cNvSpPr>
            <p:nvPr/>
          </p:nvSpPr>
          <p:spPr bwMode="auto">
            <a:xfrm>
              <a:off x="5234731" y="1533227"/>
              <a:ext cx="18288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Convective cluster</a:t>
              </a:r>
            </a:p>
          </p:txBody>
        </p:sp>
        <p:sp>
          <p:nvSpPr>
            <p:cNvPr id="36" name="Text Box 25"/>
            <p:cNvSpPr txBox="1">
              <a:spLocks noChangeArrowheads="1"/>
            </p:cNvSpPr>
            <p:nvPr/>
          </p:nvSpPr>
          <p:spPr bwMode="auto">
            <a:xfrm>
              <a:off x="6859003" y="1018795"/>
              <a:ext cx="20574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Synoptic</a:t>
              </a:r>
              <a:r>
                <a:rPr lang="fr-FR" altLang="en-US" sz="1100" b="1" dirty="0">
                  <a:solidFill>
                    <a:srgbClr val="000099"/>
                  </a:solidFill>
                </a:rPr>
                <a:t> perturbation</a:t>
              </a:r>
            </a:p>
          </p:txBody>
        </p:sp>
        <p:sp>
          <p:nvSpPr>
            <p:cNvPr id="37" name="Text Box 26"/>
            <p:cNvSpPr txBox="1">
              <a:spLocks noChangeArrowheads="1"/>
            </p:cNvSpPr>
            <p:nvPr/>
          </p:nvSpPr>
          <p:spPr bwMode="auto">
            <a:xfrm>
              <a:off x="523354" y="911011"/>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Aerosol</a:t>
              </a:r>
              <a:r>
                <a:rPr lang="fr-FR" altLang="en-US" sz="1100" b="1" dirty="0">
                  <a:solidFill>
                    <a:srgbClr val="000099"/>
                  </a:solidFill>
                </a:rPr>
                <a:t> </a:t>
              </a:r>
              <a:r>
                <a:rPr lang="fr-FR" altLang="en-US" sz="1100" b="1" dirty="0" err="1">
                  <a:solidFill>
                    <a:srgbClr val="000099"/>
                  </a:solidFill>
                </a:rPr>
                <a:t>particles</a:t>
              </a:r>
              <a:endParaRPr lang="fr-FR" altLang="en-US" sz="1100" b="1" dirty="0">
                <a:solidFill>
                  <a:srgbClr val="000099"/>
                </a:solidFill>
              </a:endParaRPr>
            </a:p>
          </p:txBody>
        </p:sp>
        <p:sp>
          <p:nvSpPr>
            <p:cNvPr id="38" name="AutoShape 29"/>
            <p:cNvSpPr>
              <a:spLocks noChangeArrowheads="1"/>
            </p:cNvSpPr>
            <p:nvPr/>
          </p:nvSpPr>
          <p:spPr bwMode="auto">
            <a:xfrm rot="16200000">
              <a:off x="6457156" y="2458244"/>
              <a:ext cx="877888" cy="838200"/>
            </a:xfrm>
            <a:custGeom>
              <a:avLst/>
              <a:gdLst>
                <a:gd name="T0" fmla="*/ 26759977 w 21600"/>
                <a:gd name="T1" fmla="*/ 0 h 21600"/>
                <a:gd name="T2" fmla="*/ 0 w 21600"/>
                <a:gd name="T3" fmla="*/ 16263408 h 21600"/>
                <a:gd name="T4" fmla="*/ 26759977 w 21600"/>
                <a:gd name="T5" fmla="*/ 32526817 h 21600"/>
                <a:gd name="T6" fmla="*/ 35679969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utoShape 28"/>
            <p:cNvSpPr>
              <a:spLocks noChangeArrowheads="1"/>
            </p:cNvSpPr>
            <p:nvPr/>
          </p:nvSpPr>
          <p:spPr bwMode="auto">
            <a:xfrm>
              <a:off x="786040" y="1295400"/>
              <a:ext cx="6529160" cy="838201"/>
            </a:xfrm>
            <a:custGeom>
              <a:avLst/>
              <a:gdLst>
                <a:gd name="T0" fmla="*/ 1737502125 w 21600"/>
                <a:gd name="T1" fmla="*/ 0 h 21600"/>
                <a:gd name="T2" fmla="*/ 0 w 21600"/>
                <a:gd name="T3" fmla="*/ 16263408 h 21600"/>
                <a:gd name="T4" fmla="*/ 1737502125 w 21600"/>
                <a:gd name="T5" fmla="*/ 32526817 h 21600"/>
                <a:gd name="T6" fmla="*/ 2147483647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0033">
                <a:alpha val="49020"/>
              </a:srgbClr>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98888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Titre 1"/>
          <p:cNvSpPr txBox="1">
            <a:spLocks/>
          </p:cNvSpPr>
          <p:nvPr/>
        </p:nvSpPr>
        <p:spPr>
          <a:xfrm>
            <a:off x="19472" y="17984"/>
            <a:ext cx="6064696" cy="11787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The ACE2 Cloudy Column</a:t>
            </a:r>
          </a:p>
          <a:p>
            <a:r>
              <a:rPr lang="en-US" sz="3600" b="1" dirty="0" smtClean="0">
                <a:solidFill>
                  <a:srgbClr val="0070C0"/>
                </a:solidFill>
              </a:rPr>
              <a:t> Experiment</a:t>
            </a:r>
            <a:endParaRPr lang="en-US" sz="3600" b="1" dirty="0">
              <a:solidFill>
                <a:srgbClr val="0070C0"/>
              </a:solidFill>
            </a:endParaRPr>
          </a:p>
        </p:txBody>
      </p:sp>
      <p:sp>
        <p:nvSpPr>
          <p:cNvPr id="7" name="Rectangle 2"/>
          <p:cNvSpPr>
            <a:spLocks noChangeArrowheads="1"/>
          </p:cNvSpPr>
          <p:nvPr/>
        </p:nvSpPr>
        <p:spPr bwMode="auto">
          <a:xfrm>
            <a:off x="914400" y="1484784"/>
            <a:ext cx="7620000" cy="4114800"/>
          </a:xfrm>
          <a:prstGeom prst="rect">
            <a:avLst/>
          </a:prstGeom>
          <a:solidFill>
            <a:schemeClr val="bg1"/>
          </a:solidFill>
          <a:ln w="571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en-US" altLang="fr-FR" sz="2400"/>
          </a:p>
        </p:txBody>
      </p:sp>
      <p:pic>
        <p:nvPicPr>
          <p:cNvPr id="8" name="Picture 6" descr="hpjlbfig6b"/>
          <p:cNvPicPr>
            <a:picLocks noChangeAspect="1" noChangeArrowheads="1"/>
          </p:cNvPicPr>
          <p:nvPr/>
        </p:nvPicPr>
        <p:blipFill>
          <a:blip r:embed="rId5">
            <a:extLst>
              <a:ext uri="{28A0092B-C50C-407E-A947-70E740481C1C}">
                <a14:useLocalDpi xmlns:a14="http://schemas.microsoft.com/office/drawing/2010/main" val="0"/>
              </a:ext>
            </a:extLst>
          </a:blip>
          <a:srcRect l="16199" t="47136" r="20010" b="17508"/>
          <a:stretch>
            <a:fillRect/>
          </a:stretch>
        </p:blipFill>
        <p:spPr bwMode="auto">
          <a:xfrm>
            <a:off x="2209800" y="1505422"/>
            <a:ext cx="4419600"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accent2"/>
                </a:solidFill>
                <a:miter lim="800000"/>
                <a:headEnd/>
                <a:tailEnd/>
              </a14:hiddenLine>
            </a:ext>
          </a:extLst>
        </p:spPr>
      </p:pic>
      <p:sp>
        <p:nvSpPr>
          <p:cNvPr id="9" name="Text Box 7"/>
          <p:cNvSpPr txBox="1">
            <a:spLocks noChangeArrowheads="1"/>
          </p:cNvSpPr>
          <p:nvPr/>
        </p:nvSpPr>
        <p:spPr bwMode="auto">
          <a:xfrm>
            <a:off x="990600" y="4761384"/>
            <a:ext cx="746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fr-FR" altLang="fr-FR" sz="2400" b="1"/>
              <a:t>Reduction rate of cloud water by precipitation</a:t>
            </a:r>
          </a:p>
          <a:p>
            <a:pPr algn="ctr" eaLnBrk="1" hangingPunct="1">
              <a:spcBef>
                <a:spcPct val="0"/>
              </a:spcBef>
              <a:buFontTx/>
              <a:buNone/>
            </a:pPr>
            <a:r>
              <a:rPr lang="fr-FR" altLang="fr-FR" sz="2400" b="1"/>
              <a:t>as a power law of H and N</a:t>
            </a:r>
            <a:r>
              <a:rPr lang="fr-FR" altLang="fr-FR" sz="2400" b="1" baseline="-25000"/>
              <a:t>act</a:t>
            </a:r>
            <a:endParaRPr lang="en-GB" altLang="fr-FR" sz="2400" b="1" baseline="-25000"/>
          </a:p>
        </p:txBody>
      </p:sp>
      <p:sp>
        <p:nvSpPr>
          <p:cNvPr id="10" name="Text Box 8"/>
          <p:cNvSpPr txBox="1">
            <a:spLocks noChangeArrowheads="1"/>
          </p:cNvSpPr>
          <p:nvPr/>
        </p:nvSpPr>
        <p:spPr bwMode="auto">
          <a:xfrm>
            <a:off x="5029200" y="1484784"/>
            <a:ext cx="358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pPr>
            <a:r>
              <a:rPr lang="fr-FR" altLang="fr-FR" sz="1600" b="1">
                <a:latin typeface="Comic Sans MS" pitchFamily="66" charset="0"/>
              </a:rPr>
              <a:t>Pawlowska &amp; Brenguier JGR 2003</a:t>
            </a:r>
            <a:endParaRPr lang="en-US" altLang="fr-FR" sz="1600" b="1">
              <a:latin typeface="Comic Sans MS" pitchFamily="66" charset="0"/>
            </a:endParaRPr>
          </a:p>
        </p:txBody>
      </p:sp>
    </p:spTree>
    <p:extLst>
      <p:ext uri="{BB962C8B-B14F-4D97-AF65-F5344CB8AC3E}">
        <p14:creationId xmlns:p14="http://schemas.microsoft.com/office/powerpoint/2010/main" val="4001182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Titre 1"/>
          <p:cNvSpPr txBox="1">
            <a:spLocks/>
          </p:cNvSpPr>
          <p:nvPr/>
        </p:nvSpPr>
        <p:spPr>
          <a:xfrm>
            <a:off x="1315616" y="17984"/>
            <a:ext cx="6064696" cy="11787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The ACE2 Cloudy Column</a:t>
            </a:r>
          </a:p>
          <a:p>
            <a:r>
              <a:rPr lang="en-US" sz="3600" b="1" dirty="0" smtClean="0">
                <a:solidFill>
                  <a:srgbClr val="0070C0"/>
                </a:solidFill>
              </a:rPr>
              <a:t> Experiment</a:t>
            </a:r>
            <a:endParaRPr lang="en-US" sz="3600" b="1" dirty="0">
              <a:solidFill>
                <a:srgbClr val="0070C0"/>
              </a:solidFill>
            </a:endParaRPr>
          </a:p>
        </p:txBody>
      </p:sp>
      <p:sp>
        <p:nvSpPr>
          <p:cNvPr id="52" name="ZoneTexte 51"/>
          <p:cNvSpPr txBox="1"/>
          <p:nvPr/>
        </p:nvSpPr>
        <p:spPr>
          <a:xfrm>
            <a:off x="107503" y="3380799"/>
            <a:ext cx="8928993" cy="1200329"/>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Sub-hypothesis : Hygroscopic aerosol particles have an impact on cloud radiative properties and precipitation formation.</a:t>
            </a:r>
            <a:endParaRPr lang="en-US" sz="2400" b="1" dirty="0">
              <a:solidFill>
                <a:schemeClr val="accent1">
                  <a:lumMod val="75000"/>
                </a:schemeClr>
              </a:solidFill>
              <a:latin typeface="Comic Sans MS" panose="030F0702030302020204" pitchFamily="66" charset="0"/>
            </a:endParaRPr>
          </a:p>
        </p:txBody>
      </p:sp>
      <p:sp>
        <p:nvSpPr>
          <p:cNvPr id="53" name="ZoneTexte 52"/>
          <p:cNvSpPr txBox="1"/>
          <p:nvPr/>
        </p:nvSpPr>
        <p:spPr>
          <a:xfrm>
            <a:off x="107504" y="1268760"/>
            <a:ext cx="8928993" cy="461665"/>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Subject : The Aerosol Indirect Effect</a:t>
            </a:r>
            <a:endParaRPr lang="en-US" sz="2400" b="1" dirty="0">
              <a:solidFill>
                <a:schemeClr val="accent1">
                  <a:lumMod val="75000"/>
                </a:schemeClr>
              </a:solidFill>
              <a:latin typeface="Comic Sans MS" panose="030F0702030302020204" pitchFamily="66" charset="0"/>
            </a:endParaRPr>
          </a:p>
        </p:txBody>
      </p:sp>
      <p:sp>
        <p:nvSpPr>
          <p:cNvPr id="54" name="ZoneTexte 53"/>
          <p:cNvSpPr txBox="1"/>
          <p:nvPr/>
        </p:nvSpPr>
        <p:spPr>
          <a:xfrm>
            <a:off x="107504" y="1940639"/>
            <a:ext cx="8928993" cy="1200329"/>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Hypothesis : </a:t>
            </a:r>
            <a:r>
              <a:rPr lang="en-US" sz="2400" b="1" dirty="0">
                <a:solidFill>
                  <a:schemeClr val="accent1">
                    <a:lumMod val="75000"/>
                  </a:schemeClr>
                </a:solidFill>
                <a:latin typeface="Comic Sans MS" panose="030F0702030302020204" pitchFamily="66" charset="0"/>
              </a:rPr>
              <a:t>Hygroscopic aerosol particles have an impact </a:t>
            </a:r>
            <a:r>
              <a:rPr lang="en-US" sz="2400" b="1" dirty="0" smtClean="0">
                <a:solidFill>
                  <a:schemeClr val="accent1">
                    <a:lumMod val="75000"/>
                  </a:schemeClr>
                </a:solidFill>
                <a:latin typeface="Comic Sans MS" panose="030F0702030302020204" pitchFamily="66" charset="0"/>
              </a:rPr>
              <a:t>on clouds, hence on climate (assumed to be a cooling effect counteracting green-house gases warming effect).</a:t>
            </a:r>
            <a:endParaRPr lang="en-US" sz="2400" b="1" dirty="0">
              <a:solidFill>
                <a:schemeClr val="accent1">
                  <a:lumMod val="75000"/>
                </a:schemeClr>
              </a:solidFill>
              <a:latin typeface="Comic Sans MS" panose="030F0702030302020204" pitchFamily="66" charset="0"/>
            </a:endParaRPr>
          </a:p>
        </p:txBody>
      </p:sp>
      <p:sp>
        <p:nvSpPr>
          <p:cNvPr id="7" name="Rectangle 6"/>
          <p:cNvSpPr/>
          <p:nvPr/>
        </p:nvSpPr>
        <p:spPr>
          <a:xfrm>
            <a:off x="107504" y="3380799"/>
            <a:ext cx="8928993" cy="1200329"/>
          </a:xfrm>
          <a:prstGeom prst="rect">
            <a:avLst/>
          </a:prstGeom>
          <a:solidFill>
            <a:srgbClr val="4F81BD">
              <a:alpha val="8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Partly verified, although some discrepancies still exist between predictions and observations</a:t>
            </a:r>
            <a:endParaRPr lang="en-US" sz="2800" dirty="0"/>
          </a:p>
        </p:txBody>
      </p:sp>
      <p:sp>
        <p:nvSpPr>
          <p:cNvPr id="8" name="Rectangle à coins arrondis 7"/>
          <p:cNvSpPr/>
          <p:nvPr/>
        </p:nvSpPr>
        <p:spPr>
          <a:xfrm>
            <a:off x="107503" y="1940639"/>
            <a:ext cx="8928993" cy="1200329"/>
          </a:xfrm>
          <a:prstGeom prst="roundRect">
            <a:avLst/>
          </a:prstGeom>
          <a:solidFill>
            <a:srgbClr val="FF0000">
              <a:alpha val="7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Next challenge to move from the cloud system scale to the global scale</a:t>
            </a:r>
            <a:endParaRPr lang="en-US" sz="2800" dirty="0"/>
          </a:p>
        </p:txBody>
      </p:sp>
      <p:grpSp>
        <p:nvGrpSpPr>
          <p:cNvPr id="12" name="Groupe 11"/>
          <p:cNvGrpSpPr/>
          <p:nvPr/>
        </p:nvGrpSpPr>
        <p:grpSpPr>
          <a:xfrm>
            <a:off x="2185392" y="3284984"/>
            <a:ext cx="3970784" cy="1858887"/>
            <a:chOff x="457200" y="911011"/>
            <a:chExt cx="8459203" cy="3306688"/>
          </a:xfrm>
        </p:grpSpPr>
        <p:sp>
          <p:nvSpPr>
            <p:cNvPr id="13" name="Rectangle 3"/>
            <p:cNvSpPr>
              <a:spLocks noChangeArrowheads="1"/>
            </p:cNvSpPr>
            <p:nvPr/>
          </p:nvSpPr>
          <p:spPr bwMode="auto">
            <a:xfrm>
              <a:off x="457200" y="911011"/>
              <a:ext cx="8305800" cy="3306688"/>
            </a:xfrm>
            <a:prstGeom prst="rect">
              <a:avLst/>
            </a:prstGeom>
            <a:solidFill>
              <a:schemeClr val="accent1">
                <a:lumMod val="20000"/>
                <a:lumOff val="80000"/>
              </a:schemeClr>
            </a:solidFill>
            <a:ln w="2857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a:t>	</a:t>
              </a:r>
            </a:p>
          </p:txBody>
        </p:sp>
        <p:sp>
          <p:nvSpPr>
            <p:cNvPr id="14" name="Line 4"/>
            <p:cNvSpPr>
              <a:spLocks noChangeShapeType="1"/>
            </p:cNvSpPr>
            <p:nvPr/>
          </p:nvSpPr>
          <p:spPr bwMode="auto">
            <a:xfrm>
              <a:off x="762000" y="2438400"/>
              <a:ext cx="7543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5"/>
            <p:cNvSpPr>
              <a:spLocks noChangeShapeType="1"/>
            </p:cNvSpPr>
            <p:nvPr/>
          </p:nvSpPr>
          <p:spPr bwMode="auto">
            <a:xfrm>
              <a:off x="7620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6"/>
            <p:cNvSpPr>
              <a:spLocks noChangeShapeType="1"/>
            </p:cNvSpPr>
            <p:nvPr/>
          </p:nvSpPr>
          <p:spPr bwMode="auto">
            <a:xfrm>
              <a:off x="624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7"/>
            <p:cNvSpPr>
              <a:spLocks noChangeShapeType="1"/>
            </p:cNvSpPr>
            <p:nvPr/>
          </p:nvSpPr>
          <p:spPr bwMode="auto">
            <a:xfrm>
              <a:off x="4343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a:off x="80772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9"/>
            <p:cNvSpPr txBox="1">
              <a:spLocks noChangeArrowheads="1"/>
            </p:cNvSpPr>
            <p:nvPr/>
          </p:nvSpPr>
          <p:spPr bwMode="auto">
            <a:xfrm>
              <a:off x="533399" y="2025650"/>
              <a:ext cx="816633"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nm</a:t>
              </a:r>
              <a:endParaRPr lang="fr-FR" altLang="en-US" sz="1000" b="1" baseline="30000" dirty="0">
                <a:solidFill>
                  <a:srgbClr val="000099"/>
                </a:solidFill>
              </a:endParaRPr>
            </a:p>
          </p:txBody>
        </p:sp>
        <p:sp>
          <p:nvSpPr>
            <p:cNvPr id="20" name="Text Box 10"/>
            <p:cNvSpPr txBox="1">
              <a:spLocks noChangeArrowheads="1"/>
            </p:cNvSpPr>
            <p:nvPr/>
          </p:nvSpPr>
          <p:spPr bwMode="auto">
            <a:xfrm>
              <a:off x="4007506" y="1915437"/>
              <a:ext cx="70714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a:t>
              </a:r>
              <a:endParaRPr lang="fr-FR" altLang="en-US" sz="1000" b="1" baseline="30000" dirty="0">
                <a:solidFill>
                  <a:srgbClr val="000099"/>
                </a:solidFill>
              </a:endParaRPr>
            </a:p>
          </p:txBody>
        </p:sp>
        <p:sp>
          <p:nvSpPr>
            <p:cNvPr id="21" name="Text Box 11"/>
            <p:cNvSpPr txBox="1">
              <a:spLocks noChangeArrowheads="1"/>
            </p:cNvSpPr>
            <p:nvPr/>
          </p:nvSpPr>
          <p:spPr bwMode="auto">
            <a:xfrm>
              <a:off x="6019800" y="2025650"/>
              <a:ext cx="87629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km</a:t>
              </a:r>
              <a:endParaRPr lang="fr-FR" altLang="en-US" sz="1000" b="1" baseline="30000" dirty="0">
                <a:solidFill>
                  <a:srgbClr val="000099"/>
                </a:solidFill>
              </a:endParaRPr>
            </a:p>
          </p:txBody>
        </p:sp>
        <p:sp>
          <p:nvSpPr>
            <p:cNvPr id="22" name="Text Box 12"/>
            <p:cNvSpPr txBox="1">
              <a:spLocks noChangeArrowheads="1"/>
            </p:cNvSpPr>
            <p:nvPr/>
          </p:nvSpPr>
          <p:spPr bwMode="auto">
            <a:xfrm>
              <a:off x="7571500" y="1861721"/>
              <a:ext cx="1191500"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10</a:t>
              </a:r>
              <a:r>
                <a:rPr lang="fr-FR" altLang="en-US" sz="1000" b="1" baseline="30000" dirty="0">
                  <a:solidFill>
                    <a:srgbClr val="000099"/>
                  </a:solidFill>
                </a:rPr>
                <a:t>3</a:t>
              </a:r>
              <a:r>
                <a:rPr lang="fr-FR" altLang="en-US" sz="1000" b="1" dirty="0">
                  <a:solidFill>
                    <a:srgbClr val="000099"/>
                  </a:solidFill>
                </a:rPr>
                <a:t>km</a:t>
              </a:r>
              <a:endParaRPr lang="fr-FR" altLang="en-US" sz="1000" b="1" baseline="30000" dirty="0">
                <a:solidFill>
                  <a:srgbClr val="000099"/>
                </a:solidFill>
              </a:endParaRPr>
            </a:p>
          </p:txBody>
        </p:sp>
        <p:sp>
          <p:nvSpPr>
            <p:cNvPr id="23" name="Line 13"/>
            <p:cNvSpPr>
              <a:spLocks noChangeShapeType="1"/>
            </p:cNvSpPr>
            <p:nvPr/>
          </p:nvSpPr>
          <p:spPr bwMode="auto">
            <a:xfrm>
              <a:off x="243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14"/>
            <p:cNvSpPr txBox="1">
              <a:spLocks noChangeArrowheads="1"/>
            </p:cNvSpPr>
            <p:nvPr/>
          </p:nvSpPr>
          <p:spPr bwMode="auto">
            <a:xfrm>
              <a:off x="2166670" y="2025650"/>
              <a:ext cx="877289"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mm</a:t>
              </a:r>
              <a:endParaRPr lang="fr-FR" altLang="en-US" sz="1000" b="1" baseline="30000" dirty="0">
                <a:solidFill>
                  <a:srgbClr val="000099"/>
                </a:solidFill>
              </a:endParaRPr>
            </a:p>
          </p:txBody>
        </p:sp>
        <p:sp>
          <p:nvSpPr>
            <p:cNvPr id="25" name="Oval 15"/>
            <p:cNvSpPr>
              <a:spLocks noChangeArrowheads="1"/>
            </p:cNvSpPr>
            <p:nvPr/>
          </p:nvSpPr>
          <p:spPr bwMode="auto">
            <a:xfrm>
              <a:off x="6096000" y="3276600"/>
              <a:ext cx="2209800" cy="7620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200" b="1" dirty="0" err="1">
                  <a:solidFill>
                    <a:srgbClr val="996600"/>
                  </a:solidFill>
                </a:rPr>
                <a:t>aerosol</a:t>
              </a:r>
              <a:endParaRPr lang="fr-FR" altLang="en-US" sz="1200" b="1" dirty="0">
                <a:solidFill>
                  <a:srgbClr val="996600"/>
                </a:solidFill>
              </a:endParaRPr>
            </a:p>
          </p:txBody>
        </p:sp>
        <p:sp>
          <p:nvSpPr>
            <p:cNvPr id="26" name="AutoShape 16"/>
            <p:cNvSpPr>
              <a:spLocks noChangeArrowheads="1"/>
            </p:cNvSpPr>
            <p:nvPr/>
          </p:nvSpPr>
          <p:spPr bwMode="auto">
            <a:xfrm rot="17996560">
              <a:off x="7855744" y="2596357"/>
              <a:ext cx="877887" cy="838200"/>
            </a:xfrm>
            <a:custGeom>
              <a:avLst/>
              <a:gdLst>
                <a:gd name="T0" fmla="*/ 26759906 w 21600"/>
                <a:gd name="T1" fmla="*/ 0 h 21600"/>
                <a:gd name="T2" fmla="*/ 0 w 21600"/>
                <a:gd name="T3" fmla="*/ 16263408 h 21600"/>
                <a:gd name="T4" fmla="*/ 26759906 w 21600"/>
                <a:gd name="T5" fmla="*/ 32526817 h 21600"/>
                <a:gd name="T6" fmla="*/ 35679888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AutoShape 19"/>
            <p:cNvSpPr>
              <a:spLocks noChangeArrowheads="1"/>
            </p:cNvSpPr>
            <p:nvPr/>
          </p:nvSpPr>
          <p:spPr bwMode="auto">
            <a:xfrm rot="11375483">
              <a:off x="698500" y="2819400"/>
              <a:ext cx="5221288" cy="838200"/>
            </a:xfrm>
            <a:custGeom>
              <a:avLst/>
              <a:gdLst>
                <a:gd name="T0" fmla="*/ 946591958 w 21600"/>
                <a:gd name="T1" fmla="*/ 0 h 21600"/>
                <a:gd name="T2" fmla="*/ 0 w 21600"/>
                <a:gd name="T3" fmla="*/ 16263408 h 21600"/>
                <a:gd name="T4" fmla="*/ 946591958 w 21600"/>
                <a:gd name="T5" fmla="*/ 32526817 h 21600"/>
                <a:gd name="T6" fmla="*/ 1262122610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Text Box 21"/>
            <p:cNvSpPr txBox="1">
              <a:spLocks noChangeArrowheads="1"/>
            </p:cNvSpPr>
            <p:nvPr/>
          </p:nvSpPr>
          <p:spPr bwMode="auto">
            <a:xfrm>
              <a:off x="1066799" y="1661319"/>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Droplets</a:t>
              </a:r>
              <a:r>
                <a:rPr lang="fr-FR" altLang="en-US" sz="1100" b="1" dirty="0">
                  <a:solidFill>
                    <a:srgbClr val="000099"/>
                  </a:solidFill>
                </a:rPr>
                <a:t> </a:t>
              </a:r>
              <a:r>
                <a:rPr lang="fr-FR" altLang="en-US" sz="1100" b="1" dirty="0" smtClean="0">
                  <a:solidFill>
                    <a:srgbClr val="000099"/>
                  </a:solidFill>
                </a:rPr>
                <a:t>&amp; drops</a:t>
              </a:r>
              <a:endParaRPr lang="fr-FR" altLang="en-US" sz="1100" b="1" dirty="0">
                <a:solidFill>
                  <a:srgbClr val="000099"/>
                </a:solidFill>
              </a:endParaRPr>
            </a:p>
          </p:txBody>
        </p:sp>
        <p:sp>
          <p:nvSpPr>
            <p:cNvPr id="29" name="Text Box 22"/>
            <p:cNvSpPr txBox="1">
              <a:spLocks noChangeArrowheads="1"/>
            </p:cNvSpPr>
            <p:nvPr/>
          </p:nvSpPr>
          <p:spPr bwMode="auto">
            <a:xfrm>
              <a:off x="2819400" y="1787345"/>
              <a:ext cx="179070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turbulence</a:t>
              </a:r>
            </a:p>
          </p:txBody>
        </p:sp>
        <p:sp>
          <p:nvSpPr>
            <p:cNvPr id="30" name="Text Box 23"/>
            <p:cNvSpPr txBox="1">
              <a:spLocks noChangeArrowheads="1"/>
            </p:cNvSpPr>
            <p:nvPr/>
          </p:nvSpPr>
          <p:spPr bwMode="auto">
            <a:xfrm>
              <a:off x="3714752" y="1339850"/>
              <a:ext cx="184785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convection</a:t>
              </a:r>
            </a:p>
          </p:txBody>
        </p:sp>
        <p:sp>
          <p:nvSpPr>
            <p:cNvPr id="31" name="Text Box 24"/>
            <p:cNvSpPr txBox="1">
              <a:spLocks noChangeArrowheads="1"/>
            </p:cNvSpPr>
            <p:nvPr/>
          </p:nvSpPr>
          <p:spPr bwMode="auto">
            <a:xfrm>
              <a:off x="5234731" y="1533227"/>
              <a:ext cx="18288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Convective cluster</a:t>
              </a:r>
            </a:p>
          </p:txBody>
        </p:sp>
        <p:sp>
          <p:nvSpPr>
            <p:cNvPr id="32" name="Text Box 25"/>
            <p:cNvSpPr txBox="1">
              <a:spLocks noChangeArrowheads="1"/>
            </p:cNvSpPr>
            <p:nvPr/>
          </p:nvSpPr>
          <p:spPr bwMode="auto">
            <a:xfrm>
              <a:off x="6859003" y="1018795"/>
              <a:ext cx="20574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Synoptic</a:t>
              </a:r>
              <a:r>
                <a:rPr lang="fr-FR" altLang="en-US" sz="1100" b="1" dirty="0">
                  <a:solidFill>
                    <a:srgbClr val="000099"/>
                  </a:solidFill>
                </a:rPr>
                <a:t> perturbation</a:t>
              </a:r>
            </a:p>
          </p:txBody>
        </p:sp>
        <p:sp>
          <p:nvSpPr>
            <p:cNvPr id="33" name="Text Box 26"/>
            <p:cNvSpPr txBox="1">
              <a:spLocks noChangeArrowheads="1"/>
            </p:cNvSpPr>
            <p:nvPr/>
          </p:nvSpPr>
          <p:spPr bwMode="auto">
            <a:xfrm>
              <a:off x="523354" y="911011"/>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Aerosol</a:t>
              </a:r>
              <a:r>
                <a:rPr lang="fr-FR" altLang="en-US" sz="1100" b="1" dirty="0">
                  <a:solidFill>
                    <a:srgbClr val="000099"/>
                  </a:solidFill>
                </a:rPr>
                <a:t> </a:t>
              </a:r>
              <a:r>
                <a:rPr lang="fr-FR" altLang="en-US" sz="1100" b="1" dirty="0" err="1">
                  <a:solidFill>
                    <a:srgbClr val="000099"/>
                  </a:solidFill>
                </a:rPr>
                <a:t>particles</a:t>
              </a:r>
              <a:endParaRPr lang="fr-FR" altLang="en-US" sz="1100" b="1" dirty="0">
                <a:solidFill>
                  <a:srgbClr val="000099"/>
                </a:solidFill>
              </a:endParaRPr>
            </a:p>
          </p:txBody>
        </p:sp>
        <p:sp>
          <p:nvSpPr>
            <p:cNvPr id="34" name="AutoShape 29"/>
            <p:cNvSpPr>
              <a:spLocks noChangeArrowheads="1"/>
            </p:cNvSpPr>
            <p:nvPr/>
          </p:nvSpPr>
          <p:spPr bwMode="auto">
            <a:xfrm rot="16200000">
              <a:off x="6457156" y="2458244"/>
              <a:ext cx="877888" cy="838200"/>
            </a:xfrm>
            <a:custGeom>
              <a:avLst/>
              <a:gdLst>
                <a:gd name="T0" fmla="*/ 26759977 w 21600"/>
                <a:gd name="T1" fmla="*/ 0 h 21600"/>
                <a:gd name="T2" fmla="*/ 0 w 21600"/>
                <a:gd name="T3" fmla="*/ 16263408 h 21600"/>
                <a:gd name="T4" fmla="*/ 26759977 w 21600"/>
                <a:gd name="T5" fmla="*/ 32526817 h 21600"/>
                <a:gd name="T6" fmla="*/ 35679969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AutoShape 28"/>
            <p:cNvSpPr>
              <a:spLocks noChangeArrowheads="1"/>
            </p:cNvSpPr>
            <p:nvPr/>
          </p:nvSpPr>
          <p:spPr bwMode="auto">
            <a:xfrm>
              <a:off x="786040" y="1295400"/>
              <a:ext cx="6529160" cy="838201"/>
            </a:xfrm>
            <a:custGeom>
              <a:avLst/>
              <a:gdLst>
                <a:gd name="T0" fmla="*/ 1737502125 w 21600"/>
                <a:gd name="T1" fmla="*/ 0 h 21600"/>
                <a:gd name="T2" fmla="*/ 0 w 21600"/>
                <a:gd name="T3" fmla="*/ 16263408 h 21600"/>
                <a:gd name="T4" fmla="*/ 1737502125 w 21600"/>
                <a:gd name="T5" fmla="*/ 32526817 h 21600"/>
                <a:gd name="T6" fmla="*/ 2147483647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0033">
                <a:alpha val="49020"/>
              </a:srgbClr>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3" name="Groupe 62"/>
          <p:cNvGrpSpPr/>
          <p:nvPr/>
        </p:nvGrpSpPr>
        <p:grpSpPr>
          <a:xfrm>
            <a:off x="2185200" y="3286800"/>
            <a:ext cx="3970784" cy="1858887"/>
            <a:chOff x="457200" y="911011"/>
            <a:chExt cx="8459203" cy="3306688"/>
          </a:xfrm>
        </p:grpSpPr>
        <p:sp>
          <p:nvSpPr>
            <p:cNvPr id="64" name="Rectangle 3"/>
            <p:cNvSpPr>
              <a:spLocks noChangeArrowheads="1"/>
            </p:cNvSpPr>
            <p:nvPr/>
          </p:nvSpPr>
          <p:spPr bwMode="auto">
            <a:xfrm>
              <a:off x="457200" y="911011"/>
              <a:ext cx="8305800" cy="3306688"/>
            </a:xfrm>
            <a:prstGeom prst="rect">
              <a:avLst/>
            </a:prstGeom>
            <a:solidFill>
              <a:schemeClr val="accent1">
                <a:lumMod val="20000"/>
                <a:lumOff val="80000"/>
              </a:schemeClr>
            </a:solidFill>
            <a:ln w="2857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a:t>	</a:t>
              </a:r>
            </a:p>
          </p:txBody>
        </p:sp>
        <p:sp>
          <p:nvSpPr>
            <p:cNvPr id="65" name="Line 4"/>
            <p:cNvSpPr>
              <a:spLocks noChangeShapeType="1"/>
            </p:cNvSpPr>
            <p:nvPr/>
          </p:nvSpPr>
          <p:spPr bwMode="auto">
            <a:xfrm>
              <a:off x="762000" y="2438400"/>
              <a:ext cx="7543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Line 5"/>
            <p:cNvSpPr>
              <a:spLocks noChangeShapeType="1"/>
            </p:cNvSpPr>
            <p:nvPr/>
          </p:nvSpPr>
          <p:spPr bwMode="auto">
            <a:xfrm>
              <a:off x="7620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Line 6"/>
            <p:cNvSpPr>
              <a:spLocks noChangeShapeType="1"/>
            </p:cNvSpPr>
            <p:nvPr/>
          </p:nvSpPr>
          <p:spPr bwMode="auto">
            <a:xfrm>
              <a:off x="624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Line 7"/>
            <p:cNvSpPr>
              <a:spLocks noChangeShapeType="1"/>
            </p:cNvSpPr>
            <p:nvPr/>
          </p:nvSpPr>
          <p:spPr bwMode="auto">
            <a:xfrm>
              <a:off x="4343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Line 8"/>
            <p:cNvSpPr>
              <a:spLocks noChangeShapeType="1"/>
            </p:cNvSpPr>
            <p:nvPr/>
          </p:nvSpPr>
          <p:spPr bwMode="auto">
            <a:xfrm>
              <a:off x="80772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Text Box 9"/>
            <p:cNvSpPr txBox="1">
              <a:spLocks noChangeArrowheads="1"/>
            </p:cNvSpPr>
            <p:nvPr/>
          </p:nvSpPr>
          <p:spPr bwMode="auto">
            <a:xfrm>
              <a:off x="533399" y="2025650"/>
              <a:ext cx="816633"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nm</a:t>
              </a:r>
              <a:endParaRPr lang="fr-FR" altLang="en-US" sz="1000" b="1" baseline="30000" dirty="0">
                <a:solidFill>
                  <a:srgbClr val="000099"/>
                </a:solidFill>
              </a:endParaRPr>
            </a:p>
          </p:txBody>
        </p:sp>
        <p:sp>
          <p:nvSpPr>
            <p:cNvPr id="71" name="Text Box 10"/>
            <p:cNvSpPr txBox="1">
              <a:spLocks noChangeArrowheads="1"/>
            </p:cNvSpPr>
            <p:nvPr/>
          </p:nvSpPr>
          <p:spPr bwMode="auto">
            <a:xfrm>
              <a:off x="4007506" y="1915437"/>
              <a:ext cx="70714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a:t>
              </a:r>
              <a:endParaRPr lang="fr-FR" altLang="en-US" sz="1000" b="1" baseline="30000" dirty="0">
                <a:solidFill>
                  <a:srgbClr val="000099"/>
                </a:solidFill>
              </a:endParaRPr>
            </a:p>
          </p:txBody>
        </p:sp>
        <p:sp>
          <p:nvSpPr>
            <p:cNvPr id="72" name="Text Box 11"/>
            <p:cNvSpPr txBox="1">
              <a:spLocks noChangeArrowheads="1"/>
            </p:cNvSpPr>
            <p:nvPr/>
          </p:nvSpPr>
          <p:spPr bwMode="auto">
            <a:xfrm>
              <a:off x="6019800" y="2025650"/>
              <a:ext cx="87629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km</a:t>
              </a:r>
              <a:endParaRPr lang="fr-FR" altLang="en-US" sz="1000" b="1" baseline="30000" dirty="0">
                <a:solidFill>
                  <a:srgbClr val="000099"/>
                </a:solidFill>
              </a:endParaRPr>
            </a:p>
          </p:txBody>
        </p:sp>
        <p:sp>
          <p:nvSpPr>
            <p:cNvPr id="73" name="Text Box 12"/>
            <p:cNvSpPr txBox="1">
              <a:spLocks noChangeArrowheads="1"/>
            </p:cNvSpPr>
            <p:nvPr/>
          </p:nvSpPr>
          <p:spPr bwMode="auto">
            <a:xfrm>
              <a:off x="7571500" y="1861721"/>
              <a:ext cx="1191500"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10</a:t>
              </a:r>
              <a:r>
                <a:rPr lang="fr-FR" altLang="en-US" sz="1000" b="1" baseline="30000" dirty="0">
                  <a:solidFill>
                    <a:srgbClr val="000099"/>
                  </a:solidFill>
                </a:rPr>
                <a:t>3</a:t>
              </a:r>
              <a:r>
                <a:rPr lang="fr-FR" altLang="en-US" sz="1000" b="1" dirty="0">
                  <a:solidFill>
                    <a:srgbClr val="000099"/>
                  </a:solidFill>
                </a:rPr>
                <a:t>km</a:t>
              </a:r>
              <a:endParaRPr lang="fr-FR" altLang="en-US" sz="1000" b="1" baseline="30000" dirty="0">
                <a:solidFill>
                  <a:srgbClr val="000099"/>
                </a:solidFill>
              </a:endParaRPr>
            </a:p>
          </p:txBody>
        </p:sp>
        <p:sp>
          <p:nvSpPr>
            <p:cNvPr id="74" name="Line 13"/>
            <p:cNvSpPr>
              <a:spLocks noChangeShapeType="1"/>
            </p:cNvSpPr>
            <p:nvPr/>
          </p:nvSpPr>
          <p:spPr bwMode="auto">
            <a:xfrm>
              <a:off x="243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Text Box 14"/>
            <p:cNvSpPr txBox="1">
              <a:spLocks noChangeArrowheads="1"/>
            </p:cNvSpPr>
            <p:nvPr/>
          </p:nvSpPr>
          <p:spPr bwMode="auto">
            <a:xfrm>
              <a:off x="2166670" y="2025650"/>
              <a:ext cx="877289"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mm</a:t>
              </a:r>
              <a:endParaRPr lang="fr-FR" altLang="en-US" sz="1000" b="1" baseline="30000" dirty="0">
                <a:solidFill>
                  <a:srgbClr val="000099"/>
                </a:solidFill>
              </a:endParaRPr>
            </a:p>
          </p:txBody>
        </p:sp>
        <p:sp>
          <p:nvSpPr>
            <p:cNvPr id="76" name="Oval 15"/>
            <p:cNvSpPr>
              <a:spLocks noChangeArrowheads="1"/>
            </p:cNvSpPr>
            <p:nvPr/>
          </p:nvSpPr>
          <p:spPr bwMode="auto">
            <a:xfrm>
              <a:off x="6096000" y="3276600"/>
              <a:ext cx="2209800" cy="7620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200" b="1" dirty="0" err="1">
                  <a:solidFill>
                    <a:srgbClr val="996600"/>
                  </a:solidFill>
                </a:rPr>
                <a:t>aerosol</a:t>
              </a:r>
              <a:endParaRPr lang="fr-FR" altLang="en-US" sz="1200" b="1" dirty="0">
                <a:solidFill>
                  <a:srgbClr val="996600"/>
                </a:solidFill>
              </a:endParaRPr>
            </a:p>
          </p:txBody>
        </p:sp>
        <p:sp>
          <p:nvSpPr>
            <p:cNvPr id="77" name="AutoShape 16"/>
            <p:cNvSpPr>
              <a:spLocks noChangeArrowheads="1"/>
            </p:cNvSpPr>
            <p:nvPr/>
          </p:nvSpPr>
          <p:spPr bwMode="auto">
            <a:xfrm rot="17996560">
              <a:off x="7855744" y="2596357"/>
              <a:ext cx="877887" cy="838200"/>
            </a:xfrm>
            <a:custGeom>
              <a:avLst/>
              <a:gdLst>
                <a:gd name="T0" fmla="*/ 26759906 w 21600"/>
                <a:gd name="T1" fmla="*/ 0 h 21600"/>
                <a:gd name="T2" fmla="*/ 0 w 21600"/>
                <a:gd name="T3" fmla="*/ 16263408 h 21600"/>
                <a:gd name="T4" fmla="*/ 26759906 w 21600"/>
                <a:gd name="T5" fmla="*/ 32526817 h 21600"/>
                <a:gd name="T6" fmla="*/ 35679888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AutoShape 19"/>
            <p:cNvSpPr>
              <a:spLocks noChangeArrowheads="1"/>
            </p:cNvSpPr>
            <p:nvPr/>
          </p:nvSpPr>
          <p:spPr bwMode="auto">
            <a:xfrm rot="11375483">
              <a:off x="698500" y="2819400"/>
              <a:ext cx="5221288" cy="838200"/>
            </a:xfrm>
            <a:custGeom>
              <a:avLst/>
              <a:gdLst>
                <a:gd name="T0" fmla="*/ 946591958 w 21600"/>
                <a:gd name="T1" fmla="*/ 0 h 21600"/>
                <a:gd name="T2" fmla="*/ 0 w 21600"/>
                <a:gd name="T3" fmla="*/ 16263408 h 21600"/>
                <a:gd name="T4" fmla="*/ 946591958 w 21600"/>
                <a:gd name="T5" fmla="*/ 32526817 h 21600"/>
                <a:gd name="T6" fmla="*/ 1262122610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Text Box 21"/>
            <p:cNvSpPr txBox="1">
              <a:spLocks noChangeArrowheads="1"/>
            </p:cNvSpPr>
            <p:nvPr/>
          </p:nvSpPr>
          <p:spPr bwMode="auto">
            <a:xfrm>
              <a:off x="1066799" y="1661319"/>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Droplets</a:t>
              </a:r>
              <a:r>
                <a:rPr lang="fr-FR" altLang="en-US" sz="1100" b="1" dirty="0">
                  <a:solidFill>
                    <a:srgbClr val="000099"/>
                  </a:solidFill>
                </a:rPr>
                <a:t> </a:t>
              </a:r>
              <a:r>
                <a:rPr lang="fr-FR" altLang="en-US" sz="1100" b="1" dirty="0" smtClean="0">
                  <a:solidFill>
                    <a:srgbClr val="000099"/>
                  </a:solidFill>
                </a:rPr>
                <a:t>&amp; drops</a:t>
              </a:r>
              <a:endParaRPr lang="fr-FR" altLang="en-US" sz="1100" b="1" dirty="0">
                <a:solidFill>
                  <a:srgbClr val="000099"/>
                </a:solidFill>
              </a:endParaRPr>
            </a:p>
          </p:txBody>
        </p:sp>
        <p:sp>
          <p:nvSpPr>
            <p:cNvPr id="80" name="Text Box 22"/>
            <p:cNvSpPr txBox="1">
              <a:spLocks noChangeArrowheads="1"/>
            </p:cNvSpPr>
            <p:nvPr/>
          </p:nvSpPr>
          <p:spPr bwMode="auto">
            <a:xfrm>
              <a:off x="2819400" y="1787345"/>
              <a:ext cx="179070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turbulence</a:t>
              </a:r>
            </a:p>
          </p:txBody>
        </p:sp>
        <p:sp>
          <p:nvSpPr>
            <p:cNvPr id="81" name="Text Box 23"/>
            <p:cNvSpPr txBox="1">
              <a:spLocks noChangeArrowheads="1"/>
            </p:cNvSpPr>
            <p:nvPr/>
          </p:nvSpPr>
          <p:spPr bwMode="auto">
            <a:xfrm>
              <a:off x="3714752" y="1339850"/>
              <a:ext cx="184785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convection</a:t>
              </a:r>
            </a:p>
          </p:txBody>
        </p:sp>
        <p:sp>
          <p:nvSpPr>
            <p:cNvPr id="82" name="Text Box 24"/>
            <p:cNvSpPr txBox="1">
              <a:spLocks noChangeArrowheads="1"/>
            </p:cNvSpPr>
            <p:nvPr/>
          </p:nvSpPr>
          <p:spPr bwMode="auto">
            <a:xfrm>
              <a:off x="5234731" y="1533227"/>
              <a:ext cx="18288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Convective cluster</a:t>
              </a:r>
            </a:p>
          </p:txBody>
        </p:sp>
        <p:sp>
          <p:nvSpPr>
            <p:cNvPr id="83" name="Text Box 25"/>
            <p:cNvSpPr txBox="1">
              <a:spLocks noChangeArrowheads="1"/>
            </p:cNvSpPr>
            <p:nvPr/>
          </p:nvSpPr>
          <p:spPr bwMode="auto">
            <a:xfrm>
              <a:off x="6859003" y="1018795"/>
              <a:ext cx="20574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Synoptic</a:t>
              </a:r>
              <a:r>
                <a:rPr lang="fr-FR" altLang="en-US" sz="1100" b="1" dirty="0">
                  <a:solidFill>
                    <a:srgbClr val="000099"/>
                  </a:solidFill>
                </a:rPr>
                <a:t> perturbation</a:t>
              </a:r>
            </a:p>
          </p:txBody>
        </p:sp>
        <p:sp>
          <p:nvSpPr>
            <p:cNvPr id="84" name="Text Box 26"/>
            <p:cNvSpPr txBox="1">
              <a:spLocks noChangeArrowheads="1"/>
            </p:cNvSpPr>
            <p:nvPr/>
          </p:nvSpPr>
          <p:spPr bwMode="auto">
            <a:xfrm>
              <a:off x="523354" y="911011"/>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Aerosol</a:t>
              </a:r>
              <a:r>
                <a:rPr lang="fr-FR" altLang="en-US" sz="1100" b="1" dirty="0">
                  <a:solidFill>
                    <a:srgbClr val="000099"/>
                  </a:solidFill>
                </a:rPr>
                <a:t> </a:t>
              </a:r>
              <a:r>
                <a:rPr lang="fr-FR" altLang="en-US" sz="1100" b="1" dirty="0" err="1">
                  <a:solidFill>
                    <a:srgbClr val="000099"/>
                  </a:solidFill>
                </a:rPr>
                <a:t>particles</a:t>
              </a:r>
              <a:endParaRPr lang="fr-FR" altLang="en-US" sz="1100" b="1" dirty="0">
                <a:solidFill>
                  <a:srgbClr val="000099"/>
                </a:solidFill>
              </a:endParaRPr>
            </a:p>
          </p:txBody>
        </p:sp>
        <p:sp>
          <p:nvSpPr>
            <p:cNvPr id="85" name="AutoShape 29"/>
            <p:cNvSpPr>
              <a:spLocks noChangeArrowheads="1"/>
            </p:cNvSpPr>
            <p:nvPr/>
          </p:nvSpPr>
          <p:spPr bwMode="auto">
            <a:xfrm rot="16200000">
              <a:off x="6457156" y="2458244"/>
              <a:ext cx="877888" cy="838200"/>
            </a:xfrm>
            <a:custGeom>
              <a:avLst/>
              <a:gdLst>
                <a:gd name="T0" fmla="*/ 26759977 w 21600"/>
                <a:gd name="T1" fmla="*/ 0 h 21600"/>
                <a:gd name="T2" fmla="*/ 0 w 21600"/>
                <a:gd name="T3" fmla="*/ 16263408 h 21600"/>
                <a:gd name="T4" fmla="*/ 26759977 w 21600"/>
                <a:gd name="T5" fmla="*/ 32526817 h 21600"/>
                <a:gd name="T6" fmla="*/ 35679969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AutoShape 28"/>
            <p:cNvSpPr>
              <a:spLocks noChangeArrowheads="1"/>
            </p:cNvSpPr>
            <p:nvPr/>
          </p:nvSpPr>
          <p:spPr bwMode="auto">
            <a:xfrm>
              <a:off x="786038" y="1295400"/>
              <a:ext cx="7508647" cy="838201"/>
            </a:xfrm>
            <a:custGeom>
              <a:avLst/>
              <a:gdLst>
                <a:gd name="T0" fmla="*/ 1737502125 w 21600"/>
                <a:gd name="T1" fmla="*/ 0 h 21600"/>
                <a:gd name="T2" fmla="*/ 0 w 21600"/>
                <a:gd name="T3" fmla="*/ 16263408 h 21600"/>
                <a:gd name="T4" fmla="*/ 1737502125 w 21600"/>
                <a:gd name="T5" fmla="*/ 32526817 h 21600"/>
                <a:gd name="T6" fmla="*/ 2147483647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0033">
                <a:alpha val="49020"/>
              </a:srgbClr>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50596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3" name="Text Box 3"/>
          <p:cNvSpPr txBox="1">
            <a:spLocks noChangeArrowheads="1"/>
          </p:cNvSpPr>
          <p:nvPr/>
        </p:nvSpPr>
        <p:spPr bwMode="auto">
          <a:xfrm>
            <a:off x="457200" y="762000"/>
            <a:ext cx="8382000" cy="1104900"/>
          </a:xfrm>
          <a:prstGeom prst="rect">
            <a:avLst/>
          </a:prstGeom>
          <a:solidFill>
            <a:srgbClr val="FFFFCC"/>
          </a:solidFill>
          <a:ln w="38100">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09600" indent="-609600" eaLnBrk="0" hangingPunct="0">
              <a:defRPr sz="2400">
                <a:solidFill>
                  <a:schemeClr val="tx1"/>
                </a:solidFill>
                <a:latin typeface="Times New Roman" pitchFamily="18" charset="0"/>
              </a:defRPr>
            </a:lvl1pPr>
            <a:lvl2pPr marL="1066800" indent="-609600" eaLnBrk="0" hangingPunct="0">
              <a:defRPr sz="2400">
                <a:solidFill>
                  <a:schemeClr val="tx1"/>
                </a:solidFill>
                <a:latin typeface="Times New Roman" pitchFamily="18" charset="0"/>
              </a:defRPr>
            </a:lvl2pPr>
            <a:lvl3pPr marL="1524000" indent="-609600" eaLnBrk="0" hangingPunct="0">
              <a:defRPr sz="2400">
                <a:solidFill>
                  <a:schemeClr val="tx1"/>
                </a:solidFill>
                <a:latin typeface="Times New Roman" pitchFamily="18" charset="0"/>
              </a:defRPr>
            </a:lvl3pPr>
            <a:lvl4pPr marL="1981200" indent="-609600" eaLnBrk="0" hangingPunct="0">
              <a:defRPr sz="2400">
                <a:solidFill>
                  <a:schemeClr val="tx1"/>
                </a:solidFill>
                <a:latin typeface="Times New Roman" pitchFamily="18" charset="0"/>
              </a:defRPr>
            </a:lvl4pPr>
            <a:lvl5pPr marL="2438400" indent="-609600" eaLnBrk="0" hangingPunct="0">
              <a:defRPr sz="2400">
                <a:solidFill>
                  <a:schemeClr val="tx1"/>
                </a:solidFill>
                <a:latin typeface="Times New Roman" pitchFamily="18" charset="0"/>
              </a:defRPr>
            </a:lvl5pPr>
            <a:lvl6pPr marL="2895600" indent="-609600" eaLnBrk="0" fontAlgn="base" hangingPunct="0">
              <a:spcBef>
                <a:spcPct val="0"/>
              </a:spcBef>
              <a:spcAft>
                <a:spcPct val="0"/>
              </a:spcAft>
              <a:defRPr sz="2400">
                <a:solidFill>
                  <a:schemeClr val="tx1"/>
                </a:solidFill>
                <a:latin typeface="Times New Roman" pitchFamily="18" charset="0"/>
              </a:defRPr>
            </a:lvl6pPr>
            <a:lvl7pPr marL="3352800" indent="-609600" eaLnBrk="0" fontAlgn="base" hangingPunct="0">
              <a:spcBef>
                <a:spcPct val="0"/>
              </a:spcBef>
              <a:spcAft>
                <a:spcPct val="0"/>
              </a:spcAft>
              <a:defRPr sz="2400">
                <a:solidFill>
                  <a:schemeClr val="tx1"/>
                </a:solidFill>
                <a:latin typeface="Times New Roman" pitchFamily="18" charset="0"/>
              </a:defRPr>
            </a:lvl7pPr>
            <a:lvl8pPr marL="3810000" indent="-609600" eaLnBrk="0" fontAlgn="base" hangingPunct="0">
              <a:spcBef>
                <a:spcPct val="0"/>
              </a:spcBef>
              <a:spcAft>
                <a:spcPct val="0"/>
              </a:spcAft>
              <a:defRPr sz="2400">
                <a:solidFill>
                  <a:schemeClr val="tx1"/>
                </a:solidFill>
                <a:latin typeface="Times New Roman" pitchFamily="18" charset="0"/>
              </a:defRPr>
            </a:lvl8pPr>
            <a:lvl9pPr marL="4267200" indent="-609600" eaLnBrk="0" fontAlgn="base" hangingPunct="0">
              <a:spcBef>
                <a:spcPct val="0"/>
              </a:spcBef>
              <a:spcAft>
                <a:spcPct val="0"/>
              </a:spcAft>
              <a:defRPr sz="2400">
                <a:solidFill>
                  <a:schemeClr val="tx1"/>
                </a:solidFill>
                <a:latin typeface="Times New Roman" pitchFamily="18" charset="0"/>
              </a:defRPr>
            </a:lvl9pPr>
          </a:lstStyle>
          <a:p>
            <a:pPr eaLnBrk="1" hangingPunct="1">
              <a:buFontTx/>
              <a:buAutoNum type="romanUcParenBoth"/>
            </a:pPr>
            <a:r>
              <a:rPr lang="en-GB" altLang="en-US" sz="3200" b="1">
                <a:solidFill>
                  <a:srgbClr val="990033"/>
                </a:solidFill>
                <a:latin typeface="Arial" pitchFamily="34" charset="0"/>
                <a:sym typeface="Wingdings" pitchFamily="2" charset="2"/>
              </a:rPr>
              <a:t>CCN Concentration  </a:t>
            </a:r>
            <a:r>
              <a:rPr lang="en-GB" altLang="en-US" sz="3200" b="1">
                <a:solidFill>
                  <a:srgbClr val="990033"/>
                </a:solidFill>
                <a:latin typeface="Arial" pitchFamily="34" charset="0"/>
                <a:sym typeface="Symbol" pitchFamily="18" charset="2"/>
              </a:rPr>
              <a:t> CDNC </a:t>
            </a:r>
            <a:r>
              <a:rPr lang="en-GB" altLang="en-US" sz="3200" b="1">
                <a:solidFill>
                  <a:srgbClr val="990033"/>
                </a:solidFill>
                <a:latin typeface="Arial" pitchFamily="34" charset="0"/>
                <a:sym typeface="Wingdings" pitchFamily="2" charset="2"/>
              </a:rPr>
              <a:t></a:t>
            </a:r>
          </a:p>
          <a:p>
            <a:pPr eaLnBrk="1" hangingPunct="1"/>
            <a:r>
              <a:rPr lang="en-GB" altLang="en-US" sz="3200" b="1">
                <a:solidFill>
                  <a:srgbClr val="990033"/>
                </a:solidFill>
                <a:latin typeface="Arial" pitchFamily="34" charset="0"/>
                <a:sym typeface="Symbol" pitchFamily="18" charset="2"/>
              </a:rPr>
              <a:t>                   Droplet Sizes </a:t>
            </a:r>
            <a:r>
              <a:rPr lang="en-GB" altLang="en-US" sz="3200" b="1">
                <a:solidFill>
                  <a:srgbClr val="990033"/>
                </a:solidFill>
                <a:latin typeface="Arial" pitchFamily="34" charset="0"/>
                <a:sym typeface="Wingdings" pitchFamily="2" charset="2"/>
              </a:rPr>
              <a:t> (</a:t>
            </a:r>
            <a:r>
              <a:rPr lang="en-GB" altLang="en-US" sz="3200" b="1">
                <a:solidFill>
                  <a:srgbClr val="990033"/>
                </a:solidFill>
                <a:latin typeface="Arial" pitchFamily="34" charset="0"/>
                <a:sym typeface="Symbol" pitchFamily="18" charset="2"/>
              </a:rPr>
              <a:t>cst LWP)</a:t>
            </a:r>
            <a:endParaRPr lang="en-GB" altLang="en-US" sz="3200" b="1">
              <a:solidFill>
                <a:srgbClr val="990033"/>
              </a:solidFill>
              <a:latin typeface="Arial" pitchFamily="34" charset="0"/>
              <a:sym typeface="Wingdings" pitchFamily="2" charset="2"/>
            </a:endParaRPr>
          </a:p>
        </p:txBody>
      </p:sp>
      <p:sp>
        <p:nvSpPr>
          <p:cNvPr id="64" name="Text Box 4"/>
          <p:cNvSpPr txBox="1">
            <a:spLocks noChangeArrowheads="1"/>
          </p:cNvSpPr>
          <p:nvPr/>
        </p:nvSpPr>
        <p:spPr bwMode="auto">
          <a:xfrm>
            <a:off x="457200" y="1905000"/>
            <a:ext cx="8382000" cy="617538"/>
          </a:xfrm>
          <a:prstGeom prst="rect">
            <a:avLst/>
          </a:prstGeom>
          <a:solidFill>
            <a:srgbClr val="FFFFCC"/>
          </a:solidFill>
          <a:ln w="38100">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3200" b="1">
                <a:solidFill>
                  <a:srgbClr val="990033"/>
                </a:solidFill>
                <a:latin typeface="Arial" pitchFamily="34" charset="0"/>
                <a:sym typeface="Wingdings" pitchFamily="2" charset="2"/>
              </a:rPr>
              <a:t>(II) </a:t>
            </a:r>
            <a:r>
              <a:rPr lang="en-GB" altLang="en-US" sz="3200" b="1">
                <a:solidFill>
                  <a:srgbClr val="990033"/>
                </a:solidFill>
                <a:latin typeface="Arial" pitchFamily="34" charset="0"/>
                <a:sym typeface="Symbol" pitchFamily="18" charset="2"/>
              </a:rPr>
              <a:t>Droplet Sizes </a:t>
            </a:r>
            <a:r>
              <a:rPr lang="en-GB" altLang="en-US" sz="3200" b="1">
                <a:solidFill>
                  <a:srgbClr val="990033"/>
                </a:solidFill>
                <a:latin typeface="Arial" pitchFamily="34" charset="0"/>
                <a:sym typeface="Wingdings" pitchFamily="2" charset="2"/>
              </a:rPr>
              <a:t> </a:t>
            </a:r>
            <a:r>
              <a:rPr lang="en-GB" altLang="en-US" sz="3200" b="1">
                <a:solidFill>
                  <a:srgbClr val="990033"/>
                </a:solidFill>
                <a:latin typeface="Arial" pitchFamily="34" charset="0"/>
                <a:sym typeface="Symbol" pitchFamily="18" charset="2"/>
              </a:rPr>
              <a:t> COT </a:t>
            </a:r>
            <a:r>
              <a:rPr lang="en-GB" altLang="en-US" sz="3200" b="1">
                <a:solidFill>
                  <a:srgbClr val="990033"/>
                </a:solidFill>
                <a:latin typeface="Arial" pitchFamily="34" charset="0"/>
                <a:sym typeface="Wingdings" pitchFamily="2" charset="2"/>
              </a:rPr>
              <a:t> </a:t>
            </a:r>
            <a:r>
              <a:rPr lang="en-GB" altLang="en-US" sz="3200" b="1">
                <a:solidFill>
                  <a:srgbClr val="990033"/>
                </a:solidFill>
                <a:latin typeface="Arial" pitchFamily="34" charset="0"/>
                <a:sym typeface="Symbol" pitchFamily="18" charset="2"/>
              </a:rPr>
              <a:t>(cst LWP)</a:t>
            </a:r>
          </a:p>
        </p:txBody>
      </p:sp>
      <p:sp>
        <p:nvSpPr>
          <p:cNvPr id="65" name="Text Box 5"/>
          <p:cNvSpPr txBox="1">
            <a:spLocks noChangeArrowheads="1"/>
          </p:cNvSpPr>
          <p:nvPr/>
        </p:nvSpPr>
        <p:spPr bwMode="auto">
          <a:xfrm>
            <a:off x="457200" y="2590800"/>
            <a:ext cx="8382000" cy="617538"/>
          </a:xfrm>
          <a:prstGeom prst="rect">
            <a:avLst/>
          </a:prstGeom>
          <a:solidFill>
            <a:srgbClr val="FFFFCC"/>
          </a:solidFill>
          <a:ln w="38100">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3200" b="1">
                <a:solidFill>
                  <a:srgbClr val="990033"/>
                </a:solidFill>
                <a:latin typeface="Arial" pitchFamily="34" charset="0"/>
                <a:sym typeface="Wingdings" pitchFamily="2" charset="2"/>
              </a:rPr>
              <a:t>(III) </a:t>
            </a:r>
            <a:r>
              <a:rPr lang="en-GB" altLang="en-US" sz="3200" b="1">
                <a:solidFill>
                  <a:srgbClr val="990033"/>
                </a:solidFill>
                <a:latin typeface="Arial" pitchFamily="34" charset="0"/>
                <a:sym typeface="Symbol" pitchFamily="18" charset="2"/>
              </a:rPr>
              <a:t>Droplet Sizes </a:t>
            </a:r>
            <a:r>
              <a:rPr lang="en-GB" altLang="en-US" sz="3200" b="1">
                <a:solidFill>
                  <a:srgbClr val="990033"/>
                </a:solidFill>
                <a:latin typeface="Arial" pitchFamily="34" charset="0"/>
                <a:sym typeface="Wingdings" pitchFamily="2" charset="2"/>
              </a:rPr>
              <a:t></a:t>
            </a:r>
            <a:r>
              <a:rPr lang="en-GB" altLang="en-US" sz="3200" b="1">
                <a:solidFill>
                  <a:srgbClr val="990033"/>
                </a:solidFill>
                <a:latin typeface="Arial" pitchFamily="34" charset="0"/>
                <a:sym typeface="Symbol" pitchFamily="18" charset="2"/>
              </a:rPr>
              <a:t>  PR </a:t>
            </a:r>
            <a:r>
              <a:rPr lang="en-GB" altLang="en-US" sz="3200" b="1">
                <a:solidFill>
                  <a:srgbClr val="990033"/>
                </a:solidFill>
                <a:latin typeface="Arial" pitchFamily="34" charset="0"/>
                <a:sym typeface="Wingdings" pitchFamily="2" charset="2"/>
              </a:rPr>
              <a:t> </a:t>
            </a:r>
            <a:r>
              <a:rPr lang="en-GB" altLang="en-US" sz="3200" b="1">
                <a:solidFill>
                  <a:srgbClr val="990033"/>
                </a:solidFill>
                <a:latin typeface="Arial" pitchFamily="34" charset="0"/>
                <a:sym typeface="Symbol" pitchFamily="18" charset="2"/>
              </a:rPr>
              <a:t>(cst LWP)</a:t>
            </a:r>
          </a:p>
        </p:txBody>
      </p:sp>
      <p:sp>
        <p:nvSpPr>
          <p:cNvPr id="66" name="Rectangle 6"/>
          <p:cNvSpPr>
            <a:spLocks noChangeArrowheads="1"/>
          </p:cNvSpPr>
          <p:nvPr/>
        </p:nvSpPr>
        <p:spPr bwMode="auto">
          <a:xfrm>
            <a:off x="457200" y="34290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4400" b="1">
                <a:solidFill>
                  <a:srgbClr val="0000CC"/>
                </a:solidFill>
              </a:rPr>
              <a:t>What is missing ?</a:t>
            </a:r>
          </a:p>
        </p:txBody>
      </p:sp>
      <p:sp>
        <p:nvSpPr>
          <p:cNvPr id="67" name="Text Box 7"/>
          <p:cNvSpPr txBox="1">
            <a:spLocks noChangeArrowheads="1"/>
          </p:cNvSpPr>
          <p:nvPr/>
        </p:nvSpPr>
        <p:spPr bwMode="auto">
          <a:xfrm>
            <a:off x="228600" y="4305300"/>
            <a:ext cx="8686800" cy="1104900"/>
          </a:xfrm>
          <a:prstGeom prst="rect">
            <a:avLst/>
          </a:prstGeom>
          <a:solidFill>
            <a:srgbClr val="FFFFCC"/>
          </a:solidFill>
          <a:ln w="38100">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3200" b="1">
                <a:solidFill>
                  <a:srgbClr val="990033"/>
                </a:solidFill>
                <a:latin typeface="Arial" pitchFamily="34" charset="0"/>
                <a:sym typeface="Wingdings" pitchFamily="2" charset="2"/>
              </a:rPr>
              <a:t>(IV) </a:t>
            </a:r>
            <a:r>
              <a:rPr lang="en-GB" altLang="en-US" sz="3200" b="1">
                <a:solidFill>
                  <a:srgbClr val="990033"/>
                </a:solidFill>
                <a:latin typeface="Arial" pitchFamily="34" charset="0"/>
                <a:sym typeface="Symbol" pitchFamily="18" charset="2"/>
              </a:rPr>
              <a:t>Impacts on Cloud Extend and Life Time</a:t>
            </a:r>
          </a:p>
          <a:p>
            <a:pPr eaLnBrk="1" hangingPunct="1"/>
            <a:r>
              <a:rPr lang="en-GB" altLang="en-US" sz="3200" b="1">
                <a:solidFill>
                  <a:srgbClr val="990033"/>
                </a:solidFill>
                <a:latin typeface="Arial" pitchFamily="34" charset="0"/>
                <a:sym typeface="Symbol" pitchFamily="18" charset="2"/>
              </a:rPr>
              <a:t>    </a:t>
            </a:r>
            <a:r>
              <a:rPr lang="en-GB" altLang="en-US" sz="2800" b="1">
                <a:solidFill>
                  <a:srgbClr val="990033"/>
                </a:solidFill>
                <a:latin typeface="Arial" pitchFamily="34" charset="0"/>
                <a:sym typeface="Symbol" pitchFamily="18" charset="2"/>
              </a:rPr>
              <a:t>(Varying LWP or 2</a:t>
            </a:r>
            <a:r>
              <a:rPr lang="en-GB" altLang="en-US" sz="2800" b="1" baseline="30000">
                <a:solidFill>
                  <a:srgbClr val="990033"/>
                </a:solidFill>
                <a:latin typeface="Arial" pitchFamily="34" charset="0"/>
                <a:sym typeface="Symbol" pitchFamily="18" charset="2"/>
              </a:rPr>
              <a:t>nd</a:t>
            </a:r>
            <a:r>
              <a:rPr lang="en-GB" altLang="en-US" sz="2800" b="1">
                <a:solidFill>
                  <a:srgbClr val="990033"/>
                </a:solidFill>
                <a:latin typeface="Arial" pitchFamily="34" charset="0"/>
                <a:sym typeface="Symbol" pitchFamily="18" charset="2"/>
              </a:rPr>
              <a:t> Aerosol Indirect Effect)</a:t>
            </a:r>
          </a:p>
        </p:txBody>
      </p:sp>
      <p:sp>
        <p:nvSpPr>
          <p:cNvPr id="68" name="Text Box 8"/>
          <p:cNvSpPr txBox="1">
            <a:spLocks noChangeArrowheads="1"/>
          </p:cNvSpPr>
          <p:nvPr/>
        </p:nvSpPr>
        <p:spPr bwMode="auto">
          <a:xfrm>
            <a:off x="2362200" y="5508625"/>
            <a:ext cx="4419600" cy="739775"/>
          </a:xfrm>
          <a:prstGeom prst="rect">
            <a:avLst/>
          </a:prstGeom>
          <a:solidFill>
            <a:srgbClr val="FFFFCC"/>
          </a:solidFill>
          <a:ln w="38100">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sz="4000" b="1">
                <a:solidFill>
                  <a:srgbClr val="990033"/>
                </a:solidFill>
                <a:latin typeface="Arial" pitchFamily="34" charset="0"/>
                <a:sym typeface="Wingdings" pitchFamily="2" charset="2"/>
              </a:rPr>
              <a:t>CRF= f(M, A, MA)</a:t>
            </a:r>
            <a:endParaRPr lang="en-GB" altLang="en-US" sz="4000" b="1">
              <a:solidFill>
                <a:srgbClr val="990033"/>
              </a:solidFill>
              <a:latin typeface="Arial" pitchFamily="34" charset="0"/>
              <a:sym typeface="Symbol" pitchFamily="18" charset="2"/>
            </a:endParaRPr>
          </a:p>
        </p:txBody>
      </p:sp>
      <p:sp>
        <p:nvSpPr>
          <p:cNvPr id="69" name="Rectangle 2"/>
          <p:cNvSpPr txBox="1">
            <a:spLocks noChangeArrowheads="1"/>
          </p:cNvSpPr>
          <p:nvPr/>
        </p:nvSpPr>
        <p:spPr bwMode="auto">
          <a:xfrm>
            <a:off x="457200" y="76200"/>
            <a:ext cx="82296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b="1" smtClean="0">
                <a:solidFill>
                  <a:srgbClr val="0000CC"/>
                </a:solidFill>
              </a:rPr>
              <a:t>What do we already know ?</a:t>
            </a:r>
            <a:endParaRPr lang="en-GB" altLang="en-US" b="1" dirty="0" smtClean="0">
              <a:solidFill>
                <a:srgbClr val="0000CC"/>
              </a:solidFill>
            </a:endParaRPr>
          </a:p>
        </p:txBody>
      </p:sp>
    </p:spTree>
    <p:extLst>
      <p:ext uri="{BB962C8B-B14F-4D97-AF65-F5344CB8AC3E}">
        <p14:creationId xmlns:p14="http://schemas.microsoft.com/office/powerpoint/2010/main" val="162438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utoUpdateAnimBg="0"/>
      <p:bldP spid="67" grpId="0" animBg="1" autoUpdateAnimBg="0"/>
      <p:bldP spid="6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Rectangle 2"/>
          <p:cNvSpPr txBox="1">
            <a:spLocks noChangeArrowheads="1"/>
          </p:cNvSpPr>
          <p:nvPr/>
        </p:nvSpPr>
        <p:spPr bwMode="auto">
          <a:xfrm>
            <a:off x="457200" y="76200"/>
            <a:ext cx="82296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b="1" smtClean="0">
                <a:solidFill>
                  <a:srgbClr val="0000CC"/>
                </a:solidFill>
              </a:rPr>
              <a:t>LES Studies</a:t>
            </a:r>
          </a:p>
        </p:txBody>
      </p:sp>
      <p:sp>
        <p:nvSpPr>
          <p:cNvPr id="8" name="Rectangle 10"/>
          <p:cNvSpPr>
            <a:spLocks noChangeArrowheads="1"/>
          </p:cNvSpPr>
          <p:nvPr/>
        </p:nvSpPr>
        <p:spPr bwMode="auto">
          <a:xfrm>
            <a:off x="457200" y="914400"/>
            <a:ext cx="8305800" cy="5105400"/>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a:t>	</a:t>
            </a:r>
          </a:p>
        </p:txBody>
      </p:sp>
      <p:sp>
        <p:nvSpPr>
          <p:cNvPr id="9" name="Rectangle 12"/>
          <p:cNvSpPr>
            <a:spLocks noChangeArrowheads="1"/>
          </p:cNvSpPr>
          <p:nvPr/>
        </p:nvSpPr>
        <p:spPr bwMode="auto">
          <a:xfrm>
            <a:off x="457200" y="9906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3600" b="1">
                <a:solidFill>
                  <a:srgbClr val="000066"/>
                </a:solidFill>
              </a:rPr>
              <a:t>Changing cloud optical properties and precipitation efficiency is likely to impact cloud extend and life time</a:t>
            </a:r>
          </a:p>
        </p:txBody>
      </p:sp>
      <p:grpSp>
        <p:nvGrpSpPr>
          <p:cNvPr id="10" name="Group 13"/>
          <p:cNvGrpSpPr>
            <a:grpSpLocks/>
          </p:cNvGrpSpPr>
          <p:nvPr/>
        </p:nvGrpSpPr>
        <p:grpSpPr bwMode="auto">
          <a:xfrm>
            <a:off x="457200" y="2743200"/>
            <a:ext cx="8305800" cy="3276600"/>
            <a:chOff x="-912" y="3600"/>
            <a:chExt cx="5232" cy="2064"/>
          </a:xfrm>
        </p:grpSpPr>
        <p:sp>
          <p:nvSpPr>
            <p:cNvPr id="11" name="Text Box 14"/>
            <p:cNvSpPr txBox="1">
              <a:spLocks noChangeArrowheads="1"/>
            </p:cNvSpPr>
            <p:nvPr/>
          </p:nvSpPr>
          <p:spPr bwMode="auto">
            <a:xfrm>
              <a:off x="1440" y="3792"/>
              <a:ext cx="20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i="1">
                  <a:latin typeface="Arial" pitchFamily="34" charset="0"/>
                </a:rPr>
                <a:t>Pawlowska and Brenguier, 2003</a:t>
              </a:r>
            </a:p>
          </p:txBody>
        </p:sp>
        <p:sp>
          <p:nvSpPr>
            <p:cNvPr id="12" name="Rectangle 15"/>
            <p:cNvSpPr>
              <a:spLocks noChangeArrowheads="1"/>
            </p:cNvSpPr>
            <p:nvPr/>
          </p:nvSpPr>
          <p:spPr bwMode="auto">
            <a:xfrm>
              <a:off x="-912" y="3600"/>
              <a:ext cx="5232" cy="2064"/>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grpSp>
          <p:nvGrpSpPr>
            <p:cNvPr id="13" name="Group 16"/>
            <p:cNvGrpSpPr>
              <a:grpSpLocks/>
            </p:cNvGrpSpPr>
            <p:nvPr/>
          </p:nvGrpSpPr>
          <p:grpSpPr bwMode="auto">
            <a:xfrm>
              <a:off x="-576" y="3648"/>
              <a:ext cx="4648" cy="1957"/>
              <a:chOff x="-8" y="796"/>
              <a:chExt cx="4181" cy="2065"/>
            </a:xfrm>
          </p:grpSpPr>
          <p:grpSp>
            <p:nvGrpSpPr>
              <p:cNvPr id="14" name="Group 17"/>
              <p:cNvGrpSpPr>
                <a:grpSpLocks/>
              </p:cNvGrpSpPr>
              <p:nvPr/>
            </p:nvGrpSpPr>
            <p:grpSpPr bwMode="auto">
              <a:xfrm>
                <a:off x="-8" y="796"/>
                <a:ext cx="4181" cy="2065"/>
                <a:chOff x="-8" y="796"/>
                <a:chExt cx="4181" cy="2065"/>
              </a:xfrm>
            </p:grpSpPr>
            <p:pic>
              <p:nvPicPr>
                <p:cNvPr id="29" name="Picture 18" descr="lwp_36_W6"/>
                <p:cNvPicPr>
                  <a:picLocks noChangeAspect="1" noChangeArrowheads="1"/>
                </p:cNvPicPr>
                <p:nvPr/>
              </p:nvPicPr>
              <p:blipFill>
                <a:blip r:embed="rId5">
                  <a:extLst>
                    <a:ext uri="{28A0092B-C50C-407E-A947-70E740481C1C}">
                      <a14:useLocalDpi xmlns:a14="http://schemas.microsoft.com/office/drawing/2010/main" val="0"/>
                    </a:ext>
                  </a:extLst>
                </a:blip>
                <a:srcRect b="8035"/>
                <a:stretch>
                  <a:fillRect/>
                </a:stretch>
              </p:blipFill>
              <p:spPr bwMode="auto">
                <a:xfrm>
                  <a:off x="204" y="799"/>
                  <a:ext cx="3946"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9"/>
                <p:cNvSpPr txBox="1">
                  <a:spLocks noChangeArrowheads="1"/>
                </p:cNvSpPr>
                <p:nvPr/>
              </p:nvSpPr>
              <p:spPr bwMode="auto">
                <a:xfrm rot="-5400000">
                  <a:off x="-735" y="1532"/>
                  <a:ext cx="1679" cy="2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800" b="1">
                      <a:latin typeface="Arial" pitchFamily="34" charset="0"/>
                    </a:rPr>
                    <a:t>LWP (g/m</a:t>
                  </a:r>
                  <a:r>
                    <a:rPr lang="fr-FR" altLang="en-US" sz="1800" b="1" baseline="30000">
                      <a:latin typeface="Arial" pitchFamily="34" charset="0"/>
                    </a:rPr>
                    <a:t>2</a:t>
                  </a:r>
                  <a:r>
                    <a:rPr lang="fr-FR" altLang="en-US" sz="1800" b="1">
                      <a:latin typeface="Arial" pitchFamily="34" charset="0"/>
                    </a:rPr>
                    <a:t>)</a:t>
                  </a:r>
                </a:p>
              </p:txBody>
            </p:sp>
            <p:sp>
              <p:nvSpPr>
                <p:cNvPr id="31" name="Text Box 20"/>
                <p:cNvSpPr txBox="1">
                  <a:spLocks noChangeArrowheads="1"/>
                </p:cNvSpPr>
                <p:nvPr/>
              </p:nvSpPr>
              <p:spPr bwMode="auto">
                <a:xfrm>
                  <a:off x="-8" y="2434"/>
                  <a:ext cx="4158" cy="4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sz="1800" b="1">
                      <a:latin typeface="Arial" pitchFamily="34" charset="0"/>
                    </a:rPr>
                    <a:t>      0 HL                           12 HL                           0 HL                   12 HL                       </a:t>
                  </a:r>
                </a:p>
              </p:txBody>
            </p:sp>
            <p:sp>
              <p:nvSpPr>
                <p:cNvPr id="32" name="Rectangle 21"/>
                <p:cNvSpPr>
                  <a:spLocks noChangeArrowheads="1"/>
                </p:cNvSpPr>
                <p:nvPr/>
              </p:nvSpPr>
              <p:spPr bwMode="auto">
                <a:xfrm>
                  <a:off x="2880" y="845"/>
                  <a:ext cx="1152" cy="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33" name="Rectangle 22"/>
                <p:cNvSpPr>
                  <a:spLocks noChangeArrowheads="1"/>
                </p:cNvSpPr>
                <p:nvPr/>
              </p:nvSpPr>
              <p:spPr bwMode="auto">
                <a:xfrm>
                  <a:off x="1488" y="846"/>
                  <a:ext cx="1162" cy="202"/>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400" b="1">
                      <a:latin typeface="Arial" pitchFamily="34" charset="0"/>
                    </a:rPr>
                    <a:t>N</a:t>
                  </a:r>
                  <a:r>
                    <a:rPr lang="fr-FR" altLang="en-US" sz="1400" b="1" baseline="-25000">
                      <a:latin typeface="Arial" pitchFamily="34" charset="0"/>
                    </a:rPr>
                    <a:t>ccn</a:t>
                  </a:r>
                  <a:r>
                    <a:rPr lang="fr-FR" altLang="en-US" sz="1400" b="1">
                      <a:latin typeface="Arial" pitchFamily="34" charset="0"/>
                    </a:rPr>
                    <a:t>= 50, </a:t>
                  </a:r>
                  <a:r>
                    <a:rPr lang="fr-FR" altLang="en-US" sz="1400" b="1">
                      <a:solidFill>
                        <a:schemeClr val="accent1"/>
                      </a:solidFill>
                      <a:latin typeface="Arial" pitchFamily="34" charset="0"/>
                    </a:rPr>
                    <a:t>200</a:t>
                  </a:r>
                  <a:r>
                    <a:rPr lang="fr-FR" altLang="en-US" sz="1400" b="1">
                      <a:latin typeface="Arial" pitchFamily="34" charset="0"/>
                    </a:rPr>
                    <a:t>, </a:t>
                  </a:r>
                  <a:r>
                    <a:rPr lang="fr-FR" altLang="en-US" sz="1400" b="1">
                      <a:solidFill>
                        <a:srgbClr val="FF0000"/>
                      </a:solidFill>
                      <a:latin typeface="Arial" pitchFamily="34" charset="0"/>
                    </a:rPr>
                    <a:t>600</a:t>
                  </a:r>
                  <a:r>
                    <a:rPr lang="fr-FR" altLang="en-US" sz="1400" b="1">
                      <a:latin typeface="Arial" pitchFamily="34" charset="0"/>
                    </a:rPr>
                    <a:t> cm</a:t>
                  </a:r>
                  <a:r>
                    <a:rPr lang="fr-FR" altLang="en-US" sz="1400" b="1" baseline="30000">
                      <a:latin typeface="Arial" pitchFamily="34" charset="0"/>
                    </a:rPr>
                    <a:t>-3</a:t>
                  </a:r>
                </a:p>
              </p:txBody>
            </p:sp>
            <p:sp>
              <p:nvSpPr>
                <p:cNvPr id="34" name="Rectangle 23"/>
                <p:cNvSpPr>
                  <a:spLocks noChangeArrowheads="1"/>
                </p:cNvSpPr>
                <p:nvPr/>
              </p:nvSpPr>
              <p:spPr bwMode="auto">
                <a:xfrm>
                  <a:off x="1530" y="1026"/>
                  <a:ext cx="1123" cy="202"/>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400" b="1">
                      <a:latin typeface="Arial" pitchFamily="34" charset="0"/>
                    </a:rPr>
                    <a:t>N</a:t>
                  </a:r>
                  <a:r>
                    <a:rPr lang="fr-FR" altLang="en-US" sz="1400" b="1" baseline="-25000">
                      <a:latin typeface="Arial" pitchFamily="34" charset="0"/>
                    </a:rPr>
                    <a:t>c  </a:t>
                  </a:r>
                  <a:r>
                    <a:rPr lang="fr-FR" altLang="en-US" sz="1400" b="1">
                      <a:latin typeface="Arial" pitchFamily="34" charset="0"/>
                    </a:rPr>
                    <a:t>= 40,</a:t>
                  </a:r>
                  <a:r>
                    <a:rPr lang="fr-FR" altLang="en-US" sz="1400" b="1">
                      <a:solidFill>
                        <a:srgbClr val="FF0000"/>
                      </a:solidFill>
                      <a:latin typeface="Arial" pitchFamily="34" charset="0"/>
                    </a:rPr>
                    <a:t> </a:t>
                  </a:r>
                  <a:r>
                    <a:rPr lang="fr-FR" altLang="en-US" sz="1400" b="1">
                      <a:solidFill>
                        <a:schemeClr val="accent1"/>
                      </a:solidFill>
                      <a:latin typeface="Arial" pitchFamily="34" charset="0"/>
                    </a:rPr>
                    <a:t>120</a:t>
                  </a:r>
                  <a:r>
                    <a:rPr lang="fr-FR" altLang="en-US" sz="1400" b="1">
                      <a:latin typeface="Arial" pitchFamily="34" charset="0"/>
                    </a:rPr>
                    <a:t>,</a:t>
                  </a:r>
                  <a:r>
                    <a:rPr lang="fr-FR" altLang="en-US" sz="1400" b="1">
                      <a:solidFill>
                        <a:srgbClr val="FF0000"/>
                      </a:solidFill>
                      <a:latin typeface="Arial" pitchFamily="34" charset="0"/>
                    </a:rPr>
                    <a:t> 220 </a:t>
                  </a:r>
                  <a:r>
                    <a:rPr lang="fr-FR" altLang="en-US" sz="1400" b="1">
                      <a:latin typeface="Arial" pitchFamily="34" charset="0"/>
                    </a:rPr>
                    <a:t>cm</a:t>
                  </a:r>
                  <a:r>
                    <a:rPr lang="fr-FR" altLang="en-US" sz="1400" b="1" baseline="30000">
                      <a:latin typeface="Arial" pitchFamily="34" charset="0"/>
                    </a:rPr>
                    <a:t>-3</a:t>
                  </a:r>
                </a:p>
              </p:txBody>
            </p:sp>
            <p:sp>
              <p:nvSpPr>
                <p:cNvPr id="35" name="Text Box 24"/>
                <p:cNvSpPr txBox="1">
                  <a:spLocks noChangeArrowheads="1"/>
                </p:cNvSpPr>
                <p:nvPr/>
              </p:nvSpPr>
              <p:spPr bwMode="auto">
                <a:xfrm>
                  <a:off x="2734" y="881"/>
                  <a:ext cx="1439" cy="2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ltLang="en-US" sz="1700" b="1">
                      <a:latin typeface="Arial" pitchFamily="34" charset="0"/>
                    </a:rPr>
                    <a:t>Sandu et al., JAS, 2008</a:t>
                  </a:r>
                  <a:endParaRPr lang="en-US" altLang="en-US" sz="1700" b="1">
                    <a:latin typeface="Arial" pitchFamily="34" charset="0"/>
                  </a:endParaRPr>
                </a:p>
              </p:txBody>
            </p:sp>
          </p:grpSp>
          <p:sp>
            <p:nvSpPr>
              <p:cNvPr id="15" name="AutoShape 25"/>
              <p:cNvSpPr>
                <a:spLocks noChangeArrowheads="1"/>
              </p:cNvSpPr>
              <p:nvPr/>
            </p:nvSpPr>
            <p:spPr bwMode="auto">
              <a:xfrm>
                <a:off x="703" y="1253"/>
                <a:ext cx="144" cy="292"/>
              </a:xfrm>
              <a:prstGeom prst="upArrow">
                <a:avLst>
                  <a:gd name="adj1" fmla="val 50000"/>
                  <a:gd name="adj2" fmla="val 50694"/>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16" name="Text Box 26"/>
              <p:cNvSpPr txBox="1">
                <a:spLocks noChangeArrowheads="1"/>
              </p:cNvSpPr>
              <p:nvPr/>
            </p:nvSpPr>
            <p:spPr bwMode="auto">
              <a:xfrm>
                <a:off x="391" y="2114"/>
                <a:ext cx="266" cy="22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sz="1600" b="1">
                    <a:solidFill>
                      <a:srgbClr val="FF0000"/>
                    </a:solidFill>
                    <a:latin typeface="Arial" pitchFamily="34" charset="0"/>
                  </a:rPr>
                  <a:t>N</a:t>
                </a:r>
                <a:r>
                  <a:rPr lang="fr-FR" altLang="en-US" sz="1600" b="1" baseline="-25000">
                    <a:solidFill>
                      <a:srgbClr val="FF0000"/>
                    </a:solidFill>
                    <a:latin typeface="Arial" pitchFamily="34" charset="0"/>
                  </a:rPr>
                  <a:t>c</a:t>
                </a:r>
                <a:r>
                  <a:rPr lang="fr-FR" altLang="en-US" sz="1600" b="1">
                    <a:solidFill>
                      <a:srgbClr val="FF0000"/>
                    </a:solidFill>
                    <a:latin typeface="Arial" pitchFamily="34" charset="0"/>
                  </a:rPr>
                  <a:t> </a:t>
                </a:r>
              </a:p>
            </p:txBody>
          </p:sp>
          <p:sp>
            <p:nvSpPr>
              <p:cNvPr id="17" name="Line 27"/>
              <p:cNvSpPr>
                <a:spLocks noChangeShapeType="1"/>
              </p:cNvSpPr>
              <p:nvPr/>
            </p:nvSpPr>
            <p:spPr bwMode="auto">
              <a:xfrm flipV="1">
                <a:off x="600" y="2087"/>
                <a:ext cx="144" cy="192"/>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8"/>
              <p:cNvSpPr>
                <a:spLocks noChangeShapeType="1"/>
              </p:cNvSpPr>
              <p:nvPr/>
            </p:nvSpPr>
            <p:spPr bwMode="auto">
              <a:xfrm>
                <a:off x="722" y="2230"/>
                <a:ext cx="208" cy="5"/>
              </a:xfrm>
              <a:prstGeom prst="line">
                <a:avLst/>
              </a:prstGeom>
              <a:noFill/>
              <a:ln w="349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29"/>
              <p:cNvSpPr txBox="1">
                <a:spLocks noChangeArrowheads="1"/>
              </p:cNvSpPr>
              <p:nvPr/>
            </p:nvSpPr>
            <p:spPr bwMode="auto">
              <a:xfrm>
                <a:off x="904" y="2114"/>
                <a:ext cx="434" cy="22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sz="1600" b="1">
                    <a:solidFill>
                      <a:srgbClr val="FF0000"/>
                    </a:solidFill>
                    <a:latin typeface="Arial" pitchFamily="34" charset="0"/>
                  </a:rPr>
                  <a:t>LWP</a:t>
                </a:r>
              </a:p>
            </p:txBody>
          </p:sp>
          <p:sp>
            <p:nvSpPr>
              <p:cNvPr id="20" name="Line 30"/>
              <p:cNvSpPr>
                <a:spLocks noChangeShapeType="1"/>
              </p:cNvSpPr>
              <p:nvPr/>
            </p:nvSpPr>
            <p:spPr bwMode="auto">
              <a:xfrm flipV="1">
                <a:off x="1245" y="2078"/>
                <a:ext cx="144" cy="192"/>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31"/>
              <p:cNvSpPr>
                <a:spLocks noChangeShapeType="1"/>
              </p:cNvSpPr>
              <p:nvPr/>
            </p:nvSpPr>
            <p:spPr bwMode="auto">
              <a:xfrm>
                <a:off x="1439" y="826"/>
                <a:ext cx="0" cy="1542"/>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2"/>
              <p:cNvSpPr>
                <a:spLocks noChangeShapeType="1"/>
              </p:cNvSpPr>
              <p:nvPr/>
            </p:nvSpPr>
            <p:spPr bwMode="auto">
              <a:xfrm rot="7153154" flipV="1">
                <a:off x="3434" y="2150"/>
                <a:ext cx="105" cy="216"/>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en-US"/>
              </a:p>
            </p:txBody>
          </p:sp>
          <p:sp>
            <p:nvSpPr>
              <p:cNvPr id="23" name="AutoShape 33"/>
              <p:cNvSpPr>
                <a:spLocks noChangeArrowheads="1"/>
              </p:cNvSpPr>
              <p:nvPr/>
            </p:nvSpPr>
            <p:spPr bwMode="auto">
              <a:xfrm rot="10787839">
                <a:off x="2744" y="1661"/>
                <a:ext cx="144" cy="346"/>
              </a:xfrm>
              <a:prstGeom prst="upArrow">
                <a:avLst>
                  <a:gd name="adj1" fmla="val 50000"/>
                  <a:gd name="adj2" fmla="val 60069"/>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24" name="AutoShape 34"/>
              <p:cNvSpPr>
                <a:spLocks noChangeArrowheads="1"/>
              </p:cNvSpPr>
              <p:nvPr/>
            </p:nvSpPr>
            <p:spPr bwMode="auto">
              <a:xfrm rot="10787839">
                <a:off x="3379" y="1570"/>
                <a:ext cx="144" cy="347"/>
              </a:xfrm>
              <a:prstGeom prst="upArrow">
                <a:avLst>
                  <a:gd name="adj1" fmla="val 50000"/>
                  <a:gd name="adj2" fmla="val 60243"/>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25" name="Text Box 35"/>
              <p:cNvSpPr txBox="1">
                <a:spLocks noChangeArrowheads="1"/>
              </p:cNvSpPr>
              <p:nvPr/>
            </p:nvSpPr>
            <p:spPr bwMode="auto">
              <a:xfrm>
                <a:off x="2472" y="2160"/>
                <a:ext cx="272" cy="223"/>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sz="1600" b="1">
                    <a:solidFill>
                      <a:srgbClr val="FF0000"/>
                    </a:solidFill>
                    <a:latin typeface="Arial" pitchFamily="34" charset="0"/>
                  </a:rPr>
                  <a:t>N</a:t>
                </a:r>
                <a:r>
                  <a:rPr lang="fr-FR" altLang="en-US" sz="1600" b="1" baseline="-25000">
                    <a:solidFill>
                      <a:srgbClr val="FF0000"/>
                    </a:solidFill>
                    <a:latin typeface="Arial" pitchFamily="34" charset="0"/>
                  </a:rPr>
                  <a:t>c</a:t>
                </a:r>
                <a:r>
                  <a:rPr lang="fr-FR" altLang="en-US" sz="1600" b="1">
                    <a:solidFill>
                      <a:srgbClr val="FF0000"/>
                    </a:solidFill>
                    <a:latin typeface="Arial" pitchFamily="34" charset="0"/>
                  </a:rPr>
                  <a:t> </a:t>
                </a:r>
              </a:p>
            </p:txBody>
          </p:sp>
          <p:sp>
            <p:nvSpPr>
              <p:cNvPr id="26" name="Line 36"/>
              <p:cNvSpPr>
                <a:spLocks noChangeShapeType="1"/>
              </p:cNvSpPr>
              <p:nvPr/>
            </p:nvSpPr>
            <p:spPr bwMode="auto">
              <a:xfrm flipV="1">
                <a:off x="2709" y="2132"/>
                <a:ext cx="144" cy="192"/>
              </a:xfrm>
              <a:prstGeom prst="line">
                <a:avLst/>
              </a:prstGeom>
              <a:noFill/>
              <a:ln w="444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7"/>
              <p:cNvSpPr>
                <a:spLocks noChangeShapeType="1"/>
              </p:cNvSpPr>
              <p:nvPr/>
            </p:nvSpPr>
            <p:spPr bwMode="auto">
              <a:xfrm>
                <a:off x="2835" y="2296"/>
                <a:ext cx="208" cy="5"/>
              </a:xfrm>
              <a:prstGeom prst="line">
                <a:avLst/>
              </a:prstGeom>
              <a:noFill/>
              <a:ln w="349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Text Box 38"/>
              <p:cNvSpPr txBox="1">
                <a:spLocks noChangeArrowheads="1"/>
              </p:cNvSpPr>
              <p:nvPr/>
            </p:nvSpPr>
            <p:spPr bwMode="auto">
              <a:xfrm>
                <a:off x="3016" y="2160"/>
                <a:ext cx="433" cy="223"/>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sz="1600" b="1">
                    <a:solidFill>
                      <a:srgbClr val="FF0000"/>
                    </a:solidFill>
                    <a:latin typeface="Arial" pitchFamily="34" charset="0"/>
                  </a:rPr>
                  <a:t>LWP</a:t>
                </a:r>
              </a:p>
            </p:txBody>
          </p:sp>
        </p:grpSp>
      </p:grpSp>
    </p:spTree>
    <p:extLst>
      <p:ext uri="{BB962C8B-B14F-4D97-AF65-F5344CB8AC3E}">
        <p14:creationId xmlns:p14="http://schemas.microsoft.com/office/powerpoint/2010/main" val="297048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AutoShape 33"/>
          <p:cNvSpPr>
            <a:spLocks noChangeArrowheads="1"/>
          </p:cNvSpPr>
          <p:nvPr/>
        </p:nvSpPr>
        <p:spPr bwMode="auto">
          <a:xfrm rot="16200000">
            <a:off x="6457156" y="2077244"/>
            <a:ext cx="877888" cy="838200"/>
          </a:xfrm>
          <a:custGeom>
            <a:avLst/>
            <a:gdLst>
              <a:gd name="T0" fmla="*/ 26759977 w 21600"/>
              <a:gd name="T1" fmla="*/ 0 h 21600"/>
              <a:gd name="T2" fmla="*/ 0 w 21600"/>
              <a:gd name="T3" fmla="*/ 16263408 h 21600"/>
              <a:gd name="T4" fmla="*/ 26759977 w 21600"/>
              <a:gd name="T5" fmla="*/ 32526817 h 21600"/>
              <a:gd name="T6" fmla="*/ 35679969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 name="Line 9"/>
          <p:cNvSpPr>
            <a:spLocks noChangeShapeType="1"/>
          </p:cNvSpPr>
          <p:nvPr/>
        </p:nvSpPr>
        <p:spPr bwMode="auto">
          <a:xfrm>
            <a:off x="762000" y="2057400"/>
            <a:ext cx="7543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Line 10"/>
          <p:cNvSpPr>
            <a:spLocks noChangeShapeType="1"/>
          </p:cNvSpPr>
          <p:nvPr/>
        </p:nvSpPr>
        <p:spPr bwMode="auto">
          <a:xfrm>
            <a:off x="762000" y="1905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Line 11"/>
          <p:cNvSpPr>
            <a:spLocks noChangeShapeType="1"/>
          </p:cNvSpPr>
          <p:nvPr/>
        </p:nvSpPr>
        <p:spPr bwMode="auto">
          <a:xfrm>
            <a:off x="6248400" y="1905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Line 12"/>
          <p:cNvSpPr>
            <a:spLocks noChangeShapeType="1"/>
          </p:cNvSpPr>
          <p:nvPr/>
        </p:nvSpPr>
        <p:spPr bwMode="auto">
          <a:xfrm>
            <a:off x="4343400" y="1905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Line 13"/>
          <p:cNvSpPr>
            <a:spLocks noChangeShapeType="1"/>
          </p:cNvSpPr>
          <p:nvPr/>
        </p:nvSpPr>
        <p:spPr bwMode="auto">
          <a:xfrm>
            <a:off x="8077200" y="1905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Text Box 14"/>
          <p:cNvSpPr txBox="1">
            <a:spLocks noChangeArrowheads="1"/>
          </p:cNvSpPr>
          <p:nvPr/>
        </p:nvSpPr>
        <p:spPr bwMode="auto">
          <a:xfrm>
            <a:off x="533400" y="164465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600" b="1" dirty="0" smtClean="0">
                <a:solidFill>
                  <a:srgbClr val="000099"/>
                </a:solidFill>
              </a:rPr>
              <a:t>nm</a:t>
            </a:r>
            <a:endParaRPr lang="en-US" altLang="en-US" sz="1600" b="1" baseline="30000" dirty="0">
              <a:solidFill>
                <a:srgbClr val="000099"/>
              </a:solidFill>
            </a:endParaRPr>
          </a:p>
        </p:txBody>
      </p:sp>
      <p:sp>
        <p:nvSpPr>
          <p:cNvPr id="16" name="Text Box 15"/>
          <p:cNvSpPr txBox="1">
            <a:spLocks noChangeArrowheads="1"/>
          </p:cNvSpPr>
          <p:nvPr/>
        </p:nvSpPr>
        <p:spPr bwMode="auto">
          <a:xfrm>
            <a:off x="4191000" y="1644650"/>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600" b="1" dirty="0" smtClean="0">
                <a:solidFill>
                  <a:srgbClr val="000099"/>
                </a:solidFill>
              </a:rPr>
              <a:t>m</a:t>
            </a:r>
            <a:endParaRPr lang="en-US" altLang="en-US" sz="1600" b="1" baseline="30000" dirty="0">
              <a:solidFill>
                <a:srgbClr val="000099"/>
              </a:solidFill>
            </a:endParaRPr>
          </a:p>
        </p:txBody>
      </p:sp>
      <p:sp>
        <p:nvSpPr>
          <p:cNvPr id="17" name="Text Box 16"/>
          <p:cNvSpPr txBox="1">
            <a:spLocks noChangeArrowheads="1"/>
          </p:cNvSpPr>
          <p:nvPr/>
        </p:nvSpPr>
        <p:spPr bwMode="auto">
          <a:xfrm>
            <a:off x="6019800" y="164465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600" b="1" dirty="0" smtClean="0">
                <a:solidFill>
                  <a:srgbClr val="000099"/>
                </a:solidFill>
              </a:rPr>
              <a:t>km</a:t>
            </a:r>
            <a:endParaRPr lang="en-US" altLang="en-US" sz="1600" b="1" baseline="30000" dirty="0">
              <a:solidFill>
                <a:srgbClr val="000099"/>
              </a:solidFill>
            </a:endParaRPr>
          </a:p>
        </p:txBody>
      </p:sp>
      <p:sp>
        <p:nvSpPr>
          <p:cNvPr id="18" name="Text Box 17"/>
          <p:cNvSpPr txBox="1">
            <a:spLocks noChangeArrowheads="1"/>
          </p:cNvSpPr>
          <p:nvPr/>
        </p:nvSpPr>
        <p:spPr bwMode="auto">
          <a:xfrm>
            <a:off x="7848600" y="1371600"/>
            <a:ext cx="533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600" b="1" dirty="0" smtClean="0">
                <a:solidFill>
                  <a:srgbClr val="000099"/>
                </a:solidFill>
              </a:rPr>
              <a:t>10</a:t>
            </a:r>
            <a:r>
              <a:rPr lang="en-US" altLang="en-US" sz="1600" b="1" baseline="30000" dirty="0" smtClean="0">
                <a:solidFill>
                  <a:srgbClr val="000099"/>
                </a:solidFill>
              </a:rPr>
              <a:t>3</a:t>
            </a:r>
            <a:r>
              <a:rPr lang="en-US" altLang="en-US" sz="1600" b="1" dirty="0" smtClean="0">
                <a:solidFill>
                  <a:srgbClr val="000099"/>
                </a:solidFill>
              </a:rPr>
              <a:t>km</a:t>
            </a:r>
            <a:endParaRPr lang="en-US" altLang="en-US" sz="1600" b="1" baseline="30000" dirty="0">
              <a:solidFill>
                <a:srgbClr val="000099"/>
              </a:solidFill>
            </a:endParaRPr>
          </a:p>
        </p:txBody>
      </p:sp>
      <p:sp>
        <p:nvSpPr>
          <p:cNvPr id="19" name="Line 18"/>
          <p:cNvSpPr>
            <a:spLocks noChangeShapeType="1"/>
          </p:cNvSpPr>
          <p:nvPr/>
        </p:nvSpPr>
        <p:spPr bwMode="auto">
          <a:xfrm>
            <a:off x="2438400" y="1905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 name="Text Box 19"/>
          <p:cNvSpPr txBox="1">
            <a:spLocks noChangeArrowheads="1"/>
          </p:cNvSpPr>
          <p:nvPr/>
        </p:nvSpPr>
        <p:spPr bwMode="auto">
          <a:xfrm>
            <a:off x="2209800" y="164465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600" b="1" dirty="0" smtClean="0">
                <a:solidFill>
                  <a:srgbClr val="000099"/>
                </a:solidFill>
              </a:rPr>
              <a:t>mm</a:t>
            </a:r>
            <a:endParaRPr lang="en-US" altLang="en-US" sz="1600" b="1" baseline="30000" dirty="0">
              <a:solidFill>
                <a:srgbClr val="000099"/>
              </a:solidFill>
            </a:endParaRPr>
          </a:p>
        </p:txBody>
      </p:sp>
      <p:sp>
        <p:nvSpPr>
          <p:cNvPr id="21" name="Oval 20"/>
          <p:cNvSpPr>
            <a:spLocks noChangeArrowheads="1"/>
          </p:cNvSpPr>
          <p:nvPr/>
        </p:nvSpPr>
        <p:spPr bwMode="auto">
          <a:xfrm>
            <a:off x="6096000" y="2895600"/>
            <a:ext cx="2209800" cy="7620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b="1" dirty="0" smtClean="0">
                <a:solidFill>
                  <a:srgbClr val="996600"/>
                </a:solidFill>
              </a:rPr>
              <a:t>aerosol</a:t>
            </a:r>
            <a:endParaRPr lang="en-US" altLang="en-US" b="1" dirty="0">
              <a:solidFill>
                <a:srgbClr val="996600"/>
              </a:solidFill>
            </a:endParaRPr>
          </a:p>
        </p:txBody>
      </p:sp>
      <p:sp>
        <p:nvSpPr>
          <p:cNvPr id="22" name="AutoShape 21"/>
          <p:cNvSpPr>
            <a:spLocks noChangeArrowheads="1"/>
          </p:cNvSpPr>
          <p:nvPr/>
        </p:nvSpPr>
        <p:spPr bwMode="auto">
          <a:xfrm rot="17996560">
            <a:off x="7855744" y="2215357"/>
            <a:ext cx="877887" cy="838200"/>
          </a:xfrm>
          <a:custGeom>
            <a:avLst/>
            <a:gdLst>
              <a:gd name="T0" fmla="*/ 26759906 w 21600"/>
              <a:gd name="T1" fmla="*/ 0 h 21600"/>
              <a:gd name="T2" fmla="*/ 0 w 21600"/>
              <a:gd name="T3" fmla="*/ 16263408 h 21600"/>
              <a:gd name="T4" fmla="*/ 26759906 w 21600"/>
              <a:gd name="T5" fmla="*/ 32526817 h 21600"/>
              <a:gd name="T6" fmla="*/ 35679888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 name="AutoShape 23"/>
          <p:cNvSpPr>
            <a:spLocks noChangeArrowheads="1"/>
          </p:cNvSpPr>
          <p:nvPr/>
        </p:nvSpPr>
        <p:spPr bwMode="auto">
          <a:xfrm rot="11375483">
            <a:off x="698500" y="2438400"/>
            <a:ext cx="5221288" cy="838200"/>
          </a:xfrm>
          <a:custGeom>
            <a:avLst/>
            <a:gdLst>
              <a:gd name="T0" fmla="*/ 946591958 w 21600"/>
              <a:gd name="T1" fmla="*/ 0 h 21600"/>
              <a:gd name="T2" fmla="*/ 0 w 21600"/>
              <a:gd name="T3" fmla="*/ 16263408 h 21600"/>
              <a:gd name="T4" fmla="*/ 946591958 w 21600"/>
              <a:gd name="T5" fmla="*/ 32526817 h 21600"/>
              <a:gd name="T6" fmla="*/ 1262122610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 name="AutoShape 24"/>
          <p:cNvSpPr>
            <a:spLocks noChangeArrowheads="1"/>
          </p:cNvSpPr>
          <p:nvPr/>
        </p:nvSpPr>
        <p:spPr bwMode="auto">
          <a:xfrm>
            <a:off x="850900" y="914400"/>
            <a:ext cx="7073900" cy="838200"/>
          </a:xfrm>
          <a:custGeom>
            <a:avLst/>
            <a:gdLst>
              <a:gd name="T0" fmla="*/ 1737502125 w 21600"/>
              <a:gd name="T1" fmla="*/ 0 h 21600"/>
              <a:gd name="T2" fmla="*/ 0 w 21600"/>
              <a:gd name="T3" fmla="*/ 16263408 h 21600"/>
              <a:gd name="T4" fmla="*/ 1737502125 w 21600"/>
              <a:gd name="T5" fmla="*/ 32526817 h 21600"/>
              <a:gd name="T6" fmla="*/ 2147483647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0033"/>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 name="Rectangle 27"/>
          <p:cNvSpPr txBox="1">
            <a:spLocks noChangeArrowheads="1"/>
          </p:cNvSpPr>
          <p:nvPr/>
        </p:nvSpPr>
        <p:spPr bwMode="auto">
          <a:xfrm>
            <a:off x="685800" y="76200"/>
            <a:ext cx="77724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b="1" dirty="0" smtClean="0">
                <a:solidFill>
                  <a:srgbClr val="0000CC"/>
                </a:solidFill>
              </a:rPr>
              <a:t>What is missing ?</a:t>
            </a:r>
          </a:p>
        </p:txBody>
      </p:sp>
      <p:grpSp>
        <p:nvGrpSpPr>
          <p:cNvPr id="26" name="Group 31"/>
          <p:cNvGrpSpPr>
            <a:grpSpLocks/>
          </p:cNvGrpSpPr>
          <p:nvPr/>
        </p:nvGrpSpPr>
        <p:grpSpPr bwMode="auto">
          <a:xfrm>
            <a:off x="3733800" y="1828800"/>
            <a:ext cx="5181600" cy="381000"/>
            <a:chOff x="2352" y="1152"/>
            <a:chExt cx="3264" cy="240"/>
          </a:xfrm>
        </p:grpSpPr>
        <p:sp>
          <p:nvSpPr>
            <p:cNvPr id="27" name="Rectangle 28"/>
            <p:cNvSpPr>
              <a:spLocks noChangeArrowheads="1"/>
            </p:cNvSpPr>
            <p:nvPr/>
          </p:nvSpPr>
          <p:spPr bwMode="auto">
            <a:xfrm>
              <a:off x="3792" y="1152"/>
              <a:ext cx="432" cy="24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fr-FR" dirty="0"/>
            </a:p>
          </p:txBody>
        </p:sp>
        <p:sp>
          <p:nvSpPr>
            <p:cNvPr id="28" name="Rectangle 29"/>
            <p:cNvSpPr>
              <a:spLocks noChangeArrowheads="1"/>
            </p:cNvSpPr>
            <p:nvPr/>
          </p:nvSpPr>
          <p:spPr bwMode="auto">
            <a:xfrm>
              <a:off x="2352" y="1152"/>
              <a:ext cx="1344" cy="240"/>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dirty="0" smtClean="0"/>
                <a:t>Resolved clouds</a:t>
              </a:r>
              <a:endParaRPr lang="en-US" altLang="en-US" dirty="0"/>
            </a:p>
          </p:txBody>
        </p:sp>
        <p:sp>
          <p:nvSpPr>
            <p:cNvPr id="29" name="Rectangle 30"/>
            <p:cNvSpPr>
              <a:spLocks noChangeArrowheads="1"/>
            </p:cNvSpPr>
            <p:nvPr/>
          </p:nvSpPr>
          <p:spPr bwMode="auto">
            <a:xfrm>
              <a:off x="4272" y="1152"/>
              <a:ext cx="1344" cy="240"/>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dirty="0" smtClean="0"/>
                <a:t>Parameterized</a:t>
              </a:r>
              <a:endParaRPr lang="en-US" altLang="en-US" dirty="0"/>
            </a:p>
          </p:txBody>
        </p:sp>
      </p:grpSp>
      <p:sp>
        <p:nvSpPr>
          <p:cNvPr id="31" name="Text Box 4"/>
          <p:cNvSpPr txBox="1">
            <a:spLocks noChangeArrowheads="1"/>
          </p:cNvSpPr>
          <p:nvPr/>
        </p:nvSpPr>
        <p:spPr bwMode="auto">
          <a:xfrm>
            <a:off x="323528" y="4077072"/>
            <a:ext cx="8369424" cy="1569660"/>
          </a:xfrm>
          <a:prstGeom prst="rect">
            <a:avLst/>
          </a:prstGeom>
          <a:solidFill>
            <a:schemeClr val="accent5">
              <a:lumMod val="20000"/>
              <a:lumOff val="80000"/>
            </a:schemeClr>
          </a:solidFill>
          <a:ln>
            <a:solidFill>
              <a:schemeClr val="accent1">
                <a:lumMod val="75000"/>
              </a:schemeClr>
            </a:solidFill>
          </a:ln>
          <a:extLst/>
        </p:spPr>
        <p:txBody>
          <a:bodyPr wrap="square">
            <a:spAutoFit/>
          </a:bodyPr>
          <a:lstStyle/>
          <a:p>
            <a:pPr eaLnBrk="0" hangingPunct="0">
              <a:defRPr/>
            </a:pPr>
            <a:r>
              <a:rPr lang="en-US" altLang="en-US" sz="2400" dirty="0">
                <a:solidFill>
                  <a:srgbClr val="3366CC"/>
                </a:solidFill>
                <a:effectLst>
                  <a:outerShdw blurRad="38100" dist="38100" dir="2700000" algn="tl">
                    <a:srgbClr val="C0C0C0"/>
                  </a:outerShdw>
                </a:effectLst>
                <a:latin typeface="Arial" pitchFamily="34" charset="0"/>
                <a:ea typeface="ＭＳ Ｐゴシック" pitchFamily="80" charset="-128"/>
              </a:rPr>
              <a:t>The third ingredient is the </a:t>
            </a:r>
            <a:r>
              <a:rPr lang="en-US" altLang="en-US" sz="2400" dirty="0" smtClean="0">
                <a:solidFill>
                  <a:srgbClr val="3366CC"/>
                </a:solidFill>
                <a:effectLst>
                  <a:outerShdw blurRad="38100" dist="38100" dir="2700000" algn="tl">
                    <a:srgbClr val="C0C0C0"/>
                  </a:outerShdw>
                </a:effectLst>
                <a:latin typeface="Arial" pitchFamily="34" charset="0"/>
                <a:ea typeface="ＭＳ Ｐゴシック" pitchFamily="80" charset="-128"/>
              </a:rPr>
              <a:t>susceptibility </a:t>
            </a:r>
            <a:r>
              <a:rPr lang="en-US" altLang="en-US" sz="2400" dirty="0">
                <a:solidFill>
                  <a:srgbClr val="3366CC"/>
                </a:solidFill>
                <a:effectLst>
                  <a:outerShdw blurRad="38100" dist="38100" dir="2700000" algn="tl">
                    <a:srgbClr val="C0C0C0"/>
                  </a:outerShdw>
                </a:effectLst>
                <a:latin typeface="Arial" pitchFamily="34" charset="0"/>
                <a:ea typeface="ＭＳ Ｐゴシック" pitchFamily="80" charset="-128"/>
              </a:rPr>
              <a:t>of </a:t>
            </a:r>
            <a:r>
              <a:rPr lang="en-US" altLang="en-US" sz="2400" dirty="0" smtClean="0">
                <a:solidFill>
                  <a:srgbClr val="3366CC"/>
                </a:solidFill>
                <a:effectLst>
                  <a:outerShdw blurRad="38100" dist="38100" dir="2700000" algn="tl">
                    <a:srgbClr val="C0C0C0"/>
                  </a:outerShdw>
                </a:effectLst>
                <a:latin typeface="Arial" pitchFamily="34" charset="0"/>
                <a:ea typeface="ＭＳ Ｐゴシック" pitchFamily="80" charset="-128"/>
              </a:rPr>
              <a:t>the effect </a:t>
            </a:r>
            <a:r>
              <a:rPr lang="en-US" altLang="en-US" sz="2400" dirty="0">
                <a:solidFill>
                  <a:srgbClr val="3366CC"/>
                </a:solidFill>
                <a:effectLst>
                  <a:outerShdw blurRad="38100" dist="38100" dir="2700000" algn="tl">
                    <a:srgbClr val="C0C0C0"/>
                  </a:outerShdw>
                </a:effectLst>
                <a:latin typeface="Arial" pitchFamily="34" charset="0"/>
                <a:ea typeface="ＭＳ Ｐゴシック" pitchFamily="80" charset="-128"/>
              </a:rPr>
              <a:t>to the </a:t>
            </a:r>
            <a:r>
              <a:rPr lang="en-US" altLang="en-US" sz="2400" dirty="0" smtClean="0">
                <a:solidFill>
                  <a:srgbClr val="3366CC"/>
                </a:solidFill>
                <a:effectLst>
                  <a:outerShdw blurRad="38100" dist="38100" dir="2700000" algn="tl">
                    <a:srgbClr val="C0C0C0"/>
                  </a:outerShdw>
                </a:effectLst>
                <a:latin typeface="Arial" pitchFamily="34" charset="0"/>
                <a:ea typeface="ＭＳ Ｐゴシック" pitchFamily="80" charset="-128"/>
              </a:rPr>
              <a:t>presumed cause </a:t>
            </a:r>
            <a:r>
              <a:rPr lang="en-US" altLang="en-US" sz="2400" dirty="0">
                <a:solidFill>
                  <a:srgbClr val="3366CC"/>
                </a:solidFill>
                <a:effectLst>
                  <a:outerShdw blurRad="38100" dist="38100" dir="2700000" algn="tl">
                    <a:srgbClr val="C0C0C0"/>
                  </a:outerShdw>
                </a:effectLst>
                <a:latin typeface="Arial" pitchFamily="34" charset="0"/>
                <a:ea typeface="ＭＳ Ｐゴシック" pitchFamily="80" charset="-128"/>
              </a:rPr>
              <a:t>compared to </a:t>
            </a:r>
            <a:r>
              <a:rPr lang="en-US" altLang="en-US" sz="2400" dirty="0" smtClean="0">
                <a:solidFill>
                  <a:srgbClr val="3366CC"/>
                </a:solidFill>
                <a:effectLst>
                  <a:outerShdw blurRad="38100" dist="38100" dir="2700000" algn="tl">
                    <a:srgbClr val="C0C0C0"/>
                  </a:outerShdw>
                </a:effectLst>
                <a:latin typeface="Arial" pitchFamily="34" charset="0"/>
                <a:ea typeface="ＭＳ Ｐゴシック" pitchFamily="80" charset="-128"/>
              </a:rPr>
              <a:t>its </a:t>
            </a:r>
            <a:r>
              <a:rPr lang="en-US" altLang="en-US" sz="2400" dirty="0">
                <a:solidFill>
                  <a:srgbClr val="3366CC"/>
                </a:solidFill>
                <a:effectLst>
                  <a:outerShdw blurRad="38100" dist="38100" dir="2700000" algn="tl">
                    <a:srgbClr val="C0C0C0"/>
                  </a:outerShdw>
                </a:effectLst>
                <a:latin typeface="Arial" pitchFamily="34" charset="0"/>
                <a:ea typeface="ＭＳ Ｐゴシック" pitchFamily="80" charset="-128"/>
              </a:rPr>
              <a:t>susceptibility to other </a:t>
            </a:r>
            <a:r>
              <a:rPr lang="en-US" altLang="en-US" sz="2400" dirty="0" smtClean="0">
                <a:solidFill>
                  <a:srgbClr val="3366CC"/>
                </a:solidFill>
                <a:effectLst>
                  <a:outerShdw blurRad="38100" dist="38100" dir="2700000" algn="tl">
                    <a:srgbClr val="C0C0C0"/>
                  </a:outerShdw>
                </a:effectLst>
                <a:latin typeface="Arial" pitchFamily="34" charset="0"/>
                <a:ea typeface="ＭＳ Ｐゴシック" pitchFamily="80" charset="-128"/>
              </a:rPr>
              <a:t>controlling </a:t>
            </a:r>
            <a:r>
              <a:rPr lang="en-US" altLang="en-US" sz="2400" dirty="0">
                <a:solidFill>
                  <a:srgbClr val="3366CC"/>
                </a:solidFill>
                <a:effectLst>
                  <a:outerShdw blurRad="38100" dist="38100" dir="2700000" algn="tl">
                    <a:srgbClr val="C0C0C0"/>
                  </a:outerShdw>
                </a:effectLst>
                <a:latin typeface="Arial" pitchFamily="34" charset="0"/>
                <a:ea typeface="ＭＳ Ｐゴシック" pitchFamily="80" charset="-128"/>
              </a:rPr>
              <a:t>factors. The former </a:t>
            </a:r>
            <a:r>
              <a:rPr lang="en-US" altLang="en-US" sz="2400" dirty="0" smtClean="0">
                <a:solidFill>
                  <a:srgbClr val="3366CC"/>
                </a:solidFill>
                <a:effectLst>
                  <a:outerShdw blurRad="38100" dist="38100" dir="2700000" algn="tl">
                    <a:srgbClr val="C0C0C0"/>
                  </a:outerShdw>
                </a:effectLst>
                <a:latin typeface="Arial" pitchFamily="34" charset="0"/>
                <a:ea typeface="ＭＳ Ｐゴシック" pitchFamily="80" charset="-128"/>
              </a:rPr>
              <a:t>rather being much higher </a:t>
            </a:r>
            <a:r>
              <a:rPr lang="en-US" altLang="en-US" sz="2400" dirty="0">
                <a:solidFill>
                  <a:srgbClr val="3366CC"/>
                </a:solidFill>
                <a:effectLst>
                  <a:outerShdw blurRad="38100" dist="38100" dir="2700000" algn="tl">
                    <a:srgbClr val="C0C0C0"/>
                  </a:outerShdw>
                </a:effectLst>
                <a:latin typeface="Arial" pitchFamily="34" charset="0"/>
                <a:ea typeface="ＭＳ Ｐゴシック" pitchFamily="80" charset="-128"/>
              </a:rPr>
              <a:t>than the later !</a:t>
            </a:r>
          </a:p>
        </p:txBody>
      </p:sp>
    </p:spTree>
    <p:extLst>
      <p:ext uri="{BB962C8B-B14F-4D97-AF65-F5344CB8AC3E}">
        <p14:creationId xmlns:p14="http://schemas.microsoft.com/office/powerpoint/2010/main" val="32243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Rectangle 2"/>
          <p:cNvSpPr txBox="1">
            <a:spLocks noChangeArrowheads="1"/>
          </p:cNvSpPr>
          <p:nvPr/>
        </p:nvSpPr>
        <p:spPr bwMode="auto">
          <a:xfrm>
            <a:off x="457200" y="76200"/>
            <a:ext cx="82296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4000" b="1" dirty="0" smtClean="0">
                <a:solidFill>
                  <a:srgbClr val="0000CC"/>
                </a:solidFill>
              </a:rPr>
              <a:t>Null Hypothesis : </a:t>
            </a:r>
            <a:br>
              <a:rPr lang="en-GB" altLang="en-US" sz="4000" b="1" dirty="0" smtClean="0">
                <a:solidFill>
                  <a:srgbClr val="0000CC"/>
                </a:solidFill>
              </a:rPr>
            </a:br>
            <a:r>
              <a:rPr lang="en-GB" altLang="en-US" sz="4000" b="1" dirty="0" smtClean="0">
                <a:solidFill>
                  <a:srgbClr val="990033"/>
                </a:solidFill>
              </a:rPr>
              <a:t>Aerosols have no impact on Clouds</a:t>
            </a:r>
          </a:p>
        </p:txBody>
      </p:sp>
      <p:sp>
        <p:nvSpPr>
          <p:cNvPr id="8" name="Text Box 3"/>
          <p:cNvSpPr txBox="1">
            <a:spLocks noChangeArrowheads="1"/>
          </p:cNvSpPr>
          <p:nvPr/>
        </p:nvSpPr>
        <p:spPr bwMode="auto">
          <a:xfrm>
            <a:off x="457200" y="1447800"/>
            <a:ext cx="8229600" cy="946150"/>
          </a:xfrm>
          <a:prstGeom prst="rect">
            <a:avLst/>
          </a:prstGeom>
          <a:noFill/>
          <a:ln>
            <a:noFill/>
          </a:ln>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altLang="en-US" sz="2800" b="1" dirty="0">
                <a:solidFill>
                  <a:srgbClr val="990033"/>
                </a:solidFill>
                <a:effectLst>
                  <a:outerShdw blurRad="38100" dist="38100" dir="2700000" algn="tl">
                    <a:srgbClr val="C0C0C0"/>
                  </a:outerShdw>
                </a:effectLst>
                <a:latin typeface="Arial" pitchFamily="34" charset="0"/>
                <a:ea typeface="ＭＳ Ｐゴシック" pitchFamily="80" charset="-128"/>
              </a:rPr>
              <a:t>Cloud controlling factors are the heat and moisture (relative humidity)</a:t>
            </a:r>
          </a:p>
        </p:txBody>
      </p:sp>
      <p:sp>
        <p:nvSpPr>
          <p:cNvPr id="9" name="Text Box 4"/>
          <p:cNvSpPr txBox="1">
            <a:spLocks noChangeArrowheads="1"/>
          </p:cNvSpPr>
          <p:nvPr/>
        </p:nvSpPr>
        <p:spPr bwMode="auto">
          <a:xfrm>
            <a:off x="457200" y="2362200"/>
            <a:ext cx="8229600" cy="946150"/>
          </a:xfrm>
          <a:prstGeom prst="rect">
            <a:avLst/>
          </a:prstGeom>
          <a:noFill/>
          <a:ln>
            <a:noFill/>
          </a:ln>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altLang="en-US" sz="2800" b="1" dirty="0">
                <a:solidFill>
                  <a:srgbClr val="990033"/>
                </a:solidFill>
                <a:effectLst>
                  <a:outerShdw blurRad="38100" dist="38100" dir="2700000" algn="tl">
                    <a:srgbClr val="C0C0C0"/>
                  </a:outerShdw>
                </a:effectLst>
                <a:latin typeface="Arial" pitchFamily="34" charset="0"/>
                <a:ea typeface="ＭＳ Ｐゴシック" pitchFamily="80" charset="-128"/>
              </a:rPr>
              <a:t>Heat and moisture are scalar tracers of the general circulation</a:t>
            </a:r>
          </a:p>
        </p:txBody>
      </p:sp>
      <p:sp>
        <p:nvSpPr>
          <p:cNvPr id="10" name="Text Box 5"/>
          <p:cNvSpPr txBox="1">
            <a:spLocks noChangeArrowheads="1"/>
          </p:cNvSpPr>
          <p:nvPr/>
        </p:nvSpPr>
        <p:spPr bwMode="auto">
          <a:xfrm>
            <a:off x="457200" y="3275013"/>
            <a:ext cx="8229600" cy="1373187"/>
          </a:xfrm>
          <a:prstGeom prst="rect">
            <a:avLst/>
          </a:prstGeom>
          <a:noFill/>
          <a:ln>
            <a:noFill/>
          </a:ln>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altLang="en-US" sz="2800" b="1" dirty="0">
                <a:solidFill>
                  <a:srgbClr val="990033"/>
                </a:solidFill>
                <a:effectLst>
                  <a:outerShdw blurRad="38100" dist="38100" dir="2700000" algn="tl">
                    <a:srgbClr val="C0C0C0"/>
                  </a:outerShdw>
                </a:effectLst>
                <a:latin typeface="Arial" pitchFamily="34" charset="0"/>
                <a:ea typeface="ＭＳ Ｐゴシック" pitchFamily="80" charset="-128"/>
              </a:rPr>
              <a:t>The aerosol is also a scalar tracer of the general circulation (although with slightly different diffusivity)</a:t>
            </a:r>
          </a:p>
        </p:txBody>
      </p:sp>
      <p:sp>
        <p:nvSpPr>
          <p:cNvPr id="11" name="Text Box 6"/>
          <p:cNvSpPr txBox="1">
            <a:spLocks noChangeArrowheads="1"/>
          </p:cNvSpPr>
          <p:nvPr/>
        </p:nvSpPr>
        <p:spPr bwMode="auto">
          <a:xfrm>
            <a:off x="457200" y="4572000"/>
            <a:ext cx="8229600" cy="1800225"/>
          </a:xfrm>
          <a:prstGeom prst="rect">
            <a:avLst/>
          </a:prstGeom>
          <a:noFill/>
          <a:ln>
            <a:noFill/>
          </a:ln>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altLang="en-US" sz="2800" b="1">
                <a:solidFill>
                  <a:srgbClr val="990033"/>
                </a:solidFill>
                <a:effectLst>
                  <a:outerShdw blurRad="38100" dist="38100" dir="2700000" algn="tl">
                    <a:srgbClr val="C0C0C0"/>
                  </a:outerShdw>
                </a:effectLst>
                <a:latin typeface="Arial" pitchFamily="34" charset="0"/>
                <a:ea typeface="ＭＳ Ｐゴシック" pitchFamily="80" charset="-128"/>
              </a:rPr>
              <a:t>Within the framework of the null hypothesis, satellite observations must exhibit noticeable correlations between heat, moisture and the aerosol</a:t>
            </a:r>
          </a:p>
        </p:txBody>
      </p:sp>
    </p:spTree>
    <p:extLst>
      <p:ext uri="{BB962C8B-B14F-4D97-AF65-F5344CB8AC3E}">
        <p14:creationId xmlns:p14="http://schemas.microsoft.com/office/powerpoint/2010/main" val="375113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P spid="1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Rectangle 2"/>
          <p:cNvSpPr txBox="1">
            <a:spLocks noChangeArrowheads="1"/>
          </p:cNvSpPr>
          <p:nvPr/>
        </p:nvSpPr>
        <p:spPr bwMode="auto">
          <a:xfrm>
            <a:off x="76200" y="152400"/>
            <a:ext cx="9067800" cy="609600"/>
          </a:xfrm>
          <a:prstGeom prst="rect">
            <a:avLst/>
          </a:prstGeom>
          <a:solidFill>
            <a:srgbClr val="CCECFF"/>
          </a:solidFill>
          <a:ln w="38100">
            <a:solidFill>
              <a:schemeClr val="accent2"/>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en-US" sz="3200" smtClean="0">
                <a:solidFill>
                  <a:srgbClr val="3366CC"/>
                </a:solidFill>
              </a:rPr>
              <a:t>Cloud Susceptibility to Meteorology versus Aerosol</a:t>
            </a:r>
          </a:p>
        </p:txBody>
      </p:sp>
      <p:grpSp>
        <p:nvGrpSpPr>
          <p:cNvPr id="8" name="Group 24"/>
          <p:cNvGrpSpPr>
            <a:grpSpLocks/>
          </p:cNvGrpSpPr>
          <p:nvPr/>
        </p:nvGrpSpPr>
        <p:grpSpPr bwMode="auto">
          <a:xfrm>
            <a:off x="228600" y="838200"/>
            <a:ext cx="8610600" cy="2514600"/>
            <a:chOff x="192" y="528"/>
            <a:chExt cx="5424" cy="1584"/>
          </a:xfrm>
        </p:grpSpPr>
        <p:sp>
          <p:nvSpPr>
            <p:cNvPr id="9" name="Rectangle 17"/>
            <p:cNvSpPr>
              <a:spLocks noChangeArrowheads="1"/>
            </p:cNvSpPr>
            <p:nvPr/>
          </p:nvSpPr>
          <p:spPr bwMode="auto">
            <a:xfrm>
              <a:off x="192" y="528"/>
              <a:ext cx="5424" cy="1584"/>
            </a:xfrm>
            <a:prstGeom prst="rect">
              <a:avLst/>
            </a:prstGeom>
            <a:solidFill>
              <a:srgbClr val="99FF66"/>
            </a:solidFill>
            <a:ln w="381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graphicFrame>
          <p:nvGraphicFramePr>
            <p:cNvPr id="10" name="Object 9"/>
            <p:cNvGraphicFramePr>
              <a:graphicFrameLocks noChangeAspect="1"/>
            </p:cNvGraphicFramePr>
            <p:nvPr/>
          </p:nvGraphicFramePr>
          <p:xfrm>
            <a:off x="720" y="576"/>
            <a:ext cx="1104" cy="256"/>
          </p:xfrm>
          <a:graphic>
            <a:graphicData uri="http://schemas.openxmlformats.org/presentationml/2006/ole">
              <mc:AlternateContent xmlns:mc="http://schemas.openxmlformats.org/markup-compatibility/2006">
                <mc:Choice xmlns:v="urn:schemas-microsoft-com:vml" Requires="v">
                  <p:oleObj spid="_x0000_s1044" name="Equation" r:id="rId6" imgW="876300" imgH="203200" progId="Equation.3">
                    <p:embed/>
                  </p:oleObj>
                </mc:Choice>
                <mc:Fallback>
                  <p:oleObj name="Equation" r:id="rId6" imgW="8763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 y="576"/>
                          <a:ext cx="1104"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10"/>
            <p:cNvGraphicFramePr>
              <a:graphicFrameLocks noChangeAspect="1"/>
            </p:cNvGraphicFramePr>
            <p:nvPr/>
          </p:nvGraphicFramePr>
          <p:xfrm>
            <a:off x="704" y="848"/>
            <a:ext cx="1120" cy="304"/>
          </p:xfrm>
          <a:graphic>
            <a:graphicData uri="http://schemas.openxmlformats.org/presentationml/2006/ole">
              <mc:AlternateContent xmlns:mc="http://schemas.openxmlformats.org/markup-compatibility/2006">
                <mc:Choice xmlns:v="urn:schemas-microsoft-com:vml" Requires="v">
                  <p:oleObj spid="_x0000_s1045" name="Equation" r:id="rId8" imgW="888614" imgH="241195" progId="Equation.3">
                    <p:embed/>
                  </p:oleObj>
                </mc:Choice>
                <mc:Fallback>
                  <p:oleObj name="Equation" r:id="rId8" imgW="888614" imgH="241195"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 y="848"/>
                          <a:ext cx="1120" cy="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11"/>
            <p:cNvGraphicFramePr>
              <a:graphicFrameLocks noChangeAspect="1"/>
            </p:cNvGraphicFramePr>
            <p:nvPr/>
          </p:nvGraphicFramePr>
          <p:xfrm>
            <a:off x="1920" y="576"/>
            <a:ext cx="3142" cy="497"/>
          </p:xfrm>
          <a:graphic>
            <a:graphicData uri="http://schemas.openxmlformats.org/presentationml/2006/ole">
              <mc:AlternateContent xmlns:mc="http://schemas.openxmlformats.org/markup-compatibility/2006">
                <mc:Choice xmlns:v="urn:schemas-microsoft-com:vml" Requires="v">
                  <p:oleObj spid="_x0000_s1046" name="Equation" r:id="rId10" imgW="2489200" imgH="393700" progId="Equation.3">
                    <p:embed/>
                  </p:oleObj>
                </mc:Choice>
                <mc:Fallback>
                  <p:oleObj name="Equation" r:id="rId10" imgW="2489200" imgH="3937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0" y="576"/>
                          <a:ext cx="3142" cy="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3"/>
            <p:cNvGraphicFramePr>
              <a:graphicFrameLocks noChangeAspect="1"/>
            </p:cNvGraphicFramePr>
            <p:nvPr/>
          </p:nvGraphicFramePr>
          <p:xfrm>
            <a:off x="672" y="1200"/>
            <a:ext cx="880" cy="288"/>
          </p:xfrm>
          <a:graphic>
            <a:graphicData uri="http://schemas.openxmlformats.org/presentationml/2006/ole">
              <mc:AlternateContent xmlns:mc="http://schemas.openxmlformats.org/markup-compatibility/2006">
                <mc:Choice xmlns:v="urn:schemas-microsoft-com:vml" Requires="v">
                  <p:oleObj spid="_x0000_s1047" name="Equation" r:id="rId12" imgW="698500" imgH="228600" progId="Equation.3">
                    <p:embed/>
                  </p:oleObj>
                </mc:Choice>
                <mc:Fallback>
                  <p:oleObj name="Equation" r:id="rId12" imgW="69850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 y="1200"/>
                          <a:ext cx="88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14"/>
            <p:cNvGraphicFramePr>
              <a:graphicFrameLocks noChangeAspect="1"/>
            </p:cNvGraphicFramePr>
            <p:nvPr/>
          </p:nvGraphicFramePr>
          <p:xfrm>
            <a:off x="1728" y="1200"/>
            <a:ext cx="2272" cy="288"/>
          </p:xfrm>
          <a:graphic>
            <a:graphicData uri="http://schemas.openxmlformats.org/presentationml/2006/ole">
              <mc:AlternateContent xmlns:mc="http://schemas.openxmlformats.org/markup-compatibility/2006">
                <mc:Choice xmlns:v="urn:schemas-microsoft-com:vml" Requires="v">
                  <p:oleObj spid="_x0000_s1048" name="Equation" r:id="rId14" imgW="1803400" imgH="228600" progId="Equation.3">
                    <p:embed/>
                  </p:oleObj>
                </mc:Choice>
                <mc:Fallback>
                  <p:oleObj name="Equation" r:id="rId14" imgW="180340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28" y="1200"/>
                          <a:ext cx="2272"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15"/>
            <p:cNvGraphicFramePr>
              <a:graphicFrameLocks noChangeAspect="1"/>
            </p:cNvGraphicFramePr>
            <p:nvPr/>
          </p:nvGraphicFramePr>
          <p:xfrm>
            <a:off x="288" y="1424"/>
            <a:ext cx="5280" cy="640"/>
          </p:xfrm>
          <a:graphic>
            <a:graphicData uri="http://schemas.openxmlformats.org/presentationml/2006/ole">
              <mc:AlternateContent xmlns:mc="http://schemas.openxmlformats.org/markup-compatibility/2006">
                <mc:Choice xmlns:v="urn:schemas-microsoft-com:vml" Requires="v">
                  <p:oleObj spid="_x0000_s1049" name="Equation" r:id="rId16" imgW="4191000" imgH="508000" progId="Equation.3">
                    <p:embed/>
                  </p:oleObj>
                </mc:Choice>
                <mc:Fallback>
                  <p:oleObj name="Equation" r:id="rId16" imgW="4191000" imgH="5080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8" y="1424"/>
                          <a:ext cx="5280" cy="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6" name="Text Box 20"/>
          <p:cNvSpPr txBox="1">
            <a:spLocks noChangeArrowheads="1"/>
          </p:cNvSpPr>
          <p:nvPr/>
        </p:nvSpPr>
        <p:spPr bwMode="auto">
          <a:xfrm>
            <a:off x="228600" y="3429000"/>
            <a:ext cx="8610600" cy="1042988"/>
          </a:xfrm>
          <a:prstGeom prst="rect">
            <a:avLst/>
          </a:prstGeom>
          <a:solidFill>
            <a:srgbClr val="CCFF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b="1"/>
              <a:t>FIRE 14-15 July 2009 case study           </a:t>
            </a:r>
            <a:r>
              <a:rPr lang="fr-FR" altLang="en-US" b="1">
                <a:sym typeface="Symbol" pitchFamily="18" charset="2"/>
              </a:rPr>
              <a:t> = 287 K, q</a:t>
            </a:r>
            <a:r>
              <a:rPr lang="fr-FR" altLang="en-US" b="1" baseline="-25000">
                <a:sym typeface="Symbol" pitchFamily="18" charset="2"/>
              </a:rPr>
              <a:t>t</a:t>
            </a:r>
            <a:r>
              <a:rPr lang="fr-FR" altLang="en-US" b="1">
                <a:sym typeface="Symbol" pitchFamily="18" charset="2"/>
              </a:rPr>
              <a:t> = 10 g/kg</a:t>
            </a:r>
          </a:p>
          <a:p>
            <a:pPr eaLnBrk="1" hangingPunct="1">
              <a:spcBef>
                <a:spcPct val="50000"/>
              </a:spcBef>
            </a:pPr>
            <a:r>
              <a:rPr lang="fr-FR" altLang="en-US" b="1">
                <a:sym typeface="Symbol" pitchFamily="18" charset="2"/>
              </a:rPr>
              <a:t>z</a:t>
            </a:r>
            <a:r>
              <a:rPr lang="fr-FR" altLang="en-US" b="1" baseline="-25000">
                <a:sym typeface="Symbol" pitchFamily="18" charset="2"/>
              </a:rPr>
              <a:t>t</a:t>
            </a:r>
            <a:r>
              <a:rPr lang="fr-FR" altLang="en-US" b="1">
                <a:sym typeface="Symbol" pitchFamily="18" charset="2"/>
              </a:rPr>
              <a:t>=600 m, z</a:t>
            </a:r>
            <a:r>
              <a:rPr lang="fr-FR" altLang="en-US" b="1" baseline="-25000">
                <a:sym typeface="Symbol" pitchFamily="18" charset="2"/>
              </a:rPr>
              <a:t>b</a:t>
            </a:r>
            <a:r>
              <a:rPr lang="fr-FR" altLang="en-US" b="1">
                <a:sym typeface="Symbol" pitchFamily="18" charset="2"/>
              </a:rPr>
              <a:t>=200 m, H=400 m, W=220 gm</a:t>
            </a:r>
            <a:r>
              <a:rPr lang="fr-FR" altLang="en-US" b="1" baseline="30000">
                <a:sym typeface="Symbol" pitchFamily="18" charset="2"/>
              </a:rPr>
              <a:t>-2</a:t>
            </a:r>
            <a:r>
              <a:rPr lang="fr-FR" altLang="en-US" b="1">
                <a:sym typeface="Symbol" pitchFamily="18" charset="2"/>
              </a:rPr>
              <a:t>, dz</a:t>
            </a:r>
            <a:r>
              <a:rPr lang="fr-FR" altLang="en-US" b="1" baseline="-25000">
                <a:sym typeface="Symbol" pitchFamily="18" charset="2"/>
              </a:rPr>
              <a:t>b</a:t>
            </a:r>
            <a:r>
              <a:rPr lang="fr-FR" altLang="en-US" b="1">
                <a:sym typeface="Symbol" pitchFamily="18" charset="2"/>
              </a:rPr>
              <a:t>/dq</a:t>
            </a:r>
            <a:r>
              <a:rPr lang="fr-FR" altLang="en-US" b="1" baseline="-25000">
                <a:sym typeface="Symbol" pitchFamily="18" charset="2"/>
              </a:rPr>
              <a:t>t</a:t>
            </a:r>
            <a:r>
              <a:rPr lang="fr-FR" altLang="en-US" b="1">
                <a:sym typeface="Symbol" pitchFamily="18" charset="2"/>
              </a:rPr>
              <a:t>=150 m/gkg</a:t>
            </a:r>
            <a:r>
              <a:rPr lang="fr-FR" altLang="en-US" b="1" baseline="30000">
                <a:sym typeface="Symbol" pitchFamily="18" charset="2"/>
              </a:rPr>
              <a:t>-1</a:t>
            </a:r>
            <a:endParaRPr lang="fr-FR" altLang="en-US" b="1" baseline="30000"/>
          </a:p>
        </p:txBody>
      </p:sp>
      <p:sp>
        <p:nvSpPr>
          <p:cNvPr id="17" name="Text Box 21"/>
          <p:cNvSpPr txBox="1">
            <a:spLocks noChangeArrowheads="1"/>
          </p:cNvSpPr>
          <p:nvPr/>
        </p:nvSpPr>
        <p:spPr bwMode="auto">
          <a:xfrm>
            <a:off x="152400" y="4572000"/>
            <a:ext cx="8915400" cy="1225550"/>
          </a:xfrm>
          <a:prstGeom prst="rect">
            <a:avLst/>
          </a:prstGeom>
          <a:solidFill>
            <a:srgbClr val="CCFF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rgbClr val="990033"/>
                </a:solidFill>
              </a:rPr>
              <a:t>A CDNC doubling is balanced by a decrease of the cloud thickness of </a:t>
            </a:r>
            <a:r>
              <a:rPr lang="en-GB" altLang="en-US" b="1">
                <a:solidFill>
                  <a:srgbClr val="990033"/>
                </a:solidFill>
                <a:sym typeface="Symbol" pitchFamily="18" charset="2"/>
              </a:rPr>
              <a:t>H=H/5=80 m, i.e. q</a:t>
            </a:r>
            <a:r>
              <a:rPr lang="en-GB" altLang="en-US" b="1" baseline="-25000">
                <a:solidFill>
                  <a:srgbClr val="990033"/>
                </a:solidFill>
                <a:sym typeface="Symbol" pitchFamily="18" charset="2"/>
              </a:rPr>
              <a:t>t</a:t>
            </a:r>
            <a:r>
              <a:rPr lang="en-GB" altLang="en-US" b="1">
                <a:solidFill>
                  <a:srgbClr val="990033"/>
                </a:solidFill>
                <a:sym typeface="Symbol" pitchFamily="18" charset="2"/>
              </a:rPr>
              <a:t>=-0.5 g/kg, equivalent T=0.8 K. </a:t>
            </a:r>
          </a:p>
          <a:p>
            <a:pPr eaLnBrk="1" hangingPunct="1"/>
            <a:r>
              <a:rPr lang="en-GB" altLang="en-US" b="1">
                <a:solidFill>
                  <a:srgbClr val="990033"/>
                </a:solidFill>
                <a:sym typeface="Symbol" pitchFamily="18" charset="2"/>
              </a:rPr>
              <a:t>(q</a:t>
            </a:r>
            <a:r>
              <a:rPr lang="en-GB" altLang="en-US" b="1" baseline="-25000">
                <a:solidFill>
                  <a:srgbClr val="990033"/>
                </a:solidFill>
                <a:sym typeface="Symbol" pitchFamily="18" charset="2"/>
              </a:rPr>
              <a:t>t</a:t>
            </a:r>
            <a:r>
              <a:rPr lang="en-GB" altLang="en-US" b="1">
                <a:solidFill>
                  <a:srgbClr val="990033"/>
                </a:solidFill>
                <a:sym typeface="Symbol" pitchFamily="18" charset="2"/>
              </a:rPr>
              <a:t>=-0.12 g/kg or T=0.2 K for a 100 m thick cloud layer).</a:t>
            </a:r>
          </a:p>
        </p:txBody>
      </p:sp>
    </p:spTree>
    <p:extLst>
      <p:ext uri="{BB962C8B-B14F-4D97-AF65-F5344CB8AC3E}">
        <p14:creationId xmlns:p14="http://schemas.microsoft.com/office/powerpoint/2010/main" val="23484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P spid="17"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Titre 1"/>
          <p:cNvSpPr txBox="1">
            <a:spLocks/>
          </p:cNvSpPr>
          <p:nvPr/>
        </p:nvSpPr>
        <p:spPr>
          <a:xfrm>
            <a:off x="685800" y="116632"/>
            <a:ext cx="7772400" cy="74751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70C0"/>
                </a:solidFill>
              </a:rPr>
              <a:t>Strategy for Observations</a:t>
            </a:r>
            <a:endParaRPr lang="en-US" b="1" dirty="0">
              <a:solidFill>
                <a:srgbClr val="0070C0"/>
              </a:solidFill>
            </a:endParaRPr>
          </a:p>
        </p:txBody>
      </p:sp>
      <p:sp>
        <p:nvSpPr>
          <p:cNvPr id="24" name="ZoneTexte 23"/>
          <p:cNvSpPr txBox="1"/>
          <p:nvPr/>
        </p:nvSpPr>
        <p:spPr>
          <a:xfrm>
            <a:off x="107503" y="836712"/>
            <a:ext cx="8928993" cy="830997"/>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Lets assume the above mentioned conditions are fulfilled and a model is available.</a:t>
            </a:r>
            <a:endParaRPr lang="en-US" sz="2400" b="1" dirty="0">
              <a:solidFill>
                <a:schemeClr val="accent1">
                  <a:lumMod val="75000"/>
                </a:schemeClr>
              </a:solidFill>
              <a:latin typeface="Comic Sans MS" panose="030F0702030302020204" pitchFamily="66" charset="0"/>
            </a:endParaRPr>
          </a:p>
        </p:txBody>
      </p:sp>
      <p:sp>
        <p:nvSpPr>
          <p:cNvPr id="26" name="ZoneTexte 25"/>
          <p:cNvSpPr txBox="1"/>
          <p:nvPr/>
        </p:nvSpPr>
        <p:spPr>
          <a:xfrm>
            <a:off x="107503" y="1628800"/>
            <a:ext cx="8928993" cy="830997"/>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How to define a strategy for observations considering that the atmosphere can hardly be simulated in the lab !</a:t>
            </a:r>
            <a:endParaRPr lang="en-US" sz="2400" b="1" dirty="0">
              <a:solidFill>
                <a:schemeClr val="accent1">
                  <a:lumMod val="75000"/>
                </a:schemeClr>
              </a:solidFill>
              <a:latin typeface="Comic Sans MS" panose="030F0702030302020204" pitchFamily="66" charset="0"/>
            </a:endParaRPr>
          </a:p>
        </p:txBody>
      </p:sp>
      <p:sp>
        <p:nvSpPr>
          <p:cNvPr id="27" name="ZoneTexte 26"/>
          <p:cNvSpPr txBox="1"/>
          <p:nvPr/>
        </p:nvSpPr>
        <p:spPr>
          <a:xfrm>
            <a:off x="107503" y="2492896"/>
            <a:ext cx="8928993" cy="1200329"/>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That means the phenomenon cannot be reproduced many times changing the values of the presumed cause, all other controlling factors being frozen.</a:t>
            </a:r>
            <a:endParaRPr lang="en-US" sz="2400" b="1" dirty="0">
              <a:solidFill>
                <a:schemeClr val="accent1">
                  <a:lumMod val="75000"/>
                </a:schemeClr>
              </a:solidFill>
              <a:latin typeface="Comic Sans MS" panose="030F0702030302020204" pitchFamily="66" charset="0"/>
            </a:endParaRPr>
          </a:p>
        </p:txBody>
      </p:sp>
      <p:sp>
        <p:nvSpPr>
          <p:cNvPr id="29" name="ZoneTexte 28"/>
          <p:cNvSpPr txBox="1"/>
          <p:nvPr/>
        </p:nvSpPr>
        <p:spPr>
          <a:xfrm>
            <a:off x="107503" y="3717032"/>
            <a:ext cx="9014272" cy="1569660"/>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The atmosphere is a tightly coupled system of systems with multiple non-linear interactions and feedbacks.</a:t>
            </a:r>
          </a:p>
          <a:p>
            <a:r>
              <a:rPr lang="en-US" sz="2400" b="1" dirty="0" smtClean="0">
                <a:solidFill>
                  <a:schemeClr val="accent1">
                    <a:lumMod val="75000"/>
                  </a:schemeClr>
                </a:solidFill>
                <a:latin typeface="Comic Sans MS" panose="030F0702030302020204" pitchFamily="66" charset="0"/>
              </a:rPr>
              <a:t>One can only observe a (long) series of diverse system states, preferably covering its full domain of evolution.  </a:t>
            </a:r>
            <a:endParaRPr lang="en-US" sz="2400" b="1" dirty="0">
              <a:solidFill>
                <a:schemeClr val="accent1">
                  <a:lumMod val="75000"/>
                </a:schemeClr>
              </a:solidFill>
              <a:latin typeface="Comic Sans MS" panose="030F0702030302020204" pitchFamily="66" charset="0"/>
            </a:endParaRPr>
          </a:p>
        </p:txBody>
      </p:sp>
      <p:sp>
        <p:nvSpPr>
          <p:cNvPr id="30" name="ZoneTexte 29"/>
          <p:cNvSpPr txBox="1"/>
          <p:nvPr/>
        </p:nvSpPr>
        <p:spPr>
          <a:xfrm>
            <a:off x="107504" y="5301208"/>
            <a:ext cx="9014272" cy="954107"/>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The strategy is commonly referred to as a</a:t>
            </a:r>
          </a:p>
          <a:p>
            <a:pPr algn="ctr"/>
            <a:r>
              <a:rPr lang="en-US" sz="3200" b="1" dirty="0" smtClean="0">
                <a:solidFill>
                  <a:schemeClr val="accent1">
                    <a:lumMod val="75000"/>
                  </a:schemeClr>
                </a:solidFill>
                <a:latin typeface="Comic Sans MS" panose="030F0702030302020204" pitchFamily="66" charset="0"/>
              </a:rPr>
              <a:t>“Closure Experiment”</a:t>
            </a:r>
            <a:endParaRPr lang="en-US" sz="3200"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14000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9"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Rectangle 2"/>
          <p:cNvSpPr txBox="1">
            <a:spLocks noChangeArrowheads="1"/>
          </p:cNvSpPr>
          <p:nvPr/>
        </p:nvSpPr>
        <p:spPr bwMode="auto">
          <a:xfrm>
            <a:off x="76200" y="152400"/>
            <a:ext cx="9067800" cy="609600"/>
          </a:xfrm>
          <a:prstGeom prst="rect">
            <a:avLst/>
          </a:prstGeom>
          <a:solidFill>
            <a:srgbClr val="CCECFF"/>
          </a:solidFill>
          <a:ln w="38100">
            <a:solidFill>
              <a:schemeClr val="accent2"/>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en-US" sz="3200" smtClean="0">
                <a:solidFill>
                  <a:srgbClr val="3366CC"/>
                </a:solidFill>
              </a:rPr>
              <a:t>Cloud Susceptibility to Meteorology versus Aerosol</a:t>
            </a:r>
          </a:p>
        </p:txBody>
      </p:sp>
      <p:sp>
        <p:nvSpPr>
          <p:cNvPr id="8" name="Text Box 12"/>
          <p:cNvSpPr txBox="1">
            <a:spLocks noChangeArrowheads="1"/>
          </p:cNvSpPr>
          <p:nvPr/>
        </p:nvSpPr>
        <p:spPr bwMode="auto">
          <a:xfrm>
            <a:off x="457200" y="1066800"/>
            <a:ext cx="8229600" cy="860425"/>
          </a:xfrm>
          <a:prstGeom prst="rect">
            <a:avLst/>
          </a:prstGeom>
          <a:solidFill>
            <a:srgbClr val="CCFF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rgbClr val="990033"/>
                </a:solidFill>
              </a:rPr>
              <a:t>In MBL clouds, the susceptibility to the meteorology is two orders of magnitude greater than to the aerosols.</a:t>
            </a:r>
          </a:p>
        </p:txBody>
      </p:sp>
      <p:sp>
        <p:nvSpPr>
          <p:cNvPr id="9" name="Text Box 13"/>
          <p:cNvSpPr txBox="1">
            <a:spLocks noChangeArrowheads="1"/>
          </p:cNvSpPr>
          <p:nvPr/>
        </p:nvSpPr>
        <p:spPr bwMode="auto">
          <a:xfrm>
            <a:off x="457200" y="2133600"/>
            <a:ext cx="8229600" cy="1955800"/>
          </a:xfrm>
          <a:prstGeom prst="rect">
            <a:avLst/>
          </a:prstGeom>
          <a:solidFill>
            <a:srgbClr val="CCFF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rgbClr val="990033"/>
                </a:solidFill>
              </a:rPr>
              <a:t>Assuming we observe a pristine and a polluted cloud system, and detect different trends in LWP, it is difficult to attribute these differences to the aerosols because the small differences in meteorological forcings that could also explain the LWP changes are not measurable !</a:t>
            </a:r>
          </a:p>
        </p:txBody>
      </p:sp>
      <p:sp>
        <p:nvSpPr>
          <p:cNvPr id="10" name="Text Box 14"/>
          <p:cNvSpPr txBox="1">
            <a:spLocks noChangeArrowheads="1"/>
          </p:cNvSpPr>
          <p:nvPr/>
        </p:nvSpPr>
        <p:spPr bwMode="auto">
          <a:xfrm>
            <a:off x="457200" y="4305300"/>
            <a:ext cx="8229600" cy="1225550"/>
          </a:xfrm>
          <a:prstGeom prst="rect">
            <a:avLst/>
          </a:prstGeom>
          <a:solidFill>
            <a:srgbClr val="CCFF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rgbClr val="990033"/>
                </a:solidFill>
              </a:rPr>
              <a:t>Statistical approaches are necessary to filter out the variability of the meteorology (same methodology as in weather modification assessments)</a:t>
            </a:r>
          </a:p>
        </p:txBody>
      </p:sp>
    </p:spTree>
    <p:extLst>
      <p:ext uri="{BB962C8B-B14F-4D97-AF65-F5344CB8AC3E}">
        <p14:creationId xmlns:p14="http://schemas.microsoft.com/office/powerpoint/2010/main" val="397113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Rectangle 2"/>
          <p:cNvSpPr txBox="1">
            <a:spLocks noChangeArrowheads="1"/>
          </p:cNvSpPr>
          <p:nvPr/>
        </p:nvSpPr>
        <p:spPr bwMode="auto">
          <a:xfrm>
            <a:off x="76200" y="152400"/>
            <a:ext cx="9067800" cy="609600"/>
          </a:xfrm>
          <a:prstGeom prst="rect">
            <a:avLst/>
          </a:prstGeom>
          <a:solidFill>
            <a:srgbClr val="CCECFF"/>
          </a:solidFill>
          <a:ln w="38100">
            <a:solidFill>
              <a:schemeClr val="accent2"/>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en-US" sz="3200" smtClean="0">
                <a:solidFill>
                  <a:srgbClr val="3366CC"/>
                </a:solidFill>
              </a:rPr>
              <a:t>Mechanisms of the Interactions</a:t>
            </a:r>
          </a:p>
        </p:txBody>
      </p:sp>
      <p:sp>
        <p:nvSpPr>
          <p:cNvPr id="8" name="Text Box 3"/>
          <p:cNvSpPr txBox="1">
            <a:spLocks noChangeArrowheads="1"/>
          </p:cNvSpPr>
          <p:nvPr/>
        </p:nvSpPr>
        <p:spPr bwMode="auto">
          <a:xfrm>
            <a:off x="152400" y="838200"/>
            <a:ext cx="8839200" cy="860425"/>
          </a:xfrm>
          <a:prstGeom prst="rect">
            <a:avLst/>
          </a:prstGeom>
          <a:solidFill>
            <a:srgbClr val="CCFF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b="1">
                <a:solidFill>
                  <a:srgbClr val="990033"/>
                </a:solidFill>
              </a:rPr>
              <a:t>Meteorological forcings are not measurable with the accuracy required to disentangle aerosol from meteorological impacts, BUT</a:t>
            </a:r>
          </a:p>
        </p:txBody>
      </p:sp>
      <p:sp>
        <p:nvSpPr>
          <p:cNvPr id="9" name="Text Box 31"/>
          <p:cNvSpPr txBox="1">
            <a:spLocks noChangeArrowheads="1"/>
          </p:cNvSpPr>
          <p:nvPr/>
        </p:nvSpPr>
        <p:spPr bwMode="auto">
          <a:xfrm>
            <a:off x="152400" y="1752600"/>
            <a:ext cx="8839200" cy="2320925"/>
          </a:xfrm>
          <a:prstGeom prst="rect">
            <a:avLst/>
          </a:prstGeom>
          <a:solidFill>
            <a:srgbClr val="CCFFFF"/>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b="1">
                <a:solidFill>
                  <a:srgbClr val="990033"/>
                </a:solidFill>
              </a:rPr>
              <a:t>The mechanisms by which aerosols are supposed to impact cloud dynamics in LES have specific measurable signatures.</a:t>
            </a:r>
          </a:p>
          <a:p>
            <a:pPr eaLnBrk="1" hangingPunct="1"/>
            <a:r>
              <a:rPr lang="en-GB" altLang="en-US" b="1">
                <a:solidFill>
                  <a:srgbClr val="990033"/>
                </a:solidFill>
              </a:rPr>
              <a:t>Increased CCN concentration results in : </a:t>
            </a:r>
          </a:p>
          <a:p>
            <a:pPr eaLnBrk="1" hangingPunct="1">
              <a:buFontTx/>
              <a:buChar char="-"/>
            </a:pPr>
            <a:r>
              <a:rPr lang="en-GB" altLang="en-US" b="1">
                <a:solidFill>
                  <a:srgbClr val="990033"/>
                </a:solidFill>
              </a:rPr>
              <a:t> More adiabatic LWC vertical profile</a:t>
            </a:r>
          </a:p>
          <a:p>
            <a:pPr eaLnBrk="1" hangingPunct="1">
              <a:buFontTx/>
              <a:buChar char="-"/>
            </a:pPr>
            <a:r>
              <a:rPr lang="en-GB" altLang="en-US" b="1">
                <a:solidFill>
                  <a:srgbClr val="990033"/>
                </a:solidFill>
              </a:rPr>
              <a:t> Higher vertical velocity variance at cloud top</a:t>
            </a:r>
          </a:p>
          <a:p>
            <a:pPr eaLnBrk="1" hangingPunct="1">
              <a:buFontTx/>
              <a:buChar char="-"/>
            </a:pPr>
            <a:r>
              <a:rPr lang="en-GB" altLang="en-US" b="1">
                <a:solidFill>
                  <a:srgbClr val="990033"/>
                </a:solidFill>
              </a:rPr>
              <a:t> More coupling at night and more decoupling during the day</a:t>
            </a:r>
          </a:p>
        </p:txBody>
      </p:sp>
      <p:grpSp>
        <p:nvGrpSpPr>
          <p:cNvPr id="10" name="Group 49"/>
          <p:cNvGrpSpPr>
            <a:grpSpLocks/>
          </p:cNvGrpSpPr>
          <p:nvPr/>
        </p:nvGrpSpPr>
        <p:grpSpPr bwMode="auto">
          <a:xfrm>
            <a:off x="0" y="4191000"/>
            <a:ext cx="9358313" cy="2667000"/>
            <a:chOff x="0" y="2640"/>
            <a:chExt cx="5895" cy="1680"/>
          </a:xfrm>
        </p:grpSpPr>
        <p:sp>
          <p:nvSpPr>
            <p:cNvPr id="11" name="Rectangle 48"/>
            <p:cNvSpPr>
              <a:spLocks noChangeArrowheads="1"/>
            </p:cNvSpPr>
            <p:nvPr/>
          </p:nvSpPr>
          <p:spPr bwMode="auto">
            <a:xfrm>
              <a:off x="0" y="2640"/>
              <a:ext cx="5760" cy="168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grpSp>
          <p:nvGrpSpPr>
            <p:cNvPr id="12" name="Group 47"/>
            <p:cNvGrpSpPr>
              <a:grpSpLocks/>
            </p:cNvGrpSpPr>
            <p:nvPr/>
          </p:nvGrpSpPr>
          <p:grpSpPr bwMode="auto">
            <a:xfrm>
              <a:off x="0" y="2749"/>
              <a:ext cx="5895" cy="1571"/>
              <a:chOff x="0" y="2775"/>
              <a:chExt cx="5895" cy="1571"/>
            </a:xfrm>
          </p:grpSpPr>
          <p:pic>
            <p:nvPicPr>
              <p:cNvPr id="13" name="Picture 32" descr="cycles_w6_ev_wthv_50_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75"/>
                <a:ext cx="288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3" descr="cycles_w6_ev_wthv_600_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2775"/>
                <a:ext cx="288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4"/>
              <p:cNvSpPr txBox="1">
                <a:spLocks noChangeArrowheads="1"/>
              </p:cNvSpPr>
              <p:nvPr/>
            </p:nvSpPr>
            <p:spPr bwMode="auto">
              <a:xfrm>
                <a:off x="2208" y="3888"/>
                <a:ext cx="1392" cy="23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800" b="1">
                    <a:latin typeface="Arial" pitchFamily="34" charset="0"/>
                  </a:rPr>
                  <a:t>Buoyancy flux</a:t>
                </a:r>
              </a:p>
            </p:txBody>
          </p:sp>
          <p:sp>
            <p:nvSpPr>
              <p:cNvPr id="16" name="Text Box 35"/>
              <p:cNvSpPr txBox="1">
                <a:spLocks noChangeArrowheads="1"/>
              </p:cNvSpPr>
              <p:nvPr/>
            </p:nvSpPr>
            <p:spPr bwMode="auto">
              <a:xfrm>
                <a:off x="1056" y="3936"/>
                <a:ext cx="12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800" b="1">
                    <a:latin typeface="Arial" pitchFamily="34" charset="0"/>
                  </a:rPr>
                  <a:t>Precipitating</a:t>
                </a:r>
              </a:p>
            </p:txBody>
          </p:sp>
          <p:sp>
            <p:nvSpPr>
              <p:cNvPr id="17" name="Text Box 36"/>
              <p:cNvSpPr txBox="1">
                <a:spLocks noChangeArrowheads="1"/>
              </p:cNvSpPr>
              <p:nvPr/>
            </p:nvSpPr>
            <p:spPr bwMode="auto">
              <a:xfrm>
                <a:off x="3696" y="3936"/>
                <a:ext cx="15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800" b="1">
                    <a:latin typeface="Arial" pitchFamily="34" charset="0"/>
                  </a:rPr>
                  <a:t>Non-precipitating</a:t>
                </a:r>
              </a:p>
            </p:txBody>
          </p:sp>
          <p:sp>
            <p:nvSpPr>
              <p:cNvPr id="18" name="Text Box 37"/>
              <p:cNvSpPr txBox="1">
                <a:spLocks noChangeArrowheads="1"/>
              </p:cNvSpPr>
              <p:nvPr/>
            </p:nvSpPr>
            <p:spPr bwMode="auto">
              <a:xfrm>
                <a:off x="174" y="4134"/>
                <a:ext cx="28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sz="1400">
                    <a:latin typeface="Arial" pitchFamily="34" charset="0"/>
                  </a:rPr>
                  <a:t>0 HL              12 HL                 0 HL                12 HL</a:t>
                </a:r>
                <a:r>
                  <a:rPr lang="fr-FR" altLang="en-US" sz="1600">
                    <a:latin typeface="Arial" pitchFamily="34" charset="0"/>
                  </a:rPr>
                  <a:t>     </a:t>
                </a:r>
              </a:p>
            </p:txBody>
          </p:sp>
          <p:sp>
            <p:nvSpPr>
              <p:cNvPr id="19" name="Text Box 38"/>
              <p:cNvSpPr txBox="1">
                <a:spLocks noChangeArrowheads="1"/>
              </p:cNvSpPr>
              <p:nvPr/>
            </p:nvSpPr>
            <p:spPr bwMode="auto">
              <a:xfrm>
                <a:off x="2976" y="4134"/>
                <a:ext cx="291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sz="1600">
                    <a:latin typeface="Arial" pitchFamily="34" charset="0"/>
                  </a:rPr>
                  <a:t> </a:t>
                </a:r>
                <a:r>
                  <a:rPr lang="fr-FR" altLang="en-US" sz="1400">
                    <a:latin typeface="Arial" pitchFamily="34" charset="0"/>
                  </a:rPr>
                  <a:t>0 HL                 12 HL                0 HL                12 HL</a:t>
                </a:r>
                <a:r>
                  <a:rPr lang="fr-FR" altLang="en-US" sz="1600">
                    <a:latin typeface="Arial" pitchFamily="34" charset="0"/>
                  </a:rPr>
                  <a:t>     </a:t>
                </a:r>
              </a:p>
            </p:txBody>
          </p:sp>
          <p:sp>
            <p:nvSpPr>
              <p:cNvPr id="20" name="Text Box 39"/>
              <p:cNvSpPr txBox="1">
                <a:spLocks noChangeArrowheads="1"/>
              </p:cNvSpPr>
              <p:nvPr/>
            </p:nvSpPr>
            <p:spPr bwMode="auto">
              <a:xfrm>
                <a:off x="84" y="4032"/>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sz="1600">
                    <a:latin typeface="Arial" pitchFamily="34" charset="0"/>
                  </a:rPr>
                  <a:t>0</a:t>
                </a:r>
              </a:p>
            </p:txBody>
          </p:sp>
          <p:sp>
            <p:nvSpPr>
              <p:cNvPr id="21" name="Text Box 40"/>
              <p:cNvSpPr txBox="1">
                <a:spLocks noChangeArrowheads="1"/>
              </p:cNvSpPr>
              <p:nvPr/>
            </p:nvSpPr>
            <p:spPr bwMode="auto">
              <a:xfrm>
                <a:off x="0" y="2787"/>
                <a:ext cx="42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sz="1400">
                    <a:latin typeface="Arial" pitchFamily="34" charset="0"/>
                  </a:rPr>
                  <a:t>700 m</a:t>
                </a:r>
              </a:p>
            </p:txBody>
          </p:sp>
          <p:sp>
            <p:nvSpPr>
              <p:cNvPr id="22" name="Text Box 41"/>
              <p:cNvSpPr txBox="1">
                <a:spLocks noChangeArrowheads="1"/>
              </p:cNvSpPr>
              <p:nvPr/>
            </p:nvSpPr>
            <p:spPr bwMode="auto">
              <a:xfrm>
                <a:off x="2790" y="2804"/>
                <a:ext cx="42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sz="1400">
                    <a:latin typeface="Arial" pitchFamily="34" charset="0"/>
                  </a:rPr>
                  <a:t>700 m</a:t>
                </a:r>
              </a:p>
            </p:txBody>
          </p:sp>
          <p:sp>
            <p:nvSpPr>
              <p:cNvPr id="23" name="Text Box 42"/>
              <p:cNvSpPr txBox="1">
                <a:spLocks noChangeArrowheads="1"/>
              </p:cNvSpPr>
              <p:nvPr/>
            </p:nvSpPr>
            <p:spPr bwMode="auto">
              <a:xfrm>
                <a:off x="2976" y="4023"/>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eaLnBrk="0" hangingPunct="0">
                  <a:defRPr sz="2400">
                    <a:solidFill>
                      <a:schemeClr val="tx1"/>
                    </a:solidFill>
                    <a:latin typeface="Times New Roman" pitchFamily="18" charset="0"/>
                  </a:defRPr>
                </a:lvl1pPr>
                <a:lvl2pPr marL="742950" indent="-285750" defTabSz="762000" eaLnBrk="0" hangingPunct="0">
                  <a:defRPr sz="2400">
                    <a:solidFill>
                      <a:schemeClr val="tx1"/>
                    </a:solidFill>
                    <a:latin typeface="Times New Roman" pitchFamily="18" charset="0"/>
                  </a:defRPr>
                </a:lvl2pPr>
                <a:lvl3pPr marL="1143000" indent="-228600" defTabSz="762000" eaLnBrk="0" hangingPunct="0">
                  <a:defRPr sz="2400">
                    <a:solidFill>
                      <a:schemeClr val="tx1"/>
                    </a:solidFill>
                    <a:latin typeface="Times New Roman" pitchFamily="18" charset="0"/>
                  </a:defRPr>
                </a:lvl3pPr>
                <a:lvl4pPr marL="1600200" indent="-228600" defTabSz="762000" eaLnBrk="0" hangingPunct="0">
                  <a:defRPr sz="2400">
                    <a:solidFill>
                      <a:schemeClr val="tx1"/>
                    </a:solidFill>
                    <a:latin typeface="Times New Roman" pitchFamily="18" charset="0"/>
                  </a:defRPr>
                </a:lvl4pPr>
                <a:lvl5pPr marL="2057400" indent="-228600" defTabSz="762000" eaLnBrk="0" hangingPunct="0">
                  <a:defRPr sz="2400">
                    <a:solidFill>
                      <a:schemeClr val="tx1"/>
                    </a:solidFill>
                    <a:latin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sz="1600">
                    <a:latin typeface="Arial" pitchFamily="34" charset="0"/>
                  </a:rPr>
                  <a:t>0</a:t>
                </a:r>
              </a:p>
            </p:txBody>
          </p:sp>
          <p:sp>
            <p:nvSpPr>
              <p:cNvPr id="24" name="Freeform 43"/>
              <p:cNvSpPr>
                <a:spLocks/>
              </p:cNvSpPr>
              <p:nvPr/>
            </p:nvSpPr>
            <p:spPr bwMode="auto">
              <a:xfrm>
                <a:off x="288" y="3530"/>
                <a:ext cx="1008" cy="216"/>
              </a:xfrm>
              <a:custGeom>
                <a:avLst/>
                <a:gdLst>
                  <a:gd name="T0" fmla="*/ 0 w 1008"/>
                  <a:gd name="T1" fmla="*/ 192 h 216"/>
                  <a:gd name="T2" fmla="*/ 288 w 1008"/>
                  <a:gd name="T3" fmla="*/ 192 h 216"/>
                  <a:gd name="T4" fmla="*/ 720 w 1008"/>
                  <a:gd name="T5" fmla="*/ 48 h 216"/>
                  <a:gd name="T6" fmla="*/ 864 w 1008"/>
                  <a:gd name="T7" fmla="*/ 0 h 216"/>
                  <a:gd name="T8" fmla="*/ 1008 w 1008"/>
                  <a:gd name="T9" fmla="*/ 48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216">
                    <a:moveTo>
                      <a:pt x="0" y="192"/>
                    </a:moveTo>
                    <a:cubicBezTo>
                      <a:pt x="84" y="204"/>
                      <a:pt x="168" y="216"/>
                      <a:pt x="288" y="192"/>
                    </a:cubicBezTo>
                    <a:cubicBezTo>
                      <a:pt x="408" y="168"/>
                      <a:pt x="624" y="80"/>
                      <a:pt x="720" y="48"/>
                    </a:cubicBezTo>
                    <a:cubicBezTo>
                      <a:pt x="816" y="16"/>
                      <a:pt x="816" y="0"/>
                      <a:pt x="864" y="0"/>
                    </a:cubicBezTo>
                    <a:cubicBezTo>
                      <a:pt x="912" y="0"/>
                      <a:pt x="960" y="24"/>
                      <a:pt x="1008" y="48"/>
                    </a:cubicBezTo>
                  </a:path>
                </a:pathLst>
              </a:custGeom>
              <a:noFill/>
              <a:ln w="38100" cap="flat"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4"/>
              <p:cNvSpPr>
                <a:spLocks/>
              </p:cNvSpPr>
              <p:nvPr/>
            </p:nvSpPr>
            <p:spPr bwMode="auto">
              <a:xfrm>
                <a:off x="3168" y="3170"/>
                <a:ext cx="864" cy="600"/>
              </a:xfrm>
              <a:custGeom>
                <a:avLst/>
                <a:gdLst>
                  <a:gd name="T0" fmla="*/ 0 w 864"/>
                  <a:gd name="T1" fmla="*/ 600 h 600"/>
                  <a:gd name="T2" fmla="*/ 432 w 864"/>
                  <a:gd name="T3" fmla="*/ 456 h 600"/>
                  <a:gd name="T4" fmla="*/ 576 w 864"/>
                  <a:gd name="T5" fmla="*/ 72 h 600"/>
                  <a:gd name="T6" fmla="*/ 672 w 864"/>
                  <a:gd name="T7" fmla="*/ 24 h 600"/>
                  <a:gd name="T8" fmla="*/ 864 w 864"/>
                  <a:gd name="T9" fmla="*/ 168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4" h="600">
                    <a:moveTo>
                      <a:pt x="0" y="600"/>
                    </a:moveTo>
                    <a:cubicBezTo>
                      <a:pt x="168" y="572"/>
                      <a:pt x="336" y="544"/>
                      <a:pt x="432" y="456"/>
                    </a:cubicBezTo>
                    <a:cubicBezTo>
                      <a:pt x="528" y="368"/>
                      <a:pt x="536" y="144"/>
                      <a:pt x="576" y="72"/>
                    </a:cubicBezTo>
                    <a:cubicBezTo>
                      <a:pt x="616" y="0"/>
                      <a:pt x="624" y="8"/>
                      <a:pt x="672" y="24"/>
                    </a:cubicBezTo>
                    <a:cubicBezTo>
                      <a:pt x="720" y="40"/>
                      <a:pt x="832" y="144"/>
                      <a:pt x="864" y="168"/>
                    </a:cubicBezTo>
                  </a:path>
                </a:pathLst>
              </a:custGeom>
              <a:noFill/>
              <a:ln w="38100" cap="flat"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95597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Rectangle 2"/>
          <p:cNvSpPr txBox="1">
            <a:spLocks noChangeArrowheads="1"/>
          </p:cNvSpPr>
          <p:nvPr/>
        </p:nvSpPr>
        <p:spPr bwMode="auto">
          <a:xfrm>
            <a:off x="76200" y="152400"/>
            <a:ext cx="9067800" cy="609600"/>
          </a:xfrm>
          <a:prstGeom prst="rect">
            <a:avLst/>
          </a:prstGeom>
          <a:solidFill>
            <a:srgbClr val="CCECFF"/>
          </a:solidFill>
          <a:ln w="38100">
            <a:solidFill>
              <a:schemeClr val="accent2"/>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200" smtClean="0">
                <a:solidFill>
                  <a:srgbClr val="3366CC"/>
                </a:solidFill>
              </a:rPr>
              <a:t>Observational Strategy</a:t>
            </a:r>
          </a:p>
        </p:txBody>
      </p:sp>
      <p:sp>
        <p:nvSpPr>
          <p:cNvPr id="8" name="Text Box 7"/>
          <p:cNvSpPr txBox="1">
            <a:spLocks noChangeArrowheads="1"/>
          </p:cNvSpPr>
          <p:nvPr/>
        </p:nvSpPr>
        <p:spPr bwMode="auto">
          <a:xfrm>
            <a:off x="457200" y="1149350"/>
            <a:ext cx="8305800" cy="83185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chemeClr val="accent2"/>
                </a:solidFill>
              </a:rPr>
              <a:t>I.: Case Study approach: Look at cloud systems with different aerosols and the « same » meteorology:</a:t>
            </a:r>
          </a:p>
        </p:txBody>
      </p:sp>
      <p:grpSp>
        <p:nvGrpSpPr>
          <p:cNvPr id="9" name="Group 8"/>
          <p:cNvGrpSpPr>
            <a:grpSpLocks/>
          </p:cNvGrpSpPr>
          <p:nvPr/>
        </p:nvGrpSpPr>
        <p:grpSpPr bwMode="auto">
          <a:xfrm>
            <a:off x="1676400" y="2305050"/>
            <a:ext cx="5486400" cy="1352550"/>
            <a:chOff x="1056" y="1488"/>
            <a:chExt cx="3456" cy="852"/>
          </a:xfrm>
        </p:grpSpPr>
        <p:pic>
          <p:nvPicPr>
            <p:cNvPr id="10" name="Picture 9" descr="C:\jlb\JLB\conf\2008\APPRAISE\bsjlbeq8.jpg"/>
            <p:cNvPicPr>
              <a:picLocks noChangeAspect="1" noChangeArrowheads="1"/>
            </p:cNvPicPr>
            <p:nvPr/>
          </p:nvPicPr>
          <p:blipFill>
            <a:blip r:embed="rId5">
              <a:extLst>
                <a:ext uri="{28A0092B-C50C-407E-A947-70E740481C1C}">
                  <a14:useLocalDpi xmlns:a14="http://schemas.microsoft.com/office/drawing/2010/main" val="0"/>
                </a:ext>
              </a:extLst>
            </a:blip>
            <a:srcRect l="37163" t="32654" r="38115" b="63289"/>
            <a:stretch>
              <a:fillRect/>
            </a:stretch>
          </p:blipFill>
          <p:spPr bwMode="auto">
            <a:xfrm>
              <a:off x="1056" y="1488"/>
              <a:ext cx="3456" cy="80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a:grpSpLocks/>
            </p:cNvGrpSpPr>
            <p:nvPr/>
          </p:nvGrpSpPr>
          <p:grpSpPr bwMode="auto">
            <a:xfrm>
              <a:off x="2832" y="2004"/>
              <a:ext cx="384" cy="336"/>
              <a:chOff x="2832" y="2004"/>
              <a:chExt cx="384" cy="336"/>
            </a:xfrm>
          </p:grpSpPr>
          <p:sp>
            <p:nvSpPr>
              <p:cNvPr id="12" name="Line 11"/>
              <p:cNvSpPr>
                <a:spLocks noChangeShapeType="1"/>
              </p:cNvSpPr>
              <p:nvPr/>
            </p:nvSpPr>
            <p:spPr bwMode="auto">
              <a:xfrm>
                <a:off x="2832" y="2004"/>
                <a:ext cx="192"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12"/>
              <p:cNvSpPr txBox="1">
                <a:spLocks noChangeArrowheads="1"/>
              </p:cNvSpPr>
              <p:nvPr/>
            </p:nvSpPr>
            <p:spPr bwMode="auto">
              <a:xfrm>
                <a:off x="3024" y="2052"/>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a:t>0</a:t>
                </a:r>
              </a:p>
            </p:txBody>
          </p:sp>
        </p:grpSp>
      </p:grpSp>
      <p:sp>
        <p:nvSpPr>
          <p:cNvPr id="14" name="Text Box 13"/>
          <p:cNvSpPr txBox="1">
            <a:spLocks noChangeArrowheads="1"/>
          </p:cNvSpPr>
          <p:nvPr/>
        </p:nvSpPr>
        <p:spPr bwMode="auto">
          <a:xfrm>
            <a:off x="152400" y="3924300"/>
            <a:ext cx="8763000" cy="1562100"/>
          </a:xfrm>
          <a:prstGeom prst="rect">
            <a:avLst/>
          </a:prstGeom>
          <a:solidFill>
            <a:srgbClr val="FFCCFF"/>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rgbClr val="990033"/>
                </a:solidFill>
                <a:latin typeface="NimbusRomNo9L-Regu" charset="0"/>
              </a:rPr>
              <a:t>Likewise, the fact that two air-masses have differing aerosol properties is an indicator of their differing meteorological origins and trajectories. Most of the aerosol sources are also sources of heat and moisture.</a:t>
            </a:r>
          </a:p>
        </p:txBody>
      </p:sp>
    </p:spTree>
    <p:extLst>
      <p:ext uri="{BB962C8B-B14F-4D97-AF65-F5344CB8AC3E}">
        <p14:creationId xmlns:p14="http://schemas.microsoft.com/office/powerpoint/2010/main" val="183578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Rectangle 2"/>
          <p:cNvSpPr txBox="1">
            <a:spLocks noChangeArrowheads="1"/>
          </p:cNvSpPr>
          <p:nvPr/>
        </p:nvSpPr>
        <p:spPr bwMode="auto">
          <a:xfrm>
            <a:off x="76200" y="152400"/>
            <a:ext cx="9067800" cy="609600"/>
          </a:xfrm>
          <a:prstGeom prst="rect">
            <a:avLst/>
          </a:prstGeom>
          <a:solidFill>
            <a:srgbClr val="CCECFF"/>
          </a:solidFill>
          <a:ln w="38100">
            <a:solidFill>
              <a:schemeClr val="accent2"/>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200" smtClean="0">
                <a:solidFill>
                  <a:srgbClr val="3366CC"/>
                </a:solidFill>
              </a:rPr>
              <a:t>Observational Strategy</a:t>
            </a:r>
          </a:p>
        </p:txBody>
      </p:sp>
      <p:sp>
        <p:nvSpPr>
          <p:cNvPr id="8" name="Text Box 3"/>
          <p:cNvSpPr txBox="1">
            <a:spLocks noChangeArrowheads="1"/>
          </p:cNvSpPr>
          <p:nvPr/>
        </p:nvSpPr>
        <p:spPr bwMode="auto">
          <a:xfrm>
            <a:off x="304800" y="1149350"/>
            <a:ext cx="8534400" cy="119697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chemeClr val="accent2"/>
                </a:solidFill>
              </a:rPr>
              <a:t>II. Statistical approach : examine a large sample of cases with significant aerosol variability and a reduced meteorological one. Same methodology as for weather modification experiments</a:t>
            </a:r>
          </a:p>
        </p:txBody>
      </p:sp>
      <p:sp>
        <p:nvSpPr>
          <p:cNvPr id="9" name="Text Box 9"/>
          <p:cNvSpPr txBox="1">
            <a:spLocks noChangeArrowheads="1"/>
          </p:cNvSpPr>
          <p:nvPr/>
        </p:nvSpPr>
        <p:spPr bwMode="auto">
          <a:xfrm>
            <a:off x="152400" y="3733800"/>
            <a:ext cx="8763000" cy="707886"/>
          </a:xfrm>
          <a:prstGeom prst="rect">
            <a:avLst/>
          </a:prstGeom>
          <a:solidFill>
            <a:srgbClr val="FFCCFF"/>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sz="2000" b="1" dirty="0">
                <a:solidFill>
                  <a:srgbClr val="990033"/>
                </a:solidFill>
                <a:latin typeface="NimbusRomNo9L-Regu" charset="0"/>
              </a:rPr>
              <a:t>50 years of weather modification experiments have not been sufficient to detect noticeable effects because </a:t>
            </a:r>
            <a:r>
              <a:rPr lang="en-GB" altLang="en-US" sz="2000" b="1" dirty="0">
                <a:solidFill>
                  <a:srgbClr val="990033"/>
                </a:solidFill>
                <a:latin typeface="NimbusRomNo9L-Regu" charset="0"/>
                <a:sym typeface="Symbol" pitchFamily="18" charset="2"/>
              </a:rPr>
              <a:t></a:t>
            </a:r>
            <a:r>
              <a:rPr lang="en-GB" altLang="en-US" sz="2000" b="1" baseline="-25000" dirty="0">
                <a:solidFill>
                  <a:srgbClr val="990033"/>
                </a:solidFill>
                <a:latin typeface="NimbusRomNo9L-Regu" charset="0"/>
              </a:rPr>
              <a:t>M</a:t>
            </a:r>
            <a:r>
              <a:rPr lang="en-GB" altLang="en-US" sz="2000" b="1" dirty="0">
                <a:solidFill>
                  <a:srgbClr val="990033"/>
                </a:solidFill>
                <a:latin typeface="NimbusRomNo9L-Regu" charset="0"/>
              </a:rPr>
              <a:t> &gt;&gt; </a:t>
            </a:r>
            <a:r>
              <a:rPr lang="en-GB" altLang="en-US" sz="2000" b="1" dirty="0">
                <a:solidFill>
                  <a:srgbClr val="990033"/>
                </a:solidFill>
                <a:latin typeface="NimbusRomNo9L-Regu" charset="0"/>
                <a:sym typeface="Symbol" pitchFamily="18" charset="2"/>
              </a:rPr>
              <a:t></a:t>
            </a:r>
            <a:r>
              <a:rPr lang="en-GB" altLang="en-US" sz="2000" b="1" dirty="0">
                <a:solidFill>
                  <a:srgbClr val="990033"/>
                </a:solidFill>
                <a:latin typeface="NimbusRomNo9L-Regu" charset="0"/>
              </a:rPr>
              <a:t> </a:t>
            </a:r>
            <a:r>
              <a:rPr lang="en-GB" altLang="en-US" sz="2000" b="1" baseline="-25000" dirty="0">
                <a:solidFill>
                  <a:srgbClr val="990033"/>
                </a:solidFill>
                <a:latin typeface="NimbusRomNo9L-Regu" charset="0"/>
              </a:rPr>
              <a:t>A</a:t>
            </a:r>
            <a:r>
              <a:rPr lang="en-GB" altLang="en-US" sz="2000" b="1" dirty="0">
                <a:solidFill>
                  <a:srgbClr val="990033"/>
                </a:solidFill>
                <a:latin typeface="NimbusRomNo9L-Regu" charset="0"/>
              </a:rPr>
              <a:t> </a:t>
            </a:r>
          </a:p>
        </p:txBody>
      </p:sp>
      <p:sp>
        <p:nvSpPr>
          <p:cNvPr id="10" name="Rectangle 11"/>
          <p:cNvSpPr>
            <a:spLocks noChangeArrowheads="1"/>
          </p:cNvSpPr>
          <p:nvPr/>
        </p:nvSpPr>
        <p:spPr bwMode="auto">
          <a:xfrm>
            <a:off x="228600" y="4648200"/>
            <a:ext cx="8610600" cy="1196975"/>
          </a:xfrm>
          <a:prstGeom prst="rect">
            <a:avLst/>
          </a:prstGeom>
          <a:solidFill>
            <a:srgbClr val="FFCC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rgbClr val="990033"/>
                </a:solidFill>
              </a:rPr>
              <a:t>Not only do we need to reduce the meteorological variability and its impact on clouds, but also to understand to what extent the meteorological variability covaries with the aerosol variability.</a:t>
            </a:r>
          </a:p>
        </p:txBody>
      </p:sp>
      <p:grpSp>
        <p:nvGrpSpPr>
          <p:cNvPr id="11" name="Group 12"/>
          <p:cNvGrpSpPr>
            <a:grpSpLocks/>
          </p:cNvGrpSpPr>
          <p:nvPr/>
        </p:nvGrpSpPr>
        <p:grpSpPr bwMode="auto">
          <a:xfrm>
            <a:off x="1798638" y="2667000"/>
            <a:ext cx="5287962" cy="762000"/>
            <a:chOff x="1133" y="1536"/>
            <a:chExt cx="3331" cy="480"/>
          </a:xfrm>
        </p:grpSpPr>
        <p:pic>
          <p:nvPicPr>
            <p:cNvPr id="12" name="Picture 13" descr="C:\jlb\JLB\conf\2008\APPRAISE\jlbrweq3.jpg"/>
            <p:cNvPicPr>
              <a:picLocks noChangeAspect="1" noChangeArrowheads="1"/>
            </p:cNvPicPr>
            <p:nvPr/>
          </p:nvPicPr>
          <p:blipFill>
            <a:blip r:embed="rId5">
              <a:extLst>
                <a:ext uri="{28A0092B-C50C-407E-A947-70E740481C1C}">
                  <a14:useLocalDpi xmlns:a14="http://schemas.microsoft.com/office/drawing/2010/main" val="0"/>
                </a:ext>
              </a:extLst>
            </a:blip>
            <a:srcRect l="21916" t="53862" r="40498" b="42686"/>
            <a:stretch>
              <a:fillRect/>
            </a:stretch>
          </p:blipFill>
          <p:spPr bwMode="auto">
            <a:xfrm>
              <a:off x="1133" y="1536"/>
              <a:ext cx="3331" cy="43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Group 14"/>
            <p:cNvGrpSpPr>
              <a:grpSpLocks/>
            </p:cNvGrpSpPr>
            <p:nvPr/>
          </p:nvGrpSpPr>
          <p:grpSpPr bwMode="auto">
            <a:xfrm>
              <a:off x="2688" y="1728"/>
              <a:ext cx="288" cy="288"/>
              <a:chOff x="2688" y="1728"/>
              <a:chExt cx="288" cy="288"/>
            </a:xfrm>
          </p:grpSpPr>
          <p:sp>
            <p:nvSpPr>
              <p:cNvPr id="14" name="Line 15"/>
              <p:cNvSpPr>
                <a:spLocks noChangeShapeType="1"/>
              </p:cNvSpPr>
              <p:nvPr/>
            </p:nvSpPr>
            <p:spPr bwMode="auto">
              <a:xfrm>
                <a:off x="2688" y="1824"/>
                <a:ext cx="144"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16"/>
              <p:cNvSpPr txBox="1">
                <a:spLocks noChangeArrowheads="1"/>
              </p:cNvSpPr>
              <p:nvPr/>
            </p:nvSpPr>
            <p:spPr bwMode="auto">
              <a:xfrm>
                <a:off x="2784" y="1728"/>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a:t>0</a:t>
                </a:r>
              </a:p>
            </p:txBody>
          </p:sp>
        </p:grpSp>
      </p:grpSp>
      <p:sp>
        <p:nvSpPr>
          <p:cNvPr id="16" name="Oval 18"/>
          <p:cNvSpPr>
            <a:spLocks noChangeArrowheads="1"/>
          </p:cNvSpPr>
          <p:nvPr/>
        </p:nvSpPr>
        <p:spPr bwMode="auto">
          <a:xfrm>
            <a:off x="5562600" y="2590800"/>
            <a:ext cx="1143000" cy="685800"/>
          </a:xfrm>
          <a:prstGeom prst="ellipse">
            <a:avLst/>
          </a:prstGeom>
          <a:noFill/>
          <a:ln w="57150">
            <a:solidFill>
              <a:srgbClr val="00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Tree>
    <p:extLst>
      <p:ext uri="{BB962C8B-B14F-4D97-AF65-F5344CB8AC3E}">
        <p14:creationId xmlns:p14="http://schemas.microsoft.com/office/powerpoint/2010/main" val="86811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animBg="1" autoUpdateAnimBg="0"/>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Rectangle 2"/>
          <p:cNvSpPr txBox="1">
            <a:spLocks noChangeArrowheads="1"/>
          </p:cNvSpPr>
          <p:nvPr/>
        </p:nvSpPr>
        <p:spPr bwMode="auto">
          <a:xfrm>
            <a:off x="76200" y="152400"/>
            <a:ext cx="9067800" cy="609600"/>
          </a:xfrm>
          <a:prstGeom prst="rect">
            <a:avLst/>
          </a:prstGeom>
          <a:solidFill>
            <a:srgbClr val="CCECFF"/>
          </a:solidFill>
          <a:ln w="38100">
            <a:solidFill>
              <a:schemeClr val="accent2"/>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200" smtClean="0">
                <a:solidFill>
                  <a:srgbClr val="3366CC"/>
                </a:solidFill>
              </a:rPr>
              <a:t>Observational Strategy</a:t>
            </a:r>
          </a:p>
        </p:txBody>
      </p:sp>
      <p:sp>
        <p:nvSpPr>
          <p:cNvPr id="8" name="Text Box 3"/>
          <p:cNvSpPr txBox="1">
            <a:spLocks noChangeArrowheads="1"/>
          </p:cNvSpPr>
          <p:nvPr/>
        </p:nvSpPr>
        <p:spPr bwMode="auto">
          <a:xfrm>
            <a:off x="304800" y="1149350"/>
            <a:ext cx="8534400" cy="119697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chemeClr val="accent2"/>
                </a:solidFill>
              </a:rPr>
              <a:t>II : Statistical approach : Select situations where aerosol and meteorology vary independently (week-end effect, sugar cane burning)</a:t>
            </a:r>
          </a:p>
        </p:txBody>
      </p:sp>
      <p:sp>
        <p:nvSpPr>
          <p:cNvPr id="9" name="Text Box 4"/>
          <p:cNvSpPr txBox="1">
            <a:spLocks noChangeArrowheads="1"/>
          </p:cNvSpPr>
          <p:nvPr/>
        </p:nvSpPr>
        <p:spPr bwMode="auto">
          <a:xfrm>
            <a:off x="152400" y="3733800"/>
            <a:ext cx="8763000" cy="831850"/>
          </a:xfrm>
          <a:prstGeom prst="rect">
            <a:avLst/>
          </a:prstGeom>
          <a:solidFill>
            <a:srgbClr val="FFCCFF"/>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rgbClr val="990033"/>
                </a:solidFill>
                <a:latin typeface="NimbusRomNo9L-Regu" charset="0"/>
              </a:rPr>
              <a:t>Is there any aerosol source, that has no signature in term of heat and moisture, considering that </a:t>
            </a:r>
            <a:r>
              <a:rPr lang="en-GB" altLang="en-US" b="1">
                <a:solidFill>
                  <a:srgbClr val="990033"/>
                </a:solidFill>
                <a:latin typeface="NimbusRomNo9L-Regu" charset="0"/>
                <a:sym typeface="Symbol" pitchFamily="18" charset="2"/>
              </a:rPr>
              <a:t></a:t>
            </a:r>
            <a:r>
              <a:rPr lang="en-GB" altLang="en-US" b="1" baseline="-25000">
                <a:solidFill>
                  <a:srgbClr val="990033"/>
                </a:solidFill>
                <a:latin typeface="NimbusRomNo9L-Regu" charset="0"/>
              </a:rPr>
              <a:t>M</a:t>
            </a:r>
            <a:r>
              <a:rPr lang="en-GB" altLang="en-US" b="1">
                <a:solidFill>
                  <a:srgbClr val="990033"/>
                </a:solidFill>
                <a:latin typeface="NimbusRomNo9L-Regu" charset="0"/>
              </a:rPr>
              <a:t> &gt;&gt; </a:t>
            </a:r>
            <a:r>
              <a:rPr lang="en-GB" altLang="en-US" b="1">
                <a:solidFill>
                  <a:srgbClr val="990033"/>
                </a:solidFill>
                <a:latin typeface="NimbusRomNo9L-Regu" charset="0"/>
                <a:sym typeface="Symbol" pitchFamily="18" charset="2"/>
              </a:rPr>
              <a:t></a:t>
            </a:r>
            <a:r>
              <a:rPr lang="en-GB" altLang="en-US" b="1" baseline="-25000">
                <a:solidFill>
                  <a:srgbClr val="990033"/>
                </a:solidFill>
                <a:latin typeface="NimbusRomNo9L-Regu" charset="0"/>
              </a:rPr>
              <a:t>A</a:t>
            </a:r>
            <a:r>
              <a:rPr lang="en-GB" altLang="en-US" b="1">
                <a:solidFill>
                  <a:srgbClr val="990033"/>
                </a:solidFill>
                <a:latin typeface="NimbusRomNo9L-Regu" charset="0"/>
              </a:rPr>
              <a:t> ?</a:t>
            </a:r>
          </a:p>
        </p:txBody>
      </p:sp>
      <p:sp>
        <p:nvSpPr>
          <p:cNvPr id="10" name="Rectangle 5"/>
          <p:cNvSpPr>
            <a:spLocks noChangeArrowheads="1"/>
          </p:cNvSpPr>
          <p:nvPr/>
        </p:nvSpPr>
        <p:spPr bwMode="auto">
          <a:xfrm>
            <a:off x="228600" y="4867275"/>
            <a:ext cx="8610600" cy="466725"/>
          </a:xfrm>
          <a:prstGeom prst="rect">
            <a:avLst/>
          </a:prstGeom>
          <a:solidFill>
            <a:srgbClr val="FFCC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altLang="en-US" b="1">
                <a:solidFill>
                  <a:srgbClr val="990033"/>
                </a:solidFill>
              </a:rPr>
              <a:t>Where to look ? Close to or far from the source ?</a:t>
            </a:r>
          </a:p>
        </p:txBody>
      </p:sp>
      <p:grpSp>
        <p:nvGrpSpPr>
          <p:cNvPr id="11" name="Group 12"/>
          <p:cNvGrpSpPr>
            <a:grpSpLocks/>
          </p:cNvGrpSpPr>
          <p:nvPr/>
        </p:nvGrpSpPr>
        <p:grpSpPr bwMode="auto">
          <a:xfrm>
            <a:off x="1798638" y="2590800"/>
            <a:ext cx="5287962" cy="762000"/>
            <a:chOff x="1133" y="1104"/>
            <a:chExt cx="3331" cy="480"/>
          </a:xfrm>
        </p:grpSpPr>
        <p:pic>
          <p:nvPicPr>
            <p:cNvPr id="12" name="Picture 13" descr="C:\jlb\JLB\conf\2008\APPRAISE\jlbrweq3.jpg"/>
            <p:cNvPicPr>
              <a:picLocks noChangeAspect="1" noChangeArrowheads="1"/>
            </p:cNvPicPr>
            <p:nvPr/>
          </p:nvPicPr>
          <p:blipFill>
            <a:blip r:embed="rId5">
              <a:extLst>
                <a:ext uri="{28A0092B-C50C-407E-A947-70E740481C1C}">
                  <a14:useLocalDpi xmlns:a14="http://schemas.microsoft.com/office/drawing/2010/main" val="0"/>
                </a:ext>
              </a:extLst>
            </a:blip>
            <a:srcRect l="21916" t="53862" r="40498" b="42686"/>
            <a:stretch>
              <a:fillRect/>
            </a:stretch>
          </p:blipFill>
          <p:spPr bwMode="auto">
            <a:xfrm>
              <a:off x="1133" y="1104"/>
              <a:ext cx="3331" cy="43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Group 14"/>
            <p:cNvGrpSpPr>
              <a:grpSpLocks/>
            </p:cNvGrpSpPr>
            <p:nvPr/>
          </p:nvGrpSpPr>
          <p:grpSpPr bwMode="auto">
            <a:xfrm>
              <a:off x="3888" y="1296"/>
              <a:ext cx="288" cy="288"/>
              <a:chOff x="2688" y="1728"/>
              <a:chExt cx="288" cy="288"/>
            </a:xfrm>
          </p:grpSpPr>
          <p:sp>
            <p:nvSpPr>
              <p:cNvPr id="14" name="Line 15"/>
              <p:cNvSpPr>
                <a:spLocks noChangeShapeType="1"/>
              </p:cNvSpPr>
              <p:nvPr/>
            </p:nvSpPr>
            <p:spPr bwMode="auto">
              <a:xfrm>
                <a:off x="2688" y="1824"/>
                <a:ext cx="144"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16"/>
              <p:cNvSpPr txBox="1">
                <a:spLocks noChangeArrowheads="1"/>
              </p:cNvSpPr>
              <p:nvPr/>
            </p:nvSpPr>
            <p:spPr bwMode="auto">
              <a:xfrm>
                <a:off x="2784" y="1728"/>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a:t>0</a:t>
                </a:r>
              </a:p>
            </p:txBody>
          </p:sp>
        </p:grpSp>
      </p:grpSp>
    </p:spTree>
    <p:extLst>
      <p:ext uri="{BB962C8B-B14F-4D97-AF65-F5344CB8AC3E}">
        <p14:creationId xmlns:p14="http://schemas.microsoft.com/office/powerpoint/2010/main" val="109336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7" name="Rectangle 2"/>
          <p:cNvSpPr txBox="1">
            <a:spLocks noChangeArrowheads="1"/>
          </p:cNvSpPr>
          <p:nvPr/>
        </p:nvSpPr>
        <p:spPr bwMode="auto">
          <a:xfrm>
            <a:off x="76200" y="152400"/>
            <a:ext cx="9067800" cy="609600"/>
          </a:xfrm>
          <a:prstGeom prst="rect">
            <a:avLst/>
          </a:prstGeom>
          <a:solidFill>
            <a:srgbClr val="CCECFF"/>
          </a:solidFill>
          <a:ln w="38100">
            <a:solidFill>
              <a:schemeClr val="accent2"/>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200" smtClean="0">
                <a:solidFill>
                  <a:srgbClr val="3366CC"/>
                </a:solidFill>
              </a:rPr>
              <a:t>Observational Strategy</a:t>
            </a:r>
          </a:p>
        </p:txBody>
      </p:sp>
      <p:sp>
        <p:nvSpPr>
          <p:cNvPr id="68" name="Text Box 3"/>
          <p:cNvSpPr txBox="1">
            <a:spLocks noChangeArrowheads="1"/>
          </p:cNvSpPr>
          <p:nvPr/>
        </p:nvSpPr>
        <p:spPr bwMode="auto">
          <a:xfrm>
            <a:off x="152400" y="1835150"/>
            <a:ext cx="8763000" cy="831850"/>
          </a:xfrm>
          <a:prstGeom prst="rect">
            <a:avLst/>
          </a:prstGeom>
          <a:solidFill>
            <a:srgbClr val="FFCCFF"/>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rgbClr val="990033"/>
                </a:solidFill>
                <a:latin typeface="NimbusRomNo9L-Regu" charset="0"/>
              </a:rPr>
              <a:t>Close to the source, the heat and moisture signature is likely to be too large</a:t>
            </a:r>
          </a:p>
        </p:txBody>
      </p:sp>
      <p:sp>
        <p:nvSpPr>
          <p:cNvPr id="69" name="Rectangle 4"/>
          <p:cNvSpPr>
            <a:spLocks noChangeArrowheads="1"/>
          </p:cNvSpPr>
          <p:nvPr/>
        </p:nvSpPr>
        <p:spPr bwMode="auto">
          <a:xfrm>
            <a:off x="152400" y="2743200"/>
            <a:ext cx="8763000" cy="1562100"/>
          </a:xfrm>
          <a:prstGeom prst="rect">
            <a:avLst/>
          </a:prstGeom>
          <a:solidFill>
            <a:srgbClr val="FFCC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rgbClr val="990033"/>
                </a:solidFill>
              </a:rPr>
              <a:t>Far from the source, can we expect that the heat and moisture signature vanishes, while the aerosol signature is still noticeable. Heat, moisture and aerosols are, however, all scalar tracers of the air mass, hence their dilution time scales are similar.</a:t>
            </a:r>
          </a:p>
        </p:txBody>
      </p:sp>
      <p:grpSp>
        <p:nvGrpSpPr>
          <p:cNvPr id="70" name="Group 5"/>
          <p:cNvGrpSpPr>
            <a:grpSpLocks/>
          </p:cNvGrpSpPr>
          <p:nvPr/>
        </p:nvGrpSpPr>
        <p:grpSpPr bwMode="auto">
          <a:xfrm>
            <a:off x="1798638" y="990600"/>
            <a:ext cx="5287962" cy="762000"/>
            <a:chOff x="1133" y="1104"/>
            <a:chExt cx="3331" cy="480"/>
          </a:xfrm>
        </p:grpSpPr>
        <p:pic>
          <p:nvPicPr>
            <p:cNvPr id="71" name="Picture 6" descr="C:\jlb\JLB\conf\2008\APPRAISE\jlbrweq3.jpg"/>
            <p:cNvPicPr>
              <a:picLocks noChangeAspect="1" noChangeArrowheads="1"/>
            </p:cNvPicPr>
            <p:nvPr/>
          </p:nvPicPr>
          <p:blipFill>
            <a:blip r:embed="rId5">
              <a:extLst>
                <a:ext uri="{28A0092B-C50C-407E-A947-70E740481C1C}">
                  <a14:useLocalDpi xmlns:a14="http://schemas.microsoft.com/office/drawing/2010/main" val="0"/>
                </a:ext>
              </a:extLst>
            </a:blip>
            <a:srcRect l="21916" t="53862" r="40498" b="42686"/>
            <a:stretch>
              <a:fillRect/>
            </a:stretch>
          </p:blipFill>
          <p:spPr bwMode="auto">
            <a:xfrm>
              <a:off x="1133" y="1104"/>
              <a:ext cx="3331" cy="43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2" name="Group 7"/>
            <p:cNvGrpSpPr>
              <a:grpSpLocks/>
            </p:cNvGrpSpPr>
            <p:nvPr/>
          </p:nvGrpSpPr>
          <p:grpSpPr bwMode="auto">
            <a:xfrm>
              <a:off x="3888" y="1296"/>
              <a:ext cx="288" cy="288"/>
              <a:chOff x="2688" y="1728"/>
              <a:chExt cx="288" cy="288"/>
            </a:xfrm>
          </p:grpSpPr>
          <p:sp>
            <p:nvSpPr>
              <p:cNvPr id="73" name="Line 8"/>
              <p:cNvSpPr>
                <a:spLocks noChangeShapeType="1"/>
              </p:cNvSpPr>
              <p:nvPr/>
            </p:nvSpPr>
            <p:spPr bwMode="auto">
              <a:xfrm>
                <a:off x="2688" y="1824"/>
                <a:ext cx="144"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Text Box 9"/>
              <p:cNvSpPr txBox="1">
                <a:spLocks noChangeArrowheads="1"/>
              </p:cNvSpPr>
              <p:nvPr/>
            </p:nvSpPr>
            <p:spPr bwMode="auto">
              <a:xfrm>
                <a:off x="2784" y="1728"/>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a:t>0</a:t>
                </a:r>
              </a:p>
            </p:txBody>
          </p:sp>
        </p:grpSp>
      </p:grpSp>
      <p:sp>
        <p:nvSpPr>
          <p:cNvPr id="75" name="Text Box 13"/>
          <p:cNvSpPr txBox="1">
            <a:spLocks noChangeArrowheads="1"/>
          </p:cNvSpPr>
          <p:nvPr/>
        </p:nvSpPr>
        <p:spPr bwMode="auto">
          <a:xfrm>
            <a:off x="152400" y="4381500"/>
            <a:ext cx="8763000" cy="1562100"/>
          </a:xfrm>
          <a:prstGeom prst="rect">
            <a:avLst/>
          </a:prstGeom>
          <a:solidFill>
            <a:srgbClr val="FFCCFF"/>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rgbClr val="990033"/>
                </a:solidFill>
                <a:latin typeface="NimbusRomNo9L-Regu" charset="0"/>
              </a:rPr>
              <a:t>Moreover, far from the source, correlations have time to develop, that have nothing to do with the aerosol microphysical effect, i.e. cloud and precipitation impacts on aerosols and aerosol direct effects on the airmass</a:t>
            </a:r>
          </a:p>
        </p:txBody>
      </p:sp>
    </p:spTree>
    <p:extLst>
      <p:ext uri="{BB962C8B-B14F-4D97-AF65-F5344CB8AC3E}">
        <p14:creationId xmlns:p14="http://schemas.microsoft.com/office/powerpoint/2010/main" val="195718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autoUpdateAnimBg="0"/>
      <p:bldP spid="75"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Rectangle 2"/>
          <p:cNvSpPr txBox="1">
            <a:spLocks noChangeArrowheads="1"/>
          </p:cNvSpPr>
          <p:nvPr/>
        </p:nvSpPr>
        <p:spPr bwMode="auto">
          <a:xfrm>
            <a:off x="76200" y="152400"/>
            <a:ext cx="9067800" cy="609600"/>
          </a:xfrm>
          <a:prstGeom prst="rect">
            <a:avLst/>
          </a:prstGeom>
          <a:solidFill>
            <a:srgbClr val="CCECFF"/>
          </a:solidFill>
          <a:ln w="38100">
            <a:solidFill>
              <a:schemeClr val="accent2"/>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200" smtClean="0">
                <a:solidFill>
                  <a:srgbClr val="3366CC"/>
                </a:solidFill>
              </a:rPr>
              <a:t>Observational Strategy</a:t>
            </a:r>
          </a:p>
        </p:txBody>
      </p:sp>
      <p:sp>
        <p:nvSpPr>
          <p:cNvPr id="7" name="Text Box 3"/>
          <p:cNvSpPr txBox="1">
            <a:spLocks noChangeArrowheads="1"/>
          </p:cNvSpPr>
          <p:nvPr/>
        </p:nvSpPr>
        <p:spPr bwMode="auto">
          <a:xfrm>
            <a:off x="152400" y="1143000"/>
            <a:ext cx="8839200" cy="119697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a:solidFill>
                  <a:schemeClr val="accent2"/>
                </a:solidFill>
              </a:rPr>
              <a:t>IV. : System Dynamics approach: select situations where aerosol properties are specified and look at the short term meteorological response of the cloud system to the  diurnal cycle.</a:t>
            </a:r>
          </a:p>
        </p:txBody>
      </p:sp>
      <p:sp>
        <p:nvSpPr>
          <p:cNvPr id="8" name="Text Box 4"/>
          <p:cNvSpPr txBox="1">
            <a:spLocks noChangeArrowheads="1"/>
          </p:cNvSpPr>
          <p:nvPr/>
        </p:nvSpPr>
        <p:spPr bwMode="auto">
          <a:xfrm>
            <a:off x="152400" y="4495800"/>
            <a:ext cx="8763000" cy="1384995"/>
          </a:xfrm>
          <a:prstGeom prst="rect">
            <a:avLst/>
          </a:prstGeom>
          <a:solidFill>
            <a:srgbClr val="FFCCFF"/>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sz="2800" b="1" dirty="0">
                <a:solidFill>
                  <a:srgbClr val="990033"/>
                </a:solidFill>
                <a:latin typeface="NimbusRomNo9L-Regu" charset="0"/>
              </a:rPr>
              <a:t>The diurnal cycle provides the opportunity of a meteorological forcing that is well characterized and reproducible</a:t>
            </a:r>
          </a:p>
        </p:txBody>
      </p:sp>
      <p:grpSp>
        <p:nvGrpSpPr>
          <p:cNvPr id="9" name="Group 17"/>
          <p:cNvGrpSpPr>
            <a:grpSpLocks/>
          </p:cNvGrpSpPr>
          <p:nvPr/>
        </p:nvGrpSpPr>
        <p:grpSpPr bwMode="auto">
          <a:xfrm>
            <a:off x="1676400" y="2609850"/>
            <a:ext cx="5486400" cy="1676400"/>
            <a:chOff x="1056" y="1644"/>
            <a:chExt cx="3456" cy="1056"/>
          </a:xfrm>
        </p:grpSpPr>
        <p:pic>
          <p:nvPicPr>
            <p:cNvPr id="10" name="Picture 12" descr="C:\jlb\JLB\conf\2008\APPRAISE\bsjlbeq8.jpg"/>
            <p:cNvPicPr>
              <a:picLocks noChangeAspect="1" noChangeArrowheads="1"/>
            </p:cNvPicPr>
            <p:nvPr/>
          </p:nvPicPr>
          <p:blipFill>
            <a:blip r:embed="rId5">
              <a:extLst>
                <a:ext uri="{28A0092B-C50C-407E-A947-70E740481C1C}">
                  <a14:useLocalDpi xmlns:a14="http://schemas.microsoft.com/office/drawing/2010/main" val="0"/>
                </a:ext>
              </a:extLst>
            </a:blip>
            <a:srcRect l="37163" t="32654" r="38115" b="63289"/>
            <a:stretch>
              <a:fillRect/>
            </a:stretch>
          </p:blipFill>
          <p:spPr bwMode="auto">
            <a:xfrm>
              <a:off x="1056" y="1644"/>
              <a:ext cx="3456" cy="80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6"/>
            <p:cNvGrpSpPr>
              <a:grpSpLocks/>
            </p:cNvGrpSpPr>
            <p:nvPr/>
          </p:nvGrpSpPr>
          <p:grpSpPr bwMode="auto">
            <a:xfrm>
              <a:off x="2736" y="2160"/>
              <a:ext cx="1248" cy="540"/>
              <a:chOff x="2736" y="2160"/>
              <a:chExt cx="1248" cy="540"/>
            </a:xfrm>
          </p:grpSpPr>
          <p:sp>
            <p:nvSpPr>
              <p:cNvPr id="12" name="Line 14"/>
              <p:cNvSpPr>
                <a:spLocks noChangeShapeType="1"/>
              </p:cNvSpPr>
              <p:nvPr/>
            </p:nvSpPr>
            <p:spPr bwMode="auto">
              <a:xfrm>
                <a:off x="2880" y="2160"/>
                <a:ext cx="28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15"/>
              <p:cNvSpPr txBox="1">
                <a:spLocks noChangeArrowheads="1"/>
              </p:cNvSpPr>
              <p:nvPr/>
            </p:nvSpPr>
            <p:spPr bwMode="auto">
              <a:xfrm>
                <a:off x="2736" y="2400"/>
                <a:ext cx="1248" cy="3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a:sym typeface="Symbol" pitchFamily="18" charset="2"/>
                  </a:rPr>
                  <a:t></a:t>
                </a:r>
                <a:r>
                  <a:rPr lang="fr-FR" altLang="en-US"/>
                  <a:t>cos(2</a:t>
                </a:r>
                <a:r>
                  <a:rPr lang="fr-FR" altLang="en-US">
                    <a:sym typeface="Symbol" pitchFamily="18" charset="2"/>
                  </a:rPr>
                  <a:t>t/24)</a:t>
                </a:r>
                <a:endParaRPr lang="fr-FR" altLang="en-US"/>
              </a:p>
            </p:txBody>
          </p:sp>
        </p:grpSp>
      </p:grpSp>
    </p:spTree>
    <p:extLst>
      <p:ext uri="{BB962C8B-B14F-4D97-AF65-F5344CB8AC3E}">
        <p14:creationId xmlns:p14="http://schemas.microsoft.com/office/powerpoint/2010/main" val="237311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pic>
        <p:nvPicPr>
          <p:cNvPr id="6" name="Picture 2" descr="diurnal_amp_n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28600"/>
            <a:ext cx="7989888"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sc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657600"/>
            <a:ext cx="69342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4"/>
          <p:cNvSpPr>
            <a:spLocks noChangeShapeType="1"/>
          </p:cNvSpPr>
          <p:nvPr/>
        </p:nvSpPr>
        <p:spPr bwMode="auto">
          <a:xfrm flipH="1" flipV="1">
            <a:off x="2819400" y="1752600"/>
            <a:ext cx="2133600" cy="2133600"/>
          </a:xfrm>
          <a:prstGeom prst="line">
            <a:avLst/>
          </a:prstGeom>
          <a:noFill/>
          <a:ln w="19050">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Oval 5"/>
          <p:cNvSpPr>
            <a:spLocks noChangeAspect="1" noChangeArrowheads="1"/>
          </p:cNvSpPr>
          <p:nvPr/>
        </p:nvSpPr>
        <p:spPr bwMode="auto">
          <a:xfrm>
            <a:off x="2705100" y="1625600"/>
            <a:ext cx="92075" cy="920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10" name="Text Box 6"/>
          <p:cNvSpPr txBox="1">
            <a:spLocks noChangeArrowheads="1"/>
          </p:cNvSpPr>
          <p:nvPr/>
        </p:nvSpPr>
        <p:spPr bwMode="auto">
          <a:xfrm>
            <a:off x="0" y="4457700"/>
            <a:ext cx="1409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400" b="1">
                <a:latin typeface="Arial" pitchFamily="34" charset="0"/>
              </a:rPr>
              <a:t>Liquid Water Path [kg/m</a:t>
            </a:r>
            <a:r>
              <a:rPr lang="en-US" altLang="en-US" sz="1400" b="1" baseline="30000">
                <a:latin typeface="Arial" pitchFamily="34" charset="0"/>
              </a:rPr>
              <a:t>2</a:t>
            </a:r>
            <a:r>
              <a:rPr lang="en-US" altLang="en-US" sz="1400" b="1">
                <a:latin typeface="Arial" pitchFamily="34" charset="0"/>
              </a:rPr>
              <a:t>]</a:t>
            </a:r>
          </a:p>
        </p:txBody>
      </p:sp>
      <p:sp>
        <p:nvSpPr>
          <p:cNvPr id="11" name="Text Box 7"/>
          <p:cNvSpPr txBox="1">
            <a:spLocks noChangeArrowheads="1"/>
          </p:cNvSpPr>
          <p:nvPr/>
        </p:nvSpPr>
        <p:spPr bwMode="auto">
          <a:xfrm>
            <a:off x="3162300" y="6419850"/>
            <a:ext cx="3400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400" b="1">
                <a:latin typeface="Arial" pitchFamily="34" charset="0"/>
              </a:rPr>
              <a:t>Local Time [hours]</a:t>
            </a:r>
          </a:p>
        </p:txBody>
      </p:sp>
      <p:sp>
        <p:nvSpPr>
          <p:cNvPr id="12" name="Rectangle 5"/>
          <p:cNvSpPr>
            <a:spLocks noChangeArrowheads="1"/>
          </p:cNvSpPr>
          <p:nvPr/>
        </p:nvSpPr>
        <p:spPr bwMode="auto">
          <a:xfrm>
            <a:off x="685800" y="116632"/>
            <a:ext cx="8001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2000" i="1" dirty="0">
                <a:latin typeface="Arial" pitchFamily="34" charset="0"/>
              </a:rPr>
              <a:t>O’Dell, Wentz, and </a:t>
            </a:r>
            <a:r>
              <a:rPr lang="en-US" altLang="en-US" sz="2000" i="1" dirty="0" err="1">
                <a:latin typeface="Arial" pitchFamily="34" charset="0"/>
              </a:rPr>
              <a:t>Bennartz</a:t>
            </a:r>
            <a:r>
              <a:rPr lang="en-US" altLang="en-US" sz="2000" i="1" dirty="0">
                <a:latin typeface="Arial" pitchFamily="34" charset="0"/>
              </a:rPr>
              <a:t>, J Climate, 2008</a:t>
            </a:r>
            <a:endParaRPr lang="en-GB" altLang="en-US" sz="2000" i="1" dirty="0">
              <a:latin typeface="Arial" pitchFamily="34" charset="0"/>
            </a:endParaRPr>
          </a:p>
        </p:txBody>
      </p:sp>
    </p:spTree>
    <p:extLst>
      <p:ext uri="{BB962C8B-B14F-4D97-AF65-F5344CB8AC3E}">
        <p14:creationId xmlns:p14="http://schemas.microsoft.com/office/powerpoint/2010/main" val="931692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pic>
        <p:nvPicPr>
          <p:cNvPr id="6" name="Picture 2" descr="diurnal_amp_n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28600"/>
            <a:ext cx="7989888"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sc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657600"/>
            <a:ext cx="693737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4"/>
          <p:cNvSpPr>
            <a:spLocks noChangeShapeType="1"/>
          </p:cNvSpPr>
          <p:nvPr/>
        </p:nvSpPr>
        <p:spPr bwMode="auto">
          <a:xfrm flipH="1" flipV="1">
            <a:off x="4540250" y="1847850"/>
            <a:ext cx="412750" cy="2038350"/>
          </a:xfrm>
          <a:prstGeom prst="line">
            <a:avLst/>
          </a:prstGeom>
          <a:noFill/>
          <a:ln w="19050">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Oval 5"/>
          <p:cNvSpPr>
            <a:spLocks noChangeAspect="1" noChangeArrowheads="1"/>
          </p:cNvSpPr>
          <p:nvPr/>
        </p:nvSpPr>
        <p:spPr bwMode="auto">
          <a:xfrm>
            <a:off x="4470400" y="1708150"/>
            <a:ext cx="92075" cy="920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10" name="Text Box 6"/>
          <p:cNvSpPr txBox="1">
            <a:spLocks noChangeArrowheads="1"/>
          </p:cNvSpPr>
          <p:nvPr/>
        </p:nvSpPr>
        <p:spPr bwMode="auto">
          <a:xfrm>
            <a:off x="0" y="4457700"/>
            <a:ext cx="1409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400" b="1">
                <a:latin typeface="Arial" pitchFamily="34" charset="0"/>
              </a:rPr>
              <a:t>Liquid Water Path [kg/m</a:t>
            </a:r>
            <a:r>
              <a:rPr lang="en-US" altLang="en-US" sz="1400" b="1" baseline="30000">
                <a:latin typeface="Arial" pitchFamily="34" charset="0"/>
              </a:rPr>
              <a:t>2</a:t>
            </a:r>
            <a:r>
              <a:rPr lang="en-US" altLang="en-US" sz="1400" b="1">
                <a:latin typeface="Arial" pitchFamily="34" charset="0"/>
              </a:rPr>
              <a:t>]</a:t>
            </a:r>
          </a:p>
        </p:txBody>
      </p:sp>
      <p:sp>
        <p:nvSpPr>
          <p:cNvPr id="11" name="Text Box 7"/>
          <p:cNvSpPr txBox="1">
            <a:spLocks noChangeArrowheads="1"/>
          </p:cNvSpPr>
          <p:nvPr/>
        </p:nvSpPr>
        <p:spPr bwMode="auto">
          <a:xfrm>
            <a:off x="3162300" y="6419850"/>
            <a:ext cx="3400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400" b="1">
                <a:latin typeface="Arial" pitchFamily="34" charset="0"/>
              </a:rPr>
              <a:t>Local Time [hours]</a:t>
            </a:r>
          </a:p>
        </p:txBody>
      </p:sp>
    </p:spTree>
    <p:extLst>
      <p:ext uri="{BB962C8B-B14F-4D97-AF65-F5344CB8AC3E}">
        <p14:creationId xmlns:p14="http://schemas.microsoft.com/office/powerpoint/2010/main" val="34690004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pic>
        <p:nvPicPr>
          <p:cNvPr id="6" name="Picture 2" descr="diurnal_amp_n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28600"/>
            <a:ext cx="7989888"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sc_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657600"/>
            <a:ext cx="693737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4"/>
          <p:cNvSpPr>
            <a:spLocks noChangeShapeType="1"/>
          </p:cNvSpPr>
          <p:nvPr/>
        </p:nvSpPr>
        <p:spPr bwMode="auto">
          <a:xfrm flipV="1">
            <a:off x="4953000" y="2743200"/>
            <a:ext cx="1905000" cy="1143000"/>
          </a:xfrm>
          <a:prstGeom prst="line">
            <a:avLst/>
          </a:prstGeom>
          <a:noFill/>
          <a:ln w="19050">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Oval 5"/>
          <p:cNvSpPr>
            <a:spLocks noChangeAspect="1" noChangeArrowheads="1"/>
          </p:cNvSpPr>
          <p:nvPr/>
        </p:nvSpPr>
        <p:spPr bwMode="auto">
          <a:xfrm>
            <a:off x="6838950" y="2660650"/>
            <a:ext cx="92075" cy="920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10" name="Text Box 6"/>
          <p:cNvSpPr txBox="1">
            <a:spLocks noChangeArrowheads="1"/>
          </p:cNvSpPr>
          <p:nvPr/>
        </p:nvSpPr>
        <p:spPr bwMode="auto">
          <a:xfrm>
            <a:off x="0" y="4457700"/>
            <a:ext cx="1409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400" b="1">
                <a:latin typeface="Arial" pitchFamily="34" charset="0"/>
              </a:rPr>
              <a:t>Liquid Water Path [kg/m</a:t>
            </a:r>
            <a:r>
              <a:rPr lang="en-US" altLang="en-US" sz="1400" b="1" baseline="30000">
                <a:latin typeface="Arial" pitchFamily="34" charset="0"/>
              </a:rPr>
              <a:t>2</a:t>
            </a:r>
            <a:r>
              <a:rPr lang="en-US" altLang="en-US" sz="1400" b="1">
                <a:latin typeface="Arial" pitchFamily="34" charset="0"/>
              </a:rPr>
              <a:t>]</a:t>
            </a:r>
          </a:p>
        </p:txBody>
      </p:sp>
      <p:sp>
        <p:nvSpPr>
          <p:cNvPr id="11" name="Text Box 7"/>
          <p:cNvSpPr txBox="1">
            <a:spLocks noChangeArrowheads="1"/>
          </p:cNvSpPr>
          <p:nvPr/>
        </p:nvSpPr>
        <p:spPr bwMode="auto">
          <a:xfrm>
            <a:off x="3162300" y="6419850"/>
            <a:ext cx="3400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400" b="1">
                <a:latin typeface="Arial" pitchFamily="34" charset="0"/>
              </a:rPr>
              <a:t>Local Time [hours]</a:t>
            </a:r>
          </a:p>
        </p:txBody>
      </p:sp>
    </p:spTree>
    <p:extLst>
      <p:ext uri="{BB962C8B-B14F-4D97-AF65-F5344CB8AC3E}">
        <p14:creationId xmlns:p14="http://schemas.microsoft.com/office/powerpoint/2010/main" val="3980151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Titre 1"/>
          <p:cNvSpPr txBox="1">
            <a:spLocks/>
          </p:cNvSpPr>
          <p:nvPr/>
        </p:nvSpPr>
        <p:spPr>
          <a:xfrm>
            <a:off x="1315616" y="17984"/>
            <a:ext cx="6064696" cy="11787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The ACE2 Cloudy Column</a:t>
            </a:r>
          </a:p>
          <a:p>
            <a:r>
              <a:rPr lang="en-US" sz="3600" b="1" dirty="0" smtClean="0">
                <a:solidFill>
                  <a:srgbClr val="0070C0"/>
                </a:solidFill>
              </a:rPr>
              <a:t> Experiment</a:t>
            </a:r>
            <a:endParaRPr lang="en-US" sz="3600" b="1" dirty="0">
              <a:solidFill>
                <a:srgbClr val="0070C0"/>
              </a:solidFill>
            </a:endParaRPr>
          </a:p>
        </p:txBody>
      </p:sp>
      <p:sp>
        <p:nvSpPr>
          <p:cNvPr id="52" name="ZoneTexte 51"/>
          <p:cNvSpPr txBox="1"/>
          <p:nvPr/>
        </p:nvSpPr>
        <p:spPr>
          <a:xfrm>
            <a:off x="107503" y="3380799"/>
            <a:ext cx="8928993" cy="1200329"/>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Sub-hypothesis : Hygroscopic aerosol particles have an impact on cloud radiative properties and precipitation formation.</a:t>
            </a:r>
            <a:endParaRPr lang="en-US" sz="2400" b="1" dirty="0">
              <a:solidFill>
                <a:schemeClr val="accent1">
                  <a:lumMod val="75000"/>
                </a:schemeClr>
              </a:solidFill>
              <a:latin typeface="Comic Sans MS" panose="030F0702030302020204" pitchFamily="66" charset="0"/>
            </a:endParaRPr>
          </a:p>
        </p:txBody>
      </p:sp>
      <p:sp>
        <p:nvSpPr>
          <p:cNvPr id="53" name="ZoneTexte 52"/>
          <p:cNvSpPr txBox="1"/>
          <p:nvPr/>
        </p:nvSpPr>
        <p:spPr>
          <a:xfrm>
            <a:off x="107504" y="1268760"/>
            <a:ext cx="8928993" cy="461665"/>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Subject : The Aerosol Indirect Effect</a:t>
            </a:r>
            <a:endParaRPr lang="en-US" sz="2400" b="1" dirty="0">
              <a:solidFill>
                <a:schemeClr val="accent1">
                  <a:lumMod val="75000"/>
                </a:schemeClr>
              </a:solidFill>
              <a:latin typeface="Comic Sans MS" panose="030F0702030302020204" pitchFamily="66" charset="0"/>
            </a:endParaRPr>
          </a:p>
        </p:txBody>
      </p:sp>
      <p:sp>
        <p:nvSpPr>
          <p:cNvPr id="54" name="ZoneTexte 53"/>
          <p:cNvSpPr txBox="1"/>
          <p:nvPr/>
        </p:nvSpPr>
        <p:spPr>
          <a:xfrm>
            <a:off x="107504" y="1940639"/>
            <a:ext cx="8928993" cy="1200329"/>
          </a:xfrm>
          <a:prstGeom prst="rect">
            <a:avLst/>
          </a:prstGeom>
          <a:noFill/>
        </p:spPr>
        <p:txBody>
          <a:bodyPr wrap="square" rtlCol="0">
            <a:spAutoFit/>
          </a:bodyPr>
          <a:lstStyle/>
          <a:p>
            <a:r>
              <a:rPr lang="en-US" sz="2400" b="1" dirty="0" smtClean="0">
                <a:solidFill>
                  <a:schemeClr val="accent1">
                    <a:lumMod val="75000"/>
                  </a:schemeClr>
                </a:solidFill>
                <a:latin typeface="Comic Sans MS" panose="030F0702030302020204" pitchFamily="66" charset="0"/>
              </a:rPr>
              <a:t>Hypothesis : </a:t>
            </a:r>
            <a:r>
              <a:rPr lang="en-US" sz="2400" b="1" dirty="0">
                <a:solidFill>
                  <a:schemeClr val="accent1">
                    <a:lumMod val="75000"/>
                  </a:schemeClr>
                </a:solidFill>
                <a:latin typeface="Comic Sans MS" panose="030F0702030302020204" pitchFamily="66" charset="0"/>
              </a:rPr>
              <a:t>Hygroscopic aerosol particles have an impact </a:t>
            </a:r>
            <a:r>
              <a:rPr lang="en-US" sz="2400" b="1" dirty="0" smtClean="0">
                <a:solidFill>
                  <a:schemeClr val="accent1">
                    <a:lumMod val="75000"/>
                  </a:schemeClr>
                </a:solidFill>
                <a:latin typeface="Comic Sans MS" panose="030F0702030302020204" pitchFamily="66" charset="0"/>
              </a:rPr>
              <a:t>on clouds, hence on climate (assumed to be a cooling effect counteracting green-house gases warming effect).</a:t>
            </a:r>
            <a:endParaRPr lang="en-US" sz="2400"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224732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pic>
        <p:nvPicPr>
          <p:cNvPr id="6" name="Picture 2" descr="diurnal_amp_n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28600"/>
            <a:ext cx="7989888"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sc_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657600"/>
            <a:ext cx="693737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4"/>
          <p:cNvSpPr>
            <a:spLocks noChangeShapeType="1"/>
          </p:cNvSpPr>
          <p:nvPr/>
        </p:nvSpPr>
        <p:spPr bwMode="auto">
          <a:xfrm flipV="1">
            <a:off x="4953000" y="2590800"/>
            <a:ext cx="152400" cy="1295400"/>
          </a:xfrm>
          <a:prstGeom prst="line">
            <a:avLst/>
          </a:prstGeom>
          <a:noFill/>
          <a:ln w="19050">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Oval 5"/>
          <p:cNvSpPr>
            <a:spLocks noChangeAspect="1" noChangeArrowheads="1"/>
          </p:cNvSpPr>
          <p:nvPr/>
        </p:nvSpPr>
        <p:spPr bwMode="auto">
          <a:xfrm>
            <a:off x="5060950" y="2470150"/>
            <a:ext cx="92075" cy="920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10" name="Text Box 6"/>
          <p:cNvSpPr txBox="1">
            <a:spLocks noChangeArrowheads="1"/>
          </p:cNvSpPr>
          <p:nvPr/>
        </p:nvSpPr>
        <p:spPr bwMode="auto">
          <a:xfrm>
            <a:off x="0" y="4457700"/>
            <a:ext cx="1409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400" b="1">
                <a:latin typeface="Arial" pitchFamily="34" charset="0"/>
              </a:rPr>
              <a:t>Liquid Water Path [kg/m</a:t>
            </a:r>
            <a:r>
              <a:rPr lang="en-US" altLang="en-US" sz="1400" b="1" baseline="30000">
                <a:latin typeface="Arial" pitchFamily="34" charset="0"/>
              </a:rPr>
              <a:t>2</a:t>
            </a:r>
            <a:r>
              <a:rPr lang="en-US" altLang="en-US" sz="1400" b="1">
                <a:latin typeface="Arial" pitchFamily="34" charset="0"/>
              </a:rPr>
              <a:t>]</a:t>
            </a:r>
          </a:p>
        </p:txBody>
      </p:sp>
      <p:sp>
        <p:nvSpPr>
          <p:cNvPr id="11" name="Text Box 7"/>
          <p:cNvSpPr txBox="1">
            <a:spLocks noChangeArrowheads="1"/>
          </p:cNvSpPr>
          <p:nvPr/>
        </p:nvSpPr>
        <p:spPr bwMode="auto">
          <a:xfrm>
            <a:off x="3162300" y="6419850"/>
            <a:ext cx="3400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400" b="1">
                <a:latin typeface="Arial" pitchFamily="34" charset="0"/>
              </a:rPr>
              <a:t>Local Time [hours]</a:t>
            </a:r>
          </a:p>
        </p:txBody>
      </p:sp>
    </p:spTree>
    <p:extLst>
      <p:ext uri="{BB962C8B-B14F-4D97-AF65-F5344CB8AC3E}">
        <p14:creationId xmlns:p14="http://schemas.microsoft.com/office/powerpoint/2010/main" val="1569972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pic>
        <p:nvPicPr>
          <p:cNvPr id="6" name="Picture 2" descr="diurnal_amp_norm_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28600"/>
            <a:ext cx="7989888"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sc_4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657600"/>
            <a:ext cx="693737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4"/>
          <p:cNvSpPr>
            <a:spLocks noChangeShapeType="1"/>
          </p:cNvSpPr>
          <p:nvPr/>
        </p:nvSpPr>
        <p:spPr bwMode="auto">
          <a:xfrm flipH="1" flipV="1">
            <a:off x="3784600" y="2568575"/>
            <a:ext cx="1168400" cy="1317625"/>
          </a:xfrm>
          <a:prstGeom prst="line">
            <a:avLst/>
          </a:prstGeom>
          <a:noFill/>
          <a:ln w="19050">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Oval 5"/>
          <p:cNvSpPr>
            <a:spLocks noChangeAspect="1" noChangeArrowheads="1"/>
          </p:cNvSpPr>
          <p:nvPr/>
        </p:nvSpPr>
        <p:spPr bwMode="auto">
          <a:xfrm>
            <a:off x="3709988" y="2466975"/>
            <a:ext cx="92075" cy="920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fr-FR" altLang="fr-FR"/>
          </a:p>
        </p:txBody>
      </p:sp>
      <p:sp>
        <p:nvSpPr>
          <p:cNvPr id="10" name="Text Box 6"/>
          <p:cNvSpPr txBox="1">
            <a:spLocks noChangeArrowheads="1"/>
          </p:cNvSpPr>
          <p:nvPr/>
        </p:nvSpPr>
        <p:spPr bwMode="auto">
          <a:xfrm>
            <a:off x="0" y="4457700"/>
            <a:ext cx="1409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400" b="1">
                <a:latin typeface="Arial" pitchFamily="34" charset="0"/>
              </a:rPr>
              <a:t>Liquid Water Path [kg/m</a:t>
            </a:r>
            <a:r>
              <a:rPr lang="en-US" altLang="en-US" sz="1400" b="1" baseline="30000">
                <a:latin typeface="Arial" pitchFamily="34" charset="0"/>
              </a:rPr>
              <a:t>2</a:t>
            </a:r>
            <a:r>
              <a:rPr lang="en-US" altLang="en-US" sz="1400" b="1">
                <a:latin typeface="Arial" pitchFamily="34" charset="0"/>
              </a:rPr>
              <a:t>]</a:t>
            </a:r>
          </a:p>
        </p:txBody>
      </p:sp>
      <p:sp>
        <p:nvSpPr>
          <p:cNvPr id="11" name="Text Box 7"/>
          <p:cNvSpPr txBox="1">
            <a:spLocks noChangeArrowheads="1"/>
          </p:cNvSpPr>
          <p:nvPr/>
        </p:nvSpPr>
        <p:spPr bwMode="auto">
          <a:xfrm>
            <a:off x="3162300" y="6419850"/>
            <a:ext cx="3400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400" b="1">
                <a:latin typeface="Arial" pitchFamily="34" charset="0"/>
              </a:rPr>
              <a:t>Local Time [hours]</a:t>
            </a:r>
          </a:p>
        </p:txBody>
      </p:sp>
    </p:spTree>
    <p:extLst>
      <p:ext uri="{BB962C8B-B14F-4D97-AF65-F5344CB8AC3E}">
        <p14:creationId xmlns:p14="http://schemas.microsoft.com/office/powerpoint/2010/main" val="37945143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Rectangle 2"/>
          <p:cNvSpPr txBox="1">
            <a:spLocks noChangeArrowheads="1"/>
          </p:cNvSpPr>
          <p:nvPr/>
        </p:nvSpPr>
        <p:spPr bwMode="auto">
          <a:xfrm>
            <a:off x="76200" y="152400"/>
            <a:ext cx="9067800" cy="609600"/>
          </a:xfrm>
          <a:prstGeom prst="rect">
            <a:avLst/>
          </a:prstGeom>
          <a:solidFill>
            <a:srgbClr val="CCECFF"/>
          </a:solidFill>
          <a:ln w="38100">
            <a:solidFill>
              <a:schemeClr val="accent2"/>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200" smtClean="0">
                <a:solidFill>
                  <a:srgbClr val="3366CC"/>
                </a:solidFill>
              </a:rPr>
              <a:t>Summary</a:t>
            </a:r>
          </a:p>
        </p:txBody>
      </p:sp>
      <p:grpSp>
        <p:nvGrpSpPr>
          <p:cNvPr id="7" name="Group 20"/>
          <p:cNvGrpSpPr>
            <a:grpSpLocks/>
          </p:cNvGrpSpPr>
          <p:nvPr/>
        </p:nvGrpSpPr>
        <p:grpSpPr bwMode="auto">
          <a:xfrm>
            <a:off x="228600" y="838200"/>
            <a:ext cx="8763000" cy="2208213"/>
            <a:chOff x="144" y="528"/>
            <a:chExt cx="5520" cy="1391"/>
          </a:xfrm>
        </p:grpSpPr>
        <p:sp>
          <p:nvSpPr>
            <p:cNvPr id="8" name="Text Box 7"/>
            <p:cNvSpPr txBox="1">
              <a:spLocks noChangeArrowheads="1"/>
            </p:cNvSpPr>
            <p:nvPr/>
          </p:nvSpPr>
          <p:spPr bwMode="auto">
            <a:xfrm>
              <a:off x="144" y="528"/>
              <a:ext cx="5520" cy="640"/>
            </a:xfrm>
            <a:prstGeom prst="rect">
              <a:avLst/>
            </a:prstGeom>
            <a:solidFill>
              <a:srgbClr val="CCFF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sz="2000" b="1" dirty="0">
                  <a:solidFill>
                    <a:schemeClr val="accent2"/>
                  </a:solidFill>
                  <a:latin typeface="NimbusRomNo9L-Regu" charset="0"/>
                </a:rPr>
                <a:t>The detection of an aerosol impact on clouds is difficult because of the high susceptibility of clouds to meteorology (heat and moisture) compared to their susceptibility to aerosols</a:t>
              </a:r>
            </a:p>
          </p:txBody>
        </p:sp>
        <p:pic>
          <p:nvPicPr>
            <p:cNvPr id="9" name="Picture 13" descr="C:\jlb\JLB\conf\2008\APPRAISE\bsjlbeq8.jpg"/>
            <p:cNvPicPr>
              <a:picLocks noChangeAspect="1" noChangeArrowheads="1"/>
            </p:cNvPicPr>
            <p:nvPr/>
          </p:nvPicPr>
          <p:blipFill>
            <a:blip r:embed="rId6" cstate="print">
              <a:extLst>
                <a:ext uri="{28A0092B-C50C-407E-A947-70E740481C1C}">
                  <a14:useLocalDpi xmlns:a14="http://schemas.microsoft.com/office/drawing/2010/main" val="0"/>
                </a:ext>
              </a:extLst>
            </a:blip>
            <a:srcRect l="37163" t="32654" r="38115" b="63289"/>
            <a:stretch>
              <a:fillRect/>
            </a:stretch>
          </p:blipFill>
          <p:spPr bwMode="auto">
            <a:xfrm>
              <a:off x="1248" y="1296"/>
              <a:ext cx="3024" cy="62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0" name="Group 21"/>
          <p:cNvGrpSpPr>
            <a:grpSpLocks/>
          </p:cNvGrpSpPr>
          <p:nvPr/>
        </p:nvGrpSpPr>
        <p:grpSpPr bwMode="auto">
          <a:xfrm>
            <a:off x="152400" y="3473450"/>
            <a:ext cx="8763000" cy="2657475"/>
            <a:chOff x="96" y="2188"/>
            <a:chExt cx="5520" cy="1674"/>
          </a:xfrm>
        </p:grpSpPr>
        <p:sp>
          <p:nvSpPr>
            <p:cNvPr id="11" name="Text Box 18"/>
            <p:cNvSpPr txBox="1">
              <a:spLocks noChangeArrowheads="1"/>
            </p:cNvSpPr>
            <p:nvPr/>
          </p:nvSpPr>
          <p:spPr bwMode="auto">
            <a:xfrm>
              <a:off x="96" y="2188"/>
              <a:ext cx="5520" cy="834"/>
            </a:xfrm>
            <a:prstGeom prst="rect">
              <a:avLst/>
            </a:prstGeom>
            <a:solidFill>
              <a:srgbClr val="CCFF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sz="2000" b="1" dirty="0">
                  <a:solidFill>
                    <a:schemeClr val="accent2"/>
                  </a:solidFill>
                  <a:latin typeface="NimbusRomNo9L-Regu" charset="0"/>
                </a:rPr>
                <a:t>One alternative is to examine the diurnal cycle of cloud properties and its dependence on the aerosol, with the expectation, supported by LES, that the susceptibility of the diurnal cycle to the aerosol is comparable to its susceptibility to changes in meteorological </a:t>
              </a:r>
              <a:r>
                <a:rPr lang="en-GB" altLang="en-US" sz="2000" b="1" dirty="0" err="1">
                  <a:solidFill>
                    <a:schemeClr val="accent2"/>
                  </a:solidFill>
                  <a:latin typeface="NimbusRomNo9L-Regu" charset="0"/>
                </a:rPr>
                <a:t>forcings</a:t>
              </a:r>
              <a:r>
                <a:rPr lang="en-GB" altLang="en-US" sz="2000" b="1" dirty="0">
                  <a:solidFill>
                    <a:schemeClr val="accent2"/>
                  </a:solidFill>
                  <a:latin typeface="NimbusRomNo9L-Regu" charset="0"/>
                </a:rPr>
                <a:t> </a:t>
              </a:r>
            </a:p>
          </p:txBody>
        </p:sp>
        <p:graphicFrame>
          <p:nvGraphicFramePr>
            <p:cNvPr id="12" name="Object 19"/>
            <p:cNvGraphicFramePr>
              <a:graphicFrameLocks noChangeAspect="1"/>
            </p:cNvGraphicFramePr>
            <p:nvPr/>
          </p:nvGraphicFramePr>
          <p:xfrm>
            <a:off x="1776" y="3216"/>
            <a:ext cx="2064" cy="646"/>
          </p:xfrm>
          <a:graphic>
            <a:graphicData uri="http://schemas.openxmlformats.org/presentationml/2006/ole">
              <mc:AlternateContent xmlns:mc="http://schemas.openxmlformats.org/markup-compatibility/2006">
                <mc:Choice xmlns:v="urn:schemas-microsoft-com:vml" Requires="v">
                  <p:oleObj spid="_x0000_s2053" name="Equation" r:id="rId7" imgW="1256755" imgH="393529" progId="Equation.3">
                    <p:embed/>
                  </p:oleObj>
                </mc:Choice>
                <mc:Fallback>
                  <p:oleObj name="Equation" r:id="rId7" imgW="1256755" imgH="39352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 y="3216"/>
                          <a:ext cx="2064" cy="646"/>
                        </a:xfrm>
                        <a:prstGeom prst="rect">
                          <a:avLst/>
                        </a:prstGeom>
                        <a:solidFill>
                          <a:schemeClr val="bg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258445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Rectangle 2"/>
          <p:cNvSpPr txBox="1">
            <a:spLocks noChangeArrowheads="1"/>
          </p:cNvSpPr>
          <p:nvPr/>
        </p:nvSpPr>
        <p:spPr bwMode="auto">
          <a:xfrm>
            <a:off x="76200" y="152400"/>
            <a:ext cx="9067800" cy="713220"/>
          </a:xfrm>
          <a:prstGeom prst="rect">
            <a:avLst/>
          </a:prstGeom>
          <a:solidFill>
            <a:srgbClr val="CCECFF"/>
          </a:solidFill>
          <a:ln w="38100">
            <a:solidFill>
              <a:schemeClr val="accent2"/>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200" b="1" smtClean="0">
                <a:solidFill>
                  <a:srgbClr val="0000CC"/>
                </a:solidFill>
              </a:rPr>
              <a:t>CONCLUSIONS</a:t>
            </a:r>
          </a:p>
        </p:txBody>
      </p:sp>
      <p:sp>
        <p:nvSpPr>
          <p:cNvPr id="7" name="Text Box 4"/>
          <p:cNvSpPr txBox="1">
            <a:spLocks noChangeArrowheads="1"/>
          </p:cNvSpPr>
          <p:nvPr/>
        </p:nvSpPr>
        <p:spPr bwMode="auto">
          <a:xfrm>
            <a:off x="228600" y="838200"/>
            <a:ext cx="8763000" cy="1562100"/>
          </a:xfrm>
          <a:prstGeom prst="rect">
            <a:avLst/>
          </a:prstGeom>
          <a:solidFill>
            <a:srgbClr val="CCFF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dirty="0">
                <a:solidFill>
                  <a:schemeClr val="accent2"/>
                </a:solidFill>
                <a:latin typeface="NimbusRomNo9L-Regu" charset="0"/>
              </a:rPr>
              <a:t>It is not feasible from satellite or any other measurement system to quantify the contribution of the meteorology to cloud </a:t>
            </a:r>
            <a:r>
              <a:rPr lang="en-GB" altLang="en-US" b="1" dirty="0" err="1">
                <a:solidFill>
                  <a:schemeClr val="accent2"/>
                </a:solidFill>
                <a:latin typeface="NimbusRomNo9L-Regu" charset="0"/>
              </a:rPr>
              <a:t>macrophysical</a:t>
            </a:r>
            <a:r>
              <a:rPr lang="en-GB" altLang="en-US" b="1" dirty="0">
                <a:solidFill>
                  <a:schemeClr val="accent2"/>
                </a:solidFill>
                <a:latin typeface="NimbusRomNo9L-Regu" charset="0"/>
              </a:rPr>
              <a:t> properties with the accuracy required to detect aerosol impacts.</a:t>
            </a:r>
          </a:p>
        </p:txBody>
      </p:sp>
      <p:sp>
        <p:nvSpPr>
          <p:cNvPr id="8" name="Text Box 7"/>
          <p:cNvSpPr txBox="1">
            <a:spLocks noChangeArrowheads="1"/>
          </p:cNvSpPr>
          <p:nvPr/>
        </p:nvSpPr>
        <p:spPr bwMode="auto">
          <a:xfrm>
            <a:off x="228600" y="2453134"/>
            <a:ext cx="8763000" cy="831850"/>
          </a:xfrm>
          <a:prstGeom prst="rect">
            <a:avLst/>
          </a:prstGeom>
          <a:solidFill>
            <a:srgbClr val="CCFFFF"/>
          </a:solidFill>
          <a:ln w="9525">
            <a:solidFill>
              <a:schemeClr val="accent2"/>
            </a:solidFill>
            <a:miter lim="800000"/>
            <a:headEnd/>
            <a:tailEnd/>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ltLang="en-US" b="1" dirty="0">
                <a:solidFill>
                  <a:schemeClr val="accent2"/>
                </a:solidFill>
                <a:latin typeface="NimbusRomNo9L-Regu" charset="0"/>
              </a:rPr>
              <a:t>Numerical simulations suggest that aerosols impacts on the cloud diurnal cycle might be detectable</a:t>
            </a:r>
          </a:p>
        </p:txBody>
      </p:sp>
      <p:sp>
        <p:nvSpPr>
          <p:cNvPr id="10" name="Rectangle 9"/>
          <p:cNvSpPr/>
          <p:nvPr/>
        </p:nvSpPr>
        <p:spPr>
          <a:xfrm>
            <a:off x="228600" y="3403178"/>
            <a:ext cx="8763000" cy="2978150"/>
          </a:xfrm>
          <a:prstGeom prst="rect">
            <a:avLst/>
          </a:prstGeom>
          <a:solidFill>
            <a:srgbClr val="CCFFFF"/>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GB" altLang="en-US" sz="2400" b="1" dirty="0">
                <a:solidFill>
                  <a:schemeClr val="accent2"/>
                </a:solidFill>
                <a:latin typeface="NimbusRomNo9L-Regu" charset="0"/>
              </a:rPr>
              <a:t>A promising option is to use geostationary satellite data to characterize the diurnal cycle of the cloud systems and how it is modulated by the aerosol microphysical impacts.</a:t>
            </a:r>
          </a:p>
          <a:p>
            <a:pPr>
              <a:spcBef>
                <a:spcPct val="50000"/>
              </a:spcBef>
            </a:pPr>
            <a:r>
              <a:rPr lang="en-GB" altLang="en-US" sz="2400" b="1" dirty="0">
                <a:solidFill>
                  <a:schemeClr val="accent2"/>
                </a:solidFill>
                <a:latin typeface="NimbusRomNo9L-Regu" charset="0"/>
              </a:rPr>
              <a:t>Observations only are unlikely to solve the problem, but they are crucial for validating LES used to develop new parameterizations of the aerosol/cloud dynamics interactions in </a:t>
            </a:r>
            <a:r>
              <a:rPr lang="en-GB" altLang="en-US" sz="2400" b="1" dirty="0" smtClean="0">
                <a:solidFill>
                  <a:schemeClr val="accent2"/>
                </a:solidFill>
                <a:latin typeface="NimbusRomNo9L-Regu" charset="0"/>
              </a:rPr>
              <a:t>GCMs</a:t>
            </a:r>
            <a:endParaRPr lang="en-GB" altLang="en-US" sz="2400" b="1" dirty="0">
              <a:solidFill>
                <a:schemeClr val="accent2"/>
              </a:solidFill>
              <a:latin typeface="NimbusRomNo9L-Regu" charset="0"/>
            </a:endParaRPr>
          </a:p>
        </p:txBody>
      </p:sp>
    </p:spTree>
    <p:extLst>
      <p:ext uri="{BB962C8B-B14F-4D97-AF65-F5344CB8AC3E}">
        <p14:creationId xmlns:p14="http://schemas.microsoft.com/office/powerpoint/2010/main" val="254625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pic>
        <p:nvPicPr>
          <p:cNvPr id="3074" name="Picture 2" descr="http://t3.gstatic.com/images?q=tbn:ANd9GcTNZMVXjREAXMa5nutYT4UawYMvjVzekBGYJDNA8igkoI2Jr3aMvvb1HjJsU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620688"/>
            <a:ext cx="6912768" cy="5177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369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10" name="Rectangle 2"/>
          <p:cNvSpPr txBox="1">
            <a:spLocks noChangeArrowheads="1"/>
          </p:cNvSpPr>
          <p:nvPr/>
        </p:nvSpPr>
        <p:spPr bwMode="auto">
          <a:xfrm>
            <a:off x="0" y="0"/>
            <a:ext cx="9144000"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en-US" b="1" dirty="0" smtClean="0">
                <a:solidFill>
                  <a:srgbClr val="3366CC"/>
                </a:solidFill>
              </a:rPr>
              <a:t>Radiative forcings and feedbacks</a:t>
            </a:r>
          </a:p>
        </p:txBody>
      </p:sp>
      <p:sp>
        <p:nvSpPr>
          <p:cNvPr id="11" name="Rectangle 3"/>
          <p:cNvSpPr>
            <a:spLocks noChangeArrowheads="1"/>
          </p:cNvSpPr>
          <p:nvPr/>
        </p:nvSpPr>
        <p:spPr bwMode="auto">
          <a:xfrm>
            <a:off x="457200" y="914400"/>
            <a:ext cx="8305800" cy="4876800"/>
          </a:xfrm>
          <a:prstGeom prst="rect">
            <a:avLst/>
          </a:prstGeom>
          <a:solidFill>
            <a:schemeClr val="accent1">
              <a:lumMod val="20000"/>
              <a:lumOff val="80000"/>
            </a:schemeClr>
          </a:solidFill>
          <a:ln w="2857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a:t>	</a:t>
            </a:r>
          </a:p>
        </p:txBody>
      </p:sp>
      <p:sp>
        <p:nvSpPr>
          <p:cNvPr id="12" name="Line 4"/>
          <p:cNvSpPr>
            <a:spLocks noChangeShapeType="1"/>
          </p:cNvSpPr>
          <p:nvPr/>
        </p:nvSpPr>
        <p:spPr bwMode="auto">
          <a:xfrm>
            <a:off x="762000" y="2438400"/>
            <a:ext cx="7543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5"/>
          <p:cNvSpPr>
            <a:spLocks noChangeShapeType="1"/>
          </p:cNvSpPr>
          <p:nvPr/>
        </p:nvSpPr>
        <p:spPr bwMode="auto">
          <a:xfrm>
            <a:off x="7620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
          <p:cNvSpPr>
            <a:spLocks noChangeShapeType="1"/>
          </p:cNvSpPr>
          <p:nvPr/>
        </p:nvSpPr>
        <p:spPr bwMode="auto">
          <a:xfrm>
            <a:off x="624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7"/>
          <p:cNvSpPr>
            <a:spLocks noChangeShapeType="1"/>
          </p:cNvSpPr>
          <p:nvPr/>
        </p:nvSpPr>
        <p:spPr bwMode="auto">
          <a:xfrm>
            <a:off x="4343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
          <p:cNvSpPr>
            <a:spLocks noChangeShapeType="1"/>
          </p:cNvSpPr>
          <p:nvPr/>
        </p:nvSpPr>
        <p:spPr bwMode="auto">
          <a:xfrm>
            <a:off x="80772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9"/>
          <p:cNvSpPr txBox="1">
            <a:spLocks noChangeArrowheads="1"/>
          </p:cNvSpPr>
          <p:nvPr/>
        </p:nvSpPr>
        <p:spPr bwMode="auto">
          <a:xfrm>
            <a:off x="533400" y="202565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nm</a:t>
            </a:r>
            <a:endParaRPr lang="fr-FR" altLang="en-US" sz="1600" b="1" baseline="30000">
              <a:solidFill>
                <a:srgbClr val="000099"/>
              </a:solidFill>
            </a:endParaRPr>
          </a:p>
        </p:txBody>
      </p:sp>
      <p:sp>
        <p:nvSpPr>
          <p:cNvPr id="18" name="Text Box 10"/>
          <p:cNvSpPr txBox="1">
            <a:spLocks noChangeArrowheads="1"/>
          </p:cNvSpPr>
          <p:nvPr/>
        </p:nvSpPr>
        <p:spPr bwMode="auto">
          <a:xfrm>
            <a:off x="4191000" y="2025650"/>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m</a:t>
            </a:r>
            <a:endParaRPr lang="fr-FR" altLang="en-US" sz="1600" b="1" baseline="30000">
              <a:solidFill>
                <a:srgbClr val="000099"/>
              </a:solidFill>
            </a:endParaRPr>
          </a:p>
        </p:txBody>
      </p:sp>
      <p:sp>
        <p:nvSpPr>
          <p:cNvPr id="19" name="Text Box 11"/>
          <p:cNvSpPr txBox="1">
            <a:spLocks noChangeArrowheads="1"/>
          </p:cNvSpPr>
          <p:nvPr/>
        </p:nvSpPr>
        <p:spPr bwMode="auto">
          <a:xfrm>
            <a:off x="6019800" y="202565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km</a:t>
            </a:r>
            <a:endParaRPr lang="fr-FR" altLang="en-US" sz="1600" b="1" baseline="30000">
              <a:solidFill>
                <a:srgbClr val="000099"/>
              </a:solidFill>
            </a:endParaRPr>
          </a:p>
        </p:txBody>
      </p:sp>
      <p:sp>
        <p:nvSpPr>
          <p:cNvPr id="20" name="Text Box 12"/>
          <p:cNvSpPr txBox="1">
            <a:spLocks noChangeArrowheads="1"/>
          </p:cNvSpPr>
          <p:nvPr/>
        </p:nvSpPr>
        <p:spPr bwMode="auto">
          <a:xfrm>
            <a:off x="7848600" y="1752600"/>
            <a:ext cx="533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10</a:t>
            </a:r>
            <a:r>
              <a:rPr lang="fr-FR" altLang="en-US" sz="1600" b="1" baseline="30000">
                <a:solidFill>
                  <a:srgbClr val="000099"/>
                </a:solidFill>
              </a:rPr>
              <a:t>3</a:t>
            </a:r>
            <a:r>
              <a:rPr lang="fr-FR" altLang="en-US" sz="1600" b="1">
                <a:solidFill>
                  <a:srgbClr val="000099"/>
                </a:solidFill>
              </a:rPr>
              <a:t>km</a:t>
            </a:r>
            <a:endParaRPr lang="fr-FR" altLang="en-US" sz="1600" b="1" baseline="30000">
              <a:solidFill>
                <a:srgbClr val="000099"/>
              </a:solidFill>
            </a:endParaRPr>
          </a:p>
        </p:txBody>
      </p:sp>
      <p:sp>
        <p:nvSpPr>
          <p:cNvPr id="21" name="Line 13"/>
          <p:cNvSpPr>
            <a:spLocks noChangeShapeType="1"/>
          </p:cNvSpPr>
          <p:nvPr/>
        </p:nvSpPr>
        <p:spPr bwMode="auto">
          <a:xfrm>
            <a:off x="243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 Box 14"/>
          <p:cNvSpPr txBox="1">
            <a:spLocks noChangeArrowheads="1"/>
          </p:cNvSpPr>
          <p:nvPr/>
        </p:nvSpPr>
        <p:spPr bwMode="auto">
          <a:xfrm>
            <a:off x="2209800" y="202565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mm</a:t>
            </a:r>
            <a:endParaRPr lang="fr-FR" altLang="en-US" sz="1600" b="1" baseline="30000">
              <a:solidFill>
                <a:srgbClr val="000099"/>
              </a:solidFill>
            </a:endParaRPr>
          </a:p>
        </p:txBody>
      </p:sp>
      <p:sp>
        <p:nvSpPr>
          <p:cNvPr id="23" name="Oval 15"/>
          <p:cNvSpPr>
            <a:spLocks noChangeArrowheads="1"/>
          </p:cNvSpPr>
          <p:nvPr/>
        </p:nvSpPr>
        <p:spPr bwMode="auto">
          <a:xfrm>
            <a:off x="6096000" y="3276600"/>
            <a:ext cx="2209800" cy="7620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b="1">
                <a:solidFill>
                  <a:srgbClr val="996600"/>
                </a:solidFill>
              </a:rPr>
              <a:t>aerosol</a:t>
            </a:r>
          </a:p>
        </p:txBody>
      </p:sp>
      <p:sp>
        <p:nvSpPr>
          <p:cNvPr id="24" name="AutoShape 16"/>
          <p:cNvSpPr>
            <a:spLocks noChangeArrowheads="1"/>
          </p:cNvSpPr>
          <p:nvPr/>
        </p:nvSpPr>
        <p:spPr bwMode="auto">
          <a:xfrm rot="17996560">
            <a:off x="7855744" y="2596357"/>
            <a:ext cx="877887" cy="838200"/>
          </a:xfrm>
          <a:custGeom>
            <a:avLst/>
            <a:gdLst>
              <a:gd name="T0" fmla="*/ 26759906 w 21600"/>
              <a:gd name="T1" fmla="*/ 0 h 21600"/>
              <a:gd name="T2" fmla="*/ 0 w 21600"/>
              <a:gd name="T3" fmla="*/ 16263408 h 21600"/>
              <a:gd name="T4" fmla="*/ 26759906 w 21600"/>
              <a:gd name="T5" fmla="*/ 32526817 h 21600"/>
              <a:gd name="T6" fmla="*/ 35679888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Text Box 17"/>
          <p:cNvSpPr txBox="1">
            <a:spLocks noChangeArrowheads="1"/>
          </p:cNvSpPr>
          <p:nvPr/>
        </p:nvSpPr>
        <p:spPr bwMode="auto">
          <a:xfrm>
            <a:off x="533400" y="4086225"/>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28600" eaLnBrk="0" hangingPunct="0">
              <a:defRPr sz="2400">
                <a:solidFill>
                  <a:schemeClr val="tx1"/>
                </a:solidFill>
                <a:latin typeface="Times New Roman" pitchFamily="18" charset="0"/>
              </a:defRPr>
            </a:lvl1pPr>
            <a:lvl2pPr marL="742950" indent="-285750" defTabSz="228600" eaLnBrk="0" hangingPunct="0">
              <a:defRPr sz="2400">
                <a:solidFill>
                  <a:schemeClr val="tx1"/>
                </a:solidFill>
                <a:latin typeface="Times New Roman" pitchFamily="18" charset="0"/>
              </a:defRPr>
            </a:lvl2pPr>
            <a:lvl3pPr marL="1143000" indent="-228600" defTabSz="228600" eaLnBrk="0" hangingPunct="0">
              <a:defRPr sz="2400">
                <a:solidFill>
                  <a:schemeClr val="tx1"/>
                </a:solidFill>
                <a:latin typeface="Times New Roman" pitchFamily="18" charset="0"/>
              </a:defRPr>
            </a:lvl3pPr>
            <a:lvl4pPr marL="1600200" indent="-228600" defTabSz="228600" eaLnBrk="0" hangingPunct="0">
              <a:defRPr sz="2400">
                <a:solidFill>
                  <a:schemeClr val="tx1"/>
                </a:solidFill>
                <a:latin typeface="Times New Roman" pitchFamily="18" charset="0"/>
              </a:defRPr>
            </a:lvl4pPr>
            <a:lvl5pPr marL="2057400" indent="-228600" defTabSz="228600" eaLnBrk="0" hangingPunct="0">
              <a:defRPr sz="2400">
                <a:solidFill>
                  <a:schemeClr val="tx1"/>
                </a:solidFill>
                <a:latin typeface="Times New Roman" pitchFamily="18" charset="0"/>
              </a:defRPr>
            </a:lvl5pPr>
            <a:lvl6pPr marL="2514600" indent="-228600" defTabSz="228600" eaLnBrk="0" fontAlgn="base" hangingPunct="0">
              <a:spcBef>
                <a:spcPct val="0"/>
              </a:spcBef>
              <a:spcAft>
                <a:spcPct val="0"/>
              </a:spcAft>
              <a:defRPr sz="2400">
                <a:solidFill>
                  <a:schemeClr val="tx1"/>
                </a:solidFill>
                <a:latin typeface="Times New Roman" pitchFamily="18" charset="0"/>
              </a:defRPr>
            </a:lvl6pPr>
            <a:lvl7pPr marL="2971800" indent="-228600" defTabSz="228600" eaLnBrk="0" fontAlgn="base" hangingPunct="0">
              <a:spcBef>
                <a:spcPct val="0"/>
              </a:spcBef>
              <a:spcAft>
                <a:spcPct val="0"/>
              </a:spcAft>
              <a:defRPr sz="2400">
                <a:solidFill>
                  <a:schemeClr val="tx1"/>
                </a:solidFill>
                <a:latin typeface="Times New Roman" pitchFamily="18" charset="0"/>
              </a:defRPr>
            </a:lvl7pPr>
            <a:lvl8pPr marL="3429000" indent="-228600" defTabSz="228600" eaLnBrk="0" fontAlgn="base" hangingPunct="0">
              <a:spcBef>
                <a:spcPct val="0"/>
              </a:spcBef>
              <a:spcAft>
                <a:spcPct val="0"/>
              </a:spcAft>
              <a:defRPr sz="2400">
                <a:solidFill>
                  <a:schemeClr val="tx1"/>
                </a:solidFill>
                <a:latin typeface="Times New Roman" pitchFamily="18" charset="0"/>
              </a:defRPr>
            </a:lvl8pPr>
            <a:lvl9pPr marL="3886200" indent="-228600" defTabSz="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tLang="en-US">
                <a:solidFill>
                  <a:srgbClr val="000099"/>
                </a:solidFill>
              </a:rPr>
              <a:t>With its nucleating properties, CCN and IN, the aerosol can impact cloud microphysical properties</a:t>
            </a:r>
            <a:endParaRPr lang="fr-FR" altLang="en-US">
              <a:solidFill>
                <a:srgbClr val="000099"/>
              </a:solidFill>
              <a:sym typeface="Wingdings" pitchFamily="2" charset="2"/>
            </a:endParaRPr>
          </a:p>
        </p:txBody>
      </p:sp>
      <p:sp>
        <p:nvSpPr>
          <p:cNvPr id="26" name="AutoShape 19"/>
          <p:cNvSpPr>
            <a:spLocks noChangeArrowheads="1"/>
          </p:cNvSpPr>
          <p:nvPr/>
        </p:nvSpPr>
        <p:spPr bwMode="auto">
          <a:xfrm rot="11375483">
            <a:off x="698500" y="2819400"/>
            <a:ext cx="5221288" cy="838200"/>
          </a:xfrm>
          <a:custGeom>
            <a:avLst/>
            <a:gdLst>
              <a:gd name="T0" fmla="*/ 946591958 w 21600"/>
              <a:gd name="T1" fmla="*/ 0 h 21600"/>
              <a:gd name="T2" fmla="*/ 0 w 21600"/>
              <a:gd name="T3" fmla="*/ 16263408 h 21600"/>
              <a:gd name="T4" fmla="*/ 946591958 w 21600"/>
              <a:gd name="T5" fmla="*/ 32526817 h 21600"/>
              <a:gd name="T6" fmla="*/ 1262122610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20"/>
          <p:cNvSpPr txBox="1">
            <a:spLocks noChangeArrowheads="1"/>
          </p:cNvSpPr>
          <p:nvPr/>
        </p:nvSpPr>
        <p:spPr bwMode="auto">
          <a:xfrm>
            <a:off x="533400" y="4953000"/>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228600" eaLnBrk="0" hangingPunct="0">
              <a:defRPr sz="2400">
                <a:solidFill>
                  <a:schemeClr val="tx1"/>
                </a:solidFill>
                <a:latin typeface="Times New Roman" pitchFamily="18" charset="0"/>
              </a:defRPr>
            </a:lvl1pPr>
            <a:lvl2pPr marL="742950" indent="-285750" defTabSz="228600" eaLnBrk="0" hangingPunct="0">
              <a:defRPr sz="2400">
                <a:solidFill>
                  <a:schemeClr val="tx1"/>
                </a:solidFill>
                <a:latin typeface="Times New Roman" pitchFamily="18" charset="0"/>
              </a:defRPr>
            </a:lvl2pPr>
            <a:lvl3pPr marL="1143000" indent="-228600" defTabSz="228600" eaLnBrk="0" hangingPunct="0">
              <a:defRPr sz="2400">
                <a:solidFill>
                  <a:schemeClr val="tx1"/>
                </a:solidFill>
                <a:latin typeface="Times New Roman" pitchFamily="18" charset="0"/>
              </a:defRPr>
            </a:lvl3pPr>
            <a:lvl4pPr marL="1600200" indent="-228600" defTabSz="228600" eaLnBrk="0" hangingPunct="0">
              <a:defRPr sz="2400">
                <a:solidFill>
                  <a:schemeClr val="tx1"/>
                </a:solidFill>
                <a:latin typeface="Times New Roman" pitchFamily="18" charset="0"/>
              </a:defRPr>
            </a:lvl4pPr>
            <a:lvl5pPr marL="2057400" indent="-228600" defTabSz="228600" eaLnBrk="0" hangingPunct="0">
              <a:defRPr sz="2400">
                <a:solidFill>
                  <a:schemeClr val="tx1"/>
                </a:solidFill>
                <a:latin typeface="Times New Roman" pitchFamily="18" charset="0"/>
              </a:defRPr>
            </a:lvl5pPr>
            <a:lvl6pPr marL="2514600" indent="-228600" defTabSz="228600" eaLnBrk="0" fontAlgn="base" hangingPunct="0">
              <a:spcBef>
                <a:spcPct val="0"/>
              </a:spcBef>
              <a:spcAft>
                <a:spcPct val="0"/>
              </a:spcAft>
              <a:defRPr sz="2400">
                <a:solidFill>
                  <a:schemeClr val="tx1"/>
                </a:solidFill>
                <a:latin typeface="Times New Roman" pitchFamily="18" charset="0"/>
              </a:defRPr>
            </a:lvl6pPr>
            <a:lvl7pPr marL="2971800" indent="-228600" defTabSz="228600" eaLnBrk="0" fontAlgn="base" hangingPunct="0">
              <a:spcBef>
                <a:spcPct val="0"/>
              </a:spcBef>
              <a:spcAft>
                <a:spcPct val="0"/>
              </a:spcAft>
              <a:defRPr sz="2400">
                <a:solidFill>
                  <a:schemeClr val="tx1"/>
                </a:solidFill>
                <a:latin typeface="Times New Roman" pitchFamily="18" charset="0"/>
              </a:defRPr>
            </a:lvl7pPr>
            <a:lvl8pPr marL="3429000" indent="-228600" defTabSz="228600" eaLnBrk="0" fontAlgn="base" hangingPunct="0">
              <a:spcBef>
                <a:spcPct val="0"/>
              </a:spcBef>
              <a:spcAft>
                <a:spcPct val="0"/>
              </a:spcAft>
              <a:defRPr sz="2400">
                <a:solidFill>
                  <a:schemeClr val="tx1"/>
                </a:solidFill>
                <a:latin typeface="Times New Roman" pitchFamily="18" charset="0"/>
              </a:defRPr>
            </a:lvl8pPr>
            <a:lvl9pPr marL="3886200" indent="-228600" defTabSz="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b="1">
                <a:solidFill>
                  <a:srgbClr val="990033"/>
                </a:solidFill>
              </a:rPr>
              <a:t>Do cloud microphysical changes have an impact on </a:t>
            </a:r>
          </a:p>
          <a:p>
            <a:pPr algn="ctr" eaLnBrk="1" hangingPunct="1"/>
            <a:r>
              <a:rPr lang="fr-FR" altLang="en-US" b="1">
                <a:solidFill>
                  <a:srgbClr val="990033"/>
                </a:solidFill>
              </a:rPr>
              <a:t>global scale cloud radiative properties ?</a:t>
            </a:r>
            <a:endParaRPr lang="fr-FR" altLang="en-US" b="1">
              <a:solidFill>
                <a:srgbClr val="990033"/>
              </a:solidFill>
              <a:sym typeface="Wingdings" pitchFamily="2" charset="2"/>
            </a:endParaRPr>
          </a:p>
        </p:txBody>
      </p:sp>
      <p:sp>
        <p:nvSpPr>
          <p:cNvPr id="28" name="Text Box 21"/>
          <p:cNvSpPr txBox="1">
            <a:spLocks noChangeArrowheads="1"/>
          </p:cNvSpPr>
          <p:nvPr/>
        </p:nvSpPr>
        <p:spPr bwMode="auto">
          <a:xfrm>
            <a:off x="1066800" y="133985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Droplets &amp;</a:t>
            </a:r>
          </a:p>
        </p:txBody>
      </p:sp>
      <p:sp>
        <p:nvSpPr>
          <p:cNvPr id="29" name="Text Box 22"/>
          <p:cNvSpPr txBox="1">
            <a:spLocks noChangeArrowheads="1"/>
          </p:cNvSpPr>
          <p:nvPr/>
        </p:nvSpPr>
        <p:spPr bwMode="auto">
          <a:xfrm>
            <a:off x="2819400" y="10668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turbulence</a:t>
            </a:r>
          </a:p>
        </p:txBody>
      </p:sp>
      <p:sp>
        <p:nvSpPr>
          <p:cNvPr id="30" name="Text Box 23"/>
          <p:cNvSpPr txBox="1">
            <a:spLocks noChangeArrowheads="1"/>
          </p:cNvSpPr>
          <p:nvPr/>
        </p:nvSpPr>
        <p:spPr bwMode="auto">
          <a:xfrm>
            <a:off x="4419600" y="13398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convection</a:t>
            </a:r>
          </a:p>
        </p:txBody>
      </p:sp>
      <p:sp>
        <p:nvSpPr>
          <p:cNvPr id="31" name="Text Box 24"/>
          <p:cNvSpPr txBox="1">
            <a:spLocks noChangeArrowheads="1"/>
          </p:cNvSpPr>
          <p:nvPr/>
        </p:nvSpPr>
        <p:spPr bwMode="auto">
          <a:xfrm>
            <a:off x="5486400" y="1066800"/>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Convective cluster</a:t>
            </a:r>
          </a:p>
        </p:txBody>
      </p:sp>
      <p:sp>
        <p:nvSpPr>
          <p:cNvPr id="32" name="Text Box 25"/>
          <p:cNvSpPr txBox="1">
            <a:spLocks noChangeArrowheads="1"/>
          </p:cNvSpPr>
          <p:nvPr/>
        </p:nvSpPr>
        <p:spPr bwMode="auto">
          <a:xfrm>
            <a:off x="6324600" y="133985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Synoptic perturbation</a:t>
            </a:r>
          </a:p>
        </p:txBody>
      </p:sp>
      <p:sp>
        <p:nvSpPr>
          <p:cNvPr id="33" name="Text Box 26"/>
          <p:cNvSpPr txBox="1">
            <a:spLocks noChangeArrowheads="1"/>
          </p:cNvSpPr>
          <p:nvPr/>
        </p:nvSpPr>
        <p:spPr bwMode="auto">
          <a:xfrm>
            <a:off x="609600" y="106680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Aerosol particles</a:t>
            </a:r>
          </a:p>
        </p:txBody>
      </p:sp>
      <p:sp>
        <p:nvSpPr>
          <p:cNvPr id="34" name="Text Box 27"/>
          <p:cNvSpPr txBox="1">
            <a:spLocks noChangeArrowheads="1"/>
          </p:cNvSpPr>
          <p:nvPr/>
        </p:nvSpPr>
        <p:spPr bwMode="auto">
          <a:xfrm>
            <a:off x="2057400" y="133985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600" b="1">
                <a:solidFill>
                  <a:srgbClr val="000099"/>
                </a:solidFill>
              </a:rPr>
              <a:t>drops</a:t>
            </a:r>
          </a:p>
        </p:txBody>
      </p:sp>
      <p:sp>
        <p:nvSpPr>
          <p:cNvPr id="35" name="AutoShape 28"/>
          <p:cNvSpPr>
            <a:spLocks noChangeArrowheads="1"/>
          </p:cNvSpPr>
          <p:nvPr/>
        </p:nvSpPr>
        <p:spPr bwMode="auto">
          <a:xfrm>
            <a:off x="927100" y="1295400"/>
            <a:ext cx="7073900" cy="838200"/>
          </a:xfrm>
          <a:custGeom>
            <a:avLst/>
            <a:gdLst>
              <a:gd name="T0" fmla="*/ 1737502125 w 21600"/>
              <a:gd name="T1" fmla="*/ 0 h 21600"/>
              <a:gd name="T2" fmla="*/ 0 w 21600"/>
              <a:gd name="T3" fmla="*/ 16263408 h 21600"/>
              <a:gd name="T4" fmla="*/ 1737502125 w 21600"/>
              <a:gd name="T5" fmla="*/ 32526817 h 21600"/>
              <a:gd name="T6" fmla="*/ 2147483647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0033">
              <a:alpha val="50196"/>
            </a:srgbClr>
          </a:solidFill>
          <a:ln w="9525">
            <a:solidFill>
              <a:srgbClr val="990033"/>
            </a:solidFill>
            <a:miter lim="800000"/>
            <a:headEnd/>
            <a:tailEnd/>
          </a:ln>
          <a:effectLst/>
        </p:spPr>
        <p:txBody>
          <a:bodyPr wrap="none" anchor="ctr"/>
          <a:lstStyle/>
          <a:p>
            <a:endParaRPr lang="en-US"/>
          </a:p>
        </p:txBody>
      </p:sp>
      <p:sp>
        <p:nvSpPr>
          <p:cNvPr id="36" name="AutoShape 29"/>
          <p:cNvSpPr>
            <a:spLocks noChangeArrowheads="1"/>
          </p:cNvSpPr>
          <p:nvPr/>
        </p:nvSpPr>
        <p:spPr bwMode="auto">
          <a:xfrm rot="16200000">
            <a:off x="6457156" y="2458244"/>
            <a:ext cx="877888" cy="838200"/>
          </a:xfrm>
          <a:custGeom>
            <a:avLst/>
            <a:gdLst>
              <a:gd name="T0" fmla="*/ 26759977 w 21600"/>
              <a:gd name="T1" fmla="*/ 0 h 21600"/>
              <a:gd name="T2" fmla="*/ 0 w 21600"/>
              <a:gd name="T3" fmla="*/ 16263408 h 21600"/>
              <a:gd name="T4" fmla="*/ 26759977 w 21600"/>
              <a:gd name="T5" fmla="*/ 32526817 h 21600"/>
              <a:gd name="T6" fmla="*/ 35679969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771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2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utoUpdateAnimBg="0"/>
      <p:bldP spid="26" grpId="0" animBg="1"/>
      <p:bldP spid="27" grpId="0" autoUpdateAnimBg="0"/>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Titre 1"/>
          <p:cNvSpPr txBox="1">
            <a:spLocks/>
          </p:cNvSpPr>
          <p:nvPr/>
        </p:nvSpPr>
        <p:spPr>
          <a:xfrm>
            <a:off x="19472" y="17984"/>
            <a:ext cx="6064696" cy="117876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The ACE2 Cloudy Column</a:t>
            </a:r>
          </a:p>
          <a:p>
            <a:r>
              <a:rPr lang="en-US" sz="3600" b="1" dirty="0" smtClean="0">
                <a:solidFill>
                  <a:srgbClr val="0070C0"/>
                </a:solidFill>
              </a:rPr>
              <a:t> Experiment</a:t>
            </a:r>
            <a:endParaRPr lang="en-US" sz="3600" b="1" dirty="0">
              <a:solidFill>
                <a:srgbClr val="0070C0"/>
              </a:solidFill>
            </a:endParaRPr>
          </a:p>
        </p:txBody>
      </p:sp>
      <p:sp>
        <p:nvSpPr>
          <p:cNvPr id="12" name="Line 3"/>
          <p:cNvSpPr>
            <a:spLocks noChangeShapeType="1"/>
          </p:cNvSpPr>
          <p:nvPr/>
        </p:nvSpPr>
        <p:spPr bwMode="auto">
          <a:xfrm>
            <a:off x="381000" y="5867400"/>
            <a:ext cx="8458200" cy="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Text Box 4"/>
          <p:cNvSpPr txBox="1">
            <a:spLocks noChangeArrowheads="1"/>
          </p:cNvSpPr>
          <p:nvPr/>
        </p:nvSpPr>
        <p:spPr bwMode="auto">
          <a:xfrm>
            <a:off x="304800" y="5486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err="1" smtClean="0">
                <a:solidFill>
                  <a:schemeClr val="accent2"/>
                </a:solidFill>
                <a:latin typeface="Arial" pitchFamily="34" charset="0"/>
              </a:rPr>
              <a:t>océan</a:t>
            </a:r>
            <a:endParaRPr lang="en-US" altLang="fr-FR" sz="2400" b="1" dirty="0">
              <a:solidFill>
                <a:schemeClr val="accent2"/>
              </a:solidFill>
              <a:latin typeface="Arial" pitchFamily="34" charset="0"/>
            </a:endParaRPr>
          </a:p>
        </p:txBody>
      </p:sp>
      <p:sp>
        <p:nvSpPr>
          <p:cNvPr id="14" name="Line 5"/>
          <p:cNvSpPr>
            <a:spLocks noChangeShapeType="1"/>
          </p:cNvSpPr>
          <p:nvPr/>
        </p:nvSpPr>
        <p:spPr bwMode="auto">
          <a:xfrm>
            <a:off x="304800" y="4038600"/>
            <a:ext cx="83820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Line 6"/>
          <p:cNvSpPr>
            <a:spLocks noChangeShapeType="1"/>
          </p:cNvSpPr>
          <p:nvPr/>
        </p:nvSpPr>
        <p:spPr bwMode="auto">
          <a:xfrm>
            <a:off x="304800" y="1981200"/>
            <a:ext cx="83820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Text Box 7"/>
          <p:cNvSpPr txBox="1">
            <a:spLocks noChangeArrowheads="1"/>
          </p:cNvSpPr>
          <p:nvPr/>
        </p:nvSpPr>
        <p:spPr bwMode="auto">
          <a:xfrm>
            <a:off x="5638800" y="3581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chemeClr val="accent2"/>
                </a:solidFill>
                <a:latin typeface="Arial" pitchFamily="34" charset="0"/>
              </a:rPr>
              <a:t>base</a:t>
            </a:r>
            <a:endParaRPr lang="en-US" altLang="fr-FR" sz="2400" b="1" dirty="0">
              <a:solidFill>
                <a:schemeClr val="accent2"/>
              </a:solidFill>
              <a:latin typeface="Arial" pitchFamily="34" charset="0"/>
            </a:endParaRPr>
          </a:p>
        </p:txBody>
      </p:sp>
      <p:grpSp>
        <p:nvGrpSpPr>
          <p:cNvPr id="18" name="Group 9"/>
          <p:cNvGrpSpPr>
            <a:grpSpLocks/>
          </p:cNvGrpSpPr>
          <p:nvPr/>
        </p:nvGrpSpPr>
        <p:grpSpPr bwMode="auto">
          <a:xfrm>
            <a:off x="533400" y="4911725"/>
            <a:ext cx="3124200" cy="1200150"/>
            <a:chOff x="336" y="3094"/>
            <a:chExt cx="1968" cy="756"/>
          </a:xfrm>
        </p:grpSpPr>
        <p:sp>
          <p:nvSpPr>
            <p:cNvPr id="19" name="Text Box 10"/>
            <p:cNvSpPr txBox="1">
              <a:spLocks noChangeArrowheads="1"/>
            </p:cNvSpPr>
            <p:nvPr/>
          </p:nvSpPr>
          <p:spPr bwMode="auto">
            <a:xfrm>
              <a:off x="336" y="3094"/>
              <a:ext cx="1296" cy="756"/>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a:solidFill>
                    <a:srgbClr val="008080"/>
                  </a:solidFill>
                  <a:latin typeface="Arial" pitchFamily="34" charset="0"/>
                </a:rPr>
                <a:t>A</a:t>
              </a:r>
              <a:r>
                <a:rPr lang="en-US" altLang="fr-FR" sz="1800" b="1" dirty="0" smtClean="0">
                  <a:solidFill>
                    <a:srgbClr val="008080"/>
                  </a:solidFill>
                  <a:latin typeface="Arial" pitchFamily="34" charset="0"/>
                </a:rPr>
                <a:t>erosol size distribution &amp; chemical composition</a:t>
              </a:r>
              <a:endParaRPr lang="en-US" altLang="fr-FR" sz="1800" b="1" dirty="0">
                <a:solidFill>
                  <a:srgbClr val="008080"/>
                </a:solidFill>
                <a:latin typeface="Arial" pitchFamily="34" charset="0"/>
              </a:endParaRPr>
            </a:p>
          </p:txBody>
        </p:sp>
        <p:sp>
          <p:nvSpPr>
            <p:cNvPr id="20" name="AutoShape 11"/>
            <p:cNvSpPr>
              <a:spLocks noChangeArrowheads="1"/>
            </p:cNvSpPr>
            <p:nvPr/>
          </p:nvSpPr>
          <p:spPr bwMode="auto">
            <a:xfrm>
              <a:off x="1632" y="3190"/>
              <a:ext cx="672" cy="188"/>
            </a:xfrm>
            <a:prstGeom prst="rightArrow">
              <a:avLst>
                <a:gd name="adj1" fmla="val 50000"/>
                <a:gd name="adj2" fmla="val 89362"/>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grpSp>
      <p:grpSp>
        <p:nvGrpSpPr>
          <p:cNvPr id="21" name="Group 12"/>
          <p:cNvGrpSpPr>
            <a:grpSpLocks/>
          </p:cNvGrpSpPr>
          <p:nvPr/>
        </p:nvGrpSpPr>
        <p:grpSpPr bwMode="auto">
          <a:xfrm>
            <a:off x="5334000" y="4348163"/>
            <a:ext cx="3276600" cy="1519237"/>
            <a:chOff x="3360" y="2352"/>
            <a:chExt cx="2064" cy="957"/>
          </a:xfrm>
        </p:grpSpPr>
        <p:sp>
          <p:nvSpPr>
            <p:cNvPr id="22" name="Text Box 13"/>
            <p:cNvSpPr txBox="1">
              <a:spLocks noChangeArrowheads="1"/>
            </p:cNvSpPr>
            <p:nvPr/>
          </p:nvSpPr>
          <p:spPr bwMode="auto">
            <a:xfrm>
              <a:off x="4032" y="3072"/>
              <a:ext cx="1296" cy="237"/>
            </a:xfrm>
            <a:prstGeom prst="rect">
              <a:avLst/>
            </a:prstGeom>
            <a:solidFill>
              <a:srgbClr val="FFCC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fr-FR" sz="1800" b="1" dirty="0">
                  <a:solidFill>
                    <a:srgbClr val="008080"/>
                  </a:solidFill>
                  <a:latin typeface="Arial" pitchFamily="34" charset="0"/>
                </a:rPr>
                <a:t>T</a:t>
              </a:r>
              <a:r>
                <a:rPr lang="en-US" altLang="fr-FR" sz="1800" b="1" dirty="0" smtClean="0">
                  <a:solidFill>
                    <a:srgbClr val="008080"/>
                  </a:solidFill>
                  <a:latin typeface="Arial" pitchFamily="34" charset="0"/>
                </a:rPr>
                <a:t>urbulent fluxes</a:t>
              </a:r>
              <a:endParaRPr lang="en-US" altLang="fr-FR" sz="1800" b="1" dirty="0">
                <a:solidFill>
                  <a:srgbClr val="008080"/>
                </a:solidFill>
                <a:latin typeface="Arial" pitchFamily="34" charset="0"/>
              </a:endParaRPr>
            </a:p>
          </p:txBody>
        </p:sp>
        <p:sp>
          <p:nvSpPr>
            <p:cNvPr id="23" name="AutoShape 14"/>
            <p:cNvSpPr>
              <a:spLocks noChangeArrowheads="1"/>
            </p:cNvSpPr>
            <p:nvPr/>
          </p:nvSpPr>
          <p:spPr bwMode="auto">
            <a:xfrm>
              <a:off x="4992" y="2352"/>
              <a:ext cx="432" cy="720"/>
            </a:xfrm>
            <a:prstGeom prst="upArrow">
              <a:avLst>
                <a:gd name="adj1" fmla="val 50000"/>
                <a:gd name="adj2" fmla="val 41667"/>
              </a:avLst>
            </a:prstGeom>
            <a:solidFill>
              <a:srgbClr val="FFCC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25" name="Text Box 15"/>
            <p:cNvSpPr txBox="1">
              <a:spLocks noChangeArrowheads="1"/>
            </p:cNvSpPr>
            <p:nvPr/>
          </p:nvSpPr>
          <p:spPr bwMode="auto">
            <a:xfrm>
              <a:off x="5088" y="2688"/>
              <a:ext cx="288" cy="288"/>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rgbClr val="FF66CC"/>
                  </a:solidFill>
                  <a:latin typeface="Arial" pitchFamily="34" charset="0"/>
                </a:rPr>
                <a:t>w</a:t>
              </a:r>
              <a:endParaRPr lang="en-US" altLang="fr-FR" sz="2400" b="1" dirty="0">
                <a:solidFill>
                  <a:srgbClr val="FF66CC"/>
                </a:solidFill>
                <a:latin typeface="Arial" pitchFamily="34" charset="0"/>
              </a:endParaRPr>
            </a:p>
          </p:txBody>
        </p:sp>
        <p:sp>
          <p:nvSpPr>
            <p:cNvPr id="28" name="AutoShape 16"/>
            <p:cNvSpPr>
              <a:spLocks noChangeArrowheads="1"/>
            </p:cNvSpPr>
            <p:nvPr/>
          </p:nvSpPr>
          <p:spPr bwMode="auto">
            <a:xfrm flipH="1">
              <a:off x="3360" y="3072"/>
              <a:ext cx="672" cy="192"/>
            </a:xfrm>
            <a:prstGeom prst="rightArrow">
              <a:avLst>
                <a:gd name="adj1" fmla="val 50000"/>
                <a:gd name="adj2" fmla="val 875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grpSp>
      <p:grpSp>
        <p:nvGrpSpPr>
          <p:cNvPr id="31" name="Group 18"/>
          <p:cNvGrpSpPr>
            <a:grpSpLocks/>
          </p:cNvGrpSpPr>
          <p:nvPr/>
        </p:nvGrpSpPr>
        <p:grpSpPr bwMode="auto">
          <a:xfrm>
            <a:off x="3352800" y="3967163"/>
            <a:ext cx="2209800" cy="1138237"/>
            <a:chOff x="2112" y="2259"/>
            <a:chExt cx="1392" cy="717"/>
          </a:xfrm>
        </p:grpSpPr>
        <p:sp>
          <p:nvSpPr>
            <p:cNvPr id="32" name="Text Box 19"/>
            <p:cNvSpPr txBox="1">
              <a:spLocks noChangeArrowheads="1"/>
            </p:cNvSpPr>
            <p:nvPr/>
          </p:nvSpPr>
          <p:spPr bwMode="auto">
            <a:xfrm>
              <a:off x="2160" y="2259"/>
              <a:ext cx="1296" cy="237"/>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err="1" smtClean="0">
                  <a:solidFill>
                    <a:srgbClr val="008080"/>
                  </a:solidFill>
                  <a:latin typeface="Arial" pitchFamily="34" charset="0"/>
                </a:rPr>
                <a:t>Nact</a:t>
              </a:r>
              <a:endParaRPr lang="en-US" altLang="fr-FR" sz="1800" b="1" dirty="0">
                <a:solidFill>
                  <a:srgbClr val="008080"/>
                </a:solidFill>
                <a:latin typeface="Arial" pitchFamily="34" charset="0"/>
              </a:endParaRPr>
            </a:p>
          </p:txBody>
        </p:sp>
        <p:sp>
          <p:nvSpPr>
            <p:cNvPr id="33" name="AutoShape 20"/>
            <p:cNvSpPr>
              <a:spLocks noChangeArrowheads="1"/>
            </p:cNvSpPr>
            <p:nvPr/>
          </p:nvSpPr>
          <p:spPr bwMode="auto">
            <a:xfrm>
              <a:off x="2112" y="2448"/>
              <a:ext cx="1392" cy="528"/>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34" name="Text Box 21"/>
            <p:cNvSpPr txBox="1">
              <a:spLocks noChangeArrowheads="1"/>
            </p:cNvSpPr>
            <p:nvPr/>
          </p:nvSpPr>
          <p:spPr bwMode="auto">
            <a:xfrm>
              <a:off x="2256" y="2592"/>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grpSp>
      <p:sp>
        <p:nvSpPr>
          <p:cNvPr id="35" name="Text Box 22"/>
          <p:cNvSpPr txBox="1">
            <a:spLocks noChangeArrowheads="1"/>
          </p:cNvSpPr>
          <p:nvPr/>
        </p:nvSpPr>
        <p:spPr bwMode="auto">
          <a:xfrm>
            <a:off x="8153400" y="1905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400" b="1" dirty="0" smtClean="0">
                <a:solidFill>
                  <a:schemeClr val="accent2"/>
                </a:solidFill>
                <a:latin typeface="Arial" pitchFamily="34" charset="0"/>
              </a:rPr>
              <a:t>top</a:t>
            </a:r>
            <a:endParaRPr lang="en-US" altLang="fr-FR" sz="2400" b="1" dirty="0">
              <a:solidFill>
                <a:schemeClr val="accent2"/>
              </a:solidFill>
              <a:latin typeface="Arial" pitchFamily="34" charset="0"/>
            </a:endParaRPr>
          </a:p>
        </p:txBody>
      </p:sp>
      <p:grpSp>
        <p:nvGrpSpPr>
          <p:cNvPr id="8" name="Groupe 7"/>
          <p:cNvGrpSpPr/>
          <p:nvPr/>
        </p:nvGrpSpPr>
        <p:grpSpPr>
          <a:xfrm>
            <a:off x="5486400" y="492125"/>
            <a:ext cx="2743200" cy="2555875"/>
            <a:chOff x="5486400" y="492125"/>
            <a:chExt cx="2743200" cy="2555875"/>
          </a:xfrm>
        </p:grpSpPr>
        <p:sp>
          <p:nvSpPr>
            <p:cNvPr id="37" name="AutoShape 24"/>
            <p:cNvSpPr>
              <a:spLocks noChangeArrowheads="1"/>
            </p:cNvSpPr>
            <p:nvPr/>
          </p:nvSpPr>
          <p:spPr bwMode="auto">
            <a:xfrm>
              <a:off x="5486400" y="1905000"/>
              <a:ext cx="838200" cy="304800"/>
            </a:xfrm>
            <a:prstGeom prst="rightArrow">
              <a:avLst>
                <a:gd name="adj1" fmla="val 50000"/>
                <a:gd name="adj2" fmla="val 6875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39" name="AutoShape 26"/>
            <p:cNvSpPr>
              <a:spLocks noChangeArrowheads="1"/>
            </p:cNvSpPr>
            <p:nvPr/>
          </p:nvSpPr>
          <p:spPr bwMode="auto">
            <a:xfrm>
              <a:off x="6248400" y="1905000"/>
              <a:ext cx="1447800" cy="11430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a:solidFill>
                    <a:srgbClr val="0070C0"/>
                  </a:solidFill>
                  <a:latin typeface="Arial" pitchFamily="34" charset="0"/>
                </a:rPr>
                <a:t>R</a:t>
              </a:r>
              <a:r>
                <a:rPr lang="en-US" altLang="fr-FR" sz="2000" b="1" dirty="0" smtClean="0">
                  <a:solidFill>
                    <a:srgbClr val="0070C0"/>
                  </a:solidFill>
                  <a:latin typeface="Arial" pitchFamily="34" charset="0"/>
                </a:rPr>
                <a:t>adiative </a:t>
              </a:r>
            </a:p>
            <a:p>
              <a:pPr algn="ctr" eaLnBrk="1" hangingPunct="1">
                <a:spcBef>
                  <a:spcPct val="0"/>
                </a:spcBef>
                <a:buFontTx/>
                <a:buNone/>
              </a:pPr>
              <a:r>
                <a:rPr lang="en-US" altLang="fr-FR" sz="2000" b="1" dirty="0" smtClean="0">
                  <a:solidFill>
                    <a:srgbClr val="0070C0"/>
                  </a:solidFill>
                  <a:latin typeface="Arial" pitchFamily="34" charset="0"/>
                </a:rPr>
                <a:t>transfer</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grpSp>
          <p:nvGrpSpPr>
            <p:cNvPr id="40" name="Group 27"/>
            <p:cNvGrpSpPr>
              <a:grpSpLocks/>
            </p:cNvGrpSpPr>
            <p:nvPr/>
          </p:nvGrpSpPr>
          <p:grpSpPr bwMode="auto">
            <a:xfrm>
              <a:off x="6019800" y="492125"/>
              <a:ext cx="2209800" cy="1412875"/>
              <a:chOff x="3744" y="742"/>
              <a:chExt cx="1392" cy="890"/>
            </a:xfrm>
          </p:grpSpPr>
          <p:sp>
            <p:nvSpPr>
              <p:cNvPr id="41" name="Text Box 28"/>
              <p:cNvSpPr txBox="1">
                <a:spLocks noChangeArrowheads="1"/>
              </p:cNvSpPr>
              <p:nvPr/>
            </p:nvSpPr>
            <p:spPr bwMode="auto">
              <a:xfrm>
                <a:off x="3840" y="742"/>
                <a:ext cx="1248" cy="410"/>
              </a:xfrm>
              <a:prstGeom prst="rect">
                <a:avLst/>
              </a:prstGeom>
              <a:solidFill>
                <a:schemeClr val="accent3">
                  <a:lumMod val="40000"/>
                  <a:lumOff val="60000"/>
                </a:schemeClr>
              </a:soli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a:solidFill>
                      <a:srgbClr val="008080"/>
                    </a:solidFill>
                    <a:latin typeface="Arial" pitchFamily="34" charset="0"/>
                  </a:rPr>
                  <a:t>M</a:t>
                </a:r>
                <a:r>
                  <a:rPr lang="en-US" altLang="fr-FR" sz="1800" b="1" dirty="0" smtClean="0">
                    <a:solidFill>
                      <a:srgbClr val="008080"/>
                    </a:solidFill>
                    <a:latin typeface="Arial" pitchFamily="34" charset="0"/>
                  </a:rPr>
                  <a:t>ultispectral</a:t>
                </a:r>
              </a:p>
              <a:p>
                <a:pPr algn="ctr" eaLnBrk="1" hangingPunct="1">
                  <a:spcBef>
                    <a:spcPct val="0"/>
                  </a:spcBef>
                  <a:buFontTx/>
                  <a:buNone/>
                </a:pPr>
                <a:r>
                  <a:rPr lang="en-US" altLang="fr-FR" sz="1800" b="1" dirty="0" smtClean="0">
                    <a:solidFill>
                      <a:srgbClr val="008080"/>
                    </a:solidFill>
                    <a:latin typeface="Arial" pitchFamily="34" charset="0"/>
                  </a:rPr>
                  <a:t>radiances</a:t>
                </a:r>
                <a:endParaRPr lang="en-US" altLang="fr-FR" sz="1800" b="1" dirty="0">
                  <a:solidFill>
                    <a:srgbClr val="008080"/>
                  </a:solidFill>
                  <a:latin typeface="Arial" pitchFamily="34" charset="0"/>
                </a:endParaRPr>
              </a:p>
            </p:txBody>
          </p:sp>
          <p:sp>
            <p:nvSpPr>
              <p:cNvPr id="42" name="AutoShape 29"/>
              <p:cNvSpPr>
                <a:spLocks noChangeArrowheads="1"/>
              </p:cNvSpPr>
              <p:nvPr/>
            </p:nvSpPr>
            <p:spPr bwMode="auto">
              <a:xfrm>
                <a:off x="3744" y="1104"/>
                <a:ext cx="1392" cy="528"/>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3" name="Text Box 30"/>
              <p:cNvSpPr txBox="1">
                <a:spLocks noChangeArrowheads="1"/>
              </p:cNvSpPr>
              <p:nvPr/>
            </p:nvSpPr>
            <p:spPr bwMode="auto">
              <a:xfrm>
                <a:off x="3936" y="1248"/>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grpSp>
      </p:grpSp>
      <p:grpSp>
        <p:nvGrpSpPr>
          <p:cNvPr id="9" name="Groupe 8"/>
          <p:cNvGrpSpPr/>
          <p:nvPr/>
        </p:nvGrpSpPr>
        <p:grpSpPr>
          <a:xfrm>
            <a:off x="457200" y="1828800"/>
            <a:ext cx="2971800" cy="2754313"/>
            <a:chOff x="457200" y="1828800"/>
            <a:chExt cx="2971800" cy="2754313"/>
          </a:xfrm>
        </p:grpSpPr>
        <p:sp>
          <p:nvSpPr>
            <p:cNvPr id="44" name="AutoShape 31"/>
            <p:cNvSpPr>
              <a:spLocks noChangeArrowheads="1"/>
            </p:cNvSpPr>
            <p:nvPr/>
          </p:nvSpPr>
          <p:spPr bwMode="auto">
            <a:xfrm>
              <a:off x="685800" y="1828800"/>
              <a:ext cx="1828800" cy="1219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smtClean="0">
                  <a:solidFill>
                    <a:srgbClr val="0070C0"/>
                  </a:solidFill>
                  <a:latin typeface="Arial" pitchFamily="34" charset="0"/>
                </a:rPr>
                <a:t>Cloud</a:t>
              </a:r>
            </a:p>
            <a:p>
              <a:pPr algn="ctr" eaLnBrk="1" hangingPunct="1">
                <a:spcBef>
                  <a:spcPct val="0"/>
                </a:spcBef>
                <a:buFontTx/>
                <a:buNone/>
              </a:pPr>
              <a:r>
                <a:rPr lang="en-US" altLang="fr-FR" sz="2000" b="1" dirty="0" smtClean="0">
                  <a:solidFill>
                    <a:srgbClr val="0070C0"/>
                  </a:solidFill>
                  <a:latin typeface="Arial" pitchFamily="34" charset="0"/>
                </a:rPr>
                <a:t>microphysical</a:t>
              </a:r>
            </a:p>
            <a:p>
              <a:pPr algn="ctr" eaLnBrk="1" hangingPunct="1">
                <a:spcBef>
                  <a:spcPct val="0"/>
                </a:spcBef>
                <a:buFontTx/>
                <a:buNone/>
              </a:pPr>
              <a:r>
                <a:rPr lang="en-US" altLang="fr-FR" sz="2000" b="1" dirty="0" smtClean="0">
                  <a:solidFill>
                    <a:srgbClr val="0070C0"/>
                  </a:solidFill>
                  <a:latin typeface="Arial" pitchFamily="34" charset="0"/>
                </a:rPr>
                <a:t>model</a:t>
              </a:r>
              <a:endParaRPr lang="en-US" altLang="fr-FR" sz="2000" b="1" dirty="0">
                <a:solidFill>
                  <a:srgbClr val="0070C0"/>
                </a:solidFill>
                <a:latin typeface="Arial" pitchFamily="34" charset="0"/>
              </a:endParaRPr>
            </a:p>
          </p:txBody>
        </p:sp>
        <p:sp>
          <p:nvSpPr>
            <p:cNvPr id="45" name="AutoShape 32"/>
            <p:cNvSpPr>
              <a:spLocks noChangeArrowheads="1"/>
            </p:cNvSpPr>
            <p:nvPr/>
          </p:nvSpPr>
          <p:spPr bwMode="auto">
            <a:xfrm flipH="1">
              <a:off x="2438400" y="1905000"/>
              <a:ext cx="990600" cy="304800"/>
            </a:xfrm>
            <a:prstGeom prst="rightArrow">
              <a:avLst>
                <a:gd name="adj1" fmla="val 50000"/>
                <a:gd name="adj2" fmla="val 8125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6" name="Text Box 33"/>
            <p:cNvSpPr txBox="1">
              <a:spLocks noChangeArrowheads="1"/>
            </p:cNvSpPr>
            <p:nvPr/>
          </p:nvSpPr>
          <p:spPr bwMode="auto">
            <a:xfrm>
              <a:off x="533400" y="3657600"/>
              <a:ext cx="2057400" cy="925513"/>
            </a:xfrm>
            <a:prstGeom prst="rect">
              <a:avLst/>
            </a:prstGeom>
            <a:solidFill>
              <a:schemeClr val="accent3">
                <a:lumMod val="40000"/>
                <a:lumOff val="60000"/>
              </a:schemeClr>
            </a:solidFill>
            <a:ln w="9525">
              <a:solidFill>
                <a:srgbClr val="0099FF"/>
              </a:solidFill>
              <a:miter lim="800000"/>
              <a:headEnd/>
              <a:tailEnd/>
            </a:ln>
            <a:effec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smtClean="0">
                  <a:solidFill>
                    <a:srgbClr val="008080"/>
                  </a:solidFill>
                  <a:latin typeface="Arial" pitchFamily="34" charset="0"/>
                </a:rPr>
                <a:t>Spatial and size distribution of precipitation</a:t>
              </a:r>
              <a:endParaRPr lang="en-US" altLang="fr-FR" sz="1800" b="1" dirty="0">
                <a:solidFill>
                  <a:srgbClr val="008080"/>
                </a:solidFill>
                <a:latin typeface="Arial" pitchFamily="34" charset="0"/>
              </a:endParaRPr>
            </a:p>
          </p:txBody>
        </p:sp>
        <p:sp>
          <p:nvSpPr>
            <p:cNvPr id="47" name="AutoShape 34"/>
            <p:cNvSpPr>
              <a:spLocks noChangeArrowheads="1"/>
            </p:cNvSpPr>
            <p:nvPr/>
          </p:nvSpPr>
          <p:spPr bwMode="auto">
            <a:xfrm>
              <a:off x="457200" y="2895600"/>
              <a:ext cx="2209800" cy="838200"/>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48" name="Text Box 35"/>
            <p:cNvSpPr txBox="1">
              <a:spLocks noChangeArrowheads="1"/>
            </p:cNvSpPr>
            <p:nvPr/>
          </p:nvSpPr>
          <p:spPr bwMode="auto">
            <a:xfrm>
              <a:off x="762000" y="31242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grpSp>
      <p:sp>
        <p:nvSpPr>
          <p:cNvPr id="49" name="AutoShape 37"/>
          <p:cNvSpPr>
            <a:spLocks noChangeArrowheads="1"/>
          </p:cNvSpPr>
          <p:nvPr/>
        </p:nvSpPr>
        <p:spPr bwMode="auto">
          <a:xfrm>
            <a:off x="3581400" y="3124200"/>
            <a:ext cx="1752600" cy="838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smtClean="0">
                <a:solidFill>
                  <a:srgbClr val="0070C0"/>
                </a:solidFill>
                <a:latin typeface="Arial" pitchFamily="34" charset="0"/>
              </a:rPr>
              <a:t>Droplet</a:t>
            </a:r>
          </a:p>
          <a:p>
            <a:pPr algn="ctr" eaLnBrk="1" hangingPunct="1">
              <a:spcBef>
                <a:spcPct val="0"/>
              </a:spcBef>
              <a:buFontTx/>
              <a:buNone/>
            </a:pPr>
            <a:r>
              <a:rPr lang="en-US" altLang="fr-FR" sz="2000" b="1" dirty="0" smtClean="0">
                <a:solidFill>
                  <a:srgbClr val="0070C0"/>
                </a:solidFill>
                <a:latin typeface="Arial" pitchFamily="34" charset="0"/>
              </a:rPr>
              <a:t>growth</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grpSp>
        <p:nvGrpSpPr>
          <p:cNvPr id="7" name="Groupe 6"/>
          <p:cNvGrpSpPr/>
          <p:nvPr/>
        </p:nvGrpSpPr>
        <p:grpSpPr>
          <a:xfrm>
            <a:off x="3429000" y="1371600"/>
            <a:ext cx="2209800" cy="1752600"/>
            <a:chOff x="3429000" y="1371600"/>
            <a:chExt cx="2209800" cy="1752600"/>
          </a:xfrm>
        </p:grpSpPr>
        <p:sp>
          <p:nvSpPr>
            <p:cNvPr id="38" name="Text Box 25"/>
            <p:cNvSpPr txBox="1">
              <a:spLocks noChangeArrowheads="1"/>
            </p:cNvSpPr>
            <p:nvPr/>
          </p:nvSpPr>
          <p:spPr bwMode="auto">
            <a:xfrm>
              <a:off x="3429000" y="1371600"/>
              <a:ext cx="2057400" cy="925513"/>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fr-FR" sz="1800" b="1" dirty="0">
                  <a:solidFill>
                    <a:srgbClr val="008080"/>
                  </a:solidFill>
                  <a:latin typeface="Arial" pitchFamily="34" charset="0"/>
                </a:rPr>
                <a:t>S</a:t>
              </a:r>
              <a:r>
                <a:rPr lang="en-US" altLang="fr-FR" sz="1800" b="1" dirty="0" smtClean="0">
                  <a:solidFill>
                    <a:srgbClr val="008080"/>
                  </a:solidFill>
                  <a:latin typeface="Arial" pitchFamily="34" charset="0"/>
                </a:rPr>
                <a:t>patial and size distribution of droplets</a:t>
              </a:r>
              <a:endParaRPr lang="en-US" altLang="fr-FR" sz="1800" b="1" dirty="0">
                <a:solidFill>
                  <a:srgbClr val="008080"/>
                </a:solidFill>
                <a:latin typeface="Arial" pitchFamily="34" charset="0"/>
              </a:endParaRPr>
            </a:p>
          </p:txBody>
        </p:sp>
        <p:sp>
          <p:nvSpPr>
            <p:cNvPr id="50" name="AutoShape 38"/>
            <p:cNvSpPr>
              <a:spLocks noChangeArrowheads="1"/>
            </p:cNvSpPr>
            <p:nvPr/>
          </p:nvSpPr>
          <p:spPr bwMode="auto">
            <a:xfrm>
              <a:off x="3429000" y="2286000"/>
              <a:ext cx="2209800" cy="838200"/>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51" name="Text Box 39"/>
            <p:cNvSpPr txBox="1">
              <a:spLocks noChangeArrowheads="1"/>
            </p:cNvSpPr>
            <p:nvPr/>
          </p:nvSpPr>
          <p:spPr bwMode="auto">
            <a:xfrm>
              <a:off x="3733800" y="25146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grpSp>
      <p:sp>
        <p:nvSpPr>
          <p:cNvPr id="17" name="AutoShape 8"/>
          <p:cNvSpPr>
            <a:spLocks noChangeArrowheads="1"/>
          </p:cNvSpPr>
          <p:nvPr/>
        </p:nvSpPr>
        <p:spPr bwMode="auto">
          <a:xfrm>
            <a:off x="3581400" y="5111080"/>
            <a:ext cx="1752600" cy="838200"/>
          </a:xfrm>
          <a:prstGeom prst="roundRect">
            <a:avLst>
              <a:gd name="adj" fmla="val 16667"/>
            </a:avLst>
          </a:prstGeom>
          <a:solidFill>
            <a:schemeClr val="accent5">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000" b="1" dirty="0" smtClean="0">
                <a:solidFill>
                  <a:srgbClr val="0070C0"/>
                </a:solidFill>
                <a:latin typeface="Arial" pitchFamily="34" charset="0"/>
              </a:rPr>
              <a:t>CCN</a:t>
            </a:r>
          </a:p>
          <a:p>
            <a:pPr algn="ctr" eaLnBrk="1" hangingPunct="1">
              <a:spcBef>
                <a:spcPct val="0"/>
              </a:spcBef>
              <a:buFontTx/>
              <a:buNone/>
            </a:pPr>
            <a:r>
              <a:rPr lang="en-US" altLang="fr-FR" sz="2000" b="1" dirty="0">
                <a:solidFill>
                  <a:srgbClr val="0070C0"/>
                </a:solidFill>
                <a:latin typeface="Arial" pitchFamily="34" charset="0"/>
              </a:rPr>
              <a:t>a</a:t>
            </a:r>
            <a:r>
              <a:rPr lang="en-US" altLang="fr-FR" sz="2000" b="1" dirty="0" smtClean="0">
                <a:solidFill>
                  <a:srgbClr val="0070C0"/>
                </a:solidFill>
                <a:latin typeface="Arial" pitchFamily="34" charset="0"/>
              </a:rPr>
              <a:t>ctivation</a:t>
            </a:r>
          </a:p>
          <a:p>
            <a:pPr algn="ctr" eaLnBrk="1" hangingPunct="1">
              <a:spcBef>
                <a:spcPct val="0"/>
              </a:spcBef>
              <a:buFontTx/>
              <a:buNone/>
            </a:pPr>
            <a:r>
              <a:rPr lang="en-US" altLang="fr-FR" sz="2000" b="1" dirty="0" smtClean="0">
                <a:solidFill>
                  <a:srgbClr val="0070C0"/>
                </a:solidFill>
                <a:latin typeface="Arial" pitchFamily="34" charset="0"/>
              </a:rPr>
              <a:t> model</a:t>
            </a:r>
            <a:endParaRPr lang="en-US" altLang="fr-FR" sz="2000" b="1" dirty="0">
              <a:solidFill>
                <a:srgbClr val="0070C0"/>
              </a:solidFill>
              <a:latin typeface="Arial" pitchFamily="34" charset="0"/>
            </a:endParaRPr>
          </a:p>
        </p:txBody>
      </p:sp>
    </p:spTree>
    <p:extLst>
      <p:ext uri="{BB962C8B-B14F-4D97-AF65-F5344CB8AC3E}">
        <p14:creationId xmlns:p14="http://schemas.microsoft.com/office/powerpoint/2010/main" val="108416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dissolv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6" name="Titre 1"/>
          <p:cNvSpPr txBox="1">
            <a:spLocks/>
          </p:cNvSpPr>
          <p:nvPr/>
        </p:nvSpPr>
        <p:spPr>
          <a:xfrm>
            <a:off x="19472" y="450032"/>
            <a:ext cx="9017024" cy="746720"/>
          </a:xfrm>
          <a:prstGeom prst="rect">
            <a:avLst/>
          </a:prstGeom>
          <a:solidFill>
            <a:schemeClr val="accent2">
              <a:lumMod val="20000"/>
              <a:lumOff val="80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75000"/>
                  </a:schemeClr>
                </a:solidFill>
              </a:rPr>
              <a:t>Key Requirement in a Closure Experiment</a:t>
            </a:r>
            <a:endParaRPr lang="en-US" sz="3600" b="1" dirty="0">
              <a:solidFill>
                <a:schemeClr val="accent2">
                  <a:lumMod val="75000"/>
                </a:schemeClr>
              </a:solidFill>
            </a:endParaRPr>
          </a:p>
        </p:txBody>
      </p:sp>
      <p:grpSp>
        <p:nvGrpSpPr>
          <p:cNvPr id="31" name="Group 18"/>
          <p:cNvGrpSpPr>
            <a:grpSpLocks/>
          </p:cNvGrpSpPr>
          <p:nvPr/>
        </p:nvGrpSpPr>
        <p:grpSpPr bwMode="auto">
          <a:xfrm>
            <a:off x="755576" y="2708920"/>
            <a:ext cx="2209800" cy="1217612"/>
            <a:chOff x="2112" y="2209"/>
            <a:chExt cx="1392" cy="767"/>
          </a:xfrm>
        </p:grpSpPr>
        <p:sp>
          <p:nvSpPr>
            <p:cNvPr id="32" name="Text Box 19"/>
            <p:cNvSpPr txBox="1">
              <a:spLocks noChangeArrowheads="1"/>
            </p:cNvSpPr>
            <p:nvPr/>
          </p:nvSpPr>
          <p:spPr bwMode="auto">
            <a:xfrm>
              <a:off x="2160" y="2209"/>
              <a:ext cx="1296" cy="237"/>
            </a:xfrm>
            <a:prstGeom prst="rect">
              <a:avLst/>
            </a:prstGeom>
            <a:solidFill>
              <a:schemeClr val="accent2">
                <a:lumMod val="20000"/>
                <a:lumOff val="8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smtClean="0">
                  <a:solidFill>
                    <a:schemeClr val="accent2">
                      <a:lumMod val="75000"/>
                    </a:schemeClr>
                  </a:solidFill>
                  <a:latin typeface="Arial" pitchFamily="34" charset="0"/>
                </a:rPr>
                <a:t>Control Variable</a:t>
              </a:r>
              <a:endParaRPr lang="en-US" altLang="fr-FR" sz="1800" b="1" dirty="0">
                <a:solidFill>
                  <a:schemeClr val="accent2">
                    <a:lumMod val="75000"/>
                  </a:schemeClr>
                </a:solidFill>
                <a:latin typeface="Arial" pitchFamily="34" charset="0"/>
              </a:endParaRPr>
            </a:p>
          </p:txBody>
        </p:sp>
        <p:sp>
          <p:nvSpPr>
            <p:cNvPr id="33" name="AutoShape 20"/>
            <p:cNvSpPr>
              <a:spLocks noChangeArrowheads="1"/>
            </p:cNvSpPr>
            <p:nvPr/>
          </p:nvSpPr>
          <p:spPr bwMode="auto">
            <a:xfrm>
              <a:off x="2112" y="2448"/>
              <a:ext cx="1392" cy="528"/>
            </a:xfrm>
            <a:prstGeom prst="flowChartDecision">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34" name="Text Box 21"/>
            <p:cNvSpPr txBox="1">
              <a:spLocks noChangeArrowheads="1"/>
            </p:cNvSpPr>
            <p:nvPr/>
          </p:nvSpPr>
          <p:spPr bwMode="auto">
            <a:xfrm>
              <a:off x="2256" y="2592"/>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fr-FR" sz="2000" b="1" dirty="0" smtClean="0">
                  <a:solidFill>
                    <a:srgbClr val="FF0000"/>
                  </a:solidFill>
                  <a:latin typeface="Arial" pitchFamily="34" charset="0"/>
                </a:rPr>
                <a:t>VALIDATION</a:t>
              </a:r>
              <a:endParaRPr lang="en-US" altLang="fr-FR" sz="2000" b="1" dirty="0">
                <a:solidFill>
                  <a:srgbClr val="FF0000"/>
                </a:solidFill>
                <a:latin typeface="Arial" pitchFamily="34" charset="0"/>
              </a:endParaRPr>
            </a:p>
          </p:txBody>
        </p:sp>
      </p:grpSp>
      <p:sp>
        <p:nvSpPr>
          <p:cNvPr id="52" name="Text Box 19"/>
          <p:cNvSpPr txBox="1">
            <a:spLocks noChangeArrowheads="1"/>
          </p:cNvSpPr>
          <p:nvPr/>
        </p:nvSpPr>
        <p:spPr bwMode="auto">
          <a:xfrm>
            <a:off x="822776" y="3933132"/>
            <a:ext cx="2057400" cy="376237"/>
          </a:xfrm>
          <a:prstGeom prst="rect">
            <a:avLst/>
          </a:prstGeom>
          <a:solidFill>
            <a:schemeClr val="accent3">
              <a:lumMod val="40000"/>
              <a:lumOff val="60000"/>
            </a:schemeClr>
          </a:solidFill>
          <a:ln w="9525">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1800" b="1" dirty="0" smtClean="0">
                <a:solidFill>
                  <a:srgbClr val="008080"/>
                </a:solidFill>
                <a:latin typeface="Arial" pitchFamily="34" charset="0"/>
              </a:rPr>
              <a:t>Input Variable</a:t>
            </a:r>
            <a:endParaRPr lang="en-US" altLang="fr-FR" sz="1800" b="1" dirty="0">
              <a:solidFill>
                <a:srgbClr val="008080"/>
              </a:solidFill>
              <a:latin typeface="Arial" pitchFamily="34" charset="0"/>
            </a:endParaRPr>
          </a:p>
        </p:txBody>
      </p:sp>
      <p:sp>
        <p:nvSpPr>
          <p:cNvPr id="7" name="ZoneTexte 6"/>
          <p:cNvSpPr txBox="1"/>
          <p:nvPr/>
        </p:nvSpPr>
        <p:spPr>
          <a:xfrm>
            <a:off x="4283968" y="2622391"/>
            <a:ext cx="4104456" cy="2246769"/>
          </a:xfrm>
          <a:prstGeom prst="rect">
            <a:avLst/>
          </a:prstGeom>
          <a:solidFill>
            <a:schemeClr val="accent2">
              <a:lumMod val="20000"/>
              <a:lumOff val="80000"/>
            </a:schemeClr>
          </a:solidFill>
        </p:spPr>
        <p:txBody>
          <a:bodyPr wrap="square" rtlCol="0">
            <a:spAutoFit/>
          </a:bodyPr>
          <a:lstStyle/>
          <a:p>
            <a:r>
              <a:rPr lang="en-US" sz="2800" dirty="0" smtClean="0">
                <a:solidFill>
                  <a:schemeClr val="accent2">
                    <a:lumMod val="75000"/>
                  </a:schemeClr>
                </a:solidFill>
                <a:latin typeface="Comic Sans MS" panose="030F0702030302020204" pitchFamily="66" charset="0"/>
              </a:rPr>
              <a:t>The Control Variable measurements shall be fully independent of the Input Variable measurements ! </a:t>
            </a:r>
            <a:endParaRPr lang="en-US" sz="2800" dirty="0">
              <a:solidFill>
                <a:schemeClr val="accent2">
                  <a:lumMod val="75000"/>
                </a:schemeClr>
              </a:solidFill>
              <a:latin typeface="Comic Sans MS" panose="030F0702030302020204" pitchFamily="66" charset="0"/>
            </a:endParaRPr>
          </a:p>
        </p:txBody>
      </p:sp>
      <p:cxnSp>
        <p:nvCxnSpPr>
          <p:cNvPr id="9" name="Connecteur droit avec flèche 8"/>
          <p:cNvCxnSpPr/>
          <p:nvPr/>
        </p:nvCxnSpPr>
        <p:spPr>
          <a:xfrm flipH="1">
            <a:off x="2965376" y="2897038"/>
            <a:ext cx="1318592" cy="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flipH="1">
            <a:off x="2965376" y="4121250"/>
            <a:ext cx="1301824" cy="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591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54" name="Rectangle 3"/>
          <p:cNvSpPr>
            <a:spLocks noChangeArrowheads="1"/>
          </p:cNvSpPr>
          <p:nvPr/>
        </p:nvSpPr>
        <p:spPr bwMode="auto">
          <a:xfrm>
            <a:off x="533400" y="152400"/>
            <a:ext cx="8229600" cy="762000"/>
          </a:xfrm>
          <a:prstGeom prst="rect">
            <a:avLst/>
          </a:prstGeom>
          <a:solidFill>
            <a:srgbClr val="CCEC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3600" b="1" i="1">
                <a:solidFill>
                  <a:srgbClr val="009900"/>
                </a:solidFill>
              </a:rPr>
              <a:t>ACE-2 Field Campaign June-July 1997</a:t>
            </a:r>
            <a:endParaRPr lang="en-GB" altLang="fr-FR" sz="3600" i="1">
              <a:solidFill>
                <a:srgbClr val="009900"/>
              </a:solidFill>
            </a:endParaRPr>
          </a:p>
        </p:txBody>
      </p:sp>
      <p:pic>
        <p:nvPicPr>
          <p:cNvPr id="55" name="Picture 5" descr="D:\JLB\conf\CNES01\avions.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91440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328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JLB\projets\DYCON\photos\P7133610.JPG"/>
          <p:cNvPicPr>
            <a:picLocks noChangeAspect="1" noChangeArrowheads="1"/>
          </p:cNvPicPr>
          <p:nvPr/>
        </p:nvPicPr>
        <p:blipFill>
          <a:blip r:embed="rId2">
            <a:lum bright="50000" contras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logo_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64250"/>
            <a:ext cx="1752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Logo_dégradé"/>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l="5260" t="13019" r="8778" b="22031"/>
          <a:stretch>
            <a:fillRect/>
          </a:stretch>
        </p:blipFill>
        <p:spPr bwMode="auto">
          <a:xfrm>
            <a:off x="6781800" y="6324600"/>
            <a:ext cx="2339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1752600" y="6319838"/>
            <a:ext cx="502920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eaLnBrk="1" hangingPunct="1">
              <a:spcBef>
                <a:spcPct val="50000"/>
              </a:spcBef>
              <a:defRPr/>
            </a:pPr>
            <a:r>
              <a:rPr lang="en-US" altLang="en-US" sz="1400" b="1" dirty="0" smtClean="0">
                <a:latin typeface="Comic Sans MS" pitchFamily="66" charset="0"/>
              </a:rPr>
              <a:t>J. L. Brenguier, </a:t>
            </a:r>
            <a:r>
              <a:rPr lang="en-US" altLang="en-US" sz="1400" b="1" dirty="0" err="1" smtClean="0">
                <a:latin typeface="Comic Sans MS" pitchFamily="66" charset="0"/>
              </a:rPr>
              <a:t>Météo</a:t>
            </a:r>
            <a:r>
              <a:rPr lang="en-US" altLang="en-US" sz="1400" b="1" dirty="0" smtClean="0">
                <a:latin typeface="Comic Sans MS" pitchFamily="66" charset="0"/>
              </a:rPr>
              <a:t>-France CNRS	CNRM/GAME</a:t>
            </a:r>
          </a:p>
          <a:p>
            <a:pPr algn="ctr" eaLnBrk="1" hangingPunct="1">
              <a:spcBef>
                <a:spcPct val="10000"/>
              </a:spcBef>
              <a:defRPr/>
            </a:pPr>
            <a:r>
              <a:rPr lang="en-US" altLang="en-US" sz="1400" b="1" dirty="0" smtClean="0">
                <a:latin typeface="Comic Sans MS" pitchFamily="66" charset="0"/>
              </a:rPr>
              <a:t>Warsaw 20-22 April 2015</a:t>
            </a:r>
          </a:p>
        </p:txBody>
      </p:sp>
      <p:sp>
        <p:nvSpPr>
          <p:cNvPr id="7" name="Rectangle 3"/>
          <p:cNvSpPr>
            <a:spLocks noChangeArrowheads="1"/>
          </p:cNvSpPr>
          <p:nvPr/>
        </p:nvSpPr>
        <p:spPr bwMode="auto">
          <a:xfrm>
            <a:off x="533400" y="260648"/>
            <a:ext cx="8229600" cy="838200"/>
          </a:xfrm>
          <a:prstGeom prst="rect">
            <a:avLst/>
          </a:prstGeom>
          <a:solidFill>
            <a:srgbClr val="CCEC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3600" b="1" i="1" dirty="0" smtClean="0">
                <a:solidFill>
                  <a:srgbClr val="009900"/>
                </a:solidFill>
              </a:rPr>
              <a:t>CN to CCN</a:t>
            </a:r>
            <a:endParaRPr lang="en-US" altLang="fr-FR" sz="3600" i="1" dirty="0">
              <a:solidFill>
                <a:srgbClr val="009900"/>
              </a:solidFill>
            </a:endParaRPr>
          </a:p>
        </p:txBody>
      </p:sp>
      <p:sp>
        <p:nvSpPr>
          <p:cNvPr id="8" name="Rectangle 5"/>
          <p:cNvSpPr>
            <a:spLocks noChangeArrowheads="1"/>
          </p:cNvSpPr>
          <p:nvPr/>
        </p:nvSpPr>
        <p:spPr bwMode="auto">
          <a:xfrm>
            <a:off x="457200" y="1403648"/>
            <a:ext cx="8305800" cy="4419600"/>
          </a:xfrm>
          <a:prstGeom prst="rect">
            <a:avLst/>
          </a:prstGeom>
          <a:no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Aft>
                <a:spcPct val="20000"/>
              </a:spcAft>
              <a:buFontTx/>
              <a:buNone/>
            </a:pPr>
            <a:endParaRPr lang="en-US" altLang="fr-FR" sz="2400" b="1" dirty="0"/>
          </a:p>
        </p:txBody>
      </p:sp>
      <p:sp>
        <p:nvSpPr>
          <p:cNvPr id="9" name="Oval 6"/>
          <p:cNvSpPr>
            <a:spLocks noChangeArrowheads="1"/>
          </p:cNvSpPr>
          <p:nvPr/>
        </p:nvSpPr>
        <p:spPr bwMode="auto">
          <a:xfrm>
            <a:off x="3124200" y="1556048"/>
            <a:ext cx="2971800" cy="24384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b="1" dirty="0" smtClean="0">
                <a:solidFill>
                  <a:srgbClr val="006666"/>
                </a:solidFill>
              </a:rPr>
              <a:t>Physical Process</a:t>
            </a:r>
          </a:p>
          <a:p>
            <a:pPr algn="ctr" eaLnBrk="1" hangingPunct="1">
              <a:spcBef>
                <a:spcPct val="0"/>
              </a:spcBef>
              <a:buFontTx/>
              <a:buNone/>
            </a:pPr>
            <a:r>
              <a:rPr lang="en-US" altLang="fr-FR" sz="2400" b="1" dirty="0" smtClean="0">
                <a:solidFill>
                  <a:srgbClr val="006666"/>
                </a:solidFill>
              </a:rPr>
              <a:t>Model or</a:t>
            </a:r>
          </a:p>
          <a:p>
            <a:pPr algn="ctr" eaLnBrk="1" hangingPunct="1">
              <a:spcBef>
                <a:spcPct val="0"/>
              </a:spcBef>
              <a:buFontTx/>
              <a:buNone/>
            </a:pPr>
            <a:r>
              <a:rPr lang="en-US" altLang="fr-FR" sz="2400" b="1" dirty="0" smtClean="0">
                <a:solidFill>
                  <a:srgbClr val="006666"/>
                </a:solidFill>
              </a:rPr>
              <a:t>Parameterization</a:t>
            </a:r>
            <a:endParaRPr lang="en-US" altLang="fr-FR" sz="2400" b="1" dirty="0">
              <a:solidFill>
                <a:srgbClr val="006666"/>
              </a:solidFill>
            </a:endParaRPr>
          </a:p>
        </p:txBody>
      </p:sp>
      <p:sp>
        <p:nvSpPr>
          <p:cNvPr id="10" name="AutoShape 7"/>
          <p:cNvSpPr>
            <a:spLocks noChangeArrowheads="1"/>
          </p:cNvSpPr>
          <p:nvPr/>
        </p:nvSpPr>
        <p:spPr bwMode="auto">
          <a:xfrm>
            <a:off x="762000" y="2013248"/>
            <a:ext cx="1676400" cy="1447800"/>
          </a:xfrm>
          <a:prstGeom prst="octagon">
            <a:avLst>
              <a:gd name="adj" fmla="val 29287"/>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dirty="0" smtClean="0">
                <a:solidFill>
                  <a:schemeClr val="accent2"/>
                </a:solidFill>
              </a:rPr>
              <a:t>Measured</a:t>
            </a:r>
          </a:p>
          <a:p>
            <a:pPr algn="ctr" eaLnBrk="1" hangingPunct="1">
              <a:spcBef>
                <a:spcPct val="0"/>
              </a:spcBef>
              <a:buFontTx/>
              <a:buNone/>
            </a:pPr>
            <a:r>
              <a:rPr lang="en-US" altLang="fr-FR" sz="2400" dirty="0" smtClean="0">
                <a:solidFill>
                  <a:schemeClr val="accent2"/>
                </a:solidFill>
              </a:rPr>
              <a:t>Input</a:t>
            </a:r>
          </a:p>
          <a:p>
            <a:pPr algn="ctr" eaLnBrk="1" hangingPunct="1">
              <a:spcBef>
                <a:spcPct val="0"/>
              </a:spcBef>
              <a:buFontTx/>
              <a:buNone/>
            </a:pPr>
            <a:r>
              <a:rPr lang="en-US" altLang="fr-FR" sz="2400" dirty="0" smtClean="0">
                <a:solidFill>
                  <a:schemeClr val="accent2"/>
                </a:solidFill>
              </a:rPr>
              <a:t>Variables</a:t>
            </a:r>
            <a:endParaRPr lang="en-US" altLang="fr-FR" sz="2400" dirty="0">
              <a:solidFill>
                <a:schemeClr val="accent2"/>
              </a:solidFill>
            </a:endParaRPr>
          </a:p>
        </p:txBody>
      </p:sp>
      <p:sp>
        <p:nvSpPr>
          <p:cNvPr id="11" name="AutoShape 8"/>
          <p:cNvSpPr>
            <a:spLocks noChangeArrowheads="1"/>
          </p:cNvSpPr>
          <p:nvPr/>
        </p:nvSpPr>
        <p:spPr bwMode="auto">
          <a:xfrm>
            <a:off x="6781800" y="4070648"/>
            <a:ext cx="1676400" cy="1447800"/>
          </a:xfrm>
          <a:prstGeom prst="octagon">
            <a:avLst>
              <a:gd name="adj" fmla="val 29287"/>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dirty="0" smtClean="0">
                <a:solidFill>
                  <a:schemeClr val="accent2"/>
                </a:solidFill>
              </a:rPr>
              <a:t>Measured</a:t>
            </a:r>
          </a:p>
          <a:p>
            <a:pPr algn="ctr" eaLnBrk="1" hangingPunct="1">
              <a:spcBef>
                <a:spcPct val="0"/>
              </a:spcBef>
              <a:buFontTx/>
              <a:buNone/>
            </a:pPr>
            <a:r>
              <a:rPr lang="en-US" altLang="fr-FR" sz="2400" dirty="0" smtClean="0">
                <a:solidFill>
                  <a:schemeClr val="accent2"/>
                </a:solidFill>
              </a:rPr>
              <a:t>Output</a:t>
            </a:r>
          </a:p>
          <a:p>
            <a:pPr algn="ctr" eaLnBrk="1" hangingPunct="1">
              <a:spcBef>
                <a:spcPct val="0"/>
              </a:spcBef>
              <a:buFontTx/>
              <a:buNone/>
            </a:pPr>
            <a:r>
              <a:rPr lang="en-US" altLang="fr-FR" sz="2400" dirty="0" smtClean="0">
                <a:solidFill>
                  <a:schemeClr val="accent2"/>
                </a:solidFill>
              </a:rPr>
              <a:t>Variables</a:t>
            </a:r>
            <a:endParaRPr lang="en-US" altLang="fr-FR" sz="2400" dirty="0">
              <a:solidFill>
                <a:schemeClr val="accent2"/>
              </a:solidFill>
            </a:endParaRPr>
          </a:p>
        </p:txBody>
      </p:sp>
      <p:sp>
        <p:nvSpPr>
          <p:cNvPr id="12" name="AutoShape 9"/>
          <p:cNvSpPr>
            <a:spLocks noChangeArrowheads="1"/>
          </p:cNvSpPr>
          <p:nvPr/>
        </p:nvSpPr>
        <p:spPr bwMode="auto">
          <a:xfrm>
            <a:off x="6781800" y="2013248"/>
            <a:ext cx="1676400" cy="1447800"/>
          </a:xfrm>
          <a:prstGeom prst="octagon">
            <a:avLst>
              <a:gd name="adj" fmla="val 2928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dirty="0" smtClean="0">
                <a:solidFill>
                  <a:schemeClr val="accent2"/>
                </a:solidFill>
              </a:rPr>
              <a:t>Predicted</a:t>
            </a:r>
          </a:p>
          <a:p>
            <a:pPr algn="ctr" eaLnBrk="1" hangingPunct="1">
              <a:spcBef>
                <a:spcPct val="0"/>
              </a:spcBef>
              <a:buFontTx/>
              <a:buNone/>
            </a:pPr>
            <a:r>
              <a:rPr lang="en-US" altLang="fr-FR" sz="2400" dirty="0" smtClean="0">
                <a:solidFill>
                  <a:schemeClr val="accent2"/>
                </a:solidFill>
              </a:rPr>
              <a:t>Output</a:t>
            </a:r>
          </a:p>
          <a:p>
            <a:pPr algn="ctr" eaLnBrk="1" hangingPunct="1">
              <a:spcBef>
                <a:spcPct val="0"/>
              </a:spcBef>
              <a:buFontTx/>
              <a:buNone/>
            </a:pPr>
            <a:r>
              <a:rPr lang="en-US" altLang="fr-FR" sz="2400" dirty="0" smtClean="0">
                <a:solidFill>
                  <a:schemeClr val="accent2"/>
                </a:solidFill>
              </a:rPr>
              <a:t>Variables</a:t>
            </a:r>
            <a:endParaRPr lang="en-US" altLang="fr-FR" sz="2400" dirty="0">
              <a:solidFill>
                <a:schemeClr val="accent2"/>
              </a:solidFill>
            </a:endParaRPr>
          </a:p>
        </p:txBody>
      </p:sp>
      <p:sp>
        <p:nvSpPr>
          <p:cNvPr id="13" name="AutoShape 10"/>
          <p:cNvSpPr>
            <a:spLocks noChangeArrowheads="1"/>
          </p:cNvSpPr>
          <p:nvPr/>
        </p:nvSpPr>
        <p:spPr bwMode="auto">
          <a:xfrm>
            <a:off x="2438400" y="2546648"/>
            <a:ext cx="685800" cy="381000"/>
          </a:xfrm>
          <a:prstGeom prst="rightArrow">
            <a:avLst>
              <a:gd name="adj1" fmla="val 50000"/>
              <a:gd name="adj2" fmla="val 4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14" name="AutoShape 11"/>
          <p:cNvSpPr>
            <a:spLocks noChangeArrowheads="1"/>
          </p:cNvSpPr>
          <p:nvPr/>
        </p:nvSpPr>
        <p:spPr bwMode="auto">
          <a:xfrm>
            <a:off x="6096000" y="2546648"/>
            <a:ext cx="685800" cy="381000"/>
          </a:xfrm>
          <a:prstGeom prst="rightArrow">
            <a:avLst>
              <a:gd name="adj1" fmla="val 50000"/>
              <a:gd name="adj2" fmla="val 4500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fr-FR" sz="2400" dirty="0"/>
          </a:p>
        </p:txBody>
      </p:sp>
      <p:sp>
        <p:nvSpPr>
          <p:cNvPr id="15" name="AutoShape 12"/>
          <p:cNvSpPr>
            <a:spLocks noChangeArrowheads="1"/>
          </p:cNvSpPr>
          <p:nvPr/>
        </p:nvSpPr>
        <p:spPr bwMode="auto">
          <a:xfrm>
            <a:off x="6477000" y="3461048"/>
            <a:ext cx="2286000" cy="609600"/>
          </a:xfrm>
          <a:prstGeom prst="plus">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dirty="0" smtClean="0"/>
              <a:t>COMPARISON</a:t>
            </a:r>
            <a:endParaRPr lang="en-US" altLang="fr-FR" sz="2400" dirty="0"/>
          </a:p>
        </p:txBody>
      </p:sp>
      <p:sp>
        <p:nvSpPr>
          <p:cNvPr id="16" name="AutoShape 13"/>
          <p:cNvSpPr>
            <a:spLocks noChangeArrowheads="1"/>
          </p:cNvSpPr>
          <p:nvPr/>
        </p:nvSpPr>
        <p:spPr bwMode="auto">
          <a:xfrm>
            <a:off x="762000" y="2013248"/>
            <a:ext cx="1676400" cy="1447800"/>
          </a:xfrm>
          <a:prstGeom prst="octagon">
            <a:avLst>
              <a:gd name="adj" fmla="val 29287"/>
            </a:avLst>
          </a:prstGeom>
          <a:solidFill>
            <a:schemeClr val="accent3">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err="1" smtClean="0">
                <a:solidFill>
                  <a:schemeClr val="accent3">
                    <a:lumMod val="75000"/>
                  </a:schemeClr>
                </a:solidFill>
              </a:rPr>
              <a:t>Physico</a:t>
            </a:r>
            <a:r>
              <a:rPr lang="en-US" altLang="fr-FR" sz="2400" dirty="0" smtClean="0">
                <a:solidFill>
                  <a:schemeClr val="accent3">
                    <a:lumMod val="75000"/>
                  </a:schemeClr>
                </a:solidFill>
              </a:rPr>
              <a:t>-</a:t>
            </a:r>
          </a:p>
          <a:p>
            <a:pPr algn="ctr" eaLnBrk="1" hangingPunct="1">
              <a:lnSpc>
                <a:spcPct val="75000"/>
              </a:lnSpc>
              <a:spcBef>
                <a:spcPct val="0"/>
              </a:spcBef>
              <a:buFontTx/>
              <a:buNone/>
            </a:pPr>
            <a:r>
              <a:rPr lang="en-US" altLang="fr-FR" sz="2400" dirty="0" smtClean="0">
                <a:solidFill>
                  <a:schemeClr val="accent3">
                    <a:lumMod val="75000"/>
                  </a:schemeClr>
                </a:solidFill>
              </a:rPr>
              <a:t>Chemical</a:t>
            </a:r>
          </a:p>
          <a:p>
            <a:pPr algn="ctr" eaLnBrk="1" hangingPunct="1">
              <a:lnSpc>
                <a:spcPct val="75000"/>
              </a:lnSpc>
              <a:spcBef>
                <a:spcPct val="0"/>
              </a:spcBef>
              <a:buFontTx/>
              <a:buNone/>
            </a:pPr>
            <a:r>
              <a:rPr lang="en-US" altLang="fr-FR" sz="2400" dirty="0" smtClean="0">
                <a:solidFill>
                  <a:schemeClr val="accent3">
                    <a:lumMod val="75000"/>
                  </a:schemeClr>
                </a:solidFill>
              </a:rPr>
              <a:t>Properties of</a:t>
            </a:r>
          </a:p>
          <a:p>
            <a:pPr algn="ctr" eaLnBrk="1" hangingPunct="1">
              <a:lnSpc>
                <a:spcPct val="75000"/>
              </a:lnSpc>
              <a:spcBef>
                <a:spcPct val="0"/>
              </a:spcBef>
              <a:buFontTx/>
              <a:buNone/>
            </a:pPr>
            <a:r>
              <a:rPr lang="en-US" altLang="fr-FR" sz="2400" dirty="0" smtClean="0">
                <a:solidFill>
                  <a:schemeClr val="accent3">
                    <a:lumMod val="75000"/>
                  </a:schemeClr>
                </a:solidFill>
              </a:rPr>
              <a:t>Aerosols</a:t>
            </a:r>
            <a:endParaRPr lang="en-US" altLang="fr-FR" sz="2400" dirty="0">
              <a:solidFill>
                <a:schemeClr val="accent3">
                  <a:lumMod val="75000"/>
                </a:schemeClr>
              </a:solidFill>
            </a:endParaRPr>
          </a:p>
        </p:txBody>
      </p:sp>
      <p:sp>
        <p:nvSpPr>
          <p:cNvPr id="17" name="Oval 14"/>
          <p:cNvSpPr>
            <a:spLocks noChangeArrowheads="1"/>
          </p:cNvSpPr>
          <p:nvPr/>
        </p:nvSpPr>
        <p:spPr bwMode="auto">
          <a:xfrm>
            <a:off x="3124200" y="1556048"/>
            <a:ext cx="2971800" cy="2438400"/>
          </a:xfrm>
          <a:prstGeom prst="ellipse">
            <a:avLst/>
          </a:prstGeom>
          <a:solidFill>
            <a:schemeClr val="accent1">
              <a:lumMod val="20000"/>
              <a:lumOff val="80000"/>
            </a:schemeClr>
          </a:solidFill>
          <a:ln w="9525">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fr-FR" sz="2400" b="1" dirty="0" err="1" smtClean="0">
                <a:solidFill>
                  <a:srgbClr val="0070C0"/>
                </a:solidFill>
              </a:rPr>
              <a:t>Kölher</a:t>
            </a:r>
            <a:endParaRPr lang="en-US" altLang="fr-FR" sz="2400" b="1" dirty="0" smtClean="0">
              <a:solidFill>
                <a:srgbClr val="0070C0"/>
              </a:solidFill>
            </a:endParaRPr>
          </a:p>
          <a:p>
            <a:pPr algn="ctr" eaLnBrk="1" hangingPunct="1">
              <a:spcBef>
                <a:spcPct val="0"/>
              </a:spcBef>
              <a:buFontTx/>
              <a:buNone/>
            </a:pPr>
            <a:r>
              <a:rPr lang="en-US" altLang="fr-FR" sz="2400" b="1" dirty="0" smtClean="0">
                <a:solidFill>
                  <a:srgbClr val="0070C0"/>
                </a:solidFill>
              </a:rPr>
              <a:t>Theory</a:t>
            </a:r>
            <a:endParaRPr lang="en-US" altLang="fr-FR" sz="2400" b="1" dirty="0">
              <a:solidFill>
                <a:srgbClr val="0070C0"/>
              </a:solidFill>
            </a:endParaRPr>
          </a:p>
        </p:txBody>
      </p:sp>
      <p:sp>
        <p:nvSpPr>
          <p:cNvPr id="18" name="AutoShape 15"/>
          <p:cNvSpPr>
            <a:spLocks noChangeArrowheads="1"/>
          </p:cNvSpPr>
          <p:nvPr/>
        </p:nvSpPr>
        <p:spPr bwMode="auto">
          <a:xfrm>
            <a:off x="6781800" y="2013248"/>
            <a:ext cx="1676400" cy="1447800"/>
          </a:xfrm>
          <a:prstGeom prst="octagon">
            <a:avLst>
              <a:gd name="adj" fmla="val 29287"/>
            </a:avLst>
          </a:prstGeom>
          <a:solidFill>
            <a:schemeClr val="accent3">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3">
                    <a:lumMod val="75000"/>
                  </a:schemeClr>
                </a:solidFill>
              </a:rPr>
              <a:t>Predicted</a:t>
            </a:r>
          </a:p>
          <a:p>
            <a:pPr algn="ctr" eaLnBrk="1" hangingPunct="1">
              <a:lnSpc>
                <a:spcPct val="75000"/>
              </a:lnSpc>
              <a:spcBef>
                <a:spcPct val="0"/>
              </a:spcBef>
              <a:buFontTx/>
              <a:buNone/>
            </a:pPr>
            <a:r>
              <a:rPr lang="en-US" altLang="fr-FR" sz="2400" dirty="0" smtClean="0">
                <a:solidFill>
                  <a:schemeClr val="accent3">
                    <a:lumMod val="75000"/>
                  </a:schemeClr>
                </a:solidFill>
              </a:rPr>
              <a:t>CCN</a:t>
            </a:r>
          </a:p>
          <a:p>
            <a:pPr algn="ctr" eaLnBrk="1" hangingPunct="1">
              <a:lnSpc>
                <a:spcPct val="75000"/>
              </a:lnSpc>
              <a:spcBef>
                <a:spcPct val="0"/>
              </a:spcBef>
              <a:buFontTx/>
              <a:buNone/>
            </a:pPr>
            <a:r>
              <a:rPr lang="en-US" altLang="fr-FR" sz="2400" dirty="0" smtClean="0">
                <a:solidFill>
                  <a:schemeClr val="accent3">
                    <a:lumMod val="75000"/>
                  </a:schemeClr>
                </a:solidFill>
              </a:rPr>
              <a:t>Activation</a:t>
            </a:r>
          </a:p>
          <a:p>
            <a:pPr algn="ctr" eaLnBrk="1" hangingPunct="1">
              <a:lnSpc>
                <a:spcPct val="75000"/>
              </a:lnSpc>
              <a:spcBef>
                <a:spcPct val="0"/>
              </a:spcBef>
              <a:buFontTx/>
              <a:buNone/>
            </a:pPr>
            <a:r>
              <a:rPr lang="en-US" altLang="fr-FR" sz="2400" dirty="0" smtClean="0">
                <a:solidFill>
                  <a:schemeClr val="accent3">
                    <a:lumMod val="75000"/>
                  </a:schemeClr>
                </a:solidFill>
              </a:rPr>
              <a:t>Spectrum</a:t>
            </a:r>
            <a:endParaRPr lang="en-US" altLang="fr-FR" sz="2400" dirty="0">
              <a:solidFill>
                <a:schemeClr val="accent3">
                  <a:lumMod val="75000"/>
                </a:schemeClr>
              </a:solidFill>
            </a:endParaRPr>
          </a:p>
        </p:txBody>
      </p:sp>
      <p:sp>
        <p:nvSpPr>
          <p:cNvPr id="19" name="AutoShape 16"/>
          <p:cNvSpPr>
            <a:spLocks noChangeArrowheads="1"/>
          </p:cNvSpPr>
          <p:nvPr/>
        </p:nvSpPr>
        <p:spPr bwMode="auto">
          <a:xfrm>
            <a:off x="6781800" y="4070648"/>
            <a:ext cx="1676400" cy="1447800"/>
          </a:xfrm>
          <a:prstGeom prst="octagon">
            <a:avLst>
              <a:gd name="adj" fmla="val 29287"/>
            </a:avLst>
          </a:prstGeom>
          <a:solidFill>
            <a:schemeClr val="accent2">
              <a:lumMod val="20000"/>
              <a:lumOff val="80000"/>
            </a:schemeClr>
          </a:solidFill>
          <a:ln w="9525">
            <a:solidFill>
              <a:schemeClr val="tx1"/>
            </a:solidFill>
            <a:miter lim="800000"/>
            <a:headEnd/>
            <a:tailEnd/>
          </a:ln>
          <a:effec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75000"/>
              </a:lnSpc>
              <a:spcBef>
                <a:spcPct val="0"/>
              </a:spcBef>
              <a:buFontTx/>
              <a:buNone/>
            </a:pPr>
            <a:r>
              <a:rPr lang="en-US" altLang="fr-FR" sz="2400" dirty="0" smtClean="0">
                <a:solidFill>
                  <a:schemeClr val="accent2">
                    <a:lumMod val="75000"/>
                  </a:schemeClr>
                </a:solidFill>
              </a:rPr>
              <a:t>Measured</a:t>
            </a:r>
          </a:p>
          <a:p>
            <a:pPr algn="ctr" eaLnBrk="1" hangingPunct="1">
              <a:lnSpc>
                <a:spcPct val="75000"/>
              </a:lnSpc>
              <a:spcBef>
                <a:spcPct val="0"/>
              </a:spcBef>
              <a:buFontTx/>
              <a:buNone/>
            </a:pPr>
            <a:r>
              <a:rPr lang="en-US" altLang="fr-FR" sz="2400" dirty="0" smtClean="0">
                <a:solidFill>
                  <a:schemeClr val="accent2">
                    <a:lumMod val="75000"/>
                  </a:schemeClr>
                </a:solidFill>
              </a:rPr>
              <a:t>CCN</a:t>
            </a:r>
          </a:p>
          <a:p>
            <a:pPr algn="ctr" eaLnBrk="1" hangingPunct="1">
              <a:lnSpc>
                <a:spcPct val="75000"/>
              </a:lnSpc>
              <a:spcBef>
                <a:spcPct val="0"/>
              </a:spcBef>
              <a:buFontTx/>
              <a:buNone/>
            </a:pPr>
            <a:r>
              <a:rPr lang="en-US" altLang="fr-FR" sz="2400" dirty="0" smtClean="0">
                <a:solidFill>
                  <a:schemeClr val="accent2">
                    <a:lumMod val="75000"/>
                  </a:schemeClr>
                </a:solidFill>
              </a:rPr>
              <a:t>Activation</a:t>
            </a:r>
          </a:p>
          <a:p>
            <a:pPr algn="ctr" eaLnBrk="1" hangingPunct="1">
              <a:lnSpc>
                <a:spcPct val="75000"/>
              </a:lnSpc>
              <a:spcBef>
                <a:spcPct val="0"/>
              </a:spcBef>
              <a:buFontTx/>
              <a:buNone/>
            </a:pPr>
            <a:r>
              <a:rPr lang="en-US" altLang="fr-FR" sz="2400" dirty="0" smtClean="0">
                <a:solidFill>
                  <a:schemeClr val="accent2">
                    <a:lumMod val="75000"/>
                  </a:schemeClr>
                </a:solidFill>
              </a:rPr>
              <a:t>Spectrum</a:t>
            </a:r>
            <a:endParaRPr lang="en-US" altLang="fr-FR" sz="2400" dirty="0">
              <a:solidFill>
                <a:schemeClr val="accent2">
                  <a:lumMod val="75000"/>
                </a:schemeClr>
              </a:solidFill>
            </a:endParaRPr>
          </a:p>
        </p:txBody>
      </p:sp>
      <p:grpSp>
        <p:nvGrpSpPr>
          <p:cNvPr id="20" name="Groupe 19"/>
          <p:cNvGrpSpPr/>
          <p:nvPr/>
        </p:nvGrpSpPr>
        <p:grpSpPr>
          <a:xfrm>
            <a:off x="457200" y="4077072"/>
            <a:ext cx="3970784" cy="1858887"/>
            <a:chOff x="457200" y="911011"/>
            <a:chExt cx="8459203" cy="3306688"/>
          </a:xfrm>
        </p:grpSpPr>
        <p:sp>
          <p:nvSpPr>
            <p:cNvPr id="21" name="Rectangle 3"/>
            <p:cNvSpPr>
              <a:spLocks noChangeArrowheads="1"/>
            </p:cNvSpPr>
            <p:nvPr/>
          </p:nvSpPr>
          <p:spPr bwMode="auto">
            <a:xfrm>
              <a:off x="457200" y="911011"/>
              <a:ext cx="8305800" cy="3306688"/>
            </a:xfrm>
            <a:prstGeom prst="rect">
              <a:avLst/>
            </a:prstGeom>
            <a:solidFill>
              <a:schemeClr val="accent1">
                <a:lumMod val="20000"/>
                <a:lumOff val="80000"/>
              </a:schemeClr>
            </a:solidFill>
            <a:ln w="2857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a:t>	</a:t>
              </a:r>
            </a:p>
          </p:txBody>
        </p:sp>
        <p:sp>
          <p:nvSpPr>
            <p:cNvPr id="22" name="Line 4"/>
            <p:cNvSpPr>
              <a:spLocks noChangeShapeType="1"/>
            </p:cNvSpPr>
            <p:nvPr/>
          </p:nvSpPr>
          <p:spPr bwMode="auto">
            <a:xfrm>
              <a:off x="762000" y="2438400"/>
              <a:ext cx="7543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5"/>
            <p:cNvSpPr>
              <a:spLocks noChangeShapeType="1"/>
            </p:cNvSpPr>
            <p:nvPr/>
          </p:nvSpPr>
          <p:spPr bwMode="auto">
            <a:xfrm>
              <a:off x="7620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6"/>
            <p:cNvSpPr>
              <a:spLocks noChangeShapeType="1"/>
            </p:cNvSpPr>
            <p:nvPr/>
          </p:nvSpPr>
          <p:spPr bwMode="auto">
            <a:xfrm>
              <a:off x="624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7"/>
            <p:cNvSpPr>
              <a:spLocks noChangeShapeType="1"/>
            </p:cNvSpPr>
            <p:nvPr/>
          </p:nvSpPr>
          <p:spPr bwMode="auto">
            <a:xfrm>
              <a:off x="4343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8"/>
            <p:cNvSpPr>
              <a:spLocks noChangeShapeType="1"/>
            </p:cNvSpPr>
            <p:nvPr/>
          </p:nvSpPr>
          <p:spPr bwMode="auto">
            <a:xfrm>
              <a:off x="80772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9"/>
            <p:cNvSpPr txBox="1">
              <a:spLocks noChangeArrowheads="1"/>
            </p:cNvSpPr>
            <p:nvPr/>
          </p:nvSpPr>
          <p:spPr bwMode="auto">
            <a:xfrm>
              <a:off x="533399" y="2025650"/>
              <a:ext cx="816633"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nm</a:t>
              </a:r>
              <a:endParaRPr lang="fr-FR" altLang="en-US" sz="1000" b="1" baseline="30000" dirty="0">
                <a:solidFill>
                  <a:srgbClr val="000099"/>
                </a:solidFill>
              </a:endParaRPr>
            </a:p>
          </p:txBody>
        </p:sp>
        <p:sp>
          <p:nvSpPr>
            <p:cNvPr id="28" name="Text Box 10"/>
            <p:cNvSpPr txBox="1">
              <a:spLocks noChangeArrowheads="1"/>
            </p:cNvSpPr>
            <p:nvPr/>
          </p:nvSpPr>
          <p:spPr bwMode="auto">
            <a:xfrm>
              <a:off x="4007506" y="2010120"/>
              <a:ext cx="70714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a:t>
              </a:r>
              <a:endParaRPr lang="fr-FR" altLang="en-US" sz="1000" b="1" baseline="30000" dirty="0">
                <a:solidFill>
                  <a:srgbClr val="000099"/>
                </a:solidFill>
              </a:endParaRPr>
            </a:p>
          </p:txBody>
        </p:sp>
        <p:sp>
          <p:nvSpPr>
            <p:cNvPr id="29" name="Text Box 11"/>
            <p:cNvSpPr txBox="1">
              <a:spLocks noChangeArrowheads="1"/>
            </p:cNvSpPr>
            <p:nvPr/>
          </p:nvSpPr>
          <p:spPr bwMode="auto">
            <a:xfrm>
              <a:off x="6019800" y="2025650"/>
              <a:ext cx="876298"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km</a:t>
              </a:r>
              <a:endParaRPr lang="fr-FR" altLang="en-US" sz="1000" b="1" baseline="30000" dirty="0">
                <a:solidFill>
                  <a:srgbClr val="000099"/>
                </a:solidFill>
              </a:endParaRPr>
            </a:p>
          </p:txBody>
        </p:sp>
        <p:sp>
          <p:nvSpPr>
            <p:cNvPr id="30" name="Text Box 12"/>
            <p:cNvSpPr txBox="1">
              <a:spLocks noChangeArrowheads="1"/>
            </p:cNvSpPr>
            <p:nvPr/>
          </p:nvSpPr>
          <p:spPr bwMode="auto">
            <a:xfrm>
              <a:off x="7571500" y="1861721"/>
              <a:ext cx="1191500"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10</a:t>
              </a:r>
              <a:r>
                <a:rPr lang="fr-FR" altLang="en-US" sz="1000" b="1" baseline="30000" dirty="0">
                  <a:solidFill>
                    <a:srgbClr val="000099"/>
                  </a:solidFill>
                </a:rPr>
                <a:t>3</a:t>
              </a:r>
              <a:r>
                <a:rPr lang="fr-FR" altLang="en-US" sz="1000" b="1" dirty="0">
                  <a:solidFill>
                    <a:srgbClr val="000099"/>
                  </a:solidFill>
                </a:rPr>
                <a:t>km</a:t>
              </a:r>
              <a:endParaRPr lang="fr-FR" altLang="en-US" sz="1000" b="1" baseline="30000" dirty="0">
                <a:solidFill>
                  <a:srgbClr val="000099"/>
                </a:solidFill>
              </a:endParaRPr>
            </a:p>
          </p:txBody>
        </p:sp>
        <p:sp>
          <p:nvSpPr>
            <p:cNvPr id="31" name="Line 13"/>
            <p:cNvSpPr>
              <a:spLocks noChangeShapeType="1"/>
            </p:cNvSpPr>
            <p:nvPr/>
          </p:nvSpPr>
          <p:spPr bwMode="auto">
            <a:xfrm>
              <a:off x="24384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Text Box 14"/>
            <p:cNvSpPr txBox="1">
              <a:spLocks noChangeArrowheads="1"/>
            </p:cNvSpPr>
            <p:nvPr/>
          </p:nvSpPr>
          <p:spPr bwMode="auto">
            <a:xfrm>
              <a:off x="2166670" y="2025650"/>
              <a:ext cx="877289" cy="43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000" b="1" dirty="0">
                  <a:solidFill>
                    <a:srgbClr val="000099"/>
                  </a:solidFill>
                </a:rPr>
                <a:t>mm</a:t>
              </a:r>
              <a:endParaRPr lang="fr-FR" altLang="en-US" sz="1000" b="1" baseline="30000" dirty="0">
                <a:solidFill>
                  <a:srgbClr val="000099"/>
                </a:solidFill>
              </a:endParaRPr>
            </a:p>
          </p:txBody>
        </p:sp>
        <p:sp>
          <p:nvSpPr>
            <p:cNvPr id="33" name="Oval 15"/>
            <p:cNvSpPr>
              <a:spLocks noChangeArrowheads="1"/>
            </p:cNvSpPr>
            <p:nvPr/>
          </p:nvSpPr>
          <p:spPr bwMode="auto">
            <a:xfrm>
              <a:off x="6096000" y="3276600"/>
              <a:ext cx="2209800" cy="7620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altLang="en-US" sz="1200" b="1" dirty="0" err="1">
                  <a:solidFill>
                    <a:srgbClr val="996600"/>
                  </a:solidFill>
                </a:rPr>
                <a:t>aerosol</a:t>
              </a:r>
              <a:endParaRPr lang="fr-FR" altLang="en-US" sz="1200" b="1" dirty="0">
                <a:solidFill>
                  <a:srgbClr val="996600"/>
                </a:solidFill>
              </a:endParaRPr>
            </a:p>
          </p:txBody>
        </p:sp>
        <p:sp>
          <p:nvSpPr>
            <p:cNvPr id="34" name="AutoShape 16"/>
            <p:cNvSpPr>
              <a:spLocks noChangeArrowheads="1"/>
            </p:cNvSpPr>
            <p:nvPr/>
          </p:nvSpPr>
          <p:spPr bwMode="auto">
            <a:xfrm rot="17996560">
              <a:off x="7855744" y="2596357"/>
              <a:ext cx="877887" cy="838200"/>
            </a:xfrm>
            <a:custGeom>
              <a:avLst/>
              <a:gdLst>
                <a:gd name="T0" fmla="*/ 26759906 w 21600"/>
                <a:gd name="T1" fmla="*/ 0 h 21600"/>
                <a:gd name="T2" fmla="*/ 0 w 21600"/>
                <a:gd name="T3" fmla="*/ 16263408 h 21600"/>
                <a:gd name="T4" fmla="*/ 26759906 w 21600"/>
                <a:gd name="T5" fmla="*/ 32526817 h 21600"/>
                <a:gd name="T6" fmla="*/ 35679888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AutoShape 19"/>
            <p:cNvSpPr>
              <a:spLocks noChangeArrowheads="1"/>
            </p:cNvSpPr>
            <p:nvPr/>
          </p:nvSpPr>
          <p:spPr bwMode="auto">
            <a:xfrm rot="11375483">
              <a:off x="698500" y="2819400"/>
              <a:ext cx="5221288" cy="838200"/>
            </a:xfrm>
            <a:custGeom>
              <a:avLst/>
              <a:gdLst>
                <a:gd name="T0" fmla="*/ 946591958 w 21600"/>
                <a:gd name="T1" fmla="*/ 0 h 21600"/>
                <a:gd name="T2" fmla="*/ 0 w 21600"/>
                <a:gd name="T3" fmla="*/ 16263408 h 21600"/>
                <a:gd name="T4" fmla="*/ 946591958 w 21600"/>
                <a:gd name="T5" fmla="*/ 32526817 h 21600"/>
                <a:gd name="T6" fmla="*/ 1262122610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Text Box 21"/>
            <p:cNvSpPr txBox="1">
              <a:spLocks noChangeArrowheads="1"/>
            </p:cNvSpPr>
            <p:nvPr/>
          </p:nvSpPr>
          <p:spPr bwMode="auto">
            <a:xfrm>
              <a:off x="1066799" y="1661319"/>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Droplets</a:t>
              </a:r>
              <a:r>
                <a:rPr lang="fr-FR" altLang="en-US" sz="1100" b="1" dirty="0">
                  <a:solidFill>
                    <a:srgbClr val="000099"/>
                  </a:solidFill>
                </a:rPr>
                <a:t> </a:t>
              </a:r>
              <a:r>
                <a:rPr lang="fr-FR" altLang="en-US" sz="1100" b="1" dirty="0" smtClean="0">
                  <a:solidFill>
                    <a:srgbClr val="000099"/>
                  </a:solidFill>
                </a:rPr>
                <a:t>&amp; drops</a:t>
              </a:r>
              <a:endParaRPr lang="fr-FR" altLang="en-US" sz="1100" b="1" dirty="0">
                <a:solidFill>
                  <a:srgbClr val="000099"/>
                </a:solidFill>
              </a:endParaRPr>
            </a:p>
          </p:txBody>
        </p:sp>
        <p:sp>
          <p:nvSpPr>
            <p:cNvPr id="37" name="Text Box 22"/>
            <p:cNvSpPr txBox="1">
              <a:spLocks noChangeArrowheads="1"/>
            </p:cNvSpPr>
            <p:nvPr/>
          </p:nvSpPr>
          <p:spPr bwMode="auto">
            <a:xfrm>
              <a:off x="2819400" y="1787345"/>
              <a:ext cx="179070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turbulence</a:t>
              </a:r>
            </a:p>
          </p:txBody>
        </p:sp>
        <p:sp>
          <p:nvSpPr>
            <p:cNvPr id="38" name="Text Box 23"/>
            <p:cNvSpPr txBox="1">
              <a:spLocks noChangeArrowheads="1"/>
            </p:cNvSpPr>
            <p:nvPr/>
          </p:nvSpPr>
          <p:spPr bwMode="auto">
            <a:xfrm>
              <a:off x="3714752" y="1339850"/>
              <a:ext cx="1847850" cy="46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convection</a:t>
              </a:r>
            </a:p>
          </p:txBody>
        </p:sp>
        <p:sp>
          <p:nvSpPr>
            <p:cNvPr id="39" name="Text Box 24"/>
            <p:cNvSpPr txBox="1">
              <a:spLocks noChangeArrowheads="1"/>
            </p:cNvSpPr>
            <p:nvPr/>
          </p:nvSpPr>
          <p:spPr bwMode="auto">
            <a:xfrm>
              <a:off x="5234731" y="1533227"/>
              <a:ext cx="18288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a:solidFill>
                    <a:srgbClr val="000099"/>
                  </a:solidFill>
                </a:rPr>
                <a:t>Convective cluster</a:t>
              </a:r>
            </a:p>
          </p:txBody>
        </p:sp>
        <p:sp>
          <p:nvSpPr>
            <p:cNvPr id="40" name="Text Box 25"/>
            <p:cNvSpPr txBox="1">
              <a:spLocks noChangeArrowheads="1"/>
            </p:cNvSpPr>
            <p:nvPr/>
          </p:nvSpPr>
          <p:spPr bwMode="auto">
            <a:xfrm>
              <a:off x="6859003" y="1018795"/>
              <a:ext cx="2057400"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Synoptic</a:t>
              </a:r>
              <a:r>
                <a:rPr lang="fr-FR" altLang="en-US" sz="1100" b="1" dirty="0">
                  <a:solidFill>
                    <a:srgbClr val="000099"/>
                  </a:solidFill>
                </a:rPr>
                <a:t> perturbation</a:t>
              </a:r>
            </a:p>
          </p:txBody>
        </p:sp>
        <p:sp>
          <p:nvSpPr>
            <p:cNvPr id="41" name="Text Box 26"/>
            <p:cNvSpPr txBox="1">
              <a:spLocks noChangeArrowheads="1"/>
            </p:cNvSpPr>
            <p:nvPr/>
          </p:nvSpPr>
          <p:spPr bwMode="auto">
            <a:xfrm>
              <a:off x="523354" y="911011"/>
              <a:ext cx="1752599" cy="7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altLang="en-US" sz="1100" b="1" dirty="0" err="1">
                  <a:solidFill>
                    <a:srgbClr val="000099"/>
                  </a:solidFill>
                </a:rPr>
                <a:t>Aerosol</a:t>
              </a:r>
              <a:r>
                <a:rPr lang="fr-FR" altLang="en-US" sz="1100" b="1" dirty="0">
                  <a:solidFill>
                    <a:srgbClr val="000099"/>
                  </a:solidFill>
                </a:rPr>
                <a:t> </a:t>
              </a:r>
              <a:r>
                <a:rPr lang="fr-FR" altLang="en-US" sz="1100" b="1" dirty="0" err="1">
                  <a:solidFill>
                    <a:srgbClr val="000099"/>
                  </a:solidFill>
                </a:rPr>
                <a:t>particles</a:t>
              </a:r>
              <a:endParaRPr lang="fr-FR" altLang="en-US" sz="1100" b="1" dirty="0">
                <a:solidFill>
                  <a:srgbClr val="000099"/>
                </a:solidFill>
              </a:endParaRPr>
            </a:p>
          </p:txBody>
        </p:sp>
        <p:sp>
          <p:nvSpPr>
            <p:cNvPr id="42" name="AutoShape 29"/>
            <p:cNvSpPr>
              <a:spLocks noChangeArrowheads="1"/>
            </p:cNvSpPr>
            <p:nvPr/>
          </p:nvSpPr>
          <p:spPr bwMode="auto">
            <a:xfrm rot="16200000">
              <a:off x="6457156" y="2458244"/>
              <a:ext cx="877888" cy="838200"/>
            </a:xfrm>
            <a:custGeom>
              <a:avLst/>
              <a:gdLst>
                <a:gd name="T0" fmla="*/ 26759977 w 21600"/>
                <a:gd name="T1" fmla="*/ 0 h 21600"/>
                <a:gd name="T2" fmla="*/ 0 w 21600"/>
                <a:gd name="T3" fmla="*/ 16263408 h 21600"/>
                <a:gd name="T4" fmla="*/ 26759977 w 21600"/>
                <a:gd name="T5" fmla="*/ 32526817 h 21600"/>
                <a:gd name="T6" fmla="*/ 35679969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AutoShape 28"/>
            <p:cNvSpPr>
              <a:spLocks noChangeArrowheads="1"/>
            </p:cNvSpPr>
            <p:nvPr/>
          </p:nvSpPr>
          <p:spPr bwMode="auto">
            <a:xfrm>
              <a:off x="786043" y="1295400"/>
              <a:ext cx="744955" cy="838201"/>
            </a:xfrm>
            <a:custGeom>
              <a:avLst/>
              <a:gdLst>
                <a:gd name="T0" fmla="*/ 1737502125 w 21600"/>
                <a:gd name="T1" fmla="*/ 0 h 21600"/>
                <a:gd name="T2" fmla="*/ 0 w 21600"/>
                <a:gd name="T3" fmla="*/ 16263408 h 21600"/>
                <a:gd name="T4" fmla="*/ 1737502125 w 21600"/>
                <a:gd name="T5" fmla="*/ 32526817 h 21600"/>
                <a:gd name="T6" fmla="*/ 2147483647 w 21600"/>
                <a:gd name="T7" fmla="*/ 162634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0033">
                <a:alpha val="49020"/>
              </a:srgbClr>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81308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2549</Words>
  <Application>Microsoft Office PowerPoint</Application>
  <PresentationFormat>Affichage à l'écran (4:3)</PresentationFormat>
  <Paragraphs>603</Paragraphs>
  <Slides>44</Slides>
  <Notes>0</Notes>
  <HiddenSlides>0</HiddenSlides>
  <MMClips>0</MMClips>
  <ScaleCrop>false</ScaleCrop>
  <HeadingPairs>
    <vt:vector size="6" baseType="variant">
      <vt:variant>
        <vt:lpstr>Thème</vt:lpstr>
      </vt:variant>
      <vt:variant>
        <vt:i4>2</vt:i4>
      </vt:variant>
      <vt:variant>
        <vt:lpstr>Serveurs OLE incorporés</vt:lpstr>
      </vt:variant>
      <vt:variant>
        <vt:i4>1</vt:i4>
      </vt:variant>
      <vt:variant>
        <vt:lpstr>Titres des diapositives</vt:lpstr>
      </vt:variant>
      <vt:variant>
        <vt:i4>44</vt:i4>
      </vt:variant>
    </vt:vector>
  </HeadingPairs>
  <TitlesOfParts>
    <vt:vector size="47" baseType="lpstr">
      <vt:lpstr>Thème Office</vt:lpstr>
      <vt:lpstr>Conception personnalisée</vt:lpstr>
      <vt:lpstr>Equation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Brenguier Jean-Louis</dc:creator>
  <cp:lastModifiedBy>Brenguier Jean-Louis</cp:lastModifiedBy>
  <cp:revision>29</cp:revision>
  <dcterms:created xsi:type="dcterms:W3CDTF">2015-04-13T08:53:30Z</dcterms:created>
  <dcterms:modified xsi:type="dcterms:W3CDTF">2015-04-14T14:55:42Z</dcterms:modified>
</cp:coreProperties>
</file>