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82" r:id="rId2"/>
  </p:sldMasterIdLst>
  <p:notesMasterIdLst>
    <p:notesMasterId r:id="rId14"/>
  </p:notesMasterIdLst>
  <p:handoutMasterIdLst>
    <p:handoutMasterId r:id="rId15"/>
  </p:handoutMasterIdLst>
  <p:sldIdLst>
    <p:sldId id="310" r:id="rId3"/>
    <p:sldId id="352" r:id="rId4"/>
    <p:sldId id="360" r:id="rId5"/>
    <p:sldId id="361" r:id="rId6"/>
    <p:sldId id="354" r:id="rId7"/>
    <p:sldId id="353" r:id="rId8"/>
    <p:sldId id="355" r:id="rId9"/>
    <p:sldId id="356" r:id="rId10"/>
    <p:sldId id="357" r:id="rId11"/>
    <p:sldId id="359" r:id="rId12"/>
    <p:sldId id="362" r:id="rId13"/>
  </p:sldIdLst>
  <p:sldSz cx="9144000" cy="6858000" type="screen4x3"/>
  <p:notesSz cx="6769100" cy="9906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DEA900"/>
    <a:srgbClr val="0099FF"/>
    <a:srgbClr val="C0C0C0"/>
    <a:srgbClr val="000099"/>
    <a:srgbClr val="339933"/>
    <a:srgbClr val="660066"/>
    <a:srgbClr val="FFFFFF"/>
    <a:srgbClr val="0066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77730" autoAdjust="0"/>
  </p:normalViewPr>
  <p:slideViewPr>
    <p:cSldViewPr snapToGrid="0" showGuides="1">
      <p:cViewPr>
        <p:scale>
          <a:sx n="60" d="100"/>
          <a:sy n="60" d="100"/>
        </p:scale>
        <p:origin x="-1890" y="-342"/>
      </p:cViewPr>
      <p:guideLst>
        <p:guide orient="horz" pos="4287"/>
        <p:guide orient="horz" pos="2196"/>
        <p:guide orient="horz" pos="454"/>
        <p:guide orient="horz" pos="720"/>
        <p:guide pos="821"/>
        <p:guide pos="495"/>
        <p:guide pos="3241"/>
        <p:guide pos="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napToGrid="0" showGuides="1">
      <p:cViewPr varScale="1">
        <p:scale>
          <a:sx n="50" d="100"/>
          <a:sy n="50" d="100"/>
        </p:scale>
        <p:origin x="-1878" y="-102"/>
      </p:cViewPr>
      <p:guideLst>
        <p:guide orient="horz" pos="3119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2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2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de-DE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9275"/>
            <a:ext cx="2938463" cy="492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de-DE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39275"/>
            <a:ext cx="2938462" cy="492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4BF3EC8-AD40-2441-B9A4-7B666D6DD06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09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2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2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8688" y="738188"/>
            <a:ext cx="4926012" cy="3694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78363"/>
            <a:ext cx="4972050" cy="4514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Hier klicken, um Master-Textformat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9275"/>
            <a:ext cx="2938463" cy="492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39275"/>
            <a:ext cx="2938462" cy="492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06FD5E9-C9E0-0846-B1A5-8A03C092B2BA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200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5613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2813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68425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5625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6335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“Mechanistic” parameterizations do a good job of capturing droplet number for nearly adiabatic clouds and… when you know the input (they capture the physics).</a:t>
                </a:r>
              </a:p>
              <a:p>
                <a:r>
                  <a:rPr lang="en-GB" dirty="0" smtClean="0"/>
                  <a:t>Two types, those based upon fits to parcel model simulation for Smax, and those derived from theoretical considerations (computationally 20-40% more expensive). </a:t>
                </a:r>
              </a:p>
              <a:p>
                <a:pPr marL="457200" indent="-457200" algn="just">
                  <a:buFont typeface="+mj-lt"/>
                  <a:buAutoNum type="arabicPeriod"/>
                </a:pPr>
                <a:r>
                  <a:rPr lang="en-GB" sz="12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Tendency of supersaturation to increase due to the cooling of the parcel during ascent.</a:t>
                </a:r>
              </a:p>
              <a:p>
                <a:pPr marL="457200" indent="-457200" algn="just">
                  <a:buFont typeface="+mj-lt"/>
                  <a:buAutoNum type="arabicPeriod" startAt="2"/>
                </a:pPr>
                <a:r>
                  <a:rPr lang="en-GB" sz="12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Tendency of supersaturation to decrease because of depletion of water vapour by the activated aerosols.</a:t>
                </a:r>
              </a:p>
              <a:p>
                <a:r>
                  <a:rPr lang="en-GB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Parameterisations solve for SSmax. </a:t>
                </a:r>
                <a:endParaRPr lang="en-GB" dirty="0" smtClean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GB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ARG</a:t>
                </a:r>
              </a:p>
              <a:p>
                <a:pPr marL="228600" indent="-228600" algn="l">
                  <a:buFont typeface="+mj-lt"/>
                  <a:buAutoNum type="arabicPeriod"/>
                </a:pPr>
                <a:r>
                  <a:rPr lang="en-GB" sz="1200" dirty="0" smtClean="0"/>
                  <a:t>Fit </a:t>
                </a:r>
                <a:r>
                  <a:rPr lang="en-GB" sz="1200" dirty="0"/>
                  <a:t>of parcel model simulation for </a:t>
                </a:r>
                <a:r>
                  <a:rPr lang="en-GB" sz="1200" dirty="0" smtClean="0"/>
                  <a:t>S</a:t>
                </a:r>
                <a:r>
                  <a:rPr lang="en-GB" sz="1200" baseline="-25000" dirty="0" smtClean="0"/>
                  <a:t>max</a:t>
                </a:r>
                <a:r>
                  <a:rPr lang="en-GB" sz="1200" dirty="0" smtClean="0"/>
                  <a:t>.</a:t>
                </a:r>
                <a:endParaRPr lang="en-GB" sz="1200" dirty="0"/>
              </a:p>
              <a:p>
                <a:pPr marL="228600" indent="-228600" algn="l">
                  <a:buFont typeface="+mj-lt"/>
                  <a:buAutoNum type="arabicPeriod"/>
                </a:pPr>
                <a:r>
                  <a:rPr lang="en-GB" sz="1200" dirty="0" smtClean="0"/>
                  <a:t>Computationally efficient.</a:t>
                </a:r>
                <a:endParaRPr lang="en-GB" sz="1200" dirty="0"/>
              </a:p>
              <a:p>
                <a:pPr marL="228600" indent="-228600" algn="l">
                  <a:buFont typeface="+mj-lt"/>
                  <a:buAutoNum type="arabicPeriod"/>
                </a:pPr>
                <a:r>
                  <a:rPr lang="en-GB" sz="1200" dirty="0" smtClean="0"/>
                  <a:t>Neglects </a:t>
                </a:r>
                <a:r>
                  <a:rPr lang="en-GB" sz="1200" dirty="0"/>
                  <a:t>kinetic limitation mechanisms for </a:t>
                </a:r>
                <a:r>
                  <a:rPr lang="en-GB" sz="1200" dirty="0" smtClean="0"/>
                  <a:t>droplet nucleation</a:t>
                </a:r>
                <a:r>
                  <a:rPr lang="en-GB" sz="1200" dirty="0"/>
                  <a:t>. Such an approximation </a:t>
                </a:r>
                <a:r>
                  <a:rPr lang="en-GB" sz="1200" dirty="0" smtClean="0"/>
                  <a:t>performs well </a:t>
                </a:r>
                <a:r>
                  <a:rPr lang="en-GB" sz="1200" dirty="0"/>
                  <a:t>for all but extremely polluted conditions.</a:t>
                </a:r>
              </a:p>
              <a:p>
                <a:pPr marL="228600" indent="-228600" algn="l">
                  <a:buFont typeface="+mj-lt"/>
                  <a:buAutoNum type="arabicPeriod"/>
                </a:pPr>
                <a:r>
                  <a:rPr lang="en-GB" sz="1400" b="1" i="0">
                    <a:solidFill>
                      <a:srgbClr val="00B0F0"/>
                    </a:solidFill>
                    <a:latin typeface="Cambria Math"/>
                    <a:ea typeface="Cambria Math"/>
                  </a:rPr>
                  <a:t>𝜶</a:t>
                </a:r>
                <a:r>
                  <a:rPr lang="en-GB" sz="1400" b="1" i="0" smtClean="0">
                    <a:solidFill>
                      <a:srgbClr val="00B0F0"/>
                    </a:solidFill>
                    <a:latin typeface="Cambria Math"/>
                    <a:ea typeface="Cambria Math"/>
                  </a:rPr>
                  <a:t>_</a:t>
                </a:r>
                <a:r>
                  <a:rPr lang="en-GB" sz="1400" b="1" i="0">
                    <a:solidFill>
                      <a:srgbClr val="00B0F0"/>
                    </a:solidFill>
                    <a:latin typeface="Cambria Math"/>
                  </a:rPr>
                  <a:t>𝒎</a:t>
                </a:r>
                <a:r>
                  <a:rPr kumimoji="1" lang="en-GB" sz="1400" b="1" kern="1200" dirty="0" smtClean="0">
                    <a:solidFill>
                      <a:srgbClr val="00B0F0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kumimoji="1" lang="en-GB" sz="1400" b="1" kern="1200" dirty="0">
                    <a:solidFill>
                      <a:srgbClr val="00B0F0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is tuned </a:t>
                </a:r>
                <a:r>
                  <a:rPr lang="en-GB" sz="1400" b="1" dirty="0">
                    <a:solidFill>
                      <a:srgbClr val="00B0F0"/>
                    </a:solidFill>
                  </a:rPr>
                  <a:t>to a value of unity.</a:t>
                </a:r>
              </a:p>
              <a:p>
                <a:pPr marL="228600" indent="-228600" algn="l">
                  <a:buFont typeface="+mj-lt"/>
                  <a:buAutoNum type="arabicPeriod"/>
                </a:pPr>
                <a:r>
                  <a:rPr lang="en-GB" sz="1200" dirty="0" smtClean="0"/>
                  <a:t>Used </a:t>
                </a:r>
                <a:r>
                  <a:rPr lang="en-GB" sz="1200" dirty="0"/>
                  <a:t>numerical simulations to </a:t>
                </a:r>
                <a:r>
                  <a:rPr lang="en-GB" sz="1200" dirty="0" smtClean="0"/>
                  <a:t>parameterize dependence </a:t>
                </a:r>
                <a:r>
                  <a:rPr lang="en-GB" sz="1200" dirty="0"/>
                  <a:t>on width of aerosol size distribution</a:t>
                </a:r>
                <a:r>
                  <a:rPr lang="en-GB" sz="1200" dirty="0" smtClean="0"/>
                  <a:t>.</a:t>
                </a:r>
              </a:p>
              <a:p>
                <a:pPr marL="0" indent="0" algn="l">
                  <a:buFont typeface="+mj-lt"/>
                  <a:buNone/>
                </a:pPr>
                <a:r>
                  <a:rPr lang="en-GB" sz="1200" dirty="0" smtClean="0"/>
                  <a:t>NENES</a:t>
                </a:r>
              </a:p>
              <a:p>
                <a:pPr marL="342900" indent="-342900" algn="l">
                  <a:buFont typeface="+mj-lt"/>
                  <a:buAutoNum type="arabicPeriod"/>
                </a:pPr>
                <a:r>
                  <a:rPr lang="en-GB" sz="1200" dirty="0" smtClean="0"/>
                  <a:t>Derived </a:t>
                </a:r>
                <a:r>
                  <a:rPr lang="en-GB" sz="1200" dirty="0"/>
                  <a:t>from theoretical </a:t>
                </a:r>
                <a:r>
                  <a:rPr lang="en-GB" sz="1200" dirty="0" smtClean="0"/>
                  <a:t>consideration.</a:t>
                </a:r>
                <a:endParaRPr lang="en-GB" sz="1200" dirty="0"/>
              </a:p>
              <a:p>
                <a:pPr marL="342900" indent="-342900" algn="l">
                  <a:buFont typeface="+mj-lt"/>
                  <a:buAutoNum type="arabicPeriod"/>
                </a:pPr>
                <a:r>
                  <a:rPr lang="en-GB" sz="1200" dirty="0" smtClean="0"/>
                  <a:t>Computationally 20-40</a:t>
                </a:r>
                <a:r>
                  <a:rPr lang="en-GB" sz="1200" dirty="0"/>
                  <a:t>% more expensive than ARG depending </a:t>
                </a:r>
                <a:r>
                  <a:rPr lang="en-GB" sz="1200" dirty="0" smtClean="0"/>
                  <a:t>on mode </a:t>
                </a:r>
                <a:r>
                  <a:rPr lang="en-GB" sz="1200" dirty="0"/>
                  <a:t>number </a:t>
                </a:r>
                <a:r>
                  <a:rPr lang="en-GB" sz="1200" dirty="0" smtClean="0"/>
                  <a:t>(need </a:t>
                </a:r>
                <a:r>
                  <a:rPr lang="en-GB" sz="1200" dirty="0"/>
                  <a:t>some </a:t>
                </a:r>
                <a:r>
                  <a:rPr lang="en-GB" sz="1200" dirty="0" smtClean="0"/>
                  <a:t>iterations).</a:t>
                </a:r>
                <a:endParaRPr lang="en-GB" sz="1200" dirty="0"/>
              </a:p>
              <a:p>
                <a:pPr marL="342900" indent="-342900" algn="l">
                  <a:buFont typeface="+mj-lt"/>
                  <a:buAutoNum type="arabicPeriod"/>
                </a:pPr>
                <a:r>
                  <a:rPr lang="en-GB" sz="1200" dirty="0" smtClean="0"/>
                  <a:t>Can </a:t>
                </a:r>
                <a:r>
                  <a:rPr lang="en-GB" sz="1200" dirty="0"/>
                  <a:t>treat very complex internal/external aerosol, </a:t>
                </a:r>
                <a:r>
                  <a:rPr lang="en-GB" sz="1200" dirty="0" smtClean="0"/>
                  <a:t>and effects </a:t>
                </a:r>
                <a:r>
                  <a:rPr lang="en-GB" sz="1200" dirty="0"/>
                  <a:t>of organic films on droplet growth kinetics.</a:t>
                </a:r>
              </a:p>
              <a:p>
                <a:pPr marL="342900" indent="-342900" algn="l">
                  <a:buFont typeface="+mj-lt"/>
                  <a:buAutoNum type="arabicPeriod"/>
                </a:pPr>
                <a:r>
                  <a:rPr lang="en-GB" sz="1400" b="1" dirty="0" smtClean="0">
                    <a:solidFill>
                      <a:srgbClr val="00B0F0"/>
                    </a:solidFill>
                  </a:rPr>
                  <a:t>Accounts </a:t>
                </a:r>
                <a:r>
                  <a:rPr lang="en-GB" sz="1400" b="1" dirty="0">
                    <a:solidFill>
                      <a:srgbClr val="00B0F0"/>
                    </a:solidFill>
                  </a:rPr>
                  <a:t>for the dependence on </a:t>
                </a:r>
                <a:endParaRPr lang="en-GB" sz="1400" b="1" dirty="0" smtClean="0">
                  <a:solidFill>
                    <a:srgbClr val="00B0F0"/>
                  </a:solidFill>
                </a:endParaRPr>
              </a:p>
              <a:p>
                <a:pPr algn="l"/>
                <a:r>
                  <a:rPr lang="en-GB" sz="1400" b="1" dirty="0">
                    <a:solidFill>
                      <a:srgbClr val="00B0F0"/>
                    </a:solidFill>
                  </a:rPr>
                  <a:t> </a:t>
                </a:r>
                <a:r>
                  <a:rPr lang="en-GB" sz="1400" b="1" dirty="0" smtClean="0">
                    <a:solidFill>
                      <a:srgbClr val="00B0F0"/>
                    </a:solidFill>
                  </a:rPr>
                  <a:t>      value </a:t>
                </a:r>
                <a:r>
                  <a:rPr lang="en-GB" sz="1400" b="1" dirty="0">
                    <a:solidFill>
                      <a:srgbClr val="00B0F0"/>
                    </a:solidFill>
                  </a:rPr>
                  <a:t>of </a:t>
                </a:r>
                <a:r>
                  <a:rPr lang="en-GB" sz="1400" b="1" i="0">
                    <a:solidFill>
                      <a:srgbClr val="00B0F0"/>
                    </a:solidFill>
                    <a:latin typeface="Cambria Math"/>
                    <a:ea typeface="Cambria Math"/>
                  </a:rPr>
                  <a:t>𝜶_</a:t>
                </a:r>
                <a:r>
                  <a:rPr lang="en-GB" sz="1400" b="1" i="0">
                    <a:solidFill>
                      <a:srgbClr val="00B0F0"/>
                    </a:solidFill>
                    <a:latin typeface="Cambria Math"/>
                  </a:rPr>
                  <a:t>𝒎</a:t>
                </a:r>
                <a:r>
                  <a:rPr lang="en-GB" sz="1400" b="1" dirty="0" smtClean="0">
                    <a:solidFill>
                      <a:srgbClr val="00B0F0"/>
                    </a:solidFill>
                  </a:rPr>
                  <a:t>.</a:t>
                </a:r>
                <a:endParaRPr lang="en-GB" sz="1400" b="1" dirty="0">
                  <a:solidFill>
                    <a:srgbClr val="00B0F0"/>
                  </a:solidFill>
                </a:endParaRPr>
              </a:p>
              <a:p>
                <a:pPr marL="342900" indent="-342900" algn="l">
                  <a:buFont typeface="+mj-lt"/>
                  <a:buAutoNum type="arabicPeriod" startAt="5"/>
                </a:pPr>
                <a:r>
                  <a:rPr lang="en-GB" sz="1200" dirty="0" smtClean="0"/>
                  <a:t>Provides </a:t>
                </a:r>
                <a:r>
                  <a:rPr lang="en-GB" sz="1200" dirty="0"/>
                  <a:t>physically-based treatment of dependence </a:t>
                </a:r>
                <a:r>
                  <a:rPr lang="en-GB" sz="1200" dirty="0" smtClean="0"/>
                  <a:t>on width </a:t>
                </a:r>
                <a:r>
                  <a:rPr lang="en-GB" sz="1200" dirty="0"/>
                  <a:t>of size distribution.</a:t>
                </a:r>
              </a:p>
              <a:p>
                <a:pPr marL="0" indent="0" algn="l">
                  <a:buFont typeface="+mj-lt"/>
                  <a:buNone/>
                </a:pPr>
                <a:endParaRPr lang="en-GB" sz="1200" dirty="0"/>
              </a:p>
              <a:p>
                <a:endParaRPr lang="en-GB" dirty="0" smtClean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GB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Uses a derived approximate expression for SSmax assuming all particles start at there equilibrium size and grow further depending on SS (fitting based).</a:t>
                </a:r>
              </a:p>
              <a:p>
                <a:r>
                  <a:rPr lang="en-GB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Iterative approach to find SSmax. Accounts for kinetic limitations on the growth of larger particles.</a:t>
                </a:r>
              </a:p>
              <a:p>
                <a:r>
                  <a:rPr lang="en-GB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Nact is then calculated via: Number of aerosol particles with a critical supersaturation (Sc) less than SSmax. </a:t>
                </a:r>
              </a:p>
              <a:p>
                <a:pPr marL="0" indent="0" algn="just">
                  <a:buFont typeface="+mj-lt"/>
                  <a:buNone/>
                </a:pPr>
                <a:endParaRPr lang="en-GB" sz="1200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GB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 algn="l">
                  <a:buFont typeface="Arial" pitchFamily="34" charset="0"/>
                  <a:buChar char="•"/>
                </a:pPr>
                <a:r>
                  <a:rPr kumimoji="1" lang="en-GB" sz="1200" kern="1200" dirty="0" smtClean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Couple an adiabatic parcel model to and Markov Chain Monte Carlo (MCMC) algorithm. </a:t>
                </a:r>
                <a:r>
                  <a:rPr kumimoji="1" lang="en-GB" sz="1200" i="1" kern="1200" dirty="0" smtClean="0">
                    <a:solidFill>
                      <a:srgbClr val="FF0000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See Partridge et al., 2012 for more details.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r>
                  <a:rPr kumimoji="1" lang="en-GB" sz="1200" kern="1200" dirty="0" smtClean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Use </a:t>
                </a:r>
                <a:r>
                  <a:rPr kumimoji="1" lang="en-GB" sz="1200" kern="1200" dirty="0" smtClean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MCMC to invoke </a:t>
                </a:r>
                <a:r>
                  <a:rPr kumimoji="1" lang="en-GB" sz="1200" kern="1200" dirty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posterior probability density functions of the cloud model input parameters used to describe the </a:t>
                </a:r>
                <a:r>
                  <a:rPr lang="en-GB" sz="1200" b="1" i="0">
                    <a:latin typeface="Cambria Math"/>
                    <a:ea typeface="Cambria Math"/>
                  </a:rPr>
                  <a:t>𝜶_</a:t>
                </a:r>
                <a:r>
                  <a:rPr lang="en-GB" sz="1200" b="1" i="0">
                    <a:latin typeface="Cambria Math"/>
                  </a:rPr>
                  <a:t>𝒎</a:t>
                </a:r>
                <a:r>
                  <a:rPr kumimoji="1" lang="en-GB" sz="1200" kern="1200" dirty="0" smtClean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, updraft velocity, </a:t>
                </a:r>
                <a:r>
                  <a:rPr kumimoji="1" lang="en-GB" sz="1200" kern="1200" dirty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and aerosol physiochemical conditions</a:t>
                </a:r>
                <a:r>
                  <a:rPr kumimoji="1" lang="en-GB" sz="1200" kern="1200" dirty="0" smtClean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.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r>
                  <a:rPr kumimoji="1" lang="en-GB" sz="1200" kern="1200" dirty="0" smtClean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Framework </a:t>
                </a:r>
                <a:r>
                  <a:rPr kumimoji="1" lang="en-GB" sz="1200" kern="1200" dirty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not only provides an estimate of the </a:t>
                </a:r>
                <a:r>
                  <a:rPr kumimoji="1" lang="en-GB" sz="1200" i="1" kern="1200" dirty="0">
                    <a:solidFill>
                      <a:srgbClr val="FF0000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optimal parameter values</a:t>
                </a:r>
                <a:r>
                  <a:rPr kumimoji="1" lang="en-GB" sz="1200" kern="1200" dirty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, but also a sample set of the underlying (posterior) </a:t>
                </a:r>
                <a:r>
                  <a:rPr kumimoji="1" lang="en-GB" sz="1200" i="1" kern="1200" dirty="0" smtClean="0">
                    <a:solidFill>
                      <a:srgbClr val="FF0000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uncertainty.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r>
                  <a:rPr kumimoji="1" lang="en-GB" sz="1200" kern="1200" dirty="0" smtClean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Allowing </a:t>
                </a:r>
                <a:r>
                  <a:rPr kumimoji="1" lang="en-GB" sz="1200" kern="1200" dirty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us to in a statistically robust manner provide a measure of the </a:t>
                </a:r>
                <a:r>
                  <a:rPr kumimoji="1" lang="en-GB" sz="1200" i="1" kern="1200" dirty="0">
                    <a:solidFill>
                      <a:srgbClr val="FF0000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discrepancy between the model and in-situ measurements</a:t>
                </a:r>
                <a:r>
                  <a:rPr kumimoji="1" lang="en-GB" sz="1200" kern="1200" dirty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 of cloud droplet size distributions </a:t>
                </a:r>
                <a:r>
                  <a:rPr kumimoji="1" lang="en-GB" sz="1200" i="1" kern="1200" dirty="0">
                    <a:solidFill>
                      <a:srgbClr val="FF0000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as a function of the </a:t>
                </a:r>
                <a:r>
                  <a:rPr kumimoji="1" lang="en-GB" sz="1200" i="1" kern="1200" dirty="0" smtClean="0">
                    <a:solidFill>
                      <a:srgbClr val="FF0000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calibration (input) </a:t>
                </a:r>
                <a:r>
                  <a:rPr kumimoji="1" lang="en-GB" sz="1200" i="1" kern="1200" dirty="0">
                    <a:solidFill>
                      <a:srgbClr val="FF0000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parameters.</a:t>
                </a:r>
                <a:r>
                  <a:rPr kumimoji="1" lang="en-GB" sz="1200" kern="1200" dirty="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  <a:cs typeface="ＭＳ Ｐゴシック" charset="-128"/>
                  </a:rPr>
                  <a:t> </a:t>
                </a:r>
                <a:endParaRPr kumimoji="1" lang="en-GB" sz="1200" kern="1200" dirty="0" smtClean="0">
                  <a:solidFill>
                    <a:schemeClr val="tx1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  <a:p>
                <a:endParaRPr lang="en-GB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FD5E9-C9E0-0846-B1A5-8A03C092B2BA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783263" y="685800"/>
            <a:ext cx="3200400" cy="2286000"/>
            <a:chOff x="3696" y="336"/>
            <a:chExt cx="2016" cy="1440"/>
          </a:xfrm>
        </p:grpSpPr>
        <p:sp>
          <p:nvSpPr>
            <p:cNvPr id="3" name="Line 25"/>
            <p:cNvSpPr>
              <a:spLocks noChangeShapeType="1"/>
            </p:cNvSpPr>
            <p:nvPr userDrawn="1"/>
          </p:nvSpPr>
          <p:spPr bwMode="auto">
            <a:xfrm>
              <a:off x="3696" y="336"/>
              <a:ext cx="2016" cy="0"/>
            </a:xfrm>
            <a:prstGeom prst="line">
              <a:avLst/>
            </a:prstGeom>
            <a:noFill/>
            <a:ln w="12700" cap="sq">
              <a:solidFill>
                <a:srgbClr val="0066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Times New Roman" charset="0"/>
              </a:endParaRPr>
            </a:p>
          </p:txBody>
        </p:sp>
        <p:sp>
          <p:nvSpPr>
            <p:cNvPr id="4" name="Line 26"/>
            <p:cNvSpPr>
              <a:spLocks noChangeShapeType="1"/>
            </p:cNvSpPr>
            <p:nvPr userDrawn="1"/>
          </p:nvSpPr>
          <p:spPr bwMode="auto">
            <a:xfrm>
              <a:off x="5712" y="336"/>
              <a:ext cx="0" cy="1440"/>
            </a:xfrm>
            <a:prstGeom prst="line">
              <a:avLst/>
            </a:prstGeom>
            <a:noFill/>
            <a:ln w="12700" cap="sq">
              <a:solidFill>
                <a:srgbClr val="0066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Times New Roman" charset="0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 flipH="1" flipV="1">
            <a:off x="228600" y="4038600"/>
            <a:ext cx="3200400" cy="2286000"/>
            <a:chOff x="3696" y="336"/>
            <a:chExt cx="2016" cy="1440"/>
          </a:xfrm>
        </p:grpSpPr>
        <p:sp>
          <p:nvSpPr>
            <p:cNvPr id="6" name="Line 28"/>
            <p:cNvSpPr>
              <a:spLocks noChangeShapeType="1"/>
            </p:cNvSpPr>
            <p:nvPr userDrawn="1"/>
          </p:nvSpPr>
          <p:spPr bwMode="auto">
            <a:xfrm>
              <a:off x="3696" y="336"/>
              <a:ext cx="2016" cy="0"/>
            </a:xfrm>
            <a:prstGeom prst="line">
              <a:avLst/>
            </a:prstGeom>
            <a:noFill/>
            <a:ln w="12700" cap="sq">
              <a:solidFill>
                <a:srgbClr val="0066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Times New Roman" charset="0"/>
              </a:endParaRPr>
            </a:p>
          </p:txBody>
        </p:sp>
        <p:sp>
          <p:nvSpPr>
            <p:cNvPr id="7" name="Line 29"/>
            <p:cNvSpPr>
              <a:spLocks noChangeShapeType="1"/>
            </p:cNvSpPr>
            <p:nvPr userDrawn="1"/>
          </p:nvSpPr>
          <p:spPr bwMode="auto">
            <a:xfrm>
              <a:off x="5712" y="336"/>
              <a:ext cx="0" cy="1440"/>
            </a:xfrm>
            <a:prstGeom prst="line">
              <a:avLst/>
            </a:prstGeom>
            <a:noFill/>
            <a:ln w="12700" cap="sq">
              <a:solidFill>
                <a:srgbClr val="0066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Times New Roman" charset="0"/>
              </a:endParaRPr>
            </a:p>
          </p:txBody>
        </p:sp>
      </p:grpSp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400800"/>
            <a:ext cx="24193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28600"/>
            <a:ext cx="269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3C5CF5-0CC1-46F3-BE4C-A93537BAB3FB}" type="datetimeFigureOut">
              <a:rPr lang="en-GB" smtClean="0"/>
              <a:t>08/05/2015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31E910-A90B-45C0-ACA4-42F4BB69261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78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ext Box 39"/>
          <p:cNvSpPr txBox="1">
            <a:spLocks noChangeArrowheads="1"/>
          </p:cNvSpPr>
          <p:nvPr userDrawn="1"/>
        </p:nvSpPr>
        <p:spPr bwMode="auto">
          <a:xfrm>
            <a:off x="228600" y="152400"/>
            <a:ext cx="54864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endParaRPr lang="de-DE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93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-109" charset="2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-109" charset="2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9" charset="2"/>
        <a:defRPr>
          <a:solidFill>
            <a:schemeClr val="tx1"/>
          </a:solidFill>
          <a:latin typeface="+mn-lt"/>
          <a:ea typeface="ＭＳ Ｐゴシック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09" charset="2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09" charset="2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ext Box 39"/>
          <p:cNvSpPr txBox="1">
            <a:spLocks noChangeArrowheads="1"/>
          </p:cNvSpPr>
          <p:nvPr userDrawn="1"/>
        </p:nvSpPr>
        <p:spPr bwMode="auto">
          <a:xfrm>
            <a:off x="228600" y="152400"/>
            <a:ext cx="54864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de-DE" sz="1800">
              <a:latin typeface="Times New Roman" charset="0"/>
            </a:endParaRPr>
          </a:p>
        </p:txBody>
      </p:sp>
      <p:grpSp>
        <p:nvGrpSpPr>
          <p:cNvPr id="2" name="Group 5"/>
          <p:cNvGrpSpPr/>
          <p:nvPr userDrawn="1"/>
        </p:nvGrpSpPr>
        <p:grpSpPr>
          <a:xfrm>
            <a:off x="0" y="0"/>
            <a:ext cx="754061" cy="6853238"/>
            <a:chOff x="0" y="0"/>
            <a:chExt cx="754061" cy="6853238"/>
          </a:xfrm>
        </p:grpSpPr>
        <p:pic>
          <p:nvPicPr>
            <p:cNvPr id="1027" name="Picture 60" descr="gradient_vertical"/>
            <p:cNvPicPr>
              <a:picLocks noChangeAspect="1" noChangeArrowheads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0"/>
              <a:ext cx="360000" cy="685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61" descr="corner"/>
            <p:cNvPicPr>
              <a:picLocks noChangeAspect="1" noChangeArrowheads="1"/>
            </p:cNvPicPr>
            <p:nvPr userDrawn="1"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54011" y="0"/>
              <a:ext cx="40005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65" descr="2256_ox_brand_blue_pos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0968" y="6516879"/>
              <a:ext cx="315721" cy="315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-65" charset="2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-65" charset="2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65" charset="2"/>
        <a:defRPr>
          <a:solidFill>
            <a:schemeClr val="tx1"/>
          </a:solidFill>
          <a:latin typeface="+mn-lt"/>
          <a:ea typeface="ＭＳ Ｐゴシック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65" charset="2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65" charset="2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80164"/>
            <a:ext cx="9144000" cy="2074718"/>
          </a:xfrm>
          <a:solidFill>
            <a:schemeClr val="bg1">
              <a:lumMod val="85000"/>
              <a:alpha val="67000"/>
            </a:schemeClr>
          </a:solidFill>
        </p:spPr>
        <p:txBody>
          <a:bodyPr>
            <a:normAutofit/>
          </a:bodyPr>
          <a:lstStyle/>
          <a:p>
            <a:pPr algn="ctr" defTabSz="4389438">
              <a:lnSpc>
                <a:spcPct val="90000"/>
              </a:lnSpc>
              <a:spcBef>
                <a:spcPct val="25000"/>
              </a:spcBef>
              <a:defRPr/>
            </a:pPr>
            <a:r>
              <a:rPr lang="en-GB" dirty="0" smtClean="0">
                <a:solidFill>
                  <a:schemeClr val="accent1"/>
                </a:solidFill>
                <a:latin typeface="Arial" charset="0"/>
                <a:cs typeface="Times New Roman" charset="0"/>
              </a:rPr>
              <a:t>Comparing droplet activation parameterisations against adiabatic parcel models using a novel inverse modelling framework</a:t>
            </a:r>
            <a:endParaRPr lang="en-GB" dirty="0">
              <a:solidFill>
                <a:schemeClr val="accent1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31808"/>
            <a:ext cx="9143999" cy="1282175"/>
          </a:xfrm>
        </p:spPr>
        <p:txBody>
          <a:bodyPr>
            <a:noAutofit/>
          </a:bodyPr>
          <a:lstStyle/>
          <a:p>
            <a:endParaRPr lang="en-GB" sz="2300" dirty="0" smtClean="0">
              <a:solidFill>
                <a:schemeClr val="tx1"/>
              </a:solidFill>
            </a:endParaRPr>
          </a:p>
          <a:p>
            <a:pPr algn="l"/>
            <a:r>
              <a:rPr lang="en-GB" sz="2300" dirty="0" smtClean="0">
                <a:solidFill>
                  <a:schemeClr val="tx1"/>
                </a:solidFill>
              </a:rPr>
              <a:t>Warsaw: April 20</a:t>
            </a:r>
            <a:r>
              <a:rPr lang="en-GB" sz="2300" baseline="30000" dirty="0" smtClean="0">
                <a:solidFill>
                  <a:schemeClr val="tx1"/>
                </a:solidFill>
              </a:rPr>
              <a:t>th</a:t>
            </a:r>
            <a:r>
              <a:rPr lang="en-GB" sz="2300" dirty="0" smtClean="0">
                <a:solidFill>
                  <a:schemeClr val="tx1"/>
                </a:solidFill>
              </a:rPr>
              <a:t> 2015: </a:t>
            </a:r>
            <a:r>
              <a:rPr lang="en-GB" sz="2300" dirty="0">
                <a:solidFill>
                  <a:schemeClr val="tx1"/>
                </a:solidFill>
              </a:rPr>
              <a:t>Eulerian vs. Lagrangian methods for cloud microphysics</a:t>
            </a:r>
            <a:endParaRPr lang="en-GB" sz="23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69707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</a:rPr>
              <a:t>D</a:t>
            </a:r>
            <a:r>
              <a:rPr lang="en-GB" sz="2800" b="1" dirty="0" smtClean="0"/>
              <a:t>aniel</a:t>
            </a:r>
            <a:r>
              <a:rPr lang="en-GB" sz="2800" b="1" dirty="0" smtClean="0">
                <a:solidFill>
                  <a:schemeClr val="tx1"/>
                </a:solidFill>
              </a:rPr>
              <a:t> Partridge*, Ricardo Morales and Philip Stier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*dan.partridge@aces.su.se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13" y="153805"/>
            <a:ext cx="1352550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05" y="220988"/>
            <a:ext cx="989583" cy="9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7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Implications for GCM ECHAM-HAM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8" y="829456"/>
            <a:ext cx="7598978" cy="56948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r="5307" b="7276"/>
          <a:stretch/>
        </p:blipFill>
        <p:spPr bwMode="auto">
          <a:xfrm rot="16200000">
            <a:off x="4035684" y="1033121"/>
            <a:ext cx="4251470" cy="55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9"/>
          <a:stretch/>
        </p:blipFill>
        <p:spPr>
          <a:xfrm>
            <a:off x="0" y="1639614"/>
            <a:ext cx="3362637" cy="48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Summary</a:t>
            </a:r>
            <a:endParaRPr lang="en-GB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719305"/>
            <a:ext cx="9144000" cy="598857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Successfully demonstrated framework automatically find regions of highest error.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Fast: Convergence after 1000 iterations for 10-D parameter space, thus a framework for comparing to more detailed slower models.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Simpler fitting-based droplet activation parameterisations exhibit larger error than more complex iterative schemes, especially for clean marine aerosol regions.</a:t>
            </a:r>
          </a:p>
          <a:p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Thus, whilst computationally more efficient, not recommended for GCMs.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All schemes show systematic biases compared to cloud parcel model for low (&lt;0.5 ms</a:t>
            </a:r>
            <a:r>
              <a:rPr lang="en-GB" sz="240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-1</a:t>
            </a: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) updraft velocity (especially when high aerosol conc.) due to assumptions made when solving SS</a:t>
            </a:r>
            <a:r>
              <a:rPr lang="en-GB" sz="2400" baseline="-250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max</a:t>
            </a: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.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algn="ctr"/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 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endParaRPr lang="en-GB" sz="2400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GB" sz="2400" kern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GB" sz="2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7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Solving cloud droplet activation in a </a:t>
            </a:r>
            <a:r>
              <a:rPr lang="en-GB" sz="3200" dirty="0" smtClean="0"/>
              <a:t>GCM</a:t>
            </a:r>
            <a:endParaRPr lang="en-GB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675617"/>
            <a:ext cx="9144000" cy="624385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2200" b="1" dirty="0">
                <a:solidFill>
                  <a:srgbClr val="FF0000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Cloud droplet activation is a key process for the indirect effect since it is the direct microphysical aerosol-cloud link</a:t>
            </a:r>
            <a:r>
              <a:rPr lang="en-GB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sz="2400" b="1" dirty="0" smtClean="0">
                <a:latin typeface="Calibri" panose="020F0502020204030204" pitchFamily="34" charset="0"/>
                <a:cs typeface="Helvetica" panose="020B0604020202020204" pitchFamily="34" charset="0"/>
              </a:rPr>
              <a:t>Parameterising cloud droplet activation</a:t>
            </a:r>
            <a:endParaRPr lang="en-GB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Mechanistic </a:t>
            </a:r>
            <a:r>
              <a:rPr lang="en-GB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approach: </a:t>
            </a:r>
            <a:r>
              <a:rPr lang="en-GB" sz="2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Solve </a:t>
            </a:r>
            <a:r>
              <a:rPr lang="en-GB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an algebraic equation (instead of ODE's</a:t>
            </a:r>
            <a:r>
              <a:rPr lang="en-GB" sz="2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Based on 1D adiabatic cloud parcel model framework: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endParaRPr lang="en-GB" sz="2200" dirty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endParaRPr lang="en-GB" sz="2200" dirty="0" smtClean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endParaRPr lang="en-GB" sz="2200" dirty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 smtClean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 smtClean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endParaRPr lang="en-GB" sz="2200" dirty="0" smtClean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 smtClean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 smtClean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 smtClean="0"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endParaRPr lang="en-GB" sz="2400" kern="0" dirty="0" smtClean="0">
              <a:latin typeface="Calibri" panose="020F0502020204030204" pitchFamily="34" charset="0"/>
            </a:endParaRPr>
          </a:p>
          <a:p>
            <a:endParaRPr lang="en-GB" sz="2400" kern="0" dirty="0">
              <a:latin typeface="Calibri" panose="020F0502020204030204" pitchFamily="34" charset="0"/>
            </a:endParaRPr>
          </a:p>
          <a:p>
            <a:endParaRPr lang="en-GB" sz="2400" kern="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42" y="3435866"/>
            <a:ext cx="2278407" cy="106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" name="Rectangle 186"/>
          <p:cNvSpPr/>
          <p:nvPr/>
        </p:nvSpPr>
        <p:spPr>
          <a:xfrm>
            <a:off x="0" y="5281498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latin typeface="Calibri" panose="020F0502020204030204" pitchFamily="34" charset="0"/>
              </a:rPr>
              <a:t>Droplet activation parameterisations</a:t>
            </a:r>
            <a:r>
              <a:rPr lang="en-GB" sz="2200" dirty="0" smtClean="0">
                <a:latin typeface="Calibri" panose="020F0502020204030204" pitchFamily="34" charset="0"/>
              </a:rPr>
              <a:t>: </a:t>
            </a:r>
            <a:r>
              <a:rPr lang="en-GB" sz="2200" b="1" dirty="0" smtClean="0">
                <a:latin typeface="Calibri" panose="020F0502020204030204" pitchFamily="34" charset="0"/>
              </a:rPr>
              <a:t>Two main types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200" dirty="0" smtClean="0">
                <a:latin typeface="Calibri" panose="020F0502020204030204" pitchFamily="34" charset="0"/>
              </a:rPr>
              <a:t>Based </a:t>
            </a:r>
            <a:r>
              <a:rPr lang="en-GB" sz="2200" dirty="0">
                <a:latin typeface="Calibri" panose="020F0502020204030204" pitchFamily="34" charset="0"/>
              </a:rPr>
              <a:t>upon </a:t>
            </a:r>
            <a:r>
              <a:rPr lang="en-GB" sz="2200" dirty="0" smtClean="0">
                <a:latin typeface="Calibri" panose="020F0502020204030204" pitchFamily="34" charset="0"/>
              </a:rPr>
              <a:t>deriving an approximate expression for SS</a:t>
            </a:r>
            <a:r>
              <a:rPr lang="en-GB" sz="2200" baseline="-25000" dirty="0" smtClean="0">
                <a:latin typeface="Calibri" panose="020F0502020204030204" pitchFamily="34" charset="0"/>
              </a:rPr>
              <a:t>max.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200" dirty="0" smtClean="0">
                <a:latin typeface="Calibri" panose="020F0502020204030204" pitchFamily="34" charset="0"/>
              </a:rPr>
              <a:t>Use an iterative </a:t>
            </a:r>
            <a:r>
              <a:rPr lang="en-GB" sz="2200" dirty="0">
                <a:latin typeface="Calibri" panose="020F0502020204030204" pitchFamily="34" charset="0"/>
              </a:rPr>
              <a:t>approach to find SS</a:t>
            </a:r>
            <a:r>
              <a:rPr lang="en-GB" sz="2200" baseline="-25000" dirty="0">
                <a:latin typeface="Calibri" panose="020F0502020204030204" pitchFamily="34" charset="0"/>
              </a:rPr>
              <a:t>max</a:t>
            </a:r>
            <a:r>
              <a:rPr lang="en-GB" sz="2200" dirty="0">
                <a:latin typeface="Calibri" panose="020F0502020204030204" pitchFamily="34" charset="0"/>
              </a:rPr>
              <a:t> (computationally </a:t>
            </a:r>
            <a:r>
              <a:rPr lang="en-GB" sz="2200" dirty="0" smtClean="0">
                <a:latin typeface="Calibri" panose="020F0502020204030204" pitchFamily="34" charset="0"/>
              </a:rPr>
              <a:t>more </a:t>
            </a:r>
            <a:r>
              <a:rPr lang="en-GB" sz="2200" dirty="0">
                <a:latin typeface="Calibri" panose="020F0502020204030204" pitchFamily="34" charset="0"/>
              </a:rPr>
              <a:t>expensive).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67918" y="2828753"/>
            <a:ext cx="3785318" cy="2145028"/>
            <a:chOff x="2843808" y="1296966"/>
            <a:chExt cx="4166206" cy="2820205"/>
          </a:xfrm>
        </p:grpSpPr>
        <p:grpSp>
          <p:nvGrpSpPr>
            <p:cNvPr id="6" name="Group 5"/>
            <p:cNvGrpSpPr/>
            <p:nvPr/>
          </p:nvGrpSpPr>
          <p:grpSpPr>
            <a:xfrm>
              <a:off x="5332994" y="1296966"/>
              <a:ext cx="1677020" cy="2785032"/>
              <a:chOff x="2921620" y="2622550"/>
              <a:chExt cx="1677020" cy="2785032"/>
            </a:xfrm>
          </p:grpSpPr>
          <p:sp>
            <p:nvSpPr>
              <p:cNvPr id="180" name="Line 45"/>
              <p:cNvSpPr>
                <a:spLocks noChangeShapeType="1"/>
              </p:cNvSpPr>
              <p:nvPr/>
            </p:nvSpPr>
            <p:spPr bwMode="auto">
              <a:xfrm flipV="1">
                <a:off x="3381375" y="2757488"/>
                <a:ext cx="0" cy="2374900"/>
              </a:xfrm>
              <a:prstGeom prst="line">
                <a:avLst/>
              </a:prstGeom>
              <a:noFill/>
              <a:ln w="28575">
                <a:solidFill>
                  <a:srgbClr val="01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1" name="Line 46"/>
              <p:cNvSpPr>
                <a:spLocks noChangeShapeType="1"/>
              </p:cNvSpPr>
              <p:nvPr/>
            </p:nvSpPr>
            <p:spPr bwMode="auto">
              <a:xfrm>
                <a:off x="3328988" y="5041900"/>
                <a:ext cx="815975" cy="0"/>
              </a:xfrm>
              <a:prstGeom prst="line">
                <a:avLst/>
              </a:prstGeom>
              <a:noFill/>
              <a:ln w="28575">
                <a:solidFill>
                  <a:srgbClr val="01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2" name="Freeform 47"/>
              <p:cNvSpPr>
                <a:spLocks/>
              </p:cNvSpPr>
              <p:nvPr/>
            </p:nvSpPr>
            <p:spPr bwMode="auto">
              <a:xfrm>
                <a:off x="2921620" y="3072530"/>
                <a:ext cx="1127125" cy="1589088"/>
              </a:xfrm>
              <a:custGeom>
                <a:avLst/>
                <a:gdLst>
                  <a:gd name="T0" fmla="*/ 0 w 786"/>
                  <a:gd name="T1" fmla="*/ 1001 h 1045"/>
                  <a:gd name="T2" fmla="*/ 622 w 786"/>
                  <a:gd name="T3" fmla="*/ 703 h 1045"/>
                  <a:gd name="T4" fmla="*/ 528 w 786"/>
                  <a:gd name="T5" fmla="*/ 582 h 1045"/>
                  <a:gd name="T6" fmla="*/ 381 w 786"/>
                  <a:gd name="T7" fmla="*/ 412 h 1045"/>
                  <a:gd name="T8" fmla="*/ 314 w 786"/>
                  <a:gd name="T9" fmla="*/ 0 h 10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86" h="1045">
                    <a:moveTo>
                      <a:pt x="0" y="1045"/>
                    </a:moveTo>
                    <a:cubicBezTo>
                      <a:pt x="296" y="926"/>
                      <a:pt x="592" y="807"/>
                      <a:pt x="689" y="734"/>
                    </a:cubicBezTo>
                    <a:cubicBezTo>
                      <a:pt x="786" y="661"/>
                      <a:pt x="629" y="659"/>
                      <a:pt x="585" y="608"/>
                    </a:cubicBezTo>
                    <a:cubicBezTo>
                      <a:pt x="541" y="557"/>
                      <a:pt x="461" y="531"/>
                      <a:pt x="422" y="430"/>
                    </a:cubicBezTo>
                    <a:cubicBezTo>
                      <a:pt x="383" y="329"/>
                      <a:pt x="364" y="90"/>
                      <a:pt x="348" y="0"/>
                    </a:cubicBez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3" name="Rectangle 48"/>
              <p:cNvSpPr>
                <a:spLocks noChangeArrowheads="1"/>
              </p:cNvSpPr>
              <p:nvPr/>
            </p:nvSpPr>
            <p:spPr bwMode="auto">
              <a:xfrm>
                <a:off x="3532188" y="5010707"/>
                <a:ext cx="3746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 Greek" pitchFamily="18" charset="0"/>
                  </a:rPr>
                  <a:t> </a:t>
                </a:r>
                <a:r>
                  <a:rPr kumimoji="0" lang="en-US" altLang="en-US" sz="2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 Greek" pitchFamily="18" charset="0"/>
                  </a:rPr>
                  <a:t>S</a:t>
                </a:r>
                <a:endParaRPr kumimoji="0" lang="en-US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 Greek" pitchFamily="18" charset="0"/>
                </a:endParaRPr>
              </a:p>
            </p:txBody>
          </p:sp>
          <p:sp>
            <p:nvSpPr>
              <p:cNvPr id="184" name="Rectangle 49"/>
              <p:cNvSpPr>
                <a:spLocks noChangeArrowheads="1"/>
              </p:cNvSpPr>
              <p:nvPr/>
            </p:nvSpPr>
            <p:spPr bwMode="auto">
              <a:xfrm>
                <a:off x="3800823" y="3727951"/>
                <a:ext cx="797817" cy="526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 Greek" pitchFamily="18" charset="0"/>
                  </a:rPr>
                  <a:t>SS</a:t>
                </a:r>
                <a:r>
                  <a:rPr kumimoji="0" lang="en-US" altLang="en-US" sz="2000" b="0" i="1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 Greek" pitchFamily="18" charset="0"/>
                  </a:rPr>
                  <a:t>max</a:t>
                </a:r>
                <a:endParaRPr kumimoji="0" lang="en-US" altLang="en-US" sz="2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 Greek" pitchFamily="18" charset="0"/>
                </a:endParaRPr>
              </a:p>
            </p:txBody>
          </p:sp>
          <p:sp>
            <p:nvSpPr>
              <p:cNvPr id="185" name="Rectangle 50"/>
              <p:cNvSpPr>
                <a:spLocks noChangeArrowheads="1"/>
              </p:cNvSpPr>
              <p:nvPr/>
            </p:nvSpPr>
            <p:spPr bwMode="auto">
              <a:xfrm>
                <a:off x="3119562" y="2622550"/>
                <a:ext cx="2540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 Greek" pitchFamily="18" charset="0"/>
                  </a:rPr>
                  <a:t>t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2843808" y="3110890"/>
              <a:ext cx="2941130" cy="0"/>
            </a:xfrm>
            <a:prstGeom prst="line">
              <a:avLst/>
            </a:prstGeom>
            <a:ln w="254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063157" y="3338123"/>
              <a:ext cx="979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006600"/>
                  </a:solidFill>
                </a:rPr>
                <a:t>Aerosol</a:t>
              </a:r>
              <a:endParaRPr lang="en-GB" sz="1600" dirty="0">
                <a:solidFill>
                  <a:srgbClr val="0066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78527" y="2821909"/>
              <a:ext cx="1352359" cy="445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006600"/>
                  </a:solidFill>
                </a:rPr>
                <a:t>Activation</a:t>
              </a:r>
              <a:endParaRPr lang="en-GB" sz="1600" dirty="0">
                <a:solidFill>
                  <a:srgbClr val="006600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570109" y="1956931"/>
              <a:ext cx="1721971" cy="2160240"/>
              <a:chOff x="215483" y="2232809"/>
              <a:chExt cx="1721971" cy="2160240"/>
            </a:xfrm>
          </p:grpSpPr>
          <p:sp>
            <p:nvSpPr>
              <p:cNvPr id="14" name="AutoShape 41"/>
              <p:cNvSpPr>
                <a:spLocks noChangeArrowheads="1"/>
              </p:cNvSpPr>
              <p:nvPr/>
            </p:nvSpPr>
            <p:spPr bwMode="auto">
              <a:xfrm>
                <a:off x="991051" y="3384937"/>
                <a:ext cx="220272" cy="523695"/>
              </a:xfrm>
              <a:prstGeom prst="upArrow">
                <a:avLst>
                  <a:gd name="adj1" fmla="val 50000"/>
                  <a:gd name="adj2" fmla="val 99704"/>
                </a:avLst>
              </a:prstGeom>
              <a:solidFill>
                <a:srgbClr val="FFFF00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15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15483" y="2232809"/>
                <a:ext cx="1721971" cy="1153959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19012" y="2708098"/>
                <a:ext cx="108202" cy="101085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83800" y="2493540"/>
                <a:ext cx="130924" cy="134544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18603" y="2514865"/>
                <a:ext cx="98365" cy="91895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98445" y="2851804"/>
                <a:ext cx="98365" cy="101085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074019" y="2748026"/>
                <a:ext cx="119022" cy="122313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297674" y="2549189"/>
                <a:ext cx="89423" cy="91895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430333" y="2834234"/>
                <a:ext cx="81294" cy="8354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43076" y="3647014"/>
                <a:ext cx="1096987" cy="746035"/>
                <a:chOff x="1788396" y="4337359"/>
                <a:chExt cx="911225" cy="608012"/>
              </a:xfrm>
            </p:grpSpPr>
            <p:sp>
              <p:nvSpPr>
                <p:cNvPr id="26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2126746" y="4628698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7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158505" y="4536863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8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196371" y="4589642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29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37255" y="4458750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0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43847" y="4699422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1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8357" y="4739534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2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286760" y="4666699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3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922759" y="4541085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4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954517" y="4449250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5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992383" y="4502029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6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2016813" y="4571697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7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1939860" y="4611809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8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014370" y="4651921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39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2082773" y="4579086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0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923980" y="4705755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1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788396" y="4682532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2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043686" y="4717367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3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068115" y="4787035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4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991162" y="4827146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5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065672" y="4867258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6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075" y="4794424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7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494412" y="4623420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8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2251337" y="4443972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49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89203" y="4765923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0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413794" y="4478806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1" name="Oval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134075" y="4337359"/>
                  <a:ext cx="91611" cy="79168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2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434560" y="4597031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3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20962" y="4880981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4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90425" y="4535807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5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097431" y="4450306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6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200035" y="4490418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7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311190" y="4391193"/>
                  <a:ext cx="75732" cy="78113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8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307526" y="4606531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59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2382036" y="4646643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0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2371043" y="4523140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1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341727" y="4751145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2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2373486" y="4659310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3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2411351" y="4712089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4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5781" y="4781757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5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814" y="4847202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6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2110867" y="461075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7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465097" y="4882036"/>
                  <a:ext cx="54967" cy="464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4693" y="462553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9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2202478" y="467831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0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8277" y="458014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1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2148733" y="463186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2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2229351" y="471314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3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181713" y="450836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4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169498" y="456114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5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286760" y="468253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6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2115753" y="4514696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7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2196371" y="459597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8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2300197" y="461075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79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2287982" y="466353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0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2253780" y="456536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1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234237" y="4617087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2" name="Oval 66"/>
                <p:cNvSpPr>
                  <a:spLocks noChangeAspect="1" noChangeArrowheads="1"/>
                </p:cNvSpPr>
                <p:nvPr/>
              </p:nvSpPr>
              <p:spPr bwMode="auto">
                <a:xfrm>
                  <a:off x="2025363" y="456114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3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189" y="4575919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4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2116974" y="4628698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5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2372264" y="466775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6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229" y="458225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7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2143847" y="466353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8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7673" y="467831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89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235458" y="4731089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0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2044907" y="435741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1" name="Oval 75"/>
                <p:cNvSpPr>
                  <a:spLocks noChangeAspect="1" noChangeArrowheads="1"/>
                </p:cNvSpPr>
                <p:nvPr/>
              </p:nvSpPr>
              <p:spPr bwMode="auto">
                <a:xfrm>
                  <a:off x="2181713" y="468464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2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720" y="4865147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3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2274546" y="487992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4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2262331" y="493270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5" name="Oval 79"/>
                <p:cNvSpPr>
                  <a:spLocks noChangeAspect="1" noChangeArrowheads="1"/>
                </p:cNvSpPr>
                <p:nvPr/>
              </p:nvSpPr>
              <p:spPr bwMode="auto">
                <a:xfrm>
                  <a:off x="2228129" y="483453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6" name="Oval 80"/>
                <p:cNvSpPr>
                  <a:spLocks noChangeAspect="1" noChangeArrowheads="1"/>
                </p:cNvSpPr>
                <p:nvPr/>
              </p:nvSpPr>
              <p:spPr bwMode="auto">
                <a:xfrm>
                  <a:off x="2208586" y="4886259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7" name="Oval 81"/>
                <p:cNvSpPr>
                  <a:spLocks noChangeAspect="1" noChangeArrowheads="1"/>
                </p:cNvSpPr>
                <p:nvPr/>
              </p:nvSpPr>
              <p:spPr bwMode="auto">
                <a:xfrm>
                  <a:off x="1972840" y="461814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8" name="Oval 82"/>
                <p:cNvSpPr>
                  <a:spLocks noChangeAspect="1" noChangeArrowheads="1"/>
                </p:cNvSpPr>
                <p:nvPr/>
              </p:nvSpPr>
              <p:spPr bwMode="auto">
                <a:xfrm>
                  <a:off x="2076666" y="463292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99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2064451" y="4685699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0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2030249" y="458753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1" name="Oval 85"/>
                <p:cNvSpPr>
                  <a:spLocks noChangeAspect="1" noChangeArrowheads="1"/>
                </p:cNvSpPr>
                <p:nvPr/>
              </p:nvSpPr>
              <p:spPr bwMode="auto">
                <a:xfrm>
                  <a:off x="2010706" y="463925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2" name="Oval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091323" y="472053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3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2043686" y="451575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4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2031471" y="456853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5" name="Oval 89"/>
                <p:cNvSpPr>
                  <a:spLocks noChangeAspect="1" noChangeArrowheads="1"/>
                </p:cNvSpPr>
                <p:nvPr/>
              </p:nvSpPr>
              <p:spPr bwMode="auto">
                <a:xfrm>
                  <a:off x="2148733" y="468992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6" name="Oval 90"/>
                <p:cNvSpPr>
                  <a:spLocks noChangeAspect="1" noChangeArrowheads="1"/>
                </p:cNvSpPr>
                <p:nvPr/>
              </p:nvSpPr>
              <p:spPr bwMode="auto">
                <a:xfrm>
                  <a:off x="1977726" y="452208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7" name="Oval 91"/>
                <p:cNvSpPr>
                  <a:spLocks noChangeAspect="1" noChangeArrowheads="1"/>
                </p:cNvSpPr>
                <p:nvPr/>
              </p:nvSpPr>
              <p:spPr bwMode="auto">
                <a:xfrm>
                  <a:off x="2058343" y="460336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8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169" y="461814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09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954" y="467092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0" name="Oval 94"/>
                <p:cNvSpPr>
                  <a:spLocks noChangeAspect="1" noChangeArrowheads="1"/>
                </p:cNvSpPr>
                <p:nvPr/>
              </p:nvSpPr>
              <p:spPr bwMode="auto">
                <a:xfrm>
                  <a:off x="2115753" y="457275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1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209" y="4624476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2" name="Oval 96"/>
                <p:cNvSpPr>
                  <a:spLocks noChangeAspect="1" noChangeArrowheads="1"/>
                </p:cNvSpPr>
                <p:nvPr/>
              </p:nvSpPr>
              <p:spPr bwMode="auto">
                <a:xfrm>
                  <a:off x="1887336" y="456853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3" name="Oval 97"/>
                <p:cNvSpPr>
                  <a:spLocks noChangeAspect="1" noChangeArrowheads="1"/>
                </p:cNvSpPr>
                <p:nvPr/>
              </p:nvSpPr>
              <p:spPr bwMode="auto">
                <a:xfrm>
                  <a:off x="1991162" y="4583308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4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1978947" y="4636087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5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2234237" y="467514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6" name="Oval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1925202" y="458964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7" name="Oval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2005820" y="467092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8" name="Oval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2109646" y="4685699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19" name="Oval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2097431" y="4738478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0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229" y="4640309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1" name="Oval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2043686" y="469203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2" name="Oval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2229351" y="471314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3" name="Oval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2333177" y="472792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4" name="Oval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2320962" y="478070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5" name="Oval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2286760" y="468253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6" name="Oval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2267217" y="4734256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7" name="Oval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2347834" y="481553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8" name="Oval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2300197" y="461075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29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2287982" y="466353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0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405244" y="478492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1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2234237" y="4617087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2" name="Oval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2314854" y="4698366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3" name="Oval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418680" y="471314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4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2406466" y="476592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5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2372264" y="466775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6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2352720" y="4719478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7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2143847" y="466353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8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7673" y="467831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39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2235458" y="4731089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0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2490748" y="477014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1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2181713" y="468464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2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62331" y="476592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3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2366157" y="478070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4" name="Oval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2353942" y="483348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5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2319740" y="473531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6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2300197" y="478703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7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2091323" y="472053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8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2195149" y="473531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49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2182934" y="478809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0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2148733" y="468992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1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189" y="474164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2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807" y="482292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3" name="Oval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169" y="461814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4" name="Oval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954" y="467092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5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2267217" y="479231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6" name="Oval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209" y="4600198"/>
                  <a:ext cx="42752" cy="36945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7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2176827" y="4705755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8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80653" y="472053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59" name="Oval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2268438" y="477331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0" name="Oval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2234237" y="467514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1" name="Oval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2196371" y="4711033"/>
                  <a:ext cx="32980" cy="28501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2" name="Oval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2005820" y="4670921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3" name="Oval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2109646" y="4685699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4" name="Oval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2097431" y="4738478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5" name="Oval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2352720" y="477753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6" name="Oval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2043686" y="4692033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7" name="Oval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2124303" y="4773312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8" name="Oval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2228129" y="478809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69" name="Oval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5914" y="4840869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0" name="Oval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2181713" y="4742700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1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169" y="4794424"/>
                  <a:ext cx="14658" cy="12667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2" name="Oval 1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252559" y="4439750"/>
                  <a:ext cx="91611" cy="79168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3" name="Oval 1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371043" y="4542141"/>
                  <a:ext cx="91611" cy="79168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4" name="Oval 1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489526" y="4498862"/>
                  <a:ext cx="91611" cy="79168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5" name="Oval 1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493191" y="4714200"/>
                  <a:ext cx="91611" cy="79168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6" name="Oval 1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1793282" y="4630809"/>
                  <a:ext cx="91611" cy="79168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7" name="Oval 1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489526" y="4644532"/>
                  <a:ext cx="91611" cy="79168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8" name="Oval 1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608010" y="4746923"/>
                  <a:ext cx="91611" cy="79168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179" name="Oval 1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1870235" y="4836647"/>
                  <a:ext cx="91611" cy="79168"/>
                </a:xfrm>
                <a:prstGeom prst="ellipse">
                  <a:avLst/>
                </a:prstGeom>
                <a:solidFill>
                  <a:srgbClr val="FF00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blurRad="63500" dir="21540000" algn="ctr" rotWithShape="0">
                    <a:srgbClr val="00B0F0"/>
                  </a:outerShdw>
                </a:effec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GB" altLang="en-US"/>
                </a:p>
              </p:txBody>
            </p:sp>
          </p:grpSp>
          <p:sp>
            <p:nvSpPr>
              <p:cNvPr id="24" name="AutoShape 41"/>
              <p:cNvSpPr>
                <a:spLocks noChangeArrowheads="1"/>
              </p:cNvSpPr>
              <p:nvPr/>
            </p:nvSpPr>
            <p:spPr bwMode="auto">
              <a:xfrm>
                <a:off x="993046" y="3065414"/>
                <a:ext cx="209947" cy="319523"/>
              </a:xfrm>
              <a:prstGeom prst="upArrow">
                <a:avLst>
                  <a:gd name="adj1" fmla="val 50000"/>
                  <a:gd name="adj2" fmla="val 99704"/>
                </a:avLst>
              </a:prstGeom>
              <a:solidFill>
                <a:srgbClr val="8D42C6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561583" y="2604777"/>
                <a:ext cx="108202" cy="101085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flipH="1">
              <a:off x="2843808" y="2792704"/>
              <a:ext cx="3474404" cy="29206"/>
            </a:xfrm>
            <a:prstGeom prst="line">
              <a:avLst/>
            </a:prstGeom>
            <a:ln w="254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48"/>
            <p:cNvSpPr>
              <a:spLocks noChangeArrowheads="1"/>
            </p:cNvSpPr>
            <p:nvPr/>
          </p:nvSpPr>
          <p:spPr bwMode="auto">
            <a:xfrm>
              <a:off x="6298455" y="2874369"/>
              <a:ext cx="4154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 Greek" pitchFamily="18" charset="0"/>
                </a:rPr>
                <a:t> </a:t>
              </a:r>
              <a:r>
                <a:rPr lang="en-US" altLang="en-US" b="1" i="1" kern="0" dirty="0">
                  <a:solidFill>
                    <a:srgbClr val="FF0000"/>
                  </a:solidFill>
                  <a:latin typeface="Times New Roman Greek" pitchFamily="18" charset="0"/>
                </a:rPr>
                <a:t>?</a:t>
              </a:r>
              <a:endPara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 Greek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8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Markov Chain Monte Carlo Algorithm (MCMC)</a:t>
            </a:r>
            <a:endParaRPr lang="en-GB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119116"/>
            <a:ext cx="9144000" cy="573888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2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917912"/>
            <a:ext cx="914399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</a:rPr>
              <a:t>Couple an adiabatic parcel </a:t>
            </a:r>
            <a:r>
              <a:rPr lang="en-GB" sz="2200" dirty="0" smtClean="0">
                <a:latin typeface="Calibri" panose="020F0502020204030204" pitchFamily="34" charset="0"/>
              </a:rPr>
              <a:t>model/ droplet activation parameterisation </a:t>
            </a:r>
            <a:r>
              <a:rPr lang="en-GB" sz="2200" dirty="0">
                <a:latin typeface="Calibri" panose="020F0502020204030204" pitchFamily="34" charset="0"/>
              </a:rPr>
              <a:t>to </a:t>
            </a:r>
            <a:r>
              <a:rPr lang="en-GB" sz="2200" dirty="0" smtClean="0">
                <a:latin typeface="Calibri" panose="020F0502020204030204" pitchFamily="34" charset="0"/>
              </a:rPr>
              <a:t>a Markov </a:t>
            </a:r>
            <a:r>
              <a:rPr lang="en-GB" sz="2200" dirty="0">
                <a:latin typeface="Calibri" panose="020F0502020204030204" pitchFamily="34" charset="0"/>
              </a:rPr>
              <a:t>Chain Monte Carlo (MCMC) algorithm. </a:t>
            </a:r>
            <a:r>
              <a:rPr lang="en-GB" sz="2200" i="1" dirty="0">
                <a:solidFill>
                  <a:srgbClr val="FF0000"/>
                </a:solidFill>
                <a:latin typeface="Calibri" panose="020F0502020204030204" pitchFamily="34" charset="0"/>
              </a:rPr>
              <a:t>See Partridge et al., 2012 for more details.</a:t>
            </a:r>
          </a:p>
          <a:p>
            <a:pPr algn="l"/>
            <a:endParaRPr lang="en-GB" sz="2200" dirty="0">
              <a:latin typeface="Calibri" panose="020F050202020403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</a:rPr>
              <a:t>Use MCMC to invoke posterior probability density functions of the cloud model input </a:t>
            </a:r>
            <a:r>
              <a:rPr lang="en-GB" sz="2200" dirty="0" smtClean="0">
                <a:latin typeface="Calibri" panose="020F0502020204030204" pitchFamily="34" charset="0"/>
              </a:rPr>
              <a:t>parameters.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GB" sz="2200" dirty="0">
              <a:latin typeface="Calibri" panose="020F050202020403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</a:rPr>
              <a:t>Allowing us to in a statistically robust manner provide a measure of the </a:t>
            </a:r>
            <a:r>
              <a:rPr lang="en-GB" sz="2200" i="1" dirty="0">
                <a:solidFill>
                  <a:srgbClr val="FF0000"/>
                </a:solidFill>
                <a:latin typeface="Calibri" panose="020F0502020204030204" pitchFamily="34" charset="0"/>
              </a:rPr>
              <a:t>discrepancy between model/</a:t>
            </a:r>
            <a:r>
              <a:rPr lang="en-GB" sz="22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param</a:t>
            </a:r>
            <a:r>
              <a:rPr lang="en-GB" sz="2200" i="1" dirty="0">
                <a:solidFill>
                  <a:srgbClr val="FF0000"/>
                </a:solidFill>
                <a:latin typeface="Calibri" panose="020F0502020204030204" pitchFamily="34" charset="0"/>
              </a:rPr>
              <a:t>. and “measurements”</a:t>
            </a:r>
            <a:r>
              <a:rPr lang="en-GB" sz="2200" dirty="0">
                <a:latin typeface="Calibri" panose="020F0502020204030204" pitchFamily="34" charset="0"/>
              </a:rPr>
              <a:t> of cloud droplet number </a:t>
            </a:r>
            <a:r>
              <a:rPr lang="en-GB" sz="2200" i="1" dirty="0">
                <a:solidFill>
                  <a:srgbClr val="FF0000"/>
                </a:solidFill>
                <a:latin typeface="Calibri" panose="020F0502020204030204" pitchFamily="34" charset="0"/>
              </a:rPr>
              <a:t>as a function of the input parameters.</a:t>
            </a:r>
            <a:r>
              <a:rPr lang="en-GB" sz="2200" dirty="0">
                <a:latin typeface="Calibri" panose="020F0502020204030204" pitchFamily="34" charset="0"/>
              </a:rPr>
              <a:t> </a:t>
            </a:r>
          </a:p>
          <a:p>
            <a:pPr algn="l"/>
            <a:endParaRPr lang="en-GB" sz="2200" dirty="0">
              <a:latin typeface="Calibri" panose="020F050202020403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</a:rPr>
              <a:t>Framework not only provides an estimate of the </a:t>
            </a:r>
            <a:r>
              <a:rPr lang="en-GB" sz="2200" i="1" dirty="0">
                <a:solidFill>
                  <a:srgbClr val="FF0000"/>
                </a:solidFill>
                <a:latin typeface="Calibri" panose="020F0502020204030204" pitchFamily="34" charset="0"/>
              </a:rPr>
              <a:t>optimal parameter values</a:t>
            </a:r>
            <a:r>
              <a:rPr lang="en-GB" sz="2200" dirty="0">
                <a:latin typeface="Calibri" panose="020F0502020204030204" pitchFamily="34" charset="0"/>
              </a:rPr>
              <a:t>, but also a sample set of the underlying (posterior) </a:t>
            </a:r>
            <a:r>
              <a:rPr lang="en-GB" sz="2200" i="1" dirty="0">
                <a:solidFill>
                  <a:srgbClr val="FF0000"/>
                </a:solidFill>
                <a:latin typeface="Calibri" panose="020F0502020204030204" pitchFamily="34" charset="0"/>
              </a:rPr>
              <a:t>uncertainty.</a:t>
            </a:r>
          </a:p>
          <a:p>
            <a:pPr algn="l"/>
            <a:endParaRPr lang="en-GB" sz="2200" dirty="0">
              <a:latin typeface="Calibri" panose="020F0502020204030204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GB" sz="2200" dirty="0" smtClean="0">
                <a:latin typeface="Calibri" panose="020F0502020204030204" pitchFamily="34" charset="0"/>
              </a:rPr>
              <a:t>Thus</a:t>
            </a:r>
            <a:r>
              <a:rPr lang="en-GB" sz="2200" dirty="0">
                <a:latin typeface="Calibri" panose="020F0502020204030204" pitchFamily="34" charset="0"/>
              </a:rPr>
              <a:t>: can </a:t>
            </a:r>
            <a:r>
              <a:rPr lang="en-GB" sz="2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automatically</a:t>
            </a:r>
            <a:r>
              <a:rPr lang="en-GB" sz="2200" dirty="0" smtClean="0">
                <a:latin typeface="Calibri" panose="020F0502020204030204" pitchFamily="34" charset="0"/>
              </a:rPr>
              <a:t> explore </a:t>
            </a:r>
            <a:r>
              <a:rPr lang="en-GB" sz="2200" dirty="0">
                <a:latin typeface="Calibri" panose="020F0502020204030204" pitchFamily="34" charset="0"/>
              </a:rPr>
              <a:t>parameter space for </a:t>
            </a:r>
            <a:r>
              <a:rPr lang="en-GB" sz="2200" dirty="0" smtClean="0">
                <a:latin typeface="Calibri" panose="020F0502020204030204" pitchFamily="34" charset="0"/>
              </a:rPr>
              <a:t>parameter values that provide </a:t>
            </a:r>
            <a:r>
              <a:rPr lang="en-GB" sz="2200" dirty="0">
                <a:latin typeface="Calibri" panose="020F0502020204030204" pitchFamily="34" charset="0"/>
              </a:rPr>
              <a:t>best possible fit to </a:t>
            </a:r>
            <a:r>
              <a:rPr lang="en-GB" sz="2200" dirty="0" smtClean="0">
                <a:latin typeface="Calibri" panose="020F0502020204030204" pitchFamily="34" charset="0"/>
              </a:rPr>
              <a:t>a set of observations (</a:t>
            </a:r>
            <a:r>
              <a:rPr lang="en-GB" sz="2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in-situ or synthetic</a:t>
            </a:r>
            <a:r>
              <a:rPr lang="en-GB" sz="2200" dirty="0" smtClean="0">
                <a:latin typeface="Calibri" panose="020F0502020204030204" pitchFamily="34" charset="0"/>
              </a:rPr>
              <a:t>).</a:t>
            </a:r>
            <a:endParaRPr lang="en-GB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MOTIVATION</a:t>
            </a:r>
            <a:r>
              <a:rPr lang="en-GB" sz="3200" dirty="0" smtClean="0"/>
              <a:t>: MCMC; In-situ observations</a:t>
            </a:r>
            <a:endParaRPr lang="en-GB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119116"/>
            <a:ext cx="9144000" cy="573888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2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5850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Couple two droplet activation </a:t>
            </a: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parameterisations and </a:t>
            </a:r>
            <a:r>
              <a:rPr lang="sv-S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cloud  </a:t>
            </a: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parcel model to </a:t>
            </a:r>
            <a:r>
              <a:rPr lang="sv-S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 MCMC algorithm and observations of CDNC </a:t>
            </a: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from MASE </a:t>
            </a:r>
            <a:r>
              <a:rPr lang="sv-S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II campaign.</a:t>
            </a:r>
          </a:p>
          <a:p>
            <a:pPr algn="l"/>
            <a:endParaRPr lang="sv-SE" sz="1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r="7214"/>
          <a:stretch/>
        </p:blipFill>
        <p:spPr>
          <a:xfrm>
            <a:off x="457201" y="1614655"/>
            <a:ext cx="5166001" cy="3570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3201" y="1922115"/>
            <a:ext cx="3520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b="1" dirty="0" smtClean="0">
                <a:latin typeface="Calibri" panose="020F0502020204030204" pitchFamily="34" charset="0"/>
              </a:rPr>
              <a:t>Input Parameter (PRIOR) Ranges</a:t>
            </a:r>
          </a:p>
          <a:p>
            <a:pPr algn="l"/>
            <a:endParaRPr lang="en-GB" sz="18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N2 = 20:73 cm</a:t>
            </a:r>
            <a:r>
              <a:rPr lang="en-GB" sz="180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-3</a:t>
            </a: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R2 = 50:83 nm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</a:rPr>
              <a:t>GSD2= </a:t>
            </a: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1.3:1.84</a:t>
            </a:r>
          </a:p>
          <a:p>
            <a:pPr marL="228600" indent="-228600" algn="l">
              <a:buFont typeface="+mj-lt"/>
              <a:buAutoNum type="arabicPeriod" startAt="4"/>
            </a:pP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</a:rPr>
              <a:t>Sigma-W = 0.4:0.5</a:t>
            </a:r>
          </a:p>
          <a:p>
            <a:pPr marL="228600" indent="-228600" algn="l">
              <a:buFont typeface="+mj-lt"/>
              <a:buAutoNum type="arabicPeriod" startAt="4"/>
            </a:pP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</a:rPr>
              <a:t>Soluble MF (NH4HSO4) = 0.6:1</a:t>
            </a:r>
          </a:p>
          <a:p>
            <a:pPr marL="228600" indent="-228600" algn="l">
              <a:buFont typeface="+mj-lt"/>
              <a:buAutoNum type="arabicPeriod"/>
            </a:pPr>
            <a:endParaRPr lang="en-GB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131964"/>
            <a:ext cx="9103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Irrespective of parameter values from observed prior range over 5-D parameter space cannot match the observations for the cleanest marine Sc cloud.</a:t>
            </a:r>
          </a:p>
          <a:p>
            <a:pPr algn="l"/>
            <a:endParaRPr lang="sv-SE" sz="1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Indicative of parameteric uncertainty (for a parmaeter held constant, i.e. </a:t>
            </a: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sv-S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he mass accomodation coefficient), or structural error present.</a:t>
            </a:r>
          </a:p>
          <a:p>
            <a:pPr algn="l"/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dirty="0" smtClean="0"/>
              <a:t>How physically consistent/representative are droplet activation parameterisations used in GCMs?</a:t>
            </a:r>
            <a:endParaRPr lang="en-GB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119116"/>
            <a:ext cx="9144000" cy="573888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High number of input parameters to parameterisation in GCMs (&gt;20).</a:t>
            </a:r>
          </a:p>
          <a:p>
            <a:endParaRPr lang="en-GB" sz="22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Would require many simulations in to robustly evaluate parameterisations against cloud parcel models for the entire parameter space.</a:t>
            </a:r>
          </a:p>
          <a:p>
            <a:endParaRPr lang="en-GB" sz="22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Inverse Modelling Framework: MCMC</a:t>
            </a:r>
          </a:p>
          <a:p>
            <a:pPr algn="ctr"/>
            <a:endParaRPr lang="en-GB" sz="2200" dirty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Use a Markov Chain Monte Carlo (MCMC) algorithm to </a:t>
            </a:r>
            <a:r>
              <a:rPr lang="en-GB" sz="2200" dirty="0" smtClean="0">
                <a:solidFill>
                  <a:srgbClr val="FF0000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automatically</a:t>
            </a:r>
            <a:r>
              <a:rPr lang="en-GB" sz="22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 search through the entire parameter space.</a:t>
            </a:r>
          </a:p>
          <a:p>
            <a:endParaRPr lang="en-GB" sz="22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FF0000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Efficiently</a:t>
            </a:r>
            <a:r>
              <a:rPr lang="en-GB" sz="22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 and </a:t>
            </a:r>
            <a:r>
              <a:rPr lang="en-GB" sz="2200" dirty="0" smtClean="0">
                <a:solidFill>
                  <a:srgbClr val="FF0000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transparently</a:t>
            </a:r>
            <a:r>
              <a:rPr lang="en-GB" sz="22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 highlight regions of the multi-dimensional parameter space in which there exists the largest discrepancies between parameterisation and cloud parcel models calculation of N</a:t>
            </a:r>
            <a:r>
              <a:rPr lang="en-GB" sz="2200" baseline="-250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act</a:t>
            </a:r>
            <a:r>
              <a:rPr lang="en-GB" sz="22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.</a:t>
            </a:r>
          </a:p>
          <a:p>
            <a:endParaRPr lang="en-GB" sz="2200" dirty="0" smtClean="0">
              <a:solidFill>
                <a:schemeClr val="tx1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Identify whether the same input parameters control discrepancies in N</a:t>
            </a:r>
            <a:r>
              <a:rPr lang="en-GB" sz="2200" baseline="-250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act</a:t>
            </a:r>
            <a:r>
              <a:rPr lang="en-GB" sz="22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 across two independently developed cloud parcel models.</a:t>
            </a:r>
            <a:endParaRPr lang="en-GB" sz="22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Elbow Connector 5"/>
          <p:cNvCxnSpPr>
            <a:stCxn id="21" idx="0"/>
            <a:endCxn id="10" idx="1"/>
          </p:cNvCxnSpPr>
          <p:nvPr/>
        </p:nvCxnSpPr>
        <p:spPr>
          <a:xfrm rot="5400000" flipH="1" flipV="1">
            <a:off x="4022990" y="977262"/>
            <a:ext cx="721231" cy="4323926"/>
          </a:xfrm>
          <a:prstGeom prst="bentConnector2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90277" y="703614"/>
            <a:ext cx="2586075" cy="13873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Define error threshold (ET, 30%) and parameter ranges</a:t>
            </a:r>
            <a:endParaRPr lang="en-GB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22939" y="783942"/>
            <a:ext cx="2159517" cy="1226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Randomly generate parameter values</a:t>
            </a:r>
            <a:endParaRPr lang="en-GB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57403" y="2331696"/>
            <a:ext cx="2214257" cy="8942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Call cloud parcel model</a:t>
            </a:r>
            <a:endParaRPr lang="en-GB" sz="2000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45568" y="2331479"/>
            <a:ext cx="2283638" cy="8942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Call parameterisation</a:t>
            </a:r>
            <a:endParaRPr lang="en-GB" sz="2000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14432" y="3526024"/>
            <a:ext cx="4144951" cy="1482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Calculate error metric (EM):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Absolute percentage difference in number of activated droplets.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00775" y="5370052"/>
            <a:ext cx="2772264" cy="1368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Calculate likelihood function from error threshold and error metric.</a:t>
            </a:r>
            <a:endParaRPr lang="en-GB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9" idx="2"/>
            <a:endCxn id="11" idx="0"/>
          </p:cNvCxnSpPr>
          <p:nvPr/>
        </p:nvCxnSpPr>
        <p:spPr>
          <a:xfrm>
            <a:off x="5064532" y="3225956"/>
            <a:ext cx="1422376" cy="30006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2"/>
            <a:endCxn id="11" idx="0"/>
          </p:cNvCxnSpPr>
          <p:nvPr/>
        </p:nvCxnSpPr>
        <p:spPr>
          <a:xfrm flipH="1">
            <a:off x="6486908" y="3225739"/>
            <a:ext cx="1200479" cy="300285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</p:cNvCxnSpPr>
          <p:nvPr/>
        </p:nvCxnSpPr>
        <p:spPr>
          <a:xfrm flipH="1">
            <a:off x="5152476" y="2010601"/>
            <a:ext cx="1350222" cy="32087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  <a:endCxn id="8" idx="2"/>
          </p:cNvCxnSpPr>
          <p:nvPr/>
        </p:nvCxnSpPr>
        <p:spPr>
          <a:xfrm>
            <a:off x="6502698" y="2010601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10" idx="0"/>
          </p:cNvCxnSpPr>
          <p:nvPr/>
        </p:nvCxnSpPr>
        <p:spPr>
          <a:xfrm>
            <a:off x="6502698" y="2010602"/>
            <a:ext cx="1184689" cy="32087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  <a:endCxn id="13" idx="0"/>
          </p:cNvCxnSpPr>
          <p:nvPr/>
        </p:nvCxnSpPr>
        <p:spPr>
          <a:xfrm flipH="1">
            <a:off x="6486907" y="5008207"/>
            <a:ext cx="1" cy="361845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3" idx="1"/>
            <a:endCxn id="21" idx="2"/>
          </p:cNvCxnSpPr>
          <p:nvPr/>
        </p:nvCxnSpPr>
        <p:spPr>
          <a:xfrm rot="10800000">
            <a:off x="2221643" y="4964966"/>
            <a:ext cx="2879133" cy="1089101"/>
          </a:xfrm>
          <a:prstGeom prst="bentConnector2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344774" y="3499840"/>
                <a:ext cx="3753735" cy="146512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Iterate to find parameter values r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esulting</m:t>
                    </m:r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in</m:t>
                    </m:r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error</m:t>
                    </m:r>
                    <m:r>
                      <a:rPr lang="en-GB" sz="20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≥|30%|.</m:t>
                    </m:r>
                  </m:oMath>
                </a14:m>
                <a:r>
                  <a:rPr lang="en-GB" sz="2000" dirty="0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endParaRPr lang="en-GB" sz="20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74" y="3499840"/>
                <a:ext cx="3753735" cy="1465125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Elbow Connector 21"/>
          <p:cNvCxnSpPr>
            <a:stCxn id="21" idx="0"/>
            <a:endCxn id="9" idx="1"/>
          </p:cNvCxnSpPr>
          <p:nvPr/>
        </p:nvCxnSpPr>
        <p:spPr>
          <a:xfrm rot="5400000" flipH="1" flipV="1">
            <a:off x="2729015" y="2271453"/>
            <a:ext cx="721014" cy="1735761"/>
          </a:xfrm>
          <a:prstGeom prst="bentConnector2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3"/>
            <a:endCxn id="8" idx="1"/>
          </p:cNvCxnSpPr>
          <p:nvPr/>
        </p:nvCxnSpPr>
        <p:spPr>
          <a:xfrm>
            <a:off x="4076352" y="1397272"/>
            <a:ext cx="1346587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MCMC: Inverse Modelling Framework</a:t>
            </a:r>
            <a:endParaRPr lang="en-GB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844713"/>
              </p:ext>
            </p:extLst>
          </p:nvPr>
        </p:nvGraphicFramePr>
        <p:xfrm>
          <a:off x="344773" y="703614"/>
          <a:ext cx="4610053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104"/>
                <a:gridCol w="1241946"/>
                <a:gridCol w="1201003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MAX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Updraft (ms</a:t>
                      </a:r>
                      <a:r>
                        <a:rPr lang="en-GB" baseline="30000" dirty="0" smtClean="0"/>
                        <a:t>-1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Temp (K)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290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Soluble MF (Chem.)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N1 (cm</a:t>
                      </a:r>
                      <a:r>
                        <a:rPr lang="en-GB" baseline="30000" dirty="0" smtClean="0"/>
                        <a:t>-3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D1 (nm)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GSD1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N2 (cm</a:t>
                      </a:r>
                      <a:r>
                        <a:rPr lang="en-GB" baseline="30000" dirty="0" smtClean="0"/>
                        <a:t>-3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D2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GSD2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1.9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88255" y="3526024"/>
            <a:ext cx="522709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ARG: Abdu-Razzak &amp; Ghan (2000)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SW: Shipway (2015)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BN: Barahona et al., (2010)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MN: Morales &amp; Nenes (2014)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143294" y="3666950"/>
            <a:ext cx="568429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ICPM: Roelofs &amp; Jongen (2004)/ Partridge et al., 2011;2012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dirty="0" smtClean="0"/>
              <a:t>DROPS: Arabas &amp; Pawlowska (2011)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4773" y="5018779"/>
                <a:ext cx="3927681" cy="183922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based on SSE:</a:t>
                </a: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/>
                          </a:rPr>
                        </m:ctrlPr>
                      </m:d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  <m:r>
                      <a:rPr lang="en-GB" i="1">
                        <a:latin typeface="Cambria Math"/>
                      </a:rPr>
                      <m:t>=</m:t>
                    </m:r>
                    <m:r>
                      <a:rPr lang="en-GB" b="0" i="1" smtClean="0">
                        <a:latin typeface="Cambria Math"/>
                      </a:rPr>
                      <m:t>𝐸𝑇</m:t>
                    </m:r>
                    <m:r>
                      <a:rPr lang="en-GB" i="1">
                        <a:latin typeface="Cambria Math"/>
                      </a:rPr>
                      <m:t>−</m:t>
                    </m:r>
                    <m:r>
                      <a:rPr lang="en-GB" i="1">
                        <a:latin typeface="Cambria Math"/>
                      </a:rPr>
                      <m:t>𝐸𝑀</m:t>
                    </m:r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𝑂𝐹</m:t>
                      </m:r>
                      <m:r>
                        <a:rPr lang="en-GB" i="1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/>
                            </a:rPr>
                            <m:t>𝑖</m:t>
                          </m:r>
                          <m:r>
                            <a:rPr lang="en-GB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73" y="5018779"/>
                <a:ext cx="3927681" cy="1839221"/>
              </a:xfrm>
              <a:prstGeom prst="rect">
                <a:avLst/>
              </a:prstGeom>
              <a:blipFill rotWithShape="1">
                <a:blip r:embed="rId4"/>
                <a:stretch>
                  <a:fillRect t="-2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336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21" grpId="0" animBg="1"/>
      <p:bldP spid="2" grpId="0" animBg="1"/>
      <p:bldP spid="2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/>
          <a:stretch/>
        </p:blipFill>
        <p:spPr>
          <a:xfrm>
            <a:off x="685792" y="1114015"/>
            <a:ext cx="7772416" cy="5743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dirty="0" smtClean="0"/>
              <a:t>Automatically identifying input parameter values associated with largest deviation from parcel model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1" y="1012104"/>
            <a:ext cx="8098167" cy="58458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5360480" y="1436914"/>
            <a:ext cx="2322856" cy="4108454"/>
          </a:xfrm>
          <a:prstGeom prst="rect">
            <a:avLst/>
          </a:prstGeom>
          <a:solidFill>
            <a:schemeClr val="accent5">
              <a:lumMod val="90000"/>
              <a:alpha val="60000"/>
            </a:schemeClr>
          </a:solidFill>
          <a:ln w="381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360479" y="1436914"/>
            <a:ext cx="6615" cy="4722237"/>
          </a:xfrm>
          <a:prstGeom prst="line">
            <a:avLst/>
          </a:prstGeom>
          <a:noFill/>
          <a:ln w="38100" cap="sq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5390802" y="5527144"/>
            <a:ext cx="2307651" cy="665428"/>
          </a:xfrm>
          <a:prstGeom prst="rect">
            <a:avLst/>
          </a:prstGeom>
          <a:solidFill>
            <a:srgbClr val="FF0000">
              <a:alpha val="42000"/>
            </a:srgbClr>
          </a:solidFill>
          <a:ln w="381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69069" y="5639239"/>
            <a:ext cx="2214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Error &gt; |30%| 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22334" y="3260308"/>
            <a:ext cx="2214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Error &lt; |30%| 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432" r="7500" b="3198"/>
          <a:stretch/>
        </p:blipFill>
        <p:spPr>
          <a:xfrm>
            <a:off x="517701" y="1213944"/>
            <a:ext cx="8098167" cy="45943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4035972" y="2191407"/>
            <a:ext cx="373152" cy="362607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210" y="5806716"/>
            <a:ext cx="8531714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For Barahona et al., 2010 (BN) parameterisation only the updraft velocity controls the error.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2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21" grpId="0"/>
      <p:bldP spid="22" grpId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5" y="557196"/>
            <a:ext cx="8293449" cy="5986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dirty="0" smtClean="0"/>
              <a:t>Evaluating Barahona et al., 2010 parameterisation</a:t>
            </a:r>
            <a:endParaRPr lang="en-GB" sz="32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233531" y="3040083"/>
            <a:ext cx="880277" cy="1341912"/>
          </a:xfrm>
          <a:prstGeom prst="straightConnector1">
            <a:avLst/>
          </a:prstGeom>
          <a:noFill/>
          <a:ln w="28575" cap="sq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720488"/>
            <a:ext cx="7720810" cy="6094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2547" y="1187355"/>
            <a:ext cx="16240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smtClean="0">
                <a:latin typeface="Calibri" panose="020F0502020204030204" pitchFamily="34" charset="0"/>
              </a:rPr>
              <a:t>|30%| error threshold</a:t>
            </a:r>
            <a:endParaRPr lang="en-GB" sz="1500" dirty="0"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06" y="4057553"/>
            <a:ext cx="2702451" cy="195084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1970690" y="3040084"/>
            <a:ext cx="662152" cy="2777392"/>
          </a:xfrm>
          <a:prstGeom prst="straightConnector1">
            <a:avLst/>
          </a:prstGeom>
          <a:noFill/>
          <a:ln w="31750" cap="sq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261125" y="4206571"/>
            <a:ext cx="3289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Calibri" panose="020F0502020204030204" pitchFamily="34" charset="0"/>
              </a:rPr>
              <a:t>High mass loading /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Low updraft velocity: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Low SS</a:t>
            </a:r>
            <a:r>
              <a:rPr lang="en-GB" baseline="-25000" dirty="0" smtClean="0">
                <a:latin typeface="Calibri" panose="020F0502020204030204" pitchFamily="34" charset="0"/>
              </a:rPr>
              <a:t>max</a:t>
            </a:r>
            <a:endParaRPr lang="en-GB" baseline="-25000" dirty="0">
              <a:latin typeface="Calibri" panose="020F050202020403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6195849" y="2916622"/>
            <a:ext cx="482485" cy="1289949"/>
          </a:xfrm>
          <a:prstGeom prst="straightConnector1">
            <a:avLst/>
          </a:prstGeom>
          <a:noFill/>
          <a:ln w="31750" cap="sq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2551" y="742515"/>
                <a:ext cx="4359263" cy="577388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latin typeface="Calibri" panose="020F0502020204030204" pitchFamily="34" charset="0"/>
                  </a:rPr>
                  <a:t>Assume SS</a:t>
                </a:r>
                <a:r>
                  <a:rPr lang="en-GB" baseline="-25000" dirty="0" smtClean="0">
                    <a:latin typeface="Calibri" panose="020F0502020204030204" pitchFamily="34" charset="0"/>
                  </a:rPr>
                  <a:t>max</a:t>
                </a:r>
                <a:r>
                  <a:rPr lang="en-GB" dirty="0" smtClean="0">
                    <a:latin typeface="Calibri" panose="020F0502020204030204" pitchFamily="34" charset="0"/>
                  </a:rPr>
                  <a:t> attained in the first few tens of meters after cloud base. </a:t>
                </a:r>
              </a:p>
              <a:p>
                <a:pPr algn="l"/>
                <a:endParaRPr lang="en-GB" dirty="0" smtClean="0">
                  <a:latin typeface="Calibri" panose="020F050202020403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latin typeface="Calibri" panose="020F0502020204030204" pitchFamily="34" charset="0"/>
                  </a:rPr>
                  <a:t>Parameterisations assume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</a:rPr>
                          <m:t>𝑑𝑠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dirty="0" smtClean="0">
                    <a:latin typeface="Calibri" panose="020F0502020204030204" pitchFamily="34" charset="0"/>
                  </a:rPr>
                  <a:t> not affected by condensation, thus: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</a:rPr>
                          <m:t>𝑑𝑠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GB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𝛼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𝑉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GB" b="0" dirty="0" smtClean="0">
                  <a:latin typeface="Calibri" panose="020F0502020204030204" pitchFamily="34" charset="0"/>
                  <a:ea typeface="Cambria Math"/>
                </a:endParaRPr>
              </a:p>
              <a:p>
                <a:pPr algn="l"/>
                <a:endParaRPr lang="en-GB" b="0" dirty="0" smtClean="0">
                  <a:latin typeface="Calibri" panose="020F0502020204030204" pitchFamily="34" charset="0"/>
                  <a:ea typeface="Cambria Math"/>
                </a:endParaRPr>
              </a:p>
              <a:p>
                <a:pPr marL="342900" indent="-342900" algn="l">
                  <a:buFont typeface="Wingdings" panose="05000000000000000000" pitchFamily="2" charset="2"/>
                  <a:buChar char="Ø"/>
                </a:pPr>
                <a:r>
                  <a:rPr lang="en-GB" dirty="0" smtClean="0">
                    <a:latin typeface="Calibri" panose="020F0502020204030204" pitchFamily="34" charset="0"/>
                  </a:rPr>
                  <a:t>Certain cases, e.g. high aerosol loadings, sink term on growing droplets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</a:rPr>
                          <m:t>𝑑𝑊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GB" dirty="0" smtClean="0">
                    <a:latin typeface="Calibri" panose="020F0502020204030204" pitchFamily="34" charset="0"/>
                  </a:rPr>
                  <a:t>) may be large enough to deviate from assumption this sink=0. </a:t>
                </a:r>
              </a:p>
              <a:p>
                <a:endParaRPr lang="en-GB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51" y="742515"/>
                <a:ext cx="4359263" cy="5773888"/>
              </a:xfrm>
              <a:prstGeom prst="rect">
                <a:avLst/>
              </a:prstGeom>
              <a:blipFill rotWithShape="1">
                <a:blip r:embed="rId5"/>
                <a:stretch>
                  <a:fillRect l="-1958" t="-845" r="-29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7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" b="5517"/>
          <a:stretch/>
        </p:blipFill>
        <p:spPr>
          <a:xfrm>
            <a:off x="434550" y="677916"/>
            <a:ext cx="8312651" cy="6148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981"/>
            <a:ext cx="9144000" cy="800100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Evaluating 4 Droplet Activation Parameterisations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4943"/>
          <a:stretch/>
        </p:blipFill>
        <p:spPr>
          <a:xfrm>
            <a:off x="434550" y="662150"/>
            <a:ext cx="7853495" cy="6164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3563"/>
          <a:stretch/>
        </p:blipFill>
        <p:spPr>
          <a:xfrm>
            <a:off x="863967" y="774276"/>
            <a:ext cx="6994660" cy="5173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695" y="5935917"/>
            <a:ext cx="8538359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Iterative parameterisations show smallest region of parameter space with error &gt; |30%|.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728796" y="1363834"/>
            <a:ext cx="604501" cy="4026090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Praes_MPI_blueline">
  <a:themeElements>
    <a:clrScheme name="Praes_MPI_blueline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Praes_MPI_bluelin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raes_MPI_blueline 1">
        <a:dk1>
          <a:srgbClr val="000000"/>
        </a:dk1>
        <a:lt1>
          <a:srgbClr val="0099CC"/>
        </a:lt1>
        <a:dk2>
          <a:srgbClr val="FFFFFF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_MPI_bluelin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_MPI_blueline 3">
        <a:dk1>
          <a:srgbClr val="5F5F5F"/>
        </a:dk1>
        <a:lt1>
          <a:srgbClr val="FFFFFF"/>
        </a:lt1>
        <a:dk2>
          <a:srgbClr val="5F5F5F"/>
        </a:dk2>
        <a:lt2>
          <a:srgbClr val="80808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aes_MPI_blueline">
  <a:themeElements>
    <a:clrScheme name="Praes_MPI_blueline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Praes_MPI_bluelin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raes_MPI_blueline 1">
        <a:dk1>
          <a:srgbClr val="000000"/>
        </a:dk1>
        <a:lt1>
          <a:srgbClr val="0099CC"/>
        </a:lt1>
        <a:dk2>
          <a:srgbClr val="FFFFFF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_MPI_bluelin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es_MPI_blueline 3">
        <a:dk1>
          <a:srgbClr val="5F5F5F"/>
        </a:dk1>
        <a:lt1>
          <a:srgbClr val="FFFFFF"/>
        </a:lt1>
        <a:dk2>
          <a:srgbClr val="5F5F5F"/>
        </a:dk2>
        <a:lt2>
          <a:srgbClr val="80808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N:\Documents\MPI\Layout\Praes_MPI_blueline.pot</Template>
  <TotalTime>10791</TotalTime>
  <Words>940</Words>
  <Application>Microsoft Office PowerPoint</Application>
  <PresentationFormat>On-screen Show (4:3)</PresentationFormat>
  <Paragraphs>177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Praes_MPI_blueline</vt:lpstr>
      <vt:lpstr>1_Praes_MPI_blueline</vt:lpstr>
      <vt:lpstr>Comparing droplet activation parameterisations against adiabatic parcel models using a novel inverse modelling framework</vt:lpstr>
      <vt:lpstr>Solving cloud droplet activation in a GCM</vt:lpstr>
      <vt:lpstr>Markov Chain Monte Carlo Algorithm (MCMC)</vt:lpstr>
      <vt:lpstr>MOTIVATION: MCMC; In-situ observations</vt:lpstr>
      <vt:lpstr>How physically consistent/representative are droplet activation parameterisations used in GCMs?</vt:lpstr>
      <vt:lpstr>MCMC: Inverse Modelling Framework</vt:lpstr>
      <vt:lpstr>Automatically identifying input parameter values associated with largest deviation from parcel model</vt:lpstr>
      <vt:lpstr>Evaluating Barahona et al., 2010 parameterisation</vt:lpstr>
      <vt:lpstr>Evaluating 4 Droplet Activation Parameterisations</vt:lpstr>
      <vt:lpstr>Implications for GCM ECHAM-HAM</vt:lpstr>
      <vt:lpstr>Summary</vt:lpstr>
    </vt:vector>
  </TitlesOfParts>
  <Company>ZMAW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Stier</dc:creator>
  <cp:lastModifiedBy>Windows User</cp:lastModifiedBy>
  <cp:revision>4751</cp:revision>
  <cp:lastPrinted>2010-07-14T09:07:36Z</cp:lastPrinted>
  <dcterms:created xsi:type="dcterms:W3CDTF">2010-11-08T06:41:25Z</dcterms:created>
  <dcterms:modified xsi:type="dcterms:W3CDTF">2015-05-08T12:55:19Z</dcterms:modified>
</cp:coreProperties>
</file>