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7" r:id="rId2"/>
    <p:sldId id="258" r:id="rId3"/>
    <p:sldId id="259" r:id="rId4"/>
    <p:sldId id="260" r:id="rId5"/>
    <p:sldId id="261"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99" r:id="rId28"/>
    <p:sldId id="285" r:id="rId29"/>
    <p:sldId id="286" r:id="rId30"/>
    <p:sldId id="287" r:id="rId31"/>
    <p:sldId id="288" r:id="rId32"/>
    <p:sldId id="301" r:id="rId33"/>
    <p:sldId id="300" r:id="rId34"/>
    <p:sldId id="289" r:id="rId35"/>
    <p:sldId id="290" r:id="rId36"/>
    <p:sldId id="302" r:id="rId37"/>
    <p:sldId id="303" r:id="rId38"/>
    <p:sldId id="306" r:id="rId39"/>
    <p:sldId id="307" r:id="rId40"/>
    <p:sldId id="308" r:id="rId41"/>
    <p:sldId id="309" r:id="rId42"/>
    <p:sldId id="310" r:id="rId43"/>
    <p:sldId id="291" r:id="rId44"/>
    <p:sldId id="292" r:id="rId45"/>
    <p:sldId id="293" r:id="rId46"/>
    <p:sldId id="311" r:id="rId47"/>
    <p:sldId id="294" r:id="rId48"/>
    <p:sldId id="295" r:id="rId49"/>
    <p:sldId id="296" r:id="rId50"/>
    <p:sldId id="297" r:id="rId51"/>
    <p:sldId id="298" r:id="rId5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50" autoAdjust="0"/>
  </p:normalViewPr>
  <p:slideViewPr>
    <p:cSldViewPr>
      <p:cViewPr>
        <p:scale>
          <a:sx n="82" d="100"/>
          <a:sy n="82" d="100"/>
        </p:scale>
        <p:origin x="-2454" y="-6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E0518F-01CF-4624-9BFB-A6655A5D0B73}" type="datetimeFigureOut">
              <a:rPr lang="pl-PL" smtClean="0"/>
              <a:t>18.10.2020</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0BB2E8-1875-4BCD-A524-CDF694005D28}" type="slidenum">
              <a:rPr lang="pl-PL" smtClean="0"/>
              <a:t>‹#›</a:t>
            </a:fld>
            <a:endParaRPr lang="pl-PL"/>
          </a:p>
        </p:txBody>
      </p:sp>
    </p:spTree>
    <p:extLst>
      <p:ext uri="{BB962C8B-B14F-4D97-AF65-F5344CB8AC3E}">
        <p14:creationId xmlns:p14="http://schemas.microsoft.com/office/powerpoint/2010/main" val="3441523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0FBDB40-9B49-40E0-A15B-BBBAEB7FAC38}" type="slidenum">
              <a:rPr lang="en-US" altLang="pl-PL" sz="1200" smtClean="0"/>
              <a:pPr/>
              <a:t>23</a:t>
            </a:fld>
            <a:endParaRPr lang="en-US" altLang="pl-PL" sz="120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solidFill>
            <a:srgbClr val="99CCFF"/>
          </a:solidFill>
          <a:ln w="25400">
            <a:solidFill>
              <a:srgbClr val="000000"/>
            </a:solidFill>
            <a:prstDash val="solid"/>
          </a:ln>
        </p:spPr>
      </p:sp>
      <p:sp>
        <p:nvSpPr>
          <p:cNvPr id="3" name="Symbol zastępczy notatek 2"/>
          <p:cNvSpPr txBox="1">
            <a:spLocks noGrp="1"/>
          </p:cNvSpPr>
          <p:nvPr>
            <p:ph type="body" sz="quarter" idx="1"/>
          </p:nvPr>
        </p:nvSpPr>
        <p:spPr>
          <a:xfrm>
            <a:off x="1060750" y="4350404"/>
            <a:ext cx="4737775" cy="2769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317625" y="877888"/>
            <a:ext cx="4219575" cy="3165475"/>
          </a:xfrm>
          <a:solidFill>
            <a:srgbClr val="99CCFF"/>
          </a:solidFill>
          <a:ln w="25400">
            <a:solidFill>
              <a:srgbClr val="000000"/>
            </a:solidFill>
            <a:prstDash val="solid"/>
          </a:ln>
        </p:spPr>
      </p:sp>
      <p:sp>
        <p:nvSpPr>
          <p:cNvPr id="3" name="Symbol zastępczy notatek 2"/>
          <p:cNvSpPr txBox="1">
            <a:spLocks noGrp="1"/>
          </p:cNvSpPr>
          <p:nvPr>
            <p:ph type="body" sz="quarter" idx="1"/>
          </p:nvPr>
        </p:nvSpPr>
        <p:spPr>
          <a:xfrm>
            <a:off x="1060750" y="4350404"/>
            <a:ext cx="4737775" cy="2769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solidFill>
            <a:srgbClr val="99CCFF"/>
          </a:solidFill>
          <a:ln w="25400">
            <a:solidFill>
              <a:srgbClr val="000000"/>
            </a:solidFill>
            <a:prstDash val="solid"/>
          </a:ln>
        </p:spPr>
      </p:sp>
      <p:sp>
        <p:nvSpPr>
          <p:cNvPr id="3" name="Symbol zastępczy notatek 2"/>
          <p:cNvSpPr txBox="1">
            <a:spLocks noGrp="1"/>
          </p:cNvSpPr>
          <p:nvPr>
            <p:ph type="body" sz="quarter" idx="1"/>
          </p:nvPr>
        </p:nvSpPr>
        <p:spPr>
          <a:xfrm>
            <a:off x="1060750" y="4350404"/>
            <a:ext cx="4737775" cy="2769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solidFill>
            <a:srgbClr val="99CCFF"/>
          </a:solidFill>
          <a:ln w="25400">
            <a:solidFill>
              <a:srgbClr val="000000"/>
            </a:solidFill>
            <a:prstDash val="solid"/>
          </a:ln>
        </p:spPr>
      </p:sp>
      <p:sp>
        <p:nvSpPr>
          <p:cNvPr id="3" name="Symbol zastępczy notatek 2"/>
          <p:cNvSpPr txBox="1">
            <a:spLocks noGrp="1"/>
          </p:cNvSpPr>
          <p:nvPr>
            <p:ph type="body" sz="quarter" idx="1"/>
          </p:nvPr>
        </p:nvSpPr>
        <p:spPr>
          <a:xfrm>
            <a:off x="1060750" y="4350404"/>
            <a:ext cx="4737775" cy="2769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317625" y="877888"/>
            <a:ext cx="4219575" cy="3165475"/>
          </a:xfrm>
          <a:solidFill>
            <a:srgbClr val="99CCFF"/>
          </a:solidFill>
          <a:ln w="25400">
            <a:solidFill>
              <a:srgbClr val="000000"/>
            </a:solidFill>
            <a:prstDash val="solid"/>
          </a:ln>
        </p:spPr>
      </p:sp>
      <p:sp>
        <p:nvSpPr>
          <p:cNvPr id="3" name="Symbol zastępczy notatek 2"/>
          <p:cNvSpPr txBox="1">
            <a:spLocks noGrp="1"/>
          </p:cNvSpPr>
          <p:nvPr>
            <p:ph type="body" sz="quarter" idx="1"/>
          </p:nvPr>
        </p:nvSpPr>
        <p:spPr>
          <a:xfrm>
            <a:off x="1060750" y="4350404"/>
            <a:ext cx="4737775" cy="2769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solidFill>
            <a:srgbClr val="99CCFF"/>
          </a:solidFill>
          <a:ln w="25400">
            <a:solidFill>
              <a:srgbClr val="000000"/>
            </a:solidFill>
            <a:prstDash val="solid"/>
          </a:ln>
        </p:spPr>
      </p:sp>
      <p:sp>
        <p:nvSpPr>
          <p:cNvPr id="3" name="Symbol zastępczy notatek 2"/>
          <p:cNvSpPr txBox="1">
            <a:spLocks noGrp="1"/>
          </p:cNvSpPr>
          <p:nvPr>
            <p:ph type="body" sz="quarter" idx="1"/>
          </p:nvPr>
        </p:nvSpPr>
        <p:spPr>
          <a:xfrm>
            <a:off x="1060750" y="4350404"/>
            <a:ext cx="4737775" cy="2769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solidFill>
            <a:srgbClr val="99CCFF"/>
          </a:solidFill>
          <a:ln w="25400">
            <a:solidFill>
              <a:srgbClr val="000000"/>
            </a:solidFill>
            <a:prstDash val="solid"/>
          </a:ln>
        </p:spPr>
      </p:sp>
      <p:sp>
        <p:nvSpPr>
          <p:cNvPr id="3" name="Symbol zastępczy notatek 2"/>
          <p:cNvSpPr txBox="1">
            <a:spLocks noGrp="1"/>
          </p:cNvSpPr>
          <p:nvPr>
            <p:ph type="body" sz="quarter" idx="1"/>
          </p:nvPr>
        </p:nvSpPr>
        <p:spPr>
          <a:xfrm>
            <a:off x="1060750" y="4350404"/>
            <a:ext cx="4737775" cy="2769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317625" y="877888"/>
            <a:ext cx="4219575" cy="3165475"/>
          </a:xfrm>
          <a:solidFill>
            <a:srgbClr val="99CCFF"/>
          </a:solidFill>
          <a:ln w="25400">
            <a:solidFill>
              <a:srgbClr val="000000"/>
            </a:solidFill>
            <a:prstDash val="solid"/>
          </a:ln>
        </p:spPr>
      </p:sp>
      <p:sp>
        <p:nvSpPr>
          <p:cNvPr id="3" name="Symbol zastępczy notatek 2"/>
          <p:cNvSpPr txBox="1">
            <a:spLocks noGrp="1"/>
          </p:cNvSpPr>
          <p:nvPr>
            <p:ph type="body" sz="quarter" idx="1"/>
          </p:nvPr>
        </p:nvSpPr>
        <p:spPr>
          <a:xfrm>
            <a:off x="1060750" y="4350404"/>
            <a:ext cx="4737775" cy="2769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317625" y="877888"/>
            <a:ext cx="4219575" cy="3165475"/>
          </a:xfrm>
          <a:solidFill>
            <a:srgbClr val="99CCFF"/>
          </a:solidFill>
          <a:ln w="25400">
            <a:solidFill>
              <a:srgbClr val="000000"/>
            </a:solidFill>
            <a:prstDash val="solid"/>
          </a:ln>
        </p:spPr>
      </p:sp>
      <p:sp>
        <p:nvSpPr>
          <p:cNvPr id="3" name="Symbol zastępczy notatek 2"/>
          <p:cNvSpPr txBox="1">
            <a:spLocks noGrp="1"/>
          </p:cNvSpPr>
          <p:nvPr>
            <p:ph type="body" sz="quarter" idx="1"/>
          </p:nvPr>
        </p:nvSpPr>
        <p:spPr>
          <a:xfrm>
            <a:off x="1060750" y="4350404"/>
            <a:ext cx="4737775" cy="2769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317625" y="877888"/>
            <a:ext cx="4219575" cy="3165475"/>
          </a:xfrm>
          <a:solidFill>
            <a:srgbClr val="99CCFF"/>
          </a:solidFill>
          <a:ln w="25400">
            <a:solidFill>
              <a:srgbClr val="000000"/>
            </a:solidFill>
            <a:prstDash val="solid"/>
          </a:ln>
        </p:spPr>
      </p:sp>
      <p:sp>
        <p:nvSpPr>
          <p:cNvPr id="3" name="Symbol zastępczy notatek 2"/>
          <p:cNvSpPr txBox="1">
            <a:spLocks noGrp="1"/>
          </p:cNvSpPr>
          <p:nvPr>
            <p:ph type="body" sz="quarter" idx="1"/>
          </p:nvPr>
        </p:nvSpPr>
        <p:spPr>
          <a:xfrm>
            <a:off x="1060750" y="4350404"/>
            <a:ext cx="4737775" cy="2769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solidFill>
            <a:srgbClr val="99CCFF"/>
          </a:solidFill>
          <a:ln w="25400">
            <a:solidFill>
              <a:srgbClr val="000000"/>
            </a:solidFill>
            <a:prstDash val="solid"/>
          </a:ln>
        </p:spPr>
      </p:sp>
      <p:sp>
        <p:nvSpPr>
          <p:cNvPr id="3" name="Symbol zastępczy notatek 2"/>
          <p:cNvSpPr txBox="1">
            <a:spLocks noGrp="1"/>
          </p:cNvSpPr>
          <p:nvPr>
            <p:ph type="body" sz="quarter" idx="1"/>
          </p:nvPr>
        </p:nvSpPr>
        <p:spPr>
          <a:xfrm>
            <a:off x="1060750" y="4350404"/>
            <a:ext cx="4737775" cy="2769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EC8A08FE-1DAE-498E-A83F-5901D2AEE31F}" type="datetimeFigureOut">
              <a:rPr lang="pl-PL" smtClean="0"/>
              <a:t>18.10.2020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8E28F25-C5E3-4ABD-A2DE-B6BC2280EC91}" type="slidenum">
              <a:rPr lang="pl-PL" smtClean="0"/>
              <a:t>‹#›</a:t>
            </a:fld>
            <a:endParaRPr lang="pl-PL"/>
          </a:p>
        </p:txBody>
      </p:sp>
    </p:spTree>
    <p:extLst>
      <p:ext uri="{BB962C8B-B14F-4D97-AF65-F5344CB8AC3E}">
        <p14:creationId xmlns:p14="http://schemas.microsoft.com/office/powerpoint/2010/main" val="419755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C8A08FE-1DAE-498E-A83F-5901D2AEE31F}" type="datetimeFigureOut">
              <a:rPr lang="pl-PL" smtClean="0"/>
              <a:t>18.10.2020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8E28F25-C5E3-4ABD-A2DE-B6BC2280EC91}" type="slidenum">
              <a:rPr lang="pl-PL" smtClean="0"/>
              <a:t>‹#›</a:t>
            </a:fld>
            <a:endParaRPr lang="pl-PL"/>
          </a:p>
        </p:txBody>
      </p:sp>
    </p:spTree>
    <p:extLst>
      <p:ext uri="{BB962C8B-B14F-4D97-AF65-F5344CB8AC3E}">
        <p14:creationId xmlns:p14="http://schemas.microsoft.com/office/powerpoint/2010/main" val="3888631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C8A08FE-1DAE-498E-A83F-5901D2AEE31F}" type="datetimeFigureOut">
              <a:rPr lang="pl-PL" smtClean="0"/>
              <a:t>18.10.2020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8E28F25-C5E3-4ABD-A2DE-B6BC2280EC91}" type="slidenum">
              <a:rPr lang="pl-PL" smtClean="0"/>
              <a:t>‹#›</a:t>
            </a:fld>
            <a:endParaRPr lang="pl-PL"/>
          </a:p>
        </p:txBody>
      </p:sp>
    </p:spTree>
    <p:extLst>
      <p:ext uri="{BB962C8B-B14F-4D97-AF65-F5344CB8AC3E}">
        <p14:creationId xmlns:p14="http://schemas.microsoft.com/office/powerpoint/2010/main" val="2862705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C8A08FE-1DAE-498E-A83F-5901D2AEE31F}" type="datetimeFigureOut">
              <a:rPr lang="pl-PL" smtClean="0"/>
              <a:t>18.10.2020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8E28F25-C5E3-4ABD-A2DE-B6BC2280EC91}" type="slidenum">
              <a:rPr lang="pl-PL" smtClean="0"/>
              <a:t>‹#›</a:t>
            </a:fld>
            <a:endParaRPr lang="pl-PL"/>
          </a:p>
        </p:txBody>
      </p:sp>
    </p:spTree>
    <p:extLst>
      <p:ext uri="{BB962C8B-B14F-4D97-AF65-F5344CB8AC3E}">
        <p14:creationId xmlns:p14="http://schemas.microsoft.com/office/powerpoint/2010/main" val="3631578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EC8A08FE-1DAE-498E-A83F-5901D2AEE31F}" type="datetimeFigureOut">
              <a:rPr lang="pl-PL" smtClean="0"/>
              <a:t>18.10.2020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8E28F25-C5E3-4ABD-A2DE-B6BC2280EC91}" type="slidenum">
              <a:rPr lang="pl-PL" smtClean="0"/>
              <a:t>‹#›</a:t>
            </a:fld>
            <a:endParaRPr lang="pl-PL"/>
          </a:p>
        </p:txBody>
      </p:sp>
    </p:spTree>
    <p:extLst>
      <p:ext uri="{BB962C8B-B14F-4D97-AF65-F5344CB8AC3E}">
        <p14:creationId xmlns:p14="http://schemas.microsoft.com/office/powerpoint/2010/main" val="2640374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EC8A08FE-1DAE-498E-A83F-5901D2AEE31F}" type="datetimeFigureOut">
              <a:rPr lang="pl-PL" smtClean="0"/>
              <a:t>18.10.2020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8E28F25-C5E3-4ABD-A2DE-B6BC2280EC91}" type="slidenum">
              <a:rPr lang="pl-PL" smtClean="0"/>
              <a:t>‹#›</a:t>
            </a:fld>
            <a:endParaRPr lang="pl-PL"/>
          </a:p>
        </p:txBody>
      </p:sp>
    </p:spTree>
    <p:extLst>
      <p:ext uri="{BB962C8B-B14F-4D97-AF65-F5344CB8AC3E}">
        <p14:creationId xmlns:p14="http://schemas.microsoft.com/office/powerpoint/2010/main" val="3852624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EC8A08FE-1DAE-498E-A83F-5901D2AEE31F}" type="datetimeFigureOut">
              <a:rPr lang="pl-PL" smtClean="0"/>
              <a:t>18.10.2020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48E28F25-C5E3-4ABD-A2DE-B6BC2280EC91}" type="slidenum">
              <a:rPr lang="pl-PL" smtClean="0"/>
              <a:t>‹#›</a:t>
            </a:fld>
            <a:endParaRPr lang="pl-PL"/>
          </a:p>
        </p:txBody>
      </p:sp>
    </p:spTree>
    <p:extLst>
      <p:ext uri="{BB962C8B-B14F-4D97-AF65-F5344CB8AC3E}">
        <p14:creationId xmlns:p14="http://schemas.microsoft.com/office/powerpoint/2010/main" val="4196906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EC8A08FE-1DAE-498E-A83F-5901D2AEE31F}" type="datetimeFigureOut">
              <a:rPr lang="pl-PL" smtClean="0"/>
              <a:t>18.10.2020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48E28F25-C5E3-4ABD-A2DE-B6BC2280EC91}" type="slidenum">
              <a:rPr lang="pl-PL" smtClean="0"/>
              <a:t>‹#›</a:t>
            </a:fld>
            <a:endParaRPr lang="pl-PL"/>
          </a:p>
        </p:txBody>
      </p:sp>
    </p:spTree>
    <p:extLst>
      <p:ext uri="{BB962C8B-B14F-4D97-AF65-F5344CB8AC3E}">
        <p14:creationId xmlns:p14="http://schemas.microsoft.com/office/powerpoint/2010/main" val="2069541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EC8A08FE-1DAE-498E-A83F-5901D2AEE31F}" type="datetimeFigureOut">
              <a:rPr lang="pl-PL" smtClean="0"/>
              <a:t>18.10.2020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48E28F25-C5E3-4ABD-A2DE-B6BC2280EC91}" type="slidenum">
              <a:rPr lang="pl-PL" smtClean="0"/>
              <a:t>‹#›</a:t>
            </a:fld>
            <a:endParaRPr lang="pl-PL"/>
          </a:p>
        </p:txBody>
      </p:sp>
    </p:spTree>
    <p:extLst>
      <p:ext uri="{BB962C8B-B14F-4D97-AF65-F5344CB8AC3E}">
        <p14:creationId xmlns:p14="http://schemas.microsoft.com/office/powerpoint/2010/main" val="4262185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EC8A08FE-1DAE-498E-A83F-5901D2AEE31F}" type="datetimeFigureOut">
              <a:rPr lang="pl-PL" smtClean="0"/>
              <a:t>18.10.2020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8E28F25-C5E3-4ABD-A2DE-B6BC2280EC91}" type="slidenum">
              <a:rPr lang="pl-PL" smtClean="0"/>
              <a:t>‹#›</a:t>
            </a:fld>
            <a:endParaRPr lang="pl-PL"/>
          </a:p>
        </p:txBody>
      </p:sp>
    </p:spTree>
    <p:extLst>
      <p:ext uri="{BB962C8B-B14F-4D97-AF65-F5344CB8AC3E}">
        <p14:creationId xmlns:p14="http://schemas.microsoft.com/office/powerpoint/2010/main" val="1537933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EC8A08FE-1DAE-498E-A83F-5901D2AEE31F}" type="datetimeFigureOut">
              <a:rPr lang="pl-PL" smtClean="0"/>
              <a:t>18.10.2020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8E28F25-C5E3-4ABD-A2DE-B6BC2280EC91}" type="slidenum">
              <a:rPr lang="pl-PL" smtClean="0"/>
              <a:t>‹#›</a:t>
            </a:fld>
            <a:endParaRPr lang="pl-PL"/>
          </a:p>
        </p:txBody>
      </p:sp>
    </p:spTree>
    <p:extLst>
      <p:ext uri="{BB962C8B-B14F-4D97-AF65-F5344CB8AC3E}">
        <p14:creationId xmlns:p14="http://schemas.microsoft.com/office/powerpoint/2010/main" val="370280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A08FE-1DAE-498E-A83F-5901D2AEE31F}" type="datetimeFigureOut">
              <a:rPr lang="pl-PL" smtClean="0"/>
              <a:t>18.10.2020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E28F25-C5E3-4ABD-A2DE-B6BC2280EC91}" type="slidenum">
              <a:rPr lang="pl-PL" smtClean="0"/>
              <a:t>‹#›</a:t>
            </a:fld>
            <a:endParaRPr lang="pl-PL"/>
          </a:p>
        </p:txBody>
      </p:sp>
    </p:spTree>
    <p:extLst>
      <p:ext uri="{BB962C8B-B14F-4D97-AF65-F5344CB8AC3E}">
        <p14:creationId xmlns:p14="http://schemas.microsoft.com/office/powerpoint/2010/main" val="1901116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pl.wikipedia.org/wiki/Osad_atmosferyczn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093shot.gif%20%20%20%20%20%20%20%20%20%20%20%20%20%20%20%20%20%20%20%20%20%20%20%20%20%20%20%20%20%20%20%20%20%20%20%20%20%20%20%20%20%20%20%20%20%20%20%20%20%20%20%20%20%2000000061%07Zip%20100%20%20%20%20%20%20%20%20%20%20%20%20%20%20%20%20%20%20%20%20%20%20%20%20AB89E6CB:" TargetMode="Externa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go2.wordpress.com/?id=725X1342&amp;site=alienproject.wordpress.com&amp;url=http://alienproject.files.wordpress.com/2009/11/payload-2-preprep-4.jpg" TargetMode="External"/><Relationship Id="rId2" Type="http://schemas.openxmlformats.org/officeDocument/2006/relationships/hyperlink" Target="http://www.natrium42.com/halo/flight2/"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8" Type="http://schemas.openxmlformats.org/officeDocument/2006/relationships/hyperlink" Target="http://www.flickr.com/photos/54644437@N00/1782124263/in/set-72157602750851851/" TargetMode="External"/><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hyperlink" Target="http://www.flickr.com/photos/54644437@N00/1781794405/in/set-72157602750851851/" TargetMode="External"/><Relationship Id="rId1" Type="http://schemas.openxmlformats.org/officeDocument/2006/relationships/slideLayout" Target="../slideLayouts/slideLayout2.xml"/><Relationship Id="rId6" Type="http://schemas.openxmlformats.org/officeDocument/2006/relationships/hyperlink" Target="http://www.flickr.com/photos/54644437@N00/1781943213/in/set-72157602750851851/" TargetMode="External"/><Relationship Id="rId5" Type="http://schemas.openxmlformats.org/officeDocument/2006/relationships/image" Target="../media/image18.jpeg"/><Relationship Id="rId4" Type="http://schemas.openxmlformats.org/officeDocument/2006/relationships/hyperlink" Target="http://www.flickr.com/photos/54644437@N00/1781900669/in/set-72157602750851851/" TargetMode="External"/><Relationship Id="rId9"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flickr.com/photos/54644437@N00/1782896004/in/set-72157602750851851/"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upload.wikimedia.org/wikipedia/commons/7/7a/Atmosphere_gas_proportions.svg"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pl.wikipedia.org/w/index.php?title=Plik:Podzia%C5%82_atmosfery.svg&amp;filetimestamp=20071126140036"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6.gif"/><Relationship Id="rId4" Type="http://schemas.openxmlformats.org/officeDocument/2006/relationships/image" Target="../media/image35.gi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9552" y="3394831"/>
            <a:ext cx="8424862" cy="1440408"/>
          </a:xfrm>
        </p:spPr>
        <p:txBody>
          <a:bodyPr>
            <a:normAutofit fontScale="90000"/>
          </a:bodyPr>
          <a:lstStyle/>
          <a:p>
            <a:r>
              <a:rPr lang="pl-PL" altLang="pl-PL" b="1" dirty="0" smtClean="0"/>
              <a:t/>
            </a:r>
            <a:br>
              <a:rPr lang="pl-PL" altLang="pl-PL" b="1" dirty="0" smtClean="0"/>
            </a:br>
            <a:r>
              <a:rPr lang="pl-PL" altLang="pl-PL" b="1" dirty="0" smtClean="0">
                <a:latin typeface="Arial" pitchFamily="34" charset="0"/>
              </a:rPr>
              <a:t>Fizyka Pogody i Klimatu</a:t>
            </a:r>
            <a:br>
              <a:rPr lang="pl-PL" altLang="pl-PL" b="1" dirty="0" smtClean="0">
                <a:latin typeface="Arial" pitchFamily="34" charset="0"/>
              </a:rPr>
            </a:br>
            <a:r>
              <a:rPr lang="pl-PL" altLang="pl-PL" sz="3600" b="1" dirty="0" smtClean="0">
                <a:latin typeface="Arial" pitchFamily="34" charset="0"/>
              </a:rPr>
              <a:t>Wykład 1</a:t>
            </a:r>
          </a:p>
        </p:txBody>
      </p:sp>
      <p:sp>
        <p:nvSpPr>
          <p:cNvPr id="3075" name="Rectangle 3"/>
          <p:cNvSpPr>
            <a:spLocks noGrp="1" noChangeArrowheads="1"/>
          </p:cNvSpPr>
          <p:nvPr>
            <p:ph type="subTitle" idx="1"/>
          </p:nvPr>
        </p:nvSpPr>
        <p:spPr>
          <a:xfrm>
            <a:off x="1371600" y="5445224"/>
            <a:ext cx="6400800" cy="1320552"/>
          </a:xfrm>
        </p:spPr>
        <p:txBody>
          <a:bodyPr/>
          <a:lstStyle/>
          <a:p>
            <a:pPr>
              <a:lnSpc>
                <a:spcPct val="80000"/>
              </a:lnSpc>
            </a:pPr>
            <a:r>
              <a:rPr lang="pl-PL" altLang="pl-PL" sz="2000" b="1" dirty="0" smtClean="0"/>
              <a:t>Szymon, Malinowski, Krzysztof Markowicz</a:t>
            </a:r>
          </a:p>
          <a:p>
            <a:pPr>
              <a:lnSpc>
                <a:spcPct val="80000"/>
              </a:lnSpc>
            </a:pPr>
            <a:r>
              <a:rPr lang="pl-PL" altLang="pl-PL" sz="2000" b="1" dirty="0" smtClean="0"/>
              <a:t>Instytut Geofizyki </a:t>
            </a:r>
          </a:p>
          <a:p>
            <a:pPr>
              <a:lnSpc>
                <a:spcPct val="80000"/>
              </a:lnSpc>
            </a:pPr>
            <a:r>
              <a:rPr lang="pl-PL" altLang="pl-PL" sz="2000" b="1" dirty="0" smtClean="0"/>
              <a:t>Uniwersytet Warszawski</a:t>
            </a:r>
          </a:p>
        </p:txBody>
      </p:sp>
      <p:pic>
        <p:nvPicPr>
          <p:cNvPr id="4" name="Obraz 3"/>
          <p:cNvPicPr>
            <a:picLocks noChangeAspect="1"/>
          </p:cNvPicPr>
          <p:nvPr/>
        </p:nvPicPr>
        <p:blipFill>
          <a:blip r:embed="rId2">
            <a:lum/>
            <a:alphaModFix/>
          </a:blip>
          <a:srcRect/>
          <a:stretch>
            <a:fillRect/>
          </a:stretch>
        </p:blipFill>
        <p:spPr>
          <a:xfrm>
            <a:off x="0" y="0"/>
            <a:ext cx="9144000" cy="3394831"/>
          </a:xfrm>
          <a:prstGeom prst="rect">
            <a:avLst/>
          </a:prstGeom>
          <a:noFill/>
          <a:ln>
            <a:noFill/>
          </a:ln>
        </p:spPr>
      </p:pic>
    </p:spTree>
    <p:extLst>
      <p:ext uri="{BB962C8B-B14F-4D97-AF65-F5344CB8AC3E}">
        <p14:creationId xmlns:p14="http://schemas.microsoft.com/office/powerpoint/2010/main" val="2179848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55650" y="0"/>
            <a:ext cx="7772400" cy="836613"/>
          </a:xfrm>
        </p:spPr>
        <p:txBody>
          <a:bodyPr>
            <a:normAutofit/>
          </a:bodyPr>
          <a:lstStyle/>
          <a:p>
            <a:r>
              <a:rPr lang="pl-PL" altLang="pl-PL" sz="3200" b="1" dirty="0" smtClean="0">
                <a:latin typeface="Arial" pitchFamily="34" charset="0"/>
              </a:rPr>
              <a:t>Determinizm w mechanice klasycznej</a:t>
            </a:r>
            <a:r>
              <a:rPr lang="pl-PL" altLang="pl-PL" sz="3200" b="1" dirty="0" smtClean="0"/>
              <a:t> </a:t>
            </a:r>
          </a:p>
        </p:txBody>
      </p:sp>
      <p:sp>
        <p:nvSpPr>
          <p:cNvPr id="14339" name="Rectangle 3"/>
          <p:cNvSpPr>
            <a:spLocks noGrp="1" noChangeArrowheads="1"/>
          </p:cNvSpPr>
          <p:nvPr>
            <p:ph type="body" idx="1"/>
          </p:nvPr>
        </p:nvSpPr>
        <p:spPr>
          <a:xfrm>
            <a:off x="755650" y="1341438"/>
            <a:ext cx="7772400" cy="5327650"/>
          </a:xfrm>
        </p:spPr>
        <p:txBody>
          <a:bodyPr/>
          <a:lstStyle/>
          <a:p>
            <a:pPr>
              <a:lnSpc>
                <a:spcPct val="90000"/>
              </a:lnSpc>
            </a:pPr>
            <a:r>
              <a:rPr lang="pl-PL" altLang="pl-PL" sz="2400" dirty="0" smtClean="0">
                <a:latin typeface="Arial" pitchFamily="34" charset="0"/>
              </a:rPr>
              <a:t>Determinizm = stan układu w pewnej chwili początkowej t</a:t>
            </a:r>
            <a:r>
              <a:rPr lang="pl-PL" altLang="pl-PL" sz="2400" baseline="-25000" dirty="0" smtClean="0">
                <a:latin typeface="Arial" pitchFamily="34" charset="0"/>
              </a:rPr>
              <a:t>o</a:t>
            </a:r>
            <a:r>
              <a:rPr lang="pl-PL" altLang="pl-PL" sz="2400" dirty="0" smtClean="0">
                <a:latin typeface="Arial" pitchFamily="34" charset="0"/>
              </a:rPr>
              <a:t> jednoznacznie wyznacza stan układu w dowolnej chwili </a:t>
            </a:r>
            <a:r>
              <a:rPr lang="pl-PL" altLang="pl-PL" sz="2400" dirty="0" smtClean="0">
                <a:latin typeface="Arial" pitchFamily="34" charset="0"/>
              </a:rPr>
              <a:t>t</a:t>
            </a:r>
            <a:r>
              <a:rPr lang="pl-PL" altLang="pl-PL" sz="2400" dirty="0" smtClean="0">
                <a:latin typeface="Arial" pitchFamily="34" charset="0"/>
              </a:rPr>
              <a:t>. </a:t>
            </a:r>
          </a:p>
          <a:p>
            <a:pPr>
              <a:lnSpc>
                <a:spcPct val="90000"/>
              </a:lnSpc>
            </a:pPr>
            <a:endParaRPr lang="pl-PL" altLang="pl-PL" sz="2400" dirty="0" smtClean="0">
              <a:latin typeface="Arial" pitchFamily="34" charset="0"/>
            </a:endParaRPr>
          </a:p>
          <a:p>
            <a:pPr>
              <a:lnSpc>
                <a:spcPct val="90000"/>
              </a:lnSpc>
            </a:pPr>
            <a:endParaRPr lang="pl-PL" altLang="pl-PL" sz="2400" dirty="0" smtClean="0">
              <a:latin typeface="Arial" pitchFamily="34" charset="0"/>
            </a:endParaRPr>
          </a:p>
          <a:p>
            <a:pPr>
              <a:lnSpc>
                <a:spcPct val="90000"/>
              </a:lnSpc>
            </a:pPr>
            <a:r>
              <a:rPr lang="pl-PL" altLang="pl-PL" sz="2400" dirty="0" smtClean="0">
                <a:latin typeface="Arial" pitchFamily="34" charset="0"/>
              </a:rPr>
              <a:t>Stan układu (izolowanego) określony jest przez położenia r i pędy p wszystkich jego składników w chwili t. </a:t>
            </a:r>
          </a:p>
          <a:p>
            <a:pPr>
              <a:lnSpc>
                <a:spcPct val="90000"/>
              </a:lnSpc>
            </a:pPr>
            <a:r>
              <a:rPr lang="pl-PL" altLang="pl-PL" sz="2400" dirty="0" smtClean="0">
                <a:latin typeface="Arial" pitchFamily="34" charset="0"/>
              </a:rPr>
              <a:t>Dynamikę układu opisują liniowe równania różniczkowe Newtona. </a:t>
            </a:r>
          </a:p>
          <a:p>
            <a:pPr>
              <a:lnSpc>
                <a:spcPct val="90000"/>
              </a:lnSpc>
            </a:pPr>
            <a:r>
              <a:rPr lang="pl-PL" altLang="pl-PL" sz="2400" dirty="0" smtClean="0">
                <a:latin typeface="Arial" pitchFamily="34" charset="0"/>
              </a:rPr>
              <a:t>Równania liniowe mają jednoznaczne rozwiązania. </a:t>
            </a: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2133600"/>
            <a:ext cx="161131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471428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01650" y="188913"/>
            <a:ext cx="8642350" cy="792162"/>
          </a:xfrm>
        </p:spPr>
        <p:txBody>
          <a:bodyPr>
            <a:normAutofit fontScale="90000"/>
          </a:bodyPr>
          <a:lstStyle/>
          <a:p>
            <a:r>
              <a:rPr lang="pl-PL" altLang="pl-PL" sz="3200" b="1" dirty="0" smtClean="0">
                <a:latin typeface="Arial" pitchFamily="34" charset="0"/>
              </a:rPr>
              <a:t>Prawa deterministyczne a prawa statystyczne</a:t>
            </a:r>
            <a:r>
              <a:rPr lang="pl-PL" altLang="pl-PL" sz="4000" b="1" dirty="0" smtClean="0"/>
              <a:t> </a:t>
            </a:r>
          </a:p>
        </p:txBody>
      </p:sp>
      <p:sp>
        <p:nvSpPr>
          <p:cNvPr id="15363" name="Rectangle 3"/>
          <p:cNvSpPr>
            <a:spLocks noGrp="1" noChangeArrowheads="1"/>
          </p:cNvSpPr>
          <p:nvPr>
            <p:ph type="body" idx="1"/>
          </p:nvPr>
        </p:nvSpPr>
        <p:spPr>
          <a:xfrm>
            <a:off x="395288" y="1196975"/>
            <a:ext cx="8424862" cy="5111750"/>
          </a:xfrm>
        </p:spPr>
        <p:txBody>
          <a:bodyPr/>
          <a:lstStyle/>
          <a:p>
            <a:pPr>
              <a:lnSpc>
                <a:spcPct val="90000"/>
              </a:lnSpc>
            </a:pPr>
            <a:r>
              <a:rPr lang="pl-PL" altLang="pl-PL" sz="2400" smtClean="0">
                <a:latin typeface="Arial" pitchFamily="34" charset="0"/>
              </a:rPr>
              <a:t>W większości przypadków dedukcja zachowania układów złożonych ze znajomości elementarnych procesów mechanicznych okazała się efektywnie niewykonalna – w fizyce zastosowano prawa statystyczne (kinetyczna teoria gazów), które ustalają przebieg zjawisk w skali makroskopowej i nie muszą być spełnione w każdym pojedynczym przypadku. </a:t>
            </a:r>
          </a:p>
          <a:p>
            <a:pPr>
              <a:lnSpc>
                <a:spcPct val="90000"/>
              </a:lnSpc>
            </a:pPr>
            <a:r>
              <a:rPr lang="pl-PL" altLang="pl-PL" sz="2400" smtClean="0">
                <a:latin typeface="Arial" pitchFamily="34" charset="0"/>
              </a:rPr>
              <a:t>Przyjmowano, że prawa statystyczne mają status praw wtórnych (każda cząsteczka gazu porusza się zgodnie z deterministycznymi równaniami Newtona, które mają charakter praw podstawowych.</a:t>
            </a:r>
          </a:p>
          <a:p>
            <a:pPr>
              <a:lnSpc>
                <a:spcPct val="90000"/>
              </a:lnSpc>
            </a:pPr>
            <a:r>
              <a:rPr lang="pl-PL" altLang="pl-PL" sz="2400" smtClean="0">
                <a:latin typeface="Arial" pitchFamily="34" charset="0"/>
              </a:rPr>
              <a:t>Zagadnienie trzech ciał na gruncie mechaniki klasycznej nie ma ścisłego rozwiązania i trzeba szukać rozwiązań przybliżonych. </a:t>
            </a:r>
          </a:p>
        </p:txBody>
      </p:sp>
    </p:spTree>
    <p:extLst>
      <p:ext uri="{BB962C8B-B14F-4D97-AF65-F5344CB8AC3E}">
        <p14:creationId xmlns:p14="http://schemas.microsoft.com/office/powerpoint/2010/main" val="1320301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684213" y="1052513"/>
            <a:ext cx="7772400" cy="5113337"/>
          </a:xfrm>
        </p:spPr>
        <p:txBody>
          <a:bodyPr/>
          <a:lstStyle/>
          <a:p>
            <a:pPr>
              <a:lnSpc>
                <a:spcPct val="90000"/>
              </a:lnSpc>
            </a:pPr>
            <a:r>
              <a:rPr lang="pl-PL" altLang="pl-PL" sz="2400" smtClean="0">
                <a:latin typeface="Arial" pitchFamily="34" charset="0"/>
              </a:rPr>
              <a:t>Prawa deterministyczne i stochastyczne odgrywają we współczesnej fizyce równie ważną rolę i nie widać powodu (ani możliwości) redukowania jednych do drugich. </a:t>
            </a:r>
          </a:p>
          <a:p>
            <a:pPr>
              <a:lnSpc>
                <a:spcPct val="90000"/>
              </a:lnSpc>
            </a:pPr>
            <a:r>
              <a:rPr lang="pl-PL" altLang="pl-PL" sz="2400" smtClean="0">
                <a:latin typeface="Arial" pitchFamily="34" charset="0"/>
              </a:rPr>
              <a:t>W pewnych przypadkach można przewidywać zjawiska niemal z całkowitą pewnością, w innych musimy się zadowolić znajomością prawdopodobieństwa.</a:t>
            </a:r>
          </a:p>
          <a:p>
            <a:pPr>
              <a:lnSpc>
                <a:spcPct val="90000"/>
              </a:lnSpc>
              <a:buFontTx/>
              <a:buNone/>
            </a:pPr>
            <a:r>
              <a:rPr lang="pl-PL" altLang="pl-PL" sz="2400" smtClean="0">
                <a:latin typeface="Arial" pitchFamily="34" charset="0"/>
              </a:rPr>
              <a:t>Np.:</a:t>
            </a:r>
          </a:p>
          <a:p>
            <a:pPr>
              <a:lnSpc>
                <a:spcPct val="90000"/>
              </a:lnSpc>
            </a:pPr>
            <a:r>
              <a:rPr lang="pl-PL" altLang="pl-PL" sz="2400" smtClean="0">
                <a:latin typeface="Arial" pitchFamily="34" charset="0"/>
              </a:rPr>
              <a:t>prognoza wystąpienia burzy konkretnego dnia na danym obszarze, </a:t>
            </a:r>
          </a:p>
          <a:p>
            <a:pPr>
              <a:lnSpc>
                <a:spcPct val="90000"/>
              </a:lnSpc>
            </a:pPr>
            <a:r>
              <a:rPr lang="pl-PL" altLang="pl-PL" sz="2400" smtClean="0">
                <a:latin typeface="Arial" pitchFamily="34" charset="0"/>
              </a:rPr>
              <a:t>prognoza porywów wiatrów przekraczających </a:t>
            </a:r>
          </a:p>
          <a:p>
            <a:pPr>
              <a:lnSpc>
                <a:spcPct val="90000"/>
              </a:lnSpc>
              <a:buFontTx/>
              <a:buNone/>
            </a:pPr>
            <a:r>
              <a:rPr lang="pl-PL" altLang="pl-PL" sz="2400" smtClean="0">
                <a:latin typeface="Arial" pitchFamily="34" charset="0"/>
              </a:rPr>
              <a:t>	100 km/h</a:t>
            </a:r>
          </a:p>
          <a:p>
            <a:pPr>
              <a:lnSpc>
                <a:spcPct val="90000"/>
              </a:lnSpc>
            </a:pPr>
            <a:endParaRPr lang="pl-PL" altLang="pl-PL" sz="2400" smtClean="0">
              <a:latin typeface="Arial" pitchFamily="34" charset="0"/>
            </a:endParaRPr>
          </a:p>
          <a:p>
            <a:pPr>
              <a:lnSpc>
                <a:spcPct val="90000"/>
              </a:lnSpc>
            </a:pPr>
            <a:endParaRPr lang="pl-PL" altLang="pl-PL" sz="2400" smtClean="0">
              <a:latin typeface="Arial" pitchFamily="34" charset="0"/>
            </a:endParaRPr>
          </a:p>
          <a:p>
            <a:pPr>
              <a:lnSpc>
                <a:spcPct val="90000"/>
              </a:lnSpc>
            </a:pPr>
            <a:endParaRPr lang="pl-PL" altLang="pl-PL" sz="2400" smtClean="0">
              <a:latin typeface="Arial" pitchFamily="34" charset="0"/>
            </a:endParaRPr>
          </a:p>
        </p:txBody>
      </p:sp>
    </p:spTree>
    <p:extLst>
      <p:ext uri="{BB962C8B-B14F-4D97-AF65-F5344CB8AC3E}">
        <p14:creationId xmlns:p14="http://schemas.microsoft.com/office/powerpoint/2010/main" val="3921934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1143000"/>
          </a:xfrm>
        </p:spPr>
        <p:txBody>
          <a:bodyPr>
            <a:normAutofit fontScale="90000"/>
          </a:bodyPr>
          <a:lstStyle/>
          <a:p>
            <a:r>
              <a:rPr lang="pl-PL" altLang="pl-PL" sz="2800" b="1" dirty="0" smtClean="0">
                <a:latin typeface="Arial" pitchFamily="34" charset="0"/>
              </a:rPr>
              <a:t>Czy możemy przewidywać zmiany klimatyczne gdy nie potrafimy przewidzieć pogody na kilka tygodni na przód?</a:t>
            </a:r>
            <a:r>
              <a:rPr lang="pl-PL" altLang="pl-PL" sz="2800" dirty="0" smtClean="0">
                <a:latin typeface="Arial" pitchFamily="34" charset="0"/>
              </a:rPr>
              <a:t> </a:t>
            </a:r>
            <a:r>
              <a:rPr lang="pl-PL" altLang="pl-PL" sz="4000" dirty="0" smtClean="0"/>
              <a:t> </a:t>
            </a:r>
          </a:p>
        </p:txBody>
      </p:sp>
      <p:sp>
        <p:nvSpPr>
          <p:cNvPr id="17411" name="Rectangle 3"/>
          <p:cNvSpPr>
            <a:spLocks noGrp="1" noChangeArrowheads="1"/>
          </p:cNvSpPr>
          <p:nvPr>
            <p:ph type="body" idx="1"/>
          </p:nvPr>
        </p:nvSpPr>
        <p:spPr>
          <a:xfrm>
            <a:off x="142875" y="1214438"/>
            <a:ext cx="8858250" cy="5500687"/>
          </a:xfrm>
        </p:spPr>
        <p:txBody>
          <a:bodyPr/>
          <a:lstStyle/>
          <a:p>
            <a:r>
              <a:rPr lang="pl-PL" altLang="pl-PL" sz="2400" dirty="0" smtClean="0">
                <a:latin typeface="Arial" pitchFamily="34" charset="0"/>
                <a:cs typeface="Arial" pitchFamily="34" charset="0"/>
              </a:rPr>
              <a:t>Modele klimatu mają bardzo podobną strukturę do modeli prognozujących pogodę na kuli ziemskiej, ale są od nich mimo wszystko różne. </a:t>
            </a:r>
          </a:p>
          <a:p>
            <a:r>
              <a:rPr lang="pl-PL" altLang="pl-PL" sz="2400" dirty="0" smtClean="0">
                <a:latin typeface="Arial" pitchFamily="34" charset="0"/>
                <a:cs typeface="Arial" pitchFamily="34" charset="0"/>
              </a:rPr>
              <a:t>W prognozie pogody symulacje są dosyć krótkie - maksymalnie kilka dni. Modele prognozy pogody wymagają bardzo precyzyjnych danych początkowych - zazwyczaj obserwacji ze stacji synoptycznych połączonych z asymilacją danych. </a:t>
            </a:r>
          </a:p>
          <a:p>
            <a:r>
              <a:rPr lang="pl-PL" altLang="pl-PL" sz="2400" dirty="0" smtClean="0">
                <a:latin typeface="Arial" pitchFamily="34" charset="0"/>
                <a:cs typeface="Arial" pitchFamily="34" charset="0"/>
              </a:rPr>
              <a:t>Modele prognozy są robione zazwyczaj na znacznie gęstszej siatce</a:t>
            </a:r>
          </a:p>
          <a:p>
            <a:r>
              <a:rPr lang="pl-PL" altLang="pl-PL" sz="2400" dirty="0" smtClean="0">
                <a:latin typeface="Arial" pitchFamily="34" charset="0"/>
                <a:cs typeface="Arial" pitchFamily="34" charset="0"/>
              </a:rPr>
              <a:t>Mimo, że prognozy numeryczne pogody po kilku dniach tracą dokładność to nie znaczy, że symulacje klimatu są niedokładne. Dzieje się tak dlatego, ponieważ w problemie klimatu istotne są wartości statystyczne (średnie, trendy itd.).</a:t>
            </a:r>
          </a:p>
          <a:p>
            <a:endParaRPr lang="pl-PL" altLang="pl-PL" dirty="0" smtClean="0"/>
          </a:p>
        </p:txBody>
      </p:sp>
    </p:spTree>
    <p:extLst>
      <p:ext uri="{BB962C8B-B14F-4D97-AF65-F5344CB8AC3E}">
        <p14:creationId xmlns:p14="http://schemas.microsoft.com/office/powerpoint/2010/main" val="1544919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ymbol zastępczy zawartości 2"/>
          <p:cNvSpPr>
            <a:spLocks noGrp="1"/>
          </p:cNvSpPr>
          <p:nvPr>
            <p:ph idx="1"/>
          </p:nvPr>
        </p:nvSpPr>
        <p:spPr>
          <a:xfrm>
            <a:off x="428625" y="428625"/>
            <a:ext cx="8229600" cy="4114800"/>
          </a:xfrm>
        </p:spPr>
        <p:txBody>
          <a:bodyPr/>
          <a:lstStyle/>
          <a:p>
            <a:r>
              <a:rPr lang="pl-PL" altLang="pl-PL" sz="2400" smtClean="0">
                <a:latin typeface="Arial" pitchFamily="34" charset="0"/>
                <a:cs typeface="Arial" pitchFamily="34" charset="0"/>
              </a:rPr>
              <a:t>Różnice pomiędzy modelem klimatu a modelem prognoz pogody widoczne są na przykładzie ćmy poruszającej się w pokoju w którym jednym źródłem światła jest żarówka przy suficie. Nie jesteśmy w stanie przewidzieć położenia ćmy po kilku sekundach za to możemy powiedzieć jakie jest jej średnie położenie nawet po godzinie… </a:t>
            </a:r>
            <a:endParaRPr lang="en-US" altLang="pl-PL" sz="2400" smtClean="0">
              <a:latin typeface="Arial" pitchFamily="34" charset="0"/>
              <a:cs typeface="Arial" pitchFamily="34" charset="0"/>
            </a:endParaRPr>
          </a:p>
        </p:txBody>
      </p:sp>
    </p:spTree>
    <p:extLst>
      <p:ext uri="{BB962C8B-B14F-4D97-AF65-F5344CB8AC3E}">
        <p14:creationId xmlns:p14="http://schemas.microsoft.com/office/powerpoint/2010/main" val="1455679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ytuł 1"/>
          <p:cNvSpPr>
            <a:spLocks noGrp="1"/>
          </p:cNvSpPr>
          <p:nvPr>
            <p:ph type="title"/>
          </p:nvPr>
        </p:nvSpPr>
        <p:spPr>
          <a:xfrm>
            <a:off x="714375" y="0"/>
            <a:ext cx="7772400" cy="857250"/>
          </a:xfrm>
        </p:spPr>
        <p:txBody>
          <a:bodyPr/>
          <a:lstStyle/>
          <a:p>
            <a:r>
              <a:rPr lang="pl-PL" altLang="pl-PL" sz="3200" b="1" dirty="0" smtClean="0">
                <a:latin typeface="Arial" pitchFamily="34" charset="0"/>
                <a:cs typeface="Arial" pitchFamily="34" charset="0"/>
              </a:rPr>
              <a:t>Pogoda i klimat.</a:t>
            </a:r>
            <a:endParaRPr lang="en-US" altLang="pl-PL" sz="3200" b="1" dirty="0" smtClean="0">
              <a:latin typeface="Arial" pitchFamily="34" charset="0"/>
              <a:cs typeface="Arial" pitchFamily="34" charset="0"/>
            </a:endParaRPr>
          </a:p>
        </p:txBody>
      </p:sp>
      <p:sp>
        <p:nvSpPr>
          <p:cNvPr id="19459" name="Symbol zastępczy zawartości 2"/>
          <p:cNvSpPr>
            <a:spLocks noGrp="1"/>
          </p:cNvSpPr>
          <p:nvPr>
            <p:ph idx="1"/>
          </p:nvPr>
        </p:nvSpPr>
        <p:spPr>
          <a:xfrm>
            <a:off x="357188" y="1000125"/>
            <a:ext cx="7772400" cy="4114800"/>
          </a:xfrm>
        </p:spPr>
        <p:txBody>
          <a:bodyPr/>
          <a:lstStyle/>
          <a:p>
            <a:r>
              <a:rPr lang="pl-PL" altLang="pl-PL" sz="2400" b="1" dirty="0" smtClean="0">
                <a:latin typeface="Arial" pitchFamily="34" charset="0"/>
                <a:cs typeface="Arial" pitchFamily="34" charset="0"/>
              </a:rPr>
              <a:t>Pogoda</a:t>
            </a:r>
            <a:r>
              <a:rPr lang="pl-PL" altLang="pl-PL" sz="2400" dirty="0" smtClean="0">
                <a:latin typeface="Arial" pitchFamily="34" charset="0"/>
                <a:cs typeface="Arial" pitchFamily="34" charset="0"/>
              </a:rPr>
              <a:t> – chwilowy stan atmosfery opisywany przez</a:t>
            </a:r>
          </a:p>
          <a:p>
            <a:pPr>
              <a:buFontTx/>
              <a:buNone/>
            </a:pPr>
            <a:r>
              <a:rPr lang="pl-PL" altLang="pl-PL" sz="2400" dirty="0" smtClean="0">
                <a:latin typeface="Arial" pitchFamily="34" charset="0"/>
                <a:cs typeface="Arial" pitchFamily="34" charset="0"/>
              </a:rPr>
              <a:t>	wielkości fizyczne takie jak: temperatura powietrza, </a:t>
            </a:r>
          </a:p>
          <a:p>
            <a:pPr>
              <a:buFontTx/>
              <a:buNone/>
            </a:pPr>
            <a:r>
              <a:rPr lang="pl-PL" altLang="pl-PL" sz="2400" dirty="0" smtClean="0">
                <a:latin typeface="Arial" pitchFamily="34" charset="0"/>
                <a:cs typeface="Arial" pitchFamily="34" charset="0"/>
              </a:rPr>
              <a:t>	ciśnienie atmosferyczne, wilgotność, natężenie promieniowania słonecznego, prędkość i kierunek wiatru, zachmurzenie i rodzaj chmur, opady itd.</a:t>
            </a:r>
            <a:r>
              <a:rPr lang="pl-PL" altLang="pl-PL" sz="2400" dirty="0" smtClean="0">
                <a:latin typeface="Arial" pitchFamily="34" charset="0"/>
                <a:cs typeface="Arial" pitchFamily="34" charset="0"/>
                <a:hlinkClick r:id="rId2" action="ppaction://hlinkfile" tooltip="Osad atmosferyczny"/>
              </a:rPr>
              <a:t> </a:t>
            </a:r>
            <a:endParaRPr lang="pl-PL" altLang="pl-PL" sz="2400" dirty="0" smtClean="0">
              <a:latin typeface="Arial" pitchFamily="34" charset="0"/>
              <a:cs typeface="Arial" pitchFamily="34" charset="0"/>
            </a:endParaRPr>
          </a:p>
          <a:p>
            <a:pPr>
              <a:buFontTx/>
              <a:buNone/>
            </a:pPr>
            <a:endParaRPr lang="pl-PL" altLang="pl-PL" sz="2400" dirty="0" smtClean="0">
              <a:latin typeface="Arial" pitchFamily="34" charset="0"/>
              <a:cs typeface="Arial" pitchFamily="34" charset="0"/>
            </a:endParaRPr>
          </a:p>
          <a:p>
            <a:r>
              <a:rPr lang="pl-PL" altLang="pl-PL" sz="2400" b="1" dirty="0" smtClean="0">
                <a:latin typeface="Arial" pitchFamily="34" charset="0"/>
                <a:cs typeface="Arial" pitchFamily="34" charset="0"/>
              </a:rPr>
              <a:t>Klimat</a:t>
            </a:r>
            <a:r>
              <a:rPr lang="pl-PL" altLang="pl-PL" sz="2400" dirty="0" smtClean="0">
                <a:latin typeface="Arial" pitchFamily="34" charset="0"/>
                <a:cs typeface="Arial" pitchFamily="34" charset="0"/>
              </a:rPr>
              <a:t> </a:t>
            </a:r>
            <a:r>
              <a:rPr lang="pl-PL" altLang="pl-PL" sz="2400" dirty="0" smtClean="0">
                <a:latin typeface="Arial" pitchFamily="34" charset="0"/>
                <a:cs typeface="Arial" pitchFamily="34" charset="0"/>
              </a:rPr>
              <a:t>(def. geograficzna)– </a:t>
            </a:r>
            <a:r>
              <a:rPr lang="pl-PL" altLang="pl-PL" sz="2400" dirty="0" smtClean="0">
                <a:latin typeface="Arial" pitchFamily="34" charset="0"/>
                <a:cs typeface="Arial" pitchFamily="34" charset="0"/>
              </a:rPr>
              <a:t>charakterystycznych dla danego obszaru przebieg warunków atmosferycznych określony na podstawie minimum 30-sto letnich obserwacji.</a:t>
            </a:r>
          </a:p>
          <a:p>
            <a:endParaRPr lang="en-US" altLang="pl-PL" sz="2400" dirty="0" smtClean="0">
              <a:latin typeface="Arial" pitchFamily="34" charset="0"/>
              <a:cs typeface="Arial" pitchFamily="34" charset="0"/>
            </a:endParaRPr>
          </a:p>
        </p:txBody>
      </p:sp>
      <p:sp>
        <p:nvSpPr>
          <p:cNvPr id="19460"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9ECE5C15-D7B1-4998-BE51-DA70C38B9A6E}" type="slidenum">
              <a:rPr lang="en-US" altLang="pl-PL" sz="1400" smtClean="0"/>
              <a:pPr/>
              <a:t>15</a:t>
            </a:fld>
            <a:endParaRPr lang="en-US" altLang="pl-PL" sz="1400" smtClean="0"/>
          </a:p>
        </p:txBody>
      </p:sp>
    </p:spTree>
    <p:extLst>
      <p:ext uri="{BB962C8B-B14F-4D97-AF65-F5344CB8AC3E}">
        <p14:creationId xmlns:p14="http://schemas.microsoft.com/office/powerpoint/2010/main" val="3016860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684213" y="260350"/>
            <a:ext cx="7772400" cy="579438"/>
          </a:xfrm>
        </p:spPr>
        <p:txBody>
          <a:bodyPr/>
          <a:lstStyle/>
          <a:p>
            <a:pPr eaLnBrk="1" hangingPunct="1"/>
            <a:r>
              <a:rPr lang="pl-PL" altLang="pl-PL" sz="3200" b="1" dirty="0" smtClean="0">
                <a:latin typeface="Arial" pitchFamily="34" charset="0"/>
                <a:cs typeface="Arial" pitchFamily="34" charset="0"/>
              </a:rPr>
              <a:t>Klimat, definicja fizyczna</a:t>
            </a:r>
          </a:p>
        </p:txBody>
      </p:sp>
      <p:sp>
        <p:nvSpPr>
          <p:cNvPr id="20485" name="Rectangle 3"/>
          <p:cNvSpPr>
            <a:spLocks noGrp="1" noChangeArrowheads="1"/>
          </p:cNvSpPr>
          <p:nvPr>
            <p:ph type="body" idx="1"/>
          </p:nvPr>
        </p:nvSpPr>
        <p:spPr>
          <a:xfrm>
            <a:off x="395288" y="1125538"/>
            <a:ext cx="8424862" cy="4967287"/>
          </a:xfrm>
        </p:spPr>
        <p:txBody>
          <a:bodyPr/>
          <a:lstStyle/>
          <a:p>
            <a:pPr eaLnBrk="1" hangingPunct="1"/>
            <a:r>
              <a:rPr lang="pl-PL" altLang="pl-PL" sz="2400" dirty="0" smtClean="0">
                <a:latin typeface="Arial" pitchFamily="34" charset="0"/>
                <a:cs typeface="Arial" pitchFamily="34" charset="0"/>
              </a:rPr>
              <a:t>Klimat to pojęcie statystyczne i bardziej złożone. Zdefiniowany jest przez pojęcia statystyczne a nie tylko przez wartości średnie. Wielkościami tymi są: </a:t>
            </a:r>
          </a:p>
          <a:p>
            <a:pPr eaLnBrk="1" hangingPunct="1">
              <a:buFontTx/>
              <a:buNone/>
            </a:pPr>
            <a:r>
              <a:rPr lang="pl-PL" altLang="pl-PL" sz="2400" dirty="0" smtClean="0">
                <a:latin typeface="Arial" pitchFamily="34" charset="0"/>
                <a:cs typeface="Arial" pitchFamily="34" charset="0"/>
              </a:rPr>
              <a:t>	wariancja (miara odchylenia od wartości średniej)</a:t>
            </a:r>
          </a:p>
          <a:p>
            <a:pPr eaLnBrk="1" hangingPunct="1">
              <a:buFontTx/>
              <a:buNone/>
            </a:pPr>
            <a:r>
              <a:rPr lang="pl-PL" altLang="pl-PL" sz="2400" dirty="0" smtClean="0">
                <a:latin typeface="Arial" pitchFamily="34" charset="0"/>
                <a:cs typeface="Arial" pitchFamily="34" charset="0"/>
              </a:rPr>
              <a:t>	odchylenie sztandarowe</a:t>
            </a:r>
          </a:p>
          <a:p>
            <a:pPr eaLnBrk="1" hangingPunct="1">
              <a:buFontTx/>
              <a:buNone/>
            </a:pPr>
            <a:r>
              <a:rPr lang="pl-PL" altLang="pl-PL" sz="2400" dirty="0" smtClean="0">
                <a:latin typeface="Arial" pitchFamily="34" charset="0"/>
                <a:cs typeface="Arial" pitchFamily="34" charset="0"/>
              </a:rPr>
              <a:t>	</a:t>
            </a:r>
            <a:r>
              <a:rPr lang="pl-PL" altLang="pl-PL" sz="2400" dirty="0" err="1" smtClean="0">
                <a:latin typeface="Arial" pitchFamily="34" charset="0"/>
                <a:cs typeface="Arial" pitchFamily="34" charset="0"/>
              </a:rPr>
              <a:t>kwantyle</a:t>
            </a:r>
            <a:r>
              <a:rPr lang="pl-PL" altLang="pl-PL" sz="2400" dirty="0" smtClean="0">
                <a:latin typeface="Arial" pitchFamily="34" charset="0"/>
                <a:cs typeface="Arial" pitchFamily="34" charset="0"/>
              </a:rPr>
              <a:t> (np. prawdopodobieństwo, że średnia temperatura stycznia 2018 roku będzie niższa niż -4C) </a:t>
            </a:r>
          </a:p>
          <a:p>
            <a:pPr eaLnBrk="1" hangingPunct="1">
              <a:buFontTx/>
              <a:buNone/>
            </a:pPr>
            <a:r>
              <a:rPr lang="pl-PL" altLang="pl-PL" sz="2400" dirty="0" smtClean="0">
                <a:latin typeface="Arial" pitchFamily="34" charset="0"/>
                <a:cs typeface="Arial" pitchFamily="34" charset="0"/>
              </a:rPr>
              <a:t>	prawdopodobieństwo</a:t>
            </a:r>
          </a:p>
          <a:p>
            <a:pPr eaLnBrk="1" hangingPunct="1">
              <a:buFontTx/>
              <a:buNone/>
            </a:pPr>
            <a:r>
              <a:rPr lang="pl-PL" altLang="pl-PL" sz="2400" dirty="0" smtClean="0">
                <a:latin typeface="Arial" pitchFamily="34" charset="0"/>
                <a:cs typeface="Arial" pitchFamily="34" charset="0"/>
              </a:rPr>
              <a:t>	Ostatnia wielkość określa np. jakie jest prawdopodobieństwo że średnia temperatura lutego 2019 roku będzie w przedziale od -3 do -4 C.</a:t>
            </a:r>
          </a:p>
          <a:p>
            <a:pPr eaLnBrk="1" hangingPunct="1">
              <a:buFontTx/>
              <a:buNone/>
            </a:pPr>
            <a:endParaRPr lang="pl-PL" altLang="pl-PL" dirty="0" smtClean="0"/>
          </a:p>
        </p:txBody>
      </p:sp>
    </p:spTree>
    <p:extLst>
      <p:ext uri="{BB962C8B-B14F-4D97-AF65-F5344CB8AC3E}">
        <p14:creationId xmlns:p14="http://schemas.microsoft.com/office/powerpoint/2010/main" val="2805943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611188" y="279400"/>
            <a:ext cx="7772400" cy="579438"/>
          </a:xfrm>
        </p:spPr>
        <p:txBody>
          <a:bodyPr/>
          <a:lstStyle/>
          <a:p>
            <a:pPr eaLnBrk="1" hangingPunct="1"/>
            <a:r>
              <a:rPr lang="pl-PL" altLang="pl-PL" sz="3200" b="1" dirty="0" smtClean="0">
                <a:latin typeface="Arial" pitchFamily="34" charset="0"/>
                <a:cs typeface="Arial" pitchFamily="34" charset="0"/>
              </a:rPr>
              <a:t>Anomalie</a:t>
            </a:r>
          </a:p>
        </p:txBody>
      </p:sp>
      <p:sp>
        <p:nvSpPr>
          <p:cNvPr id="21509" name="Rectangle 3"/>
          <p:cNvSpPr>
            <a:spLocks noGrp="1" noChangeArrowheads="1"/>
          </p:cNvSpPr>
          <p:nvPr>
            <p:ph type="body" idx="1"/>
          </p:nvPr>
        </p:nvSpPr>
        <p:spPr>
          <a:xfrm>
            <a:off x="539750" y="1196975"/>
            <a:ext cx="8424863" cy="4752975"/>
          </a:xfrm>
        </p:spPr>
        <p:txBody>
          <a:bodyPr/>
          <a:lstStyle/>
          <a:p>
            <a:pPr eaLnBrk="1" hangingPunct="1"/>
            <a:r>
              <a:rPr lang="pl-PL" altLang="pl-PL" sz="2400" dirty="0" smtClean="0">
                <a:latin typeface="Arial" pitchFamily="34" charset="0"/>
                <a:cs typeface="Arial" pitchFamily="34" charset="0"/>
              </a:rPr>
              <a:t>Czyli odchylenie od wartości średniej (przeciętej)</a:t>
            </a:r>
          </a:p>
          <a:p>
            <a:pPr eaLnBrk="1" hangingPunct="1"/>
            <a:r>
              <a:rPr lang="pl-PL" altLang="pl-PL" sz="2400" dirty="0" smtClean="0">
                <a:latin typeface="Arial" pitchFamily="34" charset="0"/>
                <a:cs typeface="Arial" pitchFamily="34" charset="0"/>
              </a:rPr>
              <a:t>Pojęcie </a:t>
            </a:r>
            <a:r>
              <a:rPr lang="pl-PL" altLang="pl-PL" sz="2400" dirty="0" smtClean="0">
                <a:latin typeface="Arial" pitchFamily="34" charset="0"/>
                <a:cs typeface="Arial" pitchFamily="34" charset="0"/>
              </a:rPr>
              <a:t>stosowane często w klimatologii do analizy zmienności warunków pogodowych.</a:t>
            </a:r>
          </a:p>
          <a:p>
            <a:pPr eaLnBrk="1" hangingPunct="1"/>
            <a:endParaRPr lang="pl-PL" altLang="pl-PL" sz="2400" dirty="0" smtClean="0"/>
          </a:p>
          <a:p>
            <a:pPr eaLnBrk="1" hangingPunct="1">
              <a:buFontTx/>
              <a:buNone/>
            </a:pPr>
            <a:r>
              <a:rPr lang="pl-PL" altLang="pl-PL" sz="2400" dirty="0" smtClean="0">
                <a:solidFill>
                  <a:srgbClr val="FFFF00"/>
                </a:solidFill>
              </a:rPr>
              <a:t>	</a:t>
            </a:r>
            <a:r>
              <a:rPr lang="pl-PL" altLang="pl-PL" sz="2400" dirty="0" smtClean="0">
                <a:latin typeface="Arial" pitchFamily="34" charset="0"/>
                <a:cs typeface="Arial" pitchFamily="34" charset="0"/>
              </a:rPr>
              <a:t>Czy anomalie pogodowe świadczą o zmianach klimatu</a:t>
            </a:r>
          </a:p>
          <a:p>
            <a:pPr eaLnBrk="1" hangingPunct="1"/>
            <a:r>
              <a:rPr lang="pl-PL" altLang="pl-PL" sz="2400" dirty="0" smtClean="0">
                <a:latin typeface="Arial" pitchFamily="34" charset="0"/>
                <a:cs typeface="Arial" pitchFamily="34" charset="0"/>
              </a:rPr>
              <a:t>Nie, gdyż anomalie są naturalnie związanie z klimatem. </a:t>
            </a:r>
          </a:p>
          <a:p>
            <a:pPr eaLnBrk="1" hangingPunct="1"/>
            <a:r>
              <a:rPr lang="pl-PL" altLang="pl-PL" sz="2400" dirty="0" smtClean="0">
                <a:latin typeface="Arial" pitchFamily="34" charset="0"/>
                <a:cs typeface="Arial" pitchFamily="34" charset="0"/>
              </a:rPr>
              <a:t>Dopiero gdy anomalia utrzymuje się przez odpowiedni długi okres czasu (30 lat) może to świadczyć o zmianach klimatycznych. </a:t>
            </a:r>
          </a:p>
        </p:txBody>
      </p:sp>
    </p:spTree>
    <p:extLst>
      <p:ext uri="{BB962C8B-B14F-4D97-AF65-F5344CB8AC3E}">
        <p14:creationId xmlns:p14="http://schemas.microsoft.com/office/powerpoint/2010/main" val="1093248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684213" y="188913"/>
            <a:ext cx="7772400" cy="579437"/>
          </a:xfrm>
        </p:spPr>
        <p:txBody>
          <a:bodyPr/>
          <a:lstStyle/>
          <a:p>
            <a:pPr eaLnBrk="1" hangingPunct="1"/>
            <a:r>
              <a:rPr lang="pl-PL" altLang="pl-PL" sz="3200" b="1" dirty="0" smtClean="0">
                <a:latin typeface="Arial" pitchFamily="34" charset="0"/>
                <a:cs typeface="Arial" pitchFamily="34" charset="0"/>
              </a:rPr>
              <a:t>Anomalie c.d.</a:t>
            </a:r>
          </a:p>
        </p:txBody>
      </p:sp>
      <p:sp>
        <p:nvSpPr>
          <p:cNvPr id="22533" name="Rectangle 3"/>
          <p:cNvSpPr>
            <a:spLocks noGrp="1" noChangeArrowheads="1"/>
          </p:cNvSpPr>
          <p:nvPr>
            <p:ph type="body" idx="1"/>
          </p:nvPr>
        </p:nvSpPr>
        <p:spPr>
          <a:xfrm>
            <a:off x="323850" y="1341438"/>
            <a:ext cx="8496300" cy="4114800"/>
          </a:xfrm>
        </p:spPr>
        <p:txBody>
          <a:bodyPr/>
          <a:lstStyle/>
          <a:p>
            <a:pPr eaLnBrk="1" hangingPunct="1"/>
            <a:r>
              <a:rPr lang="pl-PL" altLang="pl-PL" sz="2400" dirty="0" smtClean="0">
                <a:latin typeface="Arial" pitchFamily="34" charset="0"/>
                <a:cs typeface="Arial" pitchFamily="34" charset="0"/>
              </a:rPr>
              <a:t>Czy chłodne lato jakiegoś roku może dowodzić, że nie mamy do czynienia z globalnym ociepleniem?</a:t>
            </a:r>
          </a:p>
          <a:p>
            <a:pPr eaLnBrk="1" hangingPunct="1"/>
            <a:endParaRPr lang="pl-PL" altLang="pl-PL" sz="2400" dirty="0" smtClean="0">
              <a:latin typeface="Arial" pitchFamily="34" charset="0"/>
              <a:cs typeface="Arial" pitchFamily="34" charset="0"/>
            </a:endParaRPr>
          </a:p>
          <a:p>
            <a:pPr eaLnBrk="1" hangingPunct="1"/>
            <a:r>
              <a:rPr lang="pl-PL" altLang="pl-PL" sz="2400" dirty="0" smtClean="0">
                <a:latin typeface="Arial" pitchFamily="34" charset="0"/>
                <a:cs typeface="Arial" pitchFamily="34" charset="0"/>
              </a:rPr>
              <a:t>Czy </a:t>
            </a:r>
            <a:r>
              <a:rPr lang="pl-PL" altLang="pl-PL" sz="2400" dirty="0" smtClean="0">
                <a:latin typeface="Arial" pitchFamily="34" charset="0"/>
                <a:cs typeface="Arial" pitchFamily="34" charset="0"/>
              </a:rPr>
              <a:t>śnieżna </a:t>
            </a:r>
            <a:r>
              <a:rPr lang="pl-PL" altLang="pl-PL" sz="2400" dirty="0" smtClean="0">
                <a:latin typeface="Arial" pitchFamily="34" charset="0"/>
                <a:cs typeface="Arial" pitchFamily="34" charset="0"/>
              </a:rPr>
              <a:t>i mroźna zima </a:t>
            </a:r>
            <a:r>
              <a:rPr lang="pl-PL" altLang="pl-PL" sz="2400" dirty="0" smtClean="0">
                <a:latin typeface="Arial" pitchFamily="34" charset="0"/>
                <a:cs typeface="Arial" pitchFamily="34" charset="0"/>
              </a:rPr>
              <a:t>jakiegoś roku może </a:t>
            </a:r>
            <a:r>
              <a:rPr lang="pl-PL" altLang="pl-PL" sz="2400" dirty="0" smtClean="0">
                <a:latin typeface="Arial" pitchFamily="34" charset="0"/>
                <a:cs typeface="Arial" pitchFamily="34" charset="0"/>
              </a:rPr>
              <a:t>być dowodem na brak globalnego ocieplenia?  </a:t>
            </a:r>
          </a:p>
        </p:txBody>
      </p:sp>
    </p:spTree>
    <p:extLst>
      <p:ext uri="{BB962C8B-B14F-4D97-AF65-F5344CB8AC3E}">
        <p14:creationId xmlns:p14="http://schemas.microsoft.com/office/powerpoint/2010/main" val="123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ymbol zastępczy daty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2C7F0AF1-8455-4C9D-85F1-80109F65D2E1}" type="datetime1">
              <a:rPr lang="en-US" altLang="pl-PL" sz="1400" smtClean="0"/>
              <a:pPr/>
              <a:t>10/18/2020</a:t>
            </a:fld>
            <a:endParaRPr lang="pl-PL" altLang="pl-PL" sz="1400" smtClean="0"/>
          </a:p>
        </p:txBody>
      </p:sp>
      <p:sp>
        <p:nvSpPr>
          <p:cNvPr id="23556" name="pole tekstowe 3"/>
          <p:cNvSpPr txBox="1">
            <a:spLocks noChangeArrowheads="1"/>
          </p:cNvSpPr>
          <p:nvPr/>
        </p:nvSpPr>
        <p:spPr bwMode="auto">
          <a:xfrm>
            <a:off x="785813" y="214313"/>
            <a:ext cx="70008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b="1" dirty="0">
                <a:latin typeface="Arial" pitchFamily="34" charset="0"/>
              </a:rPr>
              <a:t>Oscylacja Północno Atlantycka NO</a:t>
            </a:r>
            <a:r>
              <a:rPr lang="pl-PL" altLang="pl-PL" dirty="0">
                <a:solidFill>
                  <a:srgbClr val="FFFF00"/>
                </a:solidFill>
                <a:latin typeface="Arial" pitchFamily="34" charset="0"/>
              </a:rPr>
              <a:t>A</a:t>
            </a:r>
            <a:endParaRPr lang="en-US" altLang="pl-PL" dirty="0">
              <a:solidFill>
                <a:srgbClr val="FFFF00"/>
              </a:solidFill>
              <a:latin typeface="Arial" pitchFamily="34" charset="0"/>
            </a:endParaRPr>
          </a:p>
        </p:txBody>
      </p:sp>
      <p:pic>
        <p:nvPicPr>
          <p:cNvPr id="23557" name="Picture 2" descr="http://www.ldeo.columbia.edu/res/pi/NAO/NA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5813"/>
            <a:ext cx="4286250" cy="442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4" descr="http://www.ldeo.columbia.edu/res/pi/NAO/NA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7088" y="785813"/>
            <a:ext cx="43434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pole tekstowe 6"/>
          <p:cNvSpPr txBox="1">
            <a:spLocks noChangeArrowheads="1"/>
          </p:cNvSpPr>
          <p:nvPr/>
        </p:nvSpPr>
        <p:spPr bwMode="auto">
          <a:xfrm>
            <a:off x="214313" y="5214938"/>
            <a:ext cx="4000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sz="2400">
                <a:latin typeface="Arial" pitchFamily="34" charset="0"/>
              </a:rPr>
              <a:t>Faza dodatni – łagodne ale dynamiczne zimy w Polsce</a:t>
            </a:r>
            <a:endParaRPr lang="en-US" altLang="pl-PL" sz="2400">
              <a:latin typeface="Arial" pitchFamily="34" charset="0"/>
            </a:endParaRPr>
          </a:p>
        </p:txBody>
      </p:sp>
      <p:sp>
        <p:nvSpPr>
          <p:cNvPr id="23560" name="pole tekstowe 7"/>
          <p:cNvSpPr txBox="1">
            <a:spLocks noChangeArrowheads="1"/>
          </p:cNvSpPr>
          <p:nvPr/>
        </p:nvSpPr>
        <p:spPr bwMode="auto">
          <a:xfrm>
            <a:off x="4643438" y="5214938"/>
            <a:ext cx="4000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sz="2400">
                <a:latin typeface="Arial" pitchFamily="34" charset="0"/>
              </a:rPr>
              <a:t>Faza ujemna – surowe zimy w Polsce</a:t>
            </a:r>
            <a:endParaRPr lang="en-US" altLang="pl-PL" sz="2400">
              <a:latin typeface="Arial" pitchFamily="34" charset="0"/>
            </a:endParaRPr>
          </a:p>
        </p:txBody>
      </p:sp>
    </p:spTree>
    <p:extLst>
      <p:ext uri="{BB962C8B-B14F-4D97-AF65-F5344CB8AC3E}">
        <p14:creationId xmlns:p14="http://schemas.microsoft.com/office/powerpoint/2010/main" val="4045461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3AB7201C-D106-40C2-9B3A-65A11BAA5573}" type="slidenum">
              <a:rPr lang="en-US" altLang="pl-PL" sz="1400" smtClean="0"/>
              <a:pPr/>
              <a:t>2</a:t>
            </a:fld>
            <a:endParaRPr lang="en-US" altLang="pl-PL" sz="1400" smtClean="0"/>
          </a:p>
        </p:txBody>
      </p:sp>
      <p:sp>
        <p:nvSpPr>
          <p:cNvPr id="4099" name="Rectangle 2"/>
          <p:cNvSpPr>
            <a:spLocks noGrp="1" noChangeArrowheads="1"/>
          </p:cNvSpPr>
          <p:nvPr>
            <p:ph type="title"/>
          </p:nvPr>
        </p:nvSpPr>
        <p:spPr>
          <a:xfrm>
            <a:off x="755650" y="333375"/>
            <a:ext cx="7772400" cy="935038"/>
          </a:xfrm>
        </p:spPr>
        <p:txBody>
          <a:bodyPr/>
          <a:lstStyle/>
          <a:p>
            <a:r>
              <a:rPr lang="pl-PL" altLang="pl-PL" sz="3200" b="1" dirty="0" smtClean="0">
                <a:latin typeface="Arial" pitchFamily="34" charset="0"/>
                <a:cs typeface="Arial" pitchFamily="34" charset="0"/>
              </a:rPr>
              <a:t>Uwagi ogólne</a:t>
            </a:r>
          </a:p>
        </p:txBody>
      </p:sp>
      <p:sp>
        <p:nvSpPr>
          <p:cNvPr id="4100" name="Rectangle 3"/>
          <p:cNvSpPr>
            <a:spLocks noGrp="1" noChangeArrowheads="1"/>
          </p:cNvSpPr>
          <p:nvPr>
            <p:ph type="body" idx="1"/>
          </p:nvPr>
        </p:nvSpPr>
        <p:spPr>
          <a:xfrm>
            <a:off x="0" y="1557338"/>
            <a:ext cx="8964613" cy="4535487"/>
          </a:xfrm>
        </p:spPr>
        <p:txBody>
          <a:bodyPr/>
          <a:lstStyle/>
          <a:p>
            <a:r>
              <a:rPr lang="pl-PL" altLang="pl-PL" sz="2400" dirty="0" smtClean="0">
                <a:latin typeface="Arial" pitchFamily="34" charset="0"/>
              </a:rPr>
              <a:t>Kod </a:t>
            </a:r>
            <a:r>
              <a:rPr lang="pl-PL" altLang="pl-PL" sz="2400" dirty="0" smtClean="0">
                <a:latin typeface="Arial" pitchFamily="34" charset="0"/>
                <a:cs typeface="Arial" pitchFamily="34" charset="0"/>
              </a:rPr>
              <a:t>przedmiotu:</a:t>
            </a:r>
            <a:r>
              <a:rPr lang="pl-PL" sz="2400" dirty="0" smtClean="0">
                <a:latin typeface="Arial" pitchFamily="34" charset="0"/>
                <a:cs typeface="Arial" pitchFamily="34" charset="0"/>
              </a:rPr>
              <a:t>1100-2`FPK</a:t>
            </a:r>
            <a:r>
              <a:rPr lang="pl-PL" altLang="pl-PL" sz="2400" dirty="0" smtClean="0">
                <a:latin typeface="Arial" pitchFamily="34" charset="0"/>
                <a:cs typeface="Arial" pitchFamily="34" charset="0"/>
              </a:rPr>
              <a:t>,3 ECTS, 30 h</a:t>
            </a:r>
          </a:p>
          <a:p>
            <a:r>
              <a:rPr lang="pl-PL" altLang="pl-PL" sz="2400" dirty="0" smtClean="0">
                <a:latin typeface="Arial" pitchFamily="34" charset="0"/>
                <a:cs typeface="Arial" pitchFamily="34" charset="0"/>
              </a:rPr>
              <a:t>Prowadzący:</a:t>
            </a:r>
          </a:p>
          <a:p>
            <a:pPr>
              <a:buFontTx/>
              <a:buNone/>
            </a:pPr>
            <a:r>
              <a:rPr lang="pl-PL" altLang="pl-PL" sz="2400" dirty="0">
                <a:latin typeface="Arial" pitchFamily="34" charset="0"/>
                <a:cs typeface="Arial" pitchFamily="34" charset="0"/>
              </a:rPr>
              <a:t>	</a:t>
            </a:r>
            <a:r>
              <a:rPr lang="pl-PL" altLang="pl-PL" sz="2400" dirty="0" smtClean="0">
                <a:latin typeface="Arial" pitchFamily="34" charset="0"/>
                <a:cs typeface="Arial" pitchFamily="34" charset="0"/>
              </a:rPr>
              <a:t>Szymon Malinowski, Krzysztof Markowicz </a:t>
            </a:r>
          </a:p>
          <a:p>
            <a:r>
              <a:rPr lang="pl-PL" altLang="pl-PL" sz="2400" dirty="0">
                <a:latin typeface="Arial" pitchFamily="34" charset="0"/>
                <a:cs typeface="Arial" pitchFamily="34" charset="0"/>
              </a:rPr>
              <a:t>T</a:t>
            </a:r>
            <a:r>
              <a:rPr lang="pl-PL" altLang="pl-PL" sz="2400" dirty="0" smtClean="0">
                <a:latin typeface="Arial" pitchFamily="34" charset="0"/>
                <a:cs typeface="Arial" pitchFamily="34" charset="0"/>
              </a:rPr>
              <a:t>ermin</a:t>
            </a:r>
            <a:r>
              <a:rPr lang="pl-PL" altLang="pl-PL" sz="2400" dirty="0" smtClean="0">
                <a:latin typeface="Arial" pitchFamily="34" charset="0"/>
                <a:cs typeface="Arial" pitchFamily="34" charset="0"/>
              </a:rPr>
              <a:t>: semestr zimowy, poniedziałek</a:t>
            </a:r>
            <a:r>
              <a:rPr lang="pl-PL" altLang="pl-PL" sz="2400" dirty="0" smtClean="0">
                <a:latin typeface="Arial" pitchFamily="34" charset="0"/>
              </a:rPr>
              <a:t>, godz. </a:t>
            </a:r>
            <a:r>
              <a:rPr lang="pl-PL" altLang="pl-PL" sz="2400" dirty="0" smtClean="0">
                <a:latin typeface="Arial" pitchFamily="34" charset="0"/>
              </a:rPr>
              <a:t>13.15</a:t>
            </a:r>
          </a:p>
          <a:p>
            <a:r>
              <a:rPr lang="pl-PL" altLang="pl-PL" sz="2400" dirty="0" smtClean="0">
                <a:latin typeface="Arial" pitchFamily="34" charset="0"/>
              </a:rPr>
              <a:t>Platforma</a:t>
            </a:r>
            <a:r>
              <a:rPr lang="pl-PL" altLang="pl-PL" sz="2400" dirty="0">
                <a:latin typeface="Arial" pitchFamily="34" charset="0"/>
              </a:rPr>
              <a:t>: Zoom</a:t>
            </a:r>
          </a:p>
          <a:p>
            <a:r>
              <a:rPr lang="pl-PL" altLang="pl-PL" sz="2400" dirty="0" smtClean="0">
                <a:latin typeface="Arial" pitchFamily="34" charset="0"/>
              </a:rPr>
              <a:t>Forma </a:t>
            </a:r>
            <a:r>
              <a:rPr lang="pl-PL" altLang="pl-PL" sz="2400" dirty="0" smtClean="0">
                <a:latin typeface="Arial" pitchFamily="34" charset="0"/>
              </a:rPr>
              <a:t>zaliczenia:  egzamin pisemny.</a:t>
            </a:r>
          </a:p>
        </p:txBody>
      </p:sp>
    </p:spTree>
    <p:extLst>
      <p:ext uri="{BB962C8B-B14F-4D97-AF65-F5344CB8AC3E}">
        <p14:creationId xmlns:p14="http://schemas.microsoft.com/office/powerpoint/2010/main" val="28675917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pole tekstowe 4"/>
          <p:cNvSpPr txBox="1">
            <a:spLocks noChangeArrowheads="1"/>
          </p:cNvSpPr>
          <p:nvPr/>
        </p:nvSpPr>
        <p:spPr bwMode="auto">
          <a:xfrm>
            <a:off x="0" y="0"/>
            <a:ext cx="7637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gn="ctr"/>
            <a:r>
              <a:rPr lang="pl-PL" altLang="pl-PL" sz="2400" b="1" dirty="0">
                <a:latin typeface="Arial" pitchFamily="34" charset="0"/>
                <a:cs typeface="Arial" pitchFamily="34" charset="0"/>
              </a:rPr>
              <a:t>Indeks NAO w ostatnich miesiącach</a:t>
            </a:r>
            <a:endParaRPr lang="en-US" altLang="pl-PL" sz="2400" b="1" dirty="0">
              <a:latin typeface="Arial" pitchFamily="34" charset="0"/>
              <a:cs typeface="Arial" pitchFamily="34" charset="0"/>
            </a:endParaRPr>
          </a:p>
        </p:txBody>
      </p:sp>
      <p:pic>
        <p:nvPicPr>
          <p:cNvPr id="23554" name="Picture 2" descr="https://www.cpc.ncep.noaa.gov/products/precip/CWlink/pna/nao.sprd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9094"/>
            <a:ext cx="4446290" cy="5755715"/>
          </a:xfrm>
          <a:prstGeom prst="rect">
            <a:avLst/>
          </a:prstGeom>
          <a:noFill/>
          <a:extLst>
            <a:ext uri="{909E8E84-426E-40DD-AFC4-6F175D3DCCD1}">
              <a14:hiddenFill xmlns:a14="http://schemas.microsoft.com/office/drawing/2010/main">
                <a:solidFill>
                  <a:srgbClr val="FFFFFF"/>
                </a:solidFill>
              </a14:hiddenFill>
            </a:ext>
          </a:extLst>
        </p:spPr>
      </p:pic>
      <p:sp>
        <p:nvSpPr>
          <p:cNvPr id="2" name="Prostokąt 1"/>
          <p:cNvSpPr/>
          <p:nvPr/>
        </p:nvSpPr>
        <p:spPr>
          <a:xfrm>
            <a:off x="4211960" y="5841643"/>
            <a:ext cx="4572000" cy="646331"/>
          </a:xfrm>
          <a:prstGeom prst="rect">
            <a:avLst/>
          </a:prstGeom>
        </p:spPr>
        <p:txBody>
          <a:bodyPr>
            <a:spAutoFit/>
          </a:bodyPr>
          <a:lstStyle/>
          <a:p>
            <a:r>
              <a:rPr lang="pl-PL" dirty="0" smtClean="0"/>
              <a:t>https://www.cpc.ncep.noaa.gov/products/precip/CWlink/pna/nao.sprd2.gif</a:t>
            </a:r>
            <a:endParaRPr lang="pl-PL" dirty="0"/>
          </a:p>
        </p:txBody>
      </p:sp>
    </p:spTree>
    <p:extLst>
      <p:ext uri="{BB962C8B-B14F-4D97-AF65-F5344CB8AC3E}">
        <p14:creationId xmlns:p14="http://schemas.microsoft.com/office/powerpoint/2010/main" val="3668115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pl-PL" altLang="pl-PL" smtClean="0"/>
          </a:p>
        </p:txBody>
      </p:sp>
      <p:sp>
        <p:nvSpPr>
          <p:cNvPr id="25603" name="Rectangle 3"/>
          <p:cNvSpPr>
            <a:spLocks noGrp="1" noChangeArrowheads="1"/>
          </p:cNvSpPr>
          <p:nvPr>
            <p:ph type="body" idx="1"/>
          </p:nvPr>
        </p:nvSpPr>
        <p:spPr/>
        <p:txBody>
          <a:bodyPr/>
          <a:lstStyle/>
          <a:p>
            <a:endParaRPr lang="pl-PL" altLang="pl-PL" smtClean="0"/>
          </a:p>
        </p:txBody>
      </p:sp>
      <p:pic>
        <p:nvPicPr>
          <p:cNvPr id="22530" name="Picture 2" descr="Surface pressure - Analysis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92696"/>
            <a:ext cx="7620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117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ytuł 1"/>
          <p:cNvSpPr>
            <a:spLocks noGrp="1"/>
          </p:cNvSpPr>
          <p:nvPr>
            <p:ph type="title"/>
          </p:nvPr>
        </p:nvSpPr>
        <p:spPr>
          <a:xfrm>
            <a:off x="714375" y="0"/>
            <a:ext cx="7772400" cy="785813"/>
          </a:xfrm>
        </p:spPr>
        <p:txBody>
          <a:bodyPr/>
          <a:lstStyle/>
          <a:p>
            <a:r>
              <a:rPr lang="pl-PL" altLang="pl-PL" sz="3200" b="1" dirty="0" smtClean="0">
                <a:latin typeface="Arial" pitchFamily="34" charset="0"/>
                <a:cs typeface="Arial" pitchFamily="34" charset="0"/>
              </a:rPr>
              <a:t>System klimatyczny</a:t>
            </a:r>
            <a:endParaRPr lang="en-US" altLang="pl-PL" sz="3200" b="1" dirty="0" smtClean="0">
              <a:latin typeface="Arial" pitchFamily="34" charset="0"/>
              <a:cs typeface="Arial" pitchFamily="34" charset="0"/>
            </a:endParaRPr>
          </a:p>
        </p:txBody>
      </p:sp>
      <p:sp>
        <p:nvSpPr>
          <p:cNvPr id="26627" name="Symbol zastępczy zawartości 2"/>
          <p:cNvSpPr>
            <a:spLocks noGrp="1"/>
          </p:cNvSpPr>
          <p:nvPr>
            <p:ph idx="1"/>
          </p:nvPr>
        </p:nvSpPr>
        <p:spPr>
          <a:xfrm>
            <a:off x="571500" y="928688"/>
            <a:ext cx="7772400" cy="5357812"/>
          </a:xfrm>
        </p:spPr>
        <p:txBody>
          <a:bodyPr/>
          <a:lstStyle/>
          <a:p>
            <a:r>
              <a:rPr lang="pl-PL" altLang="pl-PL" sz="2400" dirty="0" smtClean="0">
                <a:solidFill>
                  <a:srgbClr val="00B0F0"/>
                </a:solidFill>
                <a:latin typeface="Arial" pitchFamily="34" charset="0"/>
                <a:cs typeface="Arial" pitchFamily="34" charset="0"/>
              </a:rPr>
              <a:t>System klimatyczny </a:t>
            </a:r>
            <a:r>
              <a:rPr lang="pl-PL" altLang="pl-PL" sz="2400" dirty="0" smtClean="0">
                <a:latin typeface="Arial" pitchFamily="34" charset="0"/>
                <a:cs typeface="Arial" pitchFamily="34" charset="0"/>
              </a:rPr>
              <a:t>to złożony układ składający się z pięciu elementów: atmosfera, hydrosfera, kriosfera, biosfera i powierzchnia ziemi w którym zachodzą interakcje między nimi. </a:t>
            </a:r>
          </a:p>
          <a:p>
            <a:r>
              <a:rPr lang="pl-PL" altLang="pl-PL" sz="2400" dirty="0" smtClean="0">
                <a:latin typeface="Arial" pitchFamily="34" charset="0"/>
                <a:cs typeface="Arial" pitchFamily="34" charset="0"/>
              </a:rPr>
              <a:t>System klimatyczny jest pod wpływem wewnętrznej dynamiki oraz zewnętrznych zaburzeń (np. aktywność Słońca). </a:t>
            </a:r>
          </a:p>
          <a:p>
            <a:r>
              <a:rPr lang="pl-PL" altLang="pl-PL" sz="2400" dirty="0" smtClean="0">
                <a:solidFill>
                  <a:srgbClr val="00B0F0"/>
                </a:solidFill>
                <a:latin typeface="Arial" pitchFamily="34" charset="0"/>
                <a:cs typeface="Arial" pitchFamily="34" charset="0"/>
              </a:rPr>
              <a:t>Procesy klimatyczne </a:t>
            </a:r>
            <a:r>
              <a:rPr lang="pl-PL" altLang="pl-PL" sz="2400" dirty="0" smtClean="0">
                <a:latin typeface="Arial" pitchFamily="34" charset="0"/>
                <a:cs typeface="Arial" pitchFamily="34" charset="0"/>
              </a:rPr>
              <a:t>- to procesy fizyczne zachodzące w systemie klimatycznym prowadzące do zmian klimatu. Najczęściej zalicza się do nich obieg energii, cykl hydrologiczny oraz cyrkulację powietrza. Determinują one zarówno naturalne i antropogeniczne zmiany w systemie klimatycznym. </a:t>
            </a:r>
          </a:p>
          <a:p>
            <a:endParaRPr lang="en-US" altLang="pl-PL" dirty="0" smtClean="0"/>
          </a:p>
        </p:txBody>
      </p:sp>
      <p:sp>
        <p:nvSpPr>
          <p:cNvPr id="26628"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A9A54901-1087-4A3A-B342-A43894FACEBA}" type="slidenum">
              <a:rPr lang="en-US" altLang="pl-PL" sz="1400" smtClean="0"/>
              <a:pPr/>
              <a:t>22</a:t>
            </a:fld>
            <a:endParaRPr lang="en-US" altLang="pl-PL" sz="1400" smtClean="0"/>
          </a:p>
        </p:txBody>
      </p:sp>
    </p:spTree>
    <p:extLst>
      <p:ext uri="{BB962C8B-B14F-4D97-AF65-F5344CB8AC3E}">
        <p14:creationId xmlns:p14="http://schemas.microsoft.com/office/powerpoint/2010/main" val="1771010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14375" y="142875"/>
            <a:ext cx="7772400" cy="584200"/>
          </a:xfrm>
        </p:spPr>
        <p:txBody>
          <a:bodyPr/>
          <a:lstStyle/>
          <a:p>
            <a:r>
              <a:rPr lang="pl-PL" altLang="pl-PL" sz="3200" b="1" dirty="0" smtClean="0">
                <a:latin typeface="Arial" pitchFamily="34" charset="0"/>
                <a:cs typeface="Arial" pitchFamily="34" charset="0"/>
              </a:rPr>
              <a:t>Składniki systemu klimatycznego</a:t>
            </a:r>
            <a:endParaRPr lang="en-US" altLang="pl-PL" sz="3200" b="1" i="1" dirty="0" smtClean="0">
              <a:latin typeface="Arial" pitchFamily="34" charset="0"/>
              <a:cs typeface="Arial" pitchFamily="34" charset="0"/>
            </a:endParaRPr>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57288"/>
            <a:ext cx="3048000" cy="234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 3shot.gif                                                      00000061Zip 100                        AB89E6CB:"/>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257800" y="4267200"/>
            <a:ext cx="32004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p:cNvPicPr>
            <a:picLocks noChangeAspect="1" noChangeArrowheads="1"/>
          </p:cNvPicPr>
          <p:nvPr/>
        </p:nvPicPr>
        <p:blipFill>
          <a:blip r:embed="rId6">
            <a:extLst>
              <a:ext uri="{28A0092B-C50C-407E-A947-70E740481C1C}">
                <a14:useLocalDpi xmlns:a14="http://schemas.microsoft.com/office/drawing/2010/main" val="0"/>
              </a:ext>
            </a:extLst>
          </a:blip>
          <a:srcRect b="20000"/>
          <a:stretch>
            <a:fillRect/>
          </a:stretch>
        </p:blipFill>
        <p:spPr bwMode="auto">
          <a:xfrm>
            <a:off x="762000" y="4191000"/>
            <a:ext cx="3124200"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1101725"/>
            <a:ext cx="3200400"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Rectangle 10"/>
          <p:cNvSpPr>
            <a:spLocks noChangeArrowheads="1"/>
          </p:cNvSpPr>
          <p:nvPr/>
        </p:nvSpPr>
        <p:spPr bwMode="auto">
          <a:xfrm>
            <a:off x="3048000" y="19050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rIns="0"/>
          <a:lstStyle/>
          <a:p>
            <a:pPr marL="342900" indent="-342900">
              <a:lnSpc>
                <a:spcPct val="90000"/>
              </a:lnSpc>
              <a:spcBef>
                <a:spcPct val="200000"/>
              </a:spcBef>
            </a:pPr>
            <a:r>
              <a:rPr lang="en-US" altLang="pl-PL" sz="3600"/>
              <a:t>   </a:t>
            </a:r>
          </a:p>
        </p:txBody>
      </p:sp>
      <p:sp>
        <p:nvSpPr>
          <p:cNvPr id="27656" name="Oval 11"/>
          <p:cNvSpPr>
            <a:spLocks noChangeArrowheads="1"/>
          </p:cNvSpPr>
          <p:nvPr/>
        </p:nvSpPr>
        <p:spPr bwMode="auto">
          <a:xfrm>
            <a:off x="3276600" y="2590800"/>
            <a:ext cx="2590800" cy="2590800"/>
          </a:xfrm>
          <a:prstGeom prst="ellipse">
            <a:avLst/>
          </a:prstGeom>
          <a:noFill/>
          <a:ln w="762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l-PL" altLang="pl-PL"/>
          </a:p>
        </p:txBody>
      </p:sp>
      <p:sp>
        <p:nvSpPr>
          <p:cNvPr id="27657" name="AutoShape 12"/>
          <p:cNvSpPr>
            <a:spLocks noChangeAspect="1" noChangeArrowheads="1"/>
          </p:cNvSpPr>
          <p:nvPr/>
        </p:nvSpPr>
        <p:spPr bwMode="auto">
          <a:xfrm rot="10800000">
            <a:off x="4191000" y="4953000"/>
            <a:ext cx="762000" cy="381000"/>
          </a:xfrm>
          <a:prstGeom prst="rightArrow">
            <a:avLst>
              <a:gd name="adj1" fmla="val 19444"/>
              <a:gd name="adj2" fmla="val 200000"/>
            </a:avLst>
          </a:prstGeom>
          <a:solidFill>
            <a:srgbClr val="00FFFF"/>
          </a:solidFill>
          <a:ln w="9525">
            <a:solidFill>
              <a:srgbClr val="00FFFF"/>
            </a:solidFill>
            <a:miter lim="800000"/>
            <a:headEnd/>
            <a:tailEnd/>
          </a:ln>
        </p:spPr>
        <p:txBody>
          <a:bodyPr rot="10800000" wrap="none" anchor="ctr"/>
          <a:lstStyle/>
          <a:p>
            <a:endParaRPr lang="pl-PL" altLang="pl-PL">
              <a:solidFill>
                <a:srgbClr val="FFFF00"/>
              </a:solidFill>
              <a:latin typeface="Times"/>
            </a:endParaRPr>
          </a:p>
        </p:txBody>
      </p:sp>
      <p:sp>
        <p:nvSpPr>
          <p:cNvPr id="27658" name="AutoShape 13"/>
          <p:cNvSpPr>
            <a:spLocks noChangeAspect="1" noChangeArrowheads="1"/>
          </p:cNvSpPr>
          <p:nvPr/>
        </p:nvSpPr>
        <p:spPr bwMode="auto">
          <a:xfrm rot="5400000">
            <a:off x="5448300" y="3657600"/>
            <a:ext cx="762000" cy="381000"/>
          </a:xfrm>
          <a:prstGeom prst="rightArrow">
            <a:avLst>
              <a:gd name="adj1" fmla="val 19444"/>
              <a:gd name="adj2" fmla="val 200000"/>
            </a:avLst>
          </a:prstGeom>
          <a:solidFill>
            <a:srgbClr val="00FFFF"/>
          </a:solidFill>
          <a:ln w="9525">
            <a:solidFill>
              <a:srgbClr val="00FFFF"/>
            </a:solidFill>
            <a:miter lim="800000"/>
            <a:headEnd/>
            <a:tailEnd/>
          </a:ln>
        </p:spPr>
        <p:txBody>
          <a:bodyPr rot="10800000" vert="eaVert" wrap="none" anchor="ctr"/>
          <a:lstStyle/>
          <a:p>
            <a:endParaRPr lang="pl-PL" altLang="pl-PL">
              <a:solidFill>
                <a:srgbClr val="FFFF00"/>
              </a:solidFill>
              <a:latin typeface="Times"/>
            </a:endParaRPr>
          </a:p>
        </p:txBody>
      </p:sp>
      <p:sp>
        <p:nvSpPr>
          <p:cNvPr id="27659" name="AutoShape 14"/>
          <p:cNvSpPr>
            <a:spLocks noChangeAspect="1" noChangeArrowheads="1"/>
          </p:cNvSpPr>
          <p:nvPr/>
        </p:nvSpPr>
        <p:spPr bwMode="auto">
          <a:xfrm>
            <a:off x="4191000" y="2438400"/>
            <a:ext cx="762000" cy="381000"/>
          </a:xfrm>
          <a:prstGeom prst="rightArrow">
            <a:avLst>
              <a:gd name="adj1" fmla="val 19444"/>
              <a:gd name="adj2" fmla="val 200000"/>
            </a:avLst>
          </a:prstGeom>
          <a:solidFill>
            <a:srgbClr val="00FFFF"/>
          </a:solidFill>
          <a:ln w="9525">
            <a:solidFill>
              <a:srgbClr val="00FFFF"/>
            </a:solidFill>
            <a:miter lim="800000"/>
            <a:headEnd/>
            <a:tailEnd/>
          </a:ln>
        </p:spPr>
        <p:txBody>
          <a:bodyPr wrap="none" anchor="ctr"/>
          <a:lstStyle/>
          <a:p>
            <a:endParaRPr lang="pl-PL" altLang="pl-PL">
              <a:solidFill>
                <a:srgbClr val="FFFF00"/>
              </a:solidFill>
              <a:latin typeface="Times"/>
            </a:endParaRPr>
          </a:p>
        </p:txBody>
      </p:sp>
      <p:sp>
        <p:nvSpPr>
          <p:cNvPr id="27660" name="AutoShape 15"/>
          <p:cNvSpPr>
            <a:spLocks noChangeAspect="1" noChangeArrowheads="1"/>
          </p:cNvSpPr>
          <p:nvPr/>
        </p:nvSpPr>
        <p:spPr bwMode="auto">
          <a:xfrm rot="-5400000">
            <a:off x="2933700" y="3695700"/>
            <a:ext cx="762000" cy="381000"/>
          </a:xfrm>
          <a:prstGeom prst="rightArrow">
            <a:avLst>
              <a:gd name="adj1" fmla="val 19444"/>
              <a:gd name="adj2" fmla="val 200000"/>
            </a:avLst>
          </a:prstGeom>
          <a:solidFill>
            <a:srgbClr val="00FFFF"/>
          </a:solidFill>
          <a:ln w="9525">
            <a:solidFill>
              <a:srgbClr val="00FFFF"/>
            </a:solidFill>
            <a:miter lim="800000"/>
            <a:headEnd/>
            <a:tailEnd/>
          </a:ln>
        </p:spPr>
        <p:txBody>
          <a:bodyPr vert="eaVert" wrap="none" anchor="ctr"/>
          <a:lstStyle/>
          <a:p>
            <a:endParaRPr lang="pl-PL" altLang="pl-PL">
              <a:solidFill>
                <a:srgbClr val="FFFF00"/>
              </a:solidFill>
              <a:latin typeface="Times"/>
            </a:endParaRPr>
          </a:p>
        </p:txBody>
      </p:sp>
      <p:sp>
        <p:nvSpPr>
          <p:cNvPr id="76816" name="Text Box 16"/>
          <p:cNvSpPr txBox="1">
            <a:spLocks noChangeArrowheads="1"/>
          </p:cNvSpPr>
          <p:nvPr/>
        </p:nvSpPr>
        <p:spPr bwMode="auto">
          <a:xfrm>
            <a:off x="3878263" y="3341688"/>
            <a:ext cx="1582484" cy="1015663"/>
          </a:xfrm>
          <a:prstGeom prst="rect">
            <a:avLst/>
          </a:prstGeom>
          <a:noFill/>
          <a:ln w="9525">
            <a:noFill/>
            <a:miter lim="800000"/>
            <a:headEnd/>
            <a:tailEnd/>
          </a:ln>
          <a:effectLst/>
        </p:spPr>
        <p:txBody>
          <a:bodyPr wrap="none">
            <a:spAutoFit/>
          </a:bodyPr>
          <a:lstStyle/>
          <a:p>
            <a:pPr>
              <a:defRPr/>
            </a:pPr>
            <a:r>
              <a:rPr lang="pl-PL" sz="2000" b="1" i="1" dirty="0">
                <a:effectLst>
                  <a:outerShdw blurRad="38100" dist="38100" dir="2700000" algn="tl">
                    <a:srgbClr val="C0C0C0"/>
                  </a:outerShdw>
                </a:effectLst>
                <a:latin typeface="Arial" pitchFamily="34" charset="0"/>
              </a:rPr>
              <a:t>połączenie</a:t>
            </a:r>
            <a:endParaRPr lang="en-US" sz="2000" b="1" i="1" dirty="0">
              <a:effectLst>
                <a:outerShdw blurRad="38100" dist="38100" dir="2700000" algn="tl">
                  <a:srgbClr val="C0C0C0"/>
                </a:outerShdw>
              </a:effectLst>
              <a:latin typeface="Arial" pitchFamily="34" charset="0"/>
            </a:endParaRPr>
          </a:p>
          <a:p>
            <a:pPr>
              <a:defRPr/>
            </a:pPr>
            <a:r>
              <a:rPr lang="pl-PL" sz="2000" b="1" i="1" dirty="0">
                <a:effectLst>
                  <a:outerShdw blurRad="38100" dist="38100" dir="2700000" algn="tl">
                    <a:srgbClr val="C0C0C0"/>
                  </a:outerShdw>
                </a:effectLst>
                <a:latin typeface="Arial" pitchFamily="34" charset="0"/>
              </a:rPr>
              <a:t>chaotyczne</a:t>
            </a:r>
            <a:endParaRPr lang="en-US" sz="2000" b="1" i="1" dirty="0">
              <a:effectLst>
                <a:outerShdw blurRad="38100" dist="38100" dir="2700000" algn="tl">
                  <a:srgbClr val="C0C0C0"/>
                </a:outerShdw>
              </a:effectLst>
              <a:latin typeface="Arial" pitchFamily="34" charset="0"/>
            </a:endParaRPr>
          </a:p>
          <a:p>
            <a:pPr>
              <a:defRPr/>
            </a:pPr>
            <a:r>
              <a:rPr lang="pl-PL" sz="2000" b="1" i="1" dirty="0">
                <a:effectLst>
                  <a:outerShdw blurRad="38100" dist="38100" dir="2700000" algn="tl">
                    <a:srgbClr val="C0C0C0"/>
                  </a:outerShdw>
                </a:effectLst>
                <a:latin typeface="Arial" pitchFamily="34" charset="0"/>
              </a:rPr>
              <a:t>nieliniowe</a:t>
            </a:r>
            <a:endParaRPr lang="en-US" sz="2000" b="1" dirty="0">
              <a:effectLst>
                <a:outerShdw blurRad="38100" dist="38100" dir="2700000" algn="tl">
                  <a:srgbClr val="C0C0C0"/>
                </a:outerShdw>
              </a:effectLst>
              <a:latin typeface="Arial" pitchFamily="34" charset="0"/>
            </a:endParaRPr>
          </a:p>
        </p:txBody>
      </p:sp>
      <p:sp>
        <p:nvSpPr>
          <p:cNvPr id="76817" name="Text Box 17"/>
          <p:cNvSpPr txBox="1">
            <a:spLocks noChangeArrowheads="1"/>
          </p:cNvSpPr>
          <p:nvPr/>
        </p:nvSpPr>
        <p:spPr bwMode="auto">
          <a:xfrm>
            <a:off x="5702300" y="3714750"/>
            <a:ext cx="3441700" cy="369888"/>
          </a:xfrm>
          <a:prstGeom prst="rect">
            <a:avLst/>
          </a:prstGeom>
          <a:noFill/>
          <a:ln w="9525">
            <a:noFill/>
            <a:miter lim="800000"/>
            <a:headEnd/>
            <a:tailEnd/>
          </a:ln>
          <a:effectLst/>
        </p:spPr>
        <p:txBody>
          <a:bodyPr wrap="none">
            <a:spAutoFit/>
          </a:bodyPr>
          <a:lstStyle/>
          <a:p>
            <a:pPr>
              <a:defRPr/>
            </a:pPr>
            <a:r>
              <a:rPr lang="pl-PL" b="1" dirty="0">
                <a:effectLst>
                  <a:outerShdw blurRad="38100" dist="38100" dir="2700000" algn="tl">
                    <a:srgbClr val="C0C0C0"/>
                  </a:outerShdw>
                </a:effectLst>
                <a:latin typeface="Arial" pitchFamily="34" charset="0"/>
              </a:rPr>
              <a:t>Dynamika atmosfery i oceanu</a:t>
            </a:r>
            <a:endParaRPr lang="en-US" b="1" dirty="0">
              <a:effectLst>
                <a:outerShdw blurRad="38100" dist="38100" dir="2700000" algn="tl">
                  <a:srgbClr val="C0C0C0"/>
                </a:outerShdw>
              </a:effectLst>
              <a:latin typeface="Arial" pitchFamily="34" charset="0"/>
            </a:endParaRPr>
          </a:p>
        </p:txBody>
      </p:sp>
      <p:sp>
        <p:nvSpPr>
          <p:cNvPr id="18" name="Text Box 17"/>
          <p:cNvSpPr txBox="1">
            <a:spLocks noChangeArrowheads="1"/>
          </p:cNvSpPr>
          <p:nvPr/>
        </p:nvSpPr>
        <p:spPr bwMode="auto">
          <a:xfrm>
            <a:off x="571500" y="714375"/>
            <a:ext cx="1544638" cy="369888"/>
          </a:xfrm>
          <a:prstGeom prst="rect">
            <a:avLst/>
          </a:prstGeom>
          <a:noFill/>
          <a:ln w="9525">
            <a:noFill/>
            <a:miter lim="800000"/>
            <a:headEnd/>
            <a:tailEnd/>
          </a:ln>
          <a:effectLst/>
        </p:spPr>
        <p:txBody>
          <a:bodyPr wrap="none">
            <a:spAutoFit/>
          </a:bodyPr>
          <a:lstStyle/>
          <a:p>
            <a:pPr>
              <a:defRPr/>
            </a:pPr>
            <a:r>
              <a:rPr lang="pl-PL" b="1" dirty="0">
                <a:effectLst>
                  <a:outerShdw blurRad="38100" dist="38100" dir="2700000" algn="tl">
                    <a:srgbClr val="C0C0C0"/>
                  </a:outerShdw>
                </a:effectLst>
                <a:latin typeface="Arial" pitchFamily="34" charset="0"/>
              </a:rPr>
              <a:t>Obieg węgla</a:t>
            </a:r>
            <a:endParaRPr lang="en-US" b="1" dirty="0">
              <a:effectLst>
                <a:outerShdw blurRad="38100" dist="38100" dir="2700000" algn="tl">
                  <a:srgbClr val="C0C0C0"/>
                </a:outerShdw>
              </a:effectLst>
              <a:latin typeface="Arial" pitchFamily="34" charset="0"/>
            </a:endParaRPr>
          </a:p>
        </p:txBody>
      </p:sp>
      <p:sp>
        <p:nvSpPr>
          <p:cNvPr id="19" name="Text Box 17"/>
          <p:cNvSpPr txBox="1">
            <a:spLocks noChangeArrowheads="1"/>
          </p:cNvSpPr>
          <p:nvPr/>
        </p:nvSpPr>
        <p:spPr bwMode="auto">
          <a:xfrm>
            <a:off x="5429250" y="714375"/>
            <a:ext cx="2505075" cy="369888"/>
          </a:xfrm>
          <a:prstGeom prst="rect">
            <a:avLst/>
          </a:prstGeom>
          <a:noFill/>
          <a:ln w="9525">
            <a:noFill/>
            <a:miter lim="800000"/>
            <a:headEnd/>
            <a:tailEnd/>
          </a:ln>
          <a:effectLst/>
        </p:spPr>
        <p:txBody>
          <a:bodyPr wrap="none">
            <a:spAutoFit/>
          </a:bodyPr>
          <a:lstStyle/>
          <a:p>
            <a:pPr>
              <a:defRPr/>
            </a:pPr>
            <a:r>
              <a:rPr lang="pl-PL" b="1" dirty="0">
                <a:effectLst>
                  <a:outerShdw blurRad="38100" dist="38100" dir="2700000" algn="tl">
                    <a:srgbClr val="C0C0C0"/>
                  </a:outerShdw>
                </a:effectLst>
                <a:latin typeface="Arial" pitchFamily="34" charset="0"/>
              </a:rPr>
              <a:t>Obieg  wody i energii</a:t>
            </a:r>
            <a:endParaRPr lang="en-US" b="1" dirty="0">
              <a:effectLst>
                <a:outerShdw blurRad="38100" dist="38100" dir="2700000" algn="tl">
                  <a:srgbClr val="C0C0C0"/>
                </a:outerShdw>
              </a:effectLst>
              <a:latin typeface="Arial" pitchFamily="34" charset="0"/>
            </a:endParaRPr>
          </a:p>
        </p:txBody>
      </p:sp>
      <p:sp>
        <p:nvSpPr>
          <p:cNvPr id="20" name="Text Box 17"/>
          <p:cNvSpPr txBox="1">
            <a:spLocks noChangeArrowheads="1"/>
          </p:cNvSpPr>
          <p:nvPr/>
        </p:nvSpPr>
        <p:spPr bwMode="auto">
          <a:xfrm>
            <a:off x="101900" y="3524934"/>
            <a:ext cx="2364750" cy="646331"/>
          </a:xfrm>
          <a:prstGeom prst="rect">
            <a:avLst/>
          </a:prstGeom>
          <a:noFill/>
          <a:ln w="9525">
            <a:noFill/>
            <a:miter lim="800000"/>
            <a:headEnd/>
            <a:tailEnd/>
          </a:ln>
          <a:effectLst/>
        </p:spPr>
        <p:txBody>
          <a:bodyPr wrap="none">
            <a:spAutoFit/>
          </a:bodyPr>
          <a:lstStyle/>
          <a:p>
            <a:pPr>
              <a:defRPr/>
            </a:pPr>
            <a:r>
              <a:rPr lang="pl-PL" b="1" dirty="0">
                <a:effectLst>
                  <a:outerShdw blurRad="38100" dist="38100" dir="2700000" algn="tl">
                    <a:srgbClr val="C0C0C0"/>
                  </a:outerShdw>
                </a:effectLst>
                <a:latin typeface="Arial" pitchFamily="34" charset="0"/>
              </a:rPr>
              <a:t>Reakcje chemiczne </a:t>
            </a:r>
          </a:p>
          <a:p>
            <a:pPr>
              <a:defRPr/>
            </a:pPr>
            <a:r>
              <a:rPr lang="pl-PL" b="1" dirty="0">
                <a:effectLst>
                  <a:outerShdw blurRad="38100" dist="38100" dir="2700000" algn="tl">
                    <a:srgbClr val="C0C0C0"/>
                  </a:outerShdw>
                </a:effectLst>
                <a:latin typeface="Arial" pitchFamily="34" charset="0"/>
              </a:rPr>
              <a:t>w atmosferze</a:t>
            </a:r>
            <a:endParaRPr lang="en-US" b="1" dirty="0">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2377138438"/>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ESEmant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pole tekstowe 6"/>
          <p:cNvSpPr txBox="1">
            <a:spLocks noChangeArrowheads="1"/>
          </p:cNvSpPr>
          <p:nvPr/>
        </p:nvSpPr>
        <p:spPr bwMode="auto">
          <a:xfrm>
            <a:off x="4572000" y="285750"/>
            <a:ext cx="3571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b="1" i="1">
                <a:solidFill>
                  <a:srgbClr val="FFFF00"/>
                </a:solidFill>
                <a:latin typeface="Arial" pitchFamily="34" charset="0"/>
              </a:rPr>
              <a:t>Badania klimatu</a:t>
            </a:r>
            <a:endParaRPr lang="en-US" altLang="pl-PL" b="1" i="1">
              <a:solidFill>
                <a:srgbClr val="FFFF00"/>
              </a:solidFill>
              <a:latin typeface="Arial" pitchFamily="34" charset="0"/>
            </a:endParaRPr>
          </a:p>
        </p:txBody>
      </p:sp>
      <p:sp>
        <p:nvSpPr>
          <p:cNvPr id="28678" name="Text Box 8"/>
          <p:cNvSpPr txBox="1">
            <a:spLocks noChangeArrowheads="1"/>
          </p:cNvSpPr>
          <p:nvPr/>
        </p:nvSpPr>
        <p:spPr bwMode="auto">
          <a:xfrm>
            <a:off x="468313" y="620713"/>
            <a:ext cx="2303462" cy="822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sz="2400">
                <a:solidFill>
                  <a:schemeClr val="bg1"/>
                </a:solidFill>
                <a:latin typeface="Arial" pitchFamily="34" charset="0"/>
              </a:rPr>
              <a:t>monitoring zmienności</a:t>
            </a:r>
          </a:p>
        </p:txBody>
      </p:sp>
      <p:sp>
        <p:nvSpPr>
          <p:cNvPr id="28679" name="Text Box 9"/>
          <p:cNvSpPr txBox="1">
            <a:spLocks noChangeArrowheads="1"/>
          </p:cNvSpPr>
          <p:nvPr/>
        </p:nvSpPr>
        <p:spPr bwMode="auto">
          <a:xfrm>
            <a:off x="2124075" y="1484313"/>
            <a:ext cx="2303463" cy="457200"/>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sz="2400">
                <a:solidFill>
                  <a:schemeClr val="bg1"/>
                </a:solidFill>
                <a:latin typeface="Arial" pitchFamily="34" charset="0"/>
              </a:rPr>
              <a:t>wymuszanie</a:t>
            </a:r>
          </a:p>
        </p:txBody>
      </p:sp>
      <p:sp>
        <p:nvSpPr>
          <p:cNvPr id="28680" name="Text Box 10"/>
          <p:cNvSpPr txBox="1">
            <a:spLocks noChangeArrowheads="1"/>
          </p:cNvSpPr>
          <p:nvPr/>
        </p:nvSpPr>
        <p:spPr bwMode="auto">
          <a:xfrm>
            <a:off x="3995738" y="2492375"/>
            <a:ext cx="2303462" cy="457200"/>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sz="2400">
                <a:solidFill>
                  <a:schemeClr val="bg1"/>
                </a:solidFill>
                <a:latin typeface="Arial" pitchFamily="34" charset="0"/>
              </a:rPr>
              <a:t>odpowiedz</a:t>
            </a:r>
          </a:p>
        </p:txBody>
      </p:sp>
      <p:sp>
        <p:nvSpPr>
          <p:cNvPr id="28681" name="Text Box 11"/>
          <p:cNvSpPr txBox="1">
            <a:spLocks noChangeArrowheads="1"/>
          </p:cNvSpPr>
          <p:nvPr/>
        </p:nvSpPr>
        <p:spPr bwMode="auto">
          <a:xfrm>
            <a:off x="6084888" y="5084763"/>
            <a:ext cx="2879725" cy="457200"/>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sz="2400">
                <a:solidFill>
                  <a:schemeClr val="bg1"/>
                </a:solidFill>
                <a:latin typeface="Arial" pitchFamily="34" charset="0"/>
              </a:rPr>
              <a:t>predykcja</a:t>
            </a:r>
          </a:p>
        </p:txBody>
      </p:sp>
      <p:sp>
        <p:nvSpPr>
          <p:cNvPr id="28682" name="Text Box 12"/>
          <p:cNvSpPr txBox="1">
            <a:spLocks noChangeArrowheads="1"/>
          </p:cNvSpPr>
          <p:nvPr/>
        </p:nvSpPr>
        <p:spPr bwMode="auto">
          <a:xfrm>
            <a:off x="4787900" y="3644900"/>
            <a:ext cx="3600450" cy="457200"/>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sz="2400">
                <a:solidFill>
                  <a:schemeClr val="bg1"/>
                </a:solidFill>
                <a:latin typeface="Arial" pitchFamily="34" charset="0"/>
              </a:rPr>
              <a:t>konsekwencje</a:t>
            </a:r>
          </a:p>
        </p:txBody>
      </p:sp>
    </p:spTree>
    <p:extLst>
      <p:ext uri="{BB962C8B-B14F-4D97-AF65-F5344CB8AC3E}">
        <p14:creationId xmlns:p14="http://schemas.microsoft.com/office/powerpoint/2010/main" val="385260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pPr eaLnBrk="1" hangingPunct="1"/>
            <a:r>
              <a:rPr lang="pl-PL" altLang="pl-PL" b="1" dirty="0" smtClean="0"/>
              <a:t>Atmosfera i ...</a:t>
            </a:r>
          </a:p>
        </p:txBody>
      </p:sp>
      <p:sp>
        <p:nvSpPr>
          <p:cNvPr id="29701" name="WordArt 3"/>
          <p:cNvSpPr>
            <a:spLocks noChangeArrowheads="1" noChangeShapeType="1" noTextEdit="1"/>
          </p:cNvSpPr>
          <p:nvPr/>
        </p:nvSpPr>
        <p:spPr bwMode="auto">
          <a:xfrm>
            <a:off x="609600" y="4054475"/>
            <a:ext cx="1352550" cy="5175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pl-PL" sz="3600"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SŁOŃCE</a:t>
            </a:r>
          </a:p>
        </p:txBody>
      </p:sp>
      <p:grpSp>
        <p:nvGrpSpPr>
          <p:cNvPr id="29702" name="Group 4"/>
          <p:cNvGrpSpPr>
            <a:grpSpLocks/>
          </p:cNvGrpSpPr>
          <p:nvPr/>
        </p:nvGrpSpPr>
        <p:grpSpPr bwMode="auto">
          <a:xfrm>
            <a:off x="3779838" y="1676400"/>
            <a:ext cx="4678362" cy="4678363"/>
            <a:chOff x="226" y="1133"/>
            <a:chExt cx="2947" cy="2947"/>
          </a:xfrm>
        </p:grpSpPr>
        <p:sp>
          <p:nvSpPr>
            <p:cNvPr id="29717" name="Oval 5"/>
            <p:cNvSpPr>
              <a:spLocks noChangeArrowheads="1"/>
            </p:cNvSpPr>
            <p:nvPr/>
          </p:nvSpPr>
          <p:spPr bwMode="auto">
            <a:xfrm>
              <a:off x="566" y="1473"/>
              <a:ext cx="2267" cy="2267"/>
            </a:xfrm>
            <a:prstGeom prst="ellipse">
              <a:avLst/>
            </a:prstGeom>
            <a:solidFill>
              <a:schemeClr val="accent1"/>
            </a:solidFill>
            <a:ln w="12700">
              <a:solidFill>
                <a:schemeClr val="tx1"/>
              </a:solidFill>
              <a:round/>
              <a:headEnd type="none" w="sm" len="sm"/>
              <a:tailEnd type="none" w="sm" len="sm"/>
            </a:ln>
          </p:spPr>
          <p:txBody>
            <a:bodyPr wrap="none" anchor="ctr"/>
            <a:lstStyle/>
            <a:p>
              <a:endParaRPr lang="pl-PL" altLang="pl-PL"/>
            </a:p>
          </p:txBody>
        </p:sp>
        <p:sp>
          <p:nvSpPr>
            <p:cNvPr id="29718" name="Oval 6"/>
            <p:cNvSpPr>
              <a:spLocks noChangeArrowheads="1"/>
            </p:cNvSpPr>
            <p:nvPr/>
          </p:nvSpPr>
          <p:spPr bwMode="auto">
            <a:xfrm>
              <a:off x="226" y="1133"/>
              <a:ext cx="2947" cy="2947"/>
            </a:xfrm>
            <a:prstGeom prst="ellipse">
              <a:avLst/>
            </a:prstGeom>
            <a:noFill/>
            <a:ln w="12700">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pl-PL" altLang="pl-PL"/>
            </a:p>
          </p:txBody>
        </p:sp>
      </p:grpSp>
      <p:sp>
        <p:nvSpPr>
          <p:cNvPr id="29703" name="Text Box 7"/>
          <p:cNvSpPr txBox="1">
            <a:spLocks noChangeArrowheads="1"/>
          </p:cNvSpPr>
          <p:nvPr/>
        </p:nvSpPr>
        <p:spPr bwMode="auto">
          <a:xfrm>
            <a:off x="5486400" y="2925763"/>
            <a:ext cx="136842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nSpc>
                <a:spcPct val="140000"/>
              </a:lnSpc>
            </a:pPr>
            <a:r>
              <a:rPr kumimoji="1" lang="pl-PL" altLang="pl-PL" sz="2400" b="1"/>
              <a:t>Litosfera</a:t>
            </a:r>
          </a:p>
        </p:txBody>
      </p:sp>
      <p:sp>
        <p:nvSpPr>
          <p:cNvPr id="29704" name="WordArt 8"/>
          <p:cNvSpPr>
            <a:spLocks noChangeArrowheads="1" noChangeShapeType="1" noTextEdit="1"/>
          </p:cNvSpPr>
          <p:nvPr/>
        </p:nvSpPr>
        <p:spPr bwMode="auto">
          <a:xfrm>
            <a:off x="4419600" y="2087563"/>
            <a:ext cx="3352800" cy="1981200"/>
          </a:xfrm>
          <a:prstGeom prst="rect">
            <a:avLst/>
          </a:prstGeom>
        </p:spPr>
        <p:txBody>
          <a:bodyPr spcFirstLastPara="1" wrap="none" fromWordArt="1">
            <a:prstTxWarp prst="textArchUp">
              <a:avLst>
                <a:gd name="adj" fmla="val 10800004"/>
              </a:avLst>
            </a:prstTxWarp>
          </a:bodyPr>
          <a:lstStyle/>
          <a:p>
            <a:r>
              <a:rPr lang="pl-PL" sz="3600" kern="10">
                <a:ln w="9525">
                  <a:solidFill>
                    <a:srgbClr val="000000"/>
                  </a:solidFill>
                  <a:round/>
                  <a:headEnd type="none" w="sm" len="sm"/>
                  <a:tailEnd type="none" w="sm" len="sm"/>
                </a:ln>
                <a:solidFill>
                  <a:schemeClr val="accent1"/>
                </a:solidFill>
                <a:latin typeface="Arial Black"/>
              </a:rPr>
              <a:t>ATMOSFERA</a:t>
            </a:r>
          </a:p>
        </p:txBody>
      </p:sp>
      <p:sp>
        <p:nvSpPr>
          <p:cNvPr id="29705" name="Text Box 9"/>
          <p:cNvSpPr txBox="1">
            <a:spLocks noChangeArrowheads="1"/>
          </p:cNvSpPr>
          <p:nvPr/>
        </p:nvSpPr>
        <p:spPr bwMode="auto">
          <a:xfrm>
            <a:off x="5486400" y="3389313"/>
            <a:ext cx="116522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nSpc>
                <a:spcPct val="140000"/>
              </a:lnSpc>
            </a:pPr>
            <a:r>
              <a:rPr kumimoji="1" lang="pl-PL" altLang="pl-PL" sz="2400" b="1"/>
              <a:t>Oceany</a:t>
            </a:r>
          </a:p>
        </p:txBody>
      </p:sp>
      <p:sp>
        <p:nvSpPr>
          <p:cNvPr id="29706" name="Text Box 10"/>
          <p:cNvSpPr txBox="1">
            <a:spLocks noChangeArrowheads="1"/>
          </p:cNvSpPr>
          <p:nvPr/>
        </p:nvSpPr>
        <p:spPr bwMode="auto">
          <a:xfrm>
            <a:off x="5486400" y="3770313"/>
            <a:ext cx="126682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nSpc>
                <a:spcPct val="140000"/>
              </a:lnSpc>
            </a:pPr>
            <a:r>
              <a:rPr kumimoji="1" lang="pl-PL" altLang="pl-PL" sz="2400" b="1"/>
              <a:t>Biosfera</a:t>
            </a:r>
          </a:p>
        </p:txBody>
      </p:sp>
      <p:sp>
        <p:nvSpPr>
          <p:cNvPr id="29707" name="Text Box 11"/>
          <p:cNvSpPr txBox="1">
            <a:spLocks noChangeArrowheads="1"/>
          </p:cNvSpPr>
          <p:nvPr/>
        </p:nvSpPr>
        <p:spPr bwMode="auto">
          <a:xfrm>
            <a:off x="5486400" y="4227513"/>
            <a:ext cx="14351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nSpc>
                <a:spcPct val="140000"/>
              </a:lnSpc>
            </a:pPr>
            <a:r>
              <a:rPr kumimoji="1" lang="pl-PL" altLang="pl-PL" sz="2400" b="1"/>
              <a:t>Kriosfera</a:t>
            </a:r>
          </a:p>
        </p:txBody>
      </p:sp>
      <p:cxnSp>
        <p:nvCxnSpPr>
          <p:cNvPr id="110604" name="AutoShape 12"/>
          <p:cNvCxnSpPr>
            <a:cxnSpLocks noChangeShapeType="1"/>
            <a:stCxn id="29705" idx="1"/>
            <a:endCxn id="29704" idx="1"/>
          </p:cNvCxnSpPr>
          <p:nvPr/>
        </p:nvCxnSpPr>
        <p:spPr bwMode="auto">
          <a:xfrm rot="10800000">
            <a:off x="4419600" y="3078163"/>
            <a:ext cx="1066800" cy="612775"/>
          </a:xfrm>
          <a:prstGeom prst="curvedConnector3">
            <a:avLst>
              <a:gd name="adj1" fmla="val 121431"/>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110605" name="Line 13"/>
          <p:cNvSpPr>
            <a:spLocks noChangeShapeType="1"/>
          </p:cNvSpPr>
          <p:nvPr/>
        </p:nvSpPr>
        <p:spPr bwMode="auto">
          <a:xfrm>
            <a:off x="6096000" y="2316163"/>
            <a:ext cx="0" cy="838200"/>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pl-PL"/>
          </a:p>
        </p:txBody>
      </p:sp>
      <p:cxnSp>
        <p:nvCxnSpPr>
          <p:cNvPr id="110606" name="AutoShape 14"/>
          <p:cNvCxnSpPr>
            <a:cxnSpLocks noChangeShapeType="1"/>
            <a:stCxn id="29704" idx="2"/>
            <a:endCxn id="29706" idx="3"/>
          </p:cNvCxnSpPr>
          <p:nvPr/>
        </p:nvCxnSpPr>
        <p:spPr bwMode="auto">
          <a:xfrm flipH="1">
            <a:off x="6753225" y="3078163"/>
            <a:ext cx="1019175" cy="993775"/>
          </a:xfrm>
          <a:prstGeom prst="curvedConnector3">
            <a:avLst>
              <a:gd name="adj1" fmla="val -22431"/>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10607" name="AutoShape 15"/>
          <p:cNvCxnSpPr>
            <a:cxnSpLocks noChangeShapeType="1"/>
            <a:stCxn id="29704" idx="1"/>
            <a:endCxn id="29707" idx="1"/>
          </p:cNvCxnSpPr>
          <p:nvPr/>
        </p:nvCxnSpPr>
        <p:spPr bwMode="auto">
          <a:xfrm rot="10800000" flipH="1" flipV="1">
            <a:off x="4419600" y="3078163"/>
            <a:ext cx="1066800" cy="1450975"/>
          </a:xfrm>
          <a:prstGeom prst="curvedConnector3">
            <a:avLst>
              <a:gd name="adj1" fmla="val -21431"/>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110608" name="AutoShape 16"/>
          <p:cNvSpPr>
            <a:spLocks noChangeArrowheads="1"/>
          </p:cNvSpPr>
          <p:nvPr/>
        </p:nvSpPr>
        <p:spPr bwMode="auto">
          <a:xfrm rot="-10115">
            <a:off x="2133600" y="4114800"/>
            <a:ext cx="2438400" cy="457200"/>
          </a:xfrm>
          <a:prstGeom prst="chevron">
            <a:avLst>
              <a:gd name="adj" fmla="val 133333"/>
            </a:avLst>
          </a:prstGeom>
          <a:gradFill rotWithShape="0">
            <a:gsLst>
              <a:gs pos="0">
                <a:srgbClr val="FFCC00"/>
              </a:gs>
              <a:gs pos="100000">
                <a:srgbClr val="FFFF66"/>
              </a:gs>
            </a:gsLst>
            <a:lin ang="0" scaled="1"/>
          </a:gradFill>
          <a:ln w="12700">
            <a:solidFill>
              <a:schemeClr val="tx1"/>
            </a:solidFill>
            <a:miter lim="800000"/>
            <a:headEnd type="none" w="sm" len="sm"/>
            <a:tailEnd type="none" w="sm" len="sm"/>
          </a:ln>
        </p:spPr>
        <p:txBody>
          <a:bodyPr wrap="none" anchor="ctr"/>
          <a:lstStyle/>
          <a:p>
            <a:endParaRPr lang="pl-PL" altLang="pl-PL"/>
          </a:p>
        </p:txBody>
      </p:sp>
      <p:cxnSp>
        <p:nvCxnSpPr>
          <p:cNvPr id="110609" name="AutoShape 17"/>
          <p:cNvCxnSpPr>
            <a:cxnSpLocks noChangeShapeType="1"/>
          </p:cNvCxnSpPr>
          <p:nvPr/>
        </p:nvCxnSpPr>
        <p:spPr bwMode="auto">
          <a:xfrm>
            <a:off x="6553200" y="3733800"/>
            <a:ext cx="101600" cy="381000"/>
          </a:xfrm>
          <a:prstGeom prst="curvedConnector3">
            <a:avLst>
              <a:gd name="adj1" fmla="val 325000"/>
            </a:avLst>
          </a:prstGeom>
          <a:noFill/>
          <a:ln w="38100">
            <a:solidFill>
              <a:srgbClr val="99FF33"/>
            </a:solidFill>
            <a:round/>
            <a:headEnd type="triangle" w="sm" len="sm"/>
            <a:tailEnd type="triangle" w="sm" len="sm"/>
          </a:ln>
          <a:extLst>
            <a:ext uri="{909E8E84-426E-40DD-AFC4-6F175D3DCCD1}">
              <a14:hiddenFill xmlns:a14="http://schemas.microsoft.com/office/drawing/2010/main">
                <a:noFill/>
              </a14:hiddenFill>
            </a:ext>
          </a:extLst>
        </p:spPr>
      </p:cxnSp>
      <p:cxnSp>
        <p:nvCxnSpPr>
          <p:cNvPr id="110610" name="AutoShape 18"/>
          <p:cNvCxnSpPr>
            <a:cxnSpLocks noChangeShapeType="1"/>
            <a:stCxn id="29703" idx="3"/>
            <a:endCxn id="29705" idx="3"/>
          </p:cNvCxnSpPr>
          <p:nvPr/>
        </p:nvCxnSpPr>
        <p:spPr bwMode="auto">
          <a:xfrm flipH="1">
            <a:off x="6651625" y="3227388"/>
            <a:ext cx="203200" cy="463550"/>
          </a:xfrm>
          <a:prstGeom prst="curvedConnector3">
            <a:avLst>
              <a:gd name="adj1" fmla="val -112500"/>
            </a:avLst>
          </a:prstGeom>
          <a:noFill/>
          <a:ln w="38100">
            <a:solidFill>
              <a:srgbClr val="99FF33"/>
            </a:solidFill>
            <a:round/>
            <a:headEnd type="triangle" w="sm" len="sm"/>
            <a:tailEnd type="triangle" w="sm" len="sm"/>
          </a:ln>
          <a:extLst>
            <a:ext uri="{909E8E84-426E-40DD-AFC4-6F175D3DCCD1}">
              <a14:hiddenFill xmlns:a14="http://schemas.microsoft.com/office/drawing/2010/main">
                <a:noFill/>
              </a14:hiddenFill>
            </a:ext>
          </a:extLst>
        </p:spPr>
      </p:cxnSp>
      <p:cxnSp>
        <p:nvCxnSpPr>
          <p:cNvPr id="110611" name="AutoShape 19"/>
          <p:cNvCxnSpPr>
            <a:cxnSpLocks noChangeShapeType="1"/>
            <a:stCxn id="29703" idx="3"/>
            <a:endCxn id="29706" idx="3"/>
          </p:cNvCxnSpPr>
          <p:nvPr/>
        </p:nvCxnSpPr>
        <p:spPr bwMode="auto">
          <a:xfrm flipH="1">
            <a:off x="6753225" y="3227388"/>
            <a:ext cx="101600" cy="844550"/>
          </a:xfrm>
          <a:prstGeom prst="curvedConnector3">
            <a:avLst>
              <a:gd name="adj1" fmla="val -225000"/>
            </a:avLst>
          </a:prstGeom>
          <a:noFill/>
          <a:ln w="38100">
            <a:solidFill>
              <a:srgbClr val="99FF33"/>
            </a:solidFill>
            <a:round/>
            <a:headEnd type="triangle" w="sm" len="sm"/>
            <a:tailEnd type="triangle" w="sm" len="sm"/>
          </a:ln>
          <a:extLst>
            <a:ext uri="{909E8E84-426E-40DD-AFC4-6F175D3DCCD1}">
              <a14:hiddenFill xmlns:a14="http://schemas.microsoft.com/office/drawing/2010/main">
                <a:noFill/>
              </a14:hiddenFill>
            </a:ext>
          </a:extLst>
        </p:spPr>
      </p:cxnSp>
      <p:cxnSp>
        <p:nvCxnSpPr>
          <p:cNvPr id="110612" name="AutoShape 20"/>
          <p:cNvCxnSpPr>
            <a:cxnSpLocks noChangeShapeType="1"/>
          </p:cNvCxnSpPr>
          <p:nvPr/>
        </p:nvCxnSpPr>
        <p:spPr bwMode="auto">
          <a:xfrm>
            <a:off x="6705600" y="4191000"/>
            <a:ext cx="101600" cy="381000"/>
          </a:xfrm>
          <a:prstGeom prst="curvedConnector3">
            <a:avLst>
              <a:gd name="adj1" fmla="val 325000"/>
            </a:avLst>
          </a:prstGeom>
          <a:noFill/>
          <a:ln w="38100">
            <a:solidFill>
              <a:srgbClr val="99FF33"/>
            </a:solidFill>
            <a:round/>
            <a:headEnd type="triangle" w="sm" len="sm"/>
            <a:tailEnd type="triangl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86216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0608"/>
                                        </p:tgtEl>
                                        <p:attrNameLst>
                                          <p:attrName>style.visibility</p:attrName>
                                        </p:attrNameLst>
                                      </p:cBhvr>
                                      <p:to>
                                        <p:strVal val="visible"/>
                                      </p:to>
                                    </p:set>
                                    <p:anim calcmode="lin" valueType="num">
                                      <p:cBhvr additive="base">
                                        <p:cTn id="7" dur="500" fill="hold"/>
                                        <p:tgtEl>
                                          <p:spTgt spid="110608"/>
                                        </p:tgtEl>
                                        <p:attrNameLst>
                                          <p:attrName>ppt_x</p:attrName>
                                        </p:attrNameLst>
                                      </p:cBhvr>
                                      <p:tavLst>
                                        <p:tav tm="0">
                                          <p:val>
                                            <p:strVal val="0-#ppt_w/2"/>
                                          </p:val>
                                        </p:tav>
                                        <p:tav tm="100000">
                                          <p:val>
                                            <p:strVal val="#ppt_x"/>
                                          </p:val>
                                        </p:tav>
                                      </p:tavLst>
                                    </p:anim>
                                    <p:anim calcmode="lin" valueType="num">
                                      <p:cBhvr additive="base">
                                        <p:cTn id="8" dur="500" fill="hold"/>
                                        <p:tgtEl>
                                          <p:spTgt spid="11060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10605"/>
                                        </p:tgtEl>
                                        <p:attrNameLst>
                                          <p:attrName>style.visibility</p:attrName>
                                        </p:attrNameLst>
                                      </p:cBhvr>
                                      <p:to>
                                        <p:strVal val="visible"/>
                                      </p:to>
                                    </p:set>
                                    <p:animEffect transition="in" filter="dissolve">
                                      <p:cBhvr>
                                        <p:cTn id="13" dur="500"/>
                                        <p:tgtEl>
                                          <p:spTgt spid="11060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110604"/>
                                        </p:tgtEl>
                                        <p:attrNameLst>
                                          <p:attrName>style.visibility</p:attrName>
                                        </p:attrNameLst>
                                      </p:cBhvr>
                                      <p:to>
                                        <p:strVal val="visible"/>
                                      </p:to>
                                    </p:set>
                                    <p:animEffect transition="in" filter="dissolve">
                                      <p:cBhvr>
                                        <p:cTn id="18" dur="500"/>
                                        <p:tgtEl>
                                          <p:spTgt spid="11060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110606"/>
                                        </p:tgtEl>
                                        <p:attrNameLst>
                                          <p:attrName>style.visibility</p:attrName>
                                        </p:attrNameLst>
                                      </p:cBhvr>
                                      <p:to>
                                        <p:strVal val="visible"/>
                                      </p:to>
                                    </p:set>
                                    <p:animEffect transition="in" filter="dissolve">
                                      <p:cBhvr>
                                        <p:cTn id="23" dur="500"/>
                                        <p:tgtEl>
                                          <p:spTgt spid="11060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110607"/>
                                        </p:tgtEl>
                                        <p:attrNameLst>
                                          <p:attrName>style.visibility</p:attrName>
                                        </p:attrNameLst>
                                      </p:cBhvr>
                                      <p:to>
                                        <p:strVal val="visible"/>
                                      </p:to>
                                    </p:set>
                                    <p:animEffect transition="in" filter="dissolve">
                                      <p:cBhvr>
                                        <p:cTn id="28" dur="500"/>
                                        <p:tgtEl>
                                          <p:spTgt spid="11060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110609"/>
                                        </p:tgtEl>
                                        <p:attrNameLst>
                                          <p:attrName>style.visibility</p:attrName>
                                        </p:attrNameLst>
                                      </p:cBhvr>
                                      <p:to>
                                        <p:strVal val="visible"/>
                                      </p:to>
                                    </p:set>
                                    <p:animEffect transition="in" filter="dissolve">
                                      <p:cBhvr>
                                        <p:cTn id="33" dur="500"/>
                                        <p:tgtEl>
                                          <p:spTgt spid="11060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110610"/>
                                        </p:tgtEl>
                                        <p:attrNameLst>
                                          <p:attrName>style.visibility</p:attrName>
                                        </p:attrNameLst>
                                      </p:cBhvr>
                                      <p:to>
                                        <p:strVal val="visible"/>
                                      </p:to>
                                    </p:set>
                                    <p:animEffect transition="in" filter="dissolve">
                                      <p:cBhvr>
                                        <p:cTn id="38" dur="500"/>
                                        <p:tgtEl>
                                          <p:spTgt spid="11061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110611"/>
                                        </p:tgtEl>
                                        <p:attrNameLst>
                                          <p:attrName>style.visibility</p:attrName>
                                        </p:attrNameLst>
                                      </p:cBhvr>
                                      <p:to>
                                        <p:strVal val="visible"/>
                                      </p:to>
                                    </p:set>
                                    <p:animEffect transition="in" filter="dissolve">
                                      <p:cBhvr>
                                        <p:cTn id="43" dur="500"/>
                                        <p:tgtEl>
                                          <p:spTgt spid="11061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110612"/>
                                        </p:tgtEl>
                                        <p:attrNameLst>
                                          <p:attrName>style.visibility</p:attrName>
                                        </p:attrNameLst>
                                      </p:cBhvr>
                                      <p:to>
                                        <p:strVal val="visible"/>
                                      </p:to>
                                    </p:set>
                                    <p:animEffect transition="in" filter="dissolve">
                                      <p:cBhvr>
                                        <p:cTn id="48" dur="500"/>
                                        <p:tgtEl>
                                          <p:spTgt spid="110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5" grpId="0" animBg="1"/>
      <p:bldP spid="11060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ymbol zastępczy stopki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sz="1400" smtClean="0"/>
              <a:t>Krzysztof Markowicz kmark@igf.fuw.edu.pl</a:t>
            </a:r>
          </a:p>
        </p:txBody>
      </p:sp>
      <p:pic>
        <p:nvPicPr>
          <p:cNvPr id="30724" name="Picture 3" descr="lay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00250"/>
            <a:ext cx="6477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4" descr="globe_east_l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25913"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Prostokąt 6"/>
          <p:cNvSpPr>
            <a:spLocks noChangeArrowheads="1"/>
          </p:cNvSpPr>
          <p:nvPr/>
        </p:nvSpPr>
        <p:spPr bwMode="auto">
          <a:xfrm>
            <a:off x="4786313" y="642938"/>
            <a:ext cx="3670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l-PL" altLang="pl-PL" sz="3200" dirty="0">
                <a:latin typeface="Arial" pitchFamily="34" charset="0"/>
              </a:rPr>
              <a:t>Atmosfera ziemska</a:t>
            </a:r>
            <a:endParaRPr lang="en-US" altLang="pl-PL" sz="3200" dirty="0"/>
          </a:p>
        </p:txBody>
      </p:sp>
      <p:sp>
        <p:nvSpPr>
          <p:cNvPr id="8" name="Rectangle 3"/>
          <p:cNvSpPr txBox="1">
            <a:spLocks noChangeArrowheads="1"/>
          </p:cNvSpPr>
          <p:nvPr/>
        </p:nvSpPr>
        <p:spPr>
          <a:xfrm>
            <a:off x="0" y="3786188"/>
            <a:ext cx="2627784" cy="3071812"/>
          </a:xfrm>
          <a:prstGeom prst="rect">
            <a:avLst/>
          </a:prstGeom>
        </p:spPr>
        <p:txBody>
          <a:bodyPr/>
          <a:lstStyle/>
          <a:p>
            <a:pPr marL="342900" indent="-342900">
              <a:spcBef>
                <a:spcPct val="20000"/>
              </a:spcBef>
              <a:buFontTx/>
              <a:buChar char="•"/>
              <a:defRPr/>
            </a:pPr>
            <a:endParaRPr lang="pl-PL" kern="0" dirty="0">
              <a:latin typeface="Arial" pitchFamily="34" charset="0"/>
            </a:endParaRPr>
          </a:p>
          <a:p>
            <a:pPr marL="342900" indent="-342900">
              <a:spcBef>
                <a:spcPct val="20000"/>
              </a:spcBef>
              <a:defRPr/>
            </a:pPr>
            <a:r>
              <a:rPr lang="pl-PL" kern="0" dirty="0">
                <a:solidFill>
                  <a:schemeClr val="folHlink"/>
                </a:solidFill>
                <a:latin typeface="Arial" pitchFamily="34" charset="0"/>
              </a:rPr>
              <a:t>Czy możemy dostrzec atmosferę z kosmosu?</a:t>
            </a:r>
          </a:p>
          <a:p>
            <a:pPr marL="342900" indent="-342900">
              <a:spcBef>
                <a:spcPct val="20000"/>
              </a:spcBef>
              <a:buFontTx/>
              <a:buChar char="•"/>
              <a:defRPr/>
            </a:pPr>
            <a:r>
              <a:rPr lang="pl-PL" kern="0" dirty="0">
                <a:latin typeface="Arial" pitchFamily="34" charset="0"/>
              </a:rPr>
              <a:t>bezpośrednio (cienka warstwa otaczająca kulę ziemską)</a:t>
            </a:r>
          </a:p>
          <a:p>
            <a:pPr marL="342900" indent="-342900">
              <a:spcBef>
                <a:spcPct val="20000"/>
              </a:spcBef>
              <a:buFontTx/>
              <a:buChar char="•"/>
              <a:defRPr/>
            </a:pPr>
            <a:r>
              <a:rPr lang="pl-PL" kern="0" dirty="0">
                <a:latin typeface="Arial" pitchFamily="34" charset="0"/>
              </a:rPr>
              <a:t>pośrednio (chmury)</a:t>
            </a:r>
          </a:p>
        </p:txBody>
      </p:sp>
    </p:spTree>
    <p:extLst>
      <p:ext uri="{BB962C8B-B14F-4D97-AF65-F5344CB8AC3E}">
        <p14:creationId xmlns:p14="http://schemas.microsoft.com/office/powerpoint/2010/main" val="23542587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07360" y="622145"/>
            <a:ext cx="8610277" cy="5619087"/>
          </a:xfrm>
          <a:prstGeom prst="rect">
            <a:avLst/>
          </a:prstGeom>
          <a:noFill/>
          <a:ln>
            <a:noFill/>
          </a:ln>
        </p:spPr>
        <p:txBody>
          <a:bodyPr wrap="square" lIns="0" tIns="0" rIns="0" bIns="0" compatLnSpc="0">
            <a:spAutoFit/>
          </a:bodyPr>
          <a:lstStyle/>
          <a:p>
            <a:pPr marR="27104" hangingPunct="0"/>
            <a:r>
              <a:rPr lang="pl-PL" dirty="0">
                <a:latin typeface="Arial" pitchFamily="34"/>
                <a:ea typeface="Gothic" pitchFamily="2"/>
                <a:cs typeface="Tahoma" pitchFamily="2"/>
              </a:rPr>
              <a:t>Atmosfery oddziałują z powierzchniami swoich planet, wpływają na nie także zjawiska zachodzące na Słońcu. Choć w naszej skali czasu atmosfera Ziemi zmienia się nieznacznie, w geologicznej czy kosmicznej skali zmienność jej składu, cyrkulacji, temperatury jest bardzo duża. Atmosfery  planetarne, w tym atmosfera ziemska ulegają więc ewolucji.</a:t>
            </a:r>
          </a:p>
          <a:p>
            <a:pPr marR="27104" hangingPunct="0"/>
            <a:r>
              <a:rPr lang="pl-PL" dirty="0">
                <a:latin typeface="Arial" pitchFamily="34"/>
                <a:ea typeface="Gothic" pitchFamily="2"/>
                <a:cs typeface="Tahoma" pitchFamily="2"/>
              </a:rPr>
              <a:t> </a:t>
            </a:r>
          </a:p>
          <a:p>
            <a:pPr marR="27104" hangingPunct="0"/>
            <a:r>
              <a:rPr lang="pl-PL" dirty="0">
                <a:latin typeface="Arial" pitchFamily="34"/>
                <a:ea typeface="Gothic" pitchFamily="2"/>
                <a:cs typeface="Tahoma" pitchFamily="2"/>
              </a:rPr>
              <a:t>Pierwotna atmosfera ziemska powstała prawdopodobnie podczas formowania się naszej planety i innych planet z </a:t>
            </a:r>
            <a:r>
              <a:rPr lang="x-none">
                <a:latin typeface="Arial" pitchFamily="34"/>
                <a:ea typeface="Symbol" pitchFamily="18"/>
                <a:cs typeface="Symbol" pitchFamily="18"/>
              </a:rPr>
              <a:t>tzw.</a:t>
            </a:r>
            <a:r>
              <a:rPr lang="pl-PL" dirty="0">
                <a:latin typeface="Arial" pitchFamily="34"/>
                <a:ea typeface="Gothic" pitchFamily="2"/>
                <a:cs typeface="Tahoma" pitchFamily="2"/>
              </a:rPr>
              <a:t> dysku </a:t>
            </a:r>
            <a:r>
              <a:rPr lang="pl-PL" dirty="0" err="1">
                <a:latin typeface="Arial" pitchFamily="34"/>
                <a:ea typeface="Gothic" pitchFamily="2"/>
                <a:cs typeface="Tahoma" pitchFamily="2"/>
              </a:rPr>
              <a:t>akrecyjnego</a:t>
            </a:r>
            <a:r>
              <a:rPr lang="pl-PL" dirty="0">
                <a:latin typeface="Arial" pitchFamily="34"/>
                <a:ea typeface="Gothic" pitchFamily="2"/>
                <a:cs typeface="Tahoma" pitchFamily="2"/>
              </a:rPr>
              <a:t>. Składała się głownie z wodoru i metanu obecnych w materii, z której powstała Ziemia.</a:t>
            </a:r>
          </a:p>
          <a:p>
            <a:pPr marR="27104" hangingPunct="0"/>
            <a:r>
              <a:rPr lang="pl-PL" dirty="0">
                <a:latin typeface="Arial" pitchFamily="34"/>
                <a:ea typeface="Gothic" pitchFamily="2"/>
                <a:cs typeface="Tahoma" pitchFamily="2"/>
              </a:rPr>
              <a:t>W dalszych etapach ewolucji naszej planety gazy rozpuszczone w magmie wydobywa</a:t>
            </a:r>
            <a:r>
              <a:rPr lang="pl-PL" dirty="0">
                <a:latin typeface="Arial" pitchFamily="34"/>
                <a:ea typeface="Times New Roman CE" pitchFamily="18"/>
                <a:cs typeface="Times New Roman CE" pitchFamily="18"/>
              </a:rPr>
              <a:t>ł</a:t>
            </a:r>
            <a:r>
              <a:rPr lang="pl-PL" dirty="0">
                <a:latin typeface="Arial" pitchFamily="34"/>
                <a:ea typeface="Gothic" pitchFamily="2"/>
                <a:cs typeface="Tahoma" pitchFamily="2"/>
              </a:rPr>
              <a:t>y się z niej zmieniając skład pierwotnej atmosfery. Przypuszcza się, </a:t>
            </a:r>
            <a:r>
              <a:rPr lang="pl-PL" dirty="0">
                <a:latin typeface="Arial" pitchFamily="34"/>
                <a:ea typeface="Times New Roman CE" pitchFamily="18"/>
                <a:cs typeface="Times New Roman CE" pitchFamily="18"/>
              </a:rPr>
              <a:t>ż</a:t>
            </a:r>
            <a:r>
              <a:rPr lang="pl-PL" dirty="0">
                <a:latin typeface="Arial" pitchFamily="34"/>
                <a:ea typeface="Gothic" pitchFamily="2"/>
                <a:cs typeface="Tahoma" pitchFamily="2"/>
              </a:rPr>
              <a:t>e skład tych gazów by</a:t>
            </a:r>
            <a:r>
              <a:rPr lang="pl-PL" dirty="0">
                <a:latin typeface="Arial" pitchFamily="34"/>
                <a:ea typeface="Times New Roman CE" pitchFamily="18"/>
                <a:cs typeface="Times New Roman CE" pitchFamily="18"/>
              </a:rPr>
              <a:t>ł</a:t>
            </a:r>
            <a:r>
              <a:rPr lang="pl-PL" dirty="0">
                <a:latin typeface="Arial" pitchFamily="34"/>
                <a:ea typeface="Gothic" pitchFamily="2"/>
                <a:cs typeface="Tahoma" pitchFamily="2"/>
              </a:rPr>
              <a:t> podobny do składu dzisiejszych gaz</a:t>
            </a:r>
            <a:r>
              <a:rPr lang="pl-PL" dirty="0">
                <a:latin typeface="Arial" pitchFamily="34"/>
                <a:ea typeface="Times New Roman CE" pitchFamily="18"/>
                <a:cs typeface="Times New Roman CE" pitchFamily="18"/>
              </a:rPr>
              <a:t>ó</a:t>
            </a:r>
            <a:r>
              <a:rPr lang="pl-PL" dirty="0">
                <a:latin typeface="Arial" pitchFamily="34"/>
                <a:ea typeface="Gothic" pitchFamily="2"/>
                <a:cs typeface="Tahoma" pitchFamily="2"/>
              </a:rPr>
              <a:t>w wulkanicznych (CO</a:t>
            </a:r>
            <a:r>
              <a:rPr lang="pl-PL" baseline="-21000" dirty="0">
                <a:latin typeface="Arial" pitchFamily="34"/>
                <a:ea typeface="Gothic" pitchFamily="2"/>
                <a:cs typeface="Tahoma" pitchFamily="2"/>
              </a:rPr>
              <a:t>2</a:t>
            </a:r>
            <a:r>
              <a:rPr lang="pl-PL" dirty="0">
                <a:latin typeface="Arial" pitchFamily="34"/>
                <a:ea typeface="Gothic" pitchFamily="2"/>
                <a:cs typeface="Tahoma" pitchFamily="2"/>
              </a:rPr>
              <a:t>, N</a:t>
            </a:r>
            <a:r>
              <a:rPr lang="pl-PL" baseline="-21000" dirty="0">
                <a:latin typeface="Arial" pitchFamily="34"/>
                <a:ea typeface="Gothic" pitchFamily="2"/>
                <a:cs typeface="Tahoma" pitchFamily="2"/>
              </a:rPr>
              <a:t>2</a:t>
            </a:r>
            <a:r>
              <a:rPr lang="pl-PL" dirty="0">
                <a:latin typeface="Arial" pitchFamily="34"/>
                <a:ea typeface="Gothic" pitchFamily="2"/>
                <a:cs typeface="Tahoma" pitchFamily="2"/>
              </a:rPr>
              <a:t>, H</a:t>
            </a:r>
            <a:r>
              <a:rPr lang="pl-PL" baseline="-21000" dirty="0">
                <a:latin typeface="Arial" pitchFamily="34"/>
                <a:ea typeface="Gothic" pitchFamily="2"/>
                <a:cs typeface="Tahoma" pitchFamily="2"/>
              </a:rPr>
              <a:t>2</a:t>
            </a:r>
            <a:r>
              <a:rPr lang="pl-PL" dirty="0">
                <a:latin typeface="Arial" pitchFamily="34"/>
                <a:ea typeface="Gothic" pitchFamily="2"/>
                <a:cs typeface="Tahoma" pitchFamily="2"/>
              </a:rPr>
              <a:t>O).</a:t>
            </a:r>
          </a:p>
          <a:p>
            <a:pPr marR="27104" hangingPunct="0"/>
            <a:r>
              <a:rPr lang="pl-PL" dirty="0">
                <a:latin typeface="Arial" pitchFamily="34"/>
                <a:ea typeface="Gothic" pitchFamily="2"/>
                <a:cs typeface="Tahoma" pitchFamily="2"/>
              </a:rPr>
              <a:t>Następnie, podczas ochładzania Ziemi, para wodna kondensowała i wypada</a:t>
            </a:r>
            <a:r>
              <a:rPr lang="pl-PL" dirty="0">
                <a:latin typeface="Arial" pitchFamily="34"/>
                <a:ea typeface="Times New Roman CE" pitchFamily="18"/>
                <a:cs typeface="Times New Roman CE" pitchFamily="18"/>
              </a:rPr>
              <a:t>ł</a:t>
            </a:r>
            <a:r>
              <a:rPr lang="pl-PL" dirty="0">
                <a:latin typeface="Arial" pitchFamily="34"/>
                <a:ea typeface="Gothic" pitchFamily="2"/>
                <a:cs typeface="Tahoma" pitchFamily="2"/>
              </a:rPr>
              <a:t>a w postaci deszczu tworząc hydrosferę.</a:t>
            </a:r>
          </a:p>
          <a:p>
            <a:pPr marR="27104" hangingPunct="0"/>
            <a:endParaRPr lang="pl-PL" dirty="0">
              <a:latin typeface="Arial" pitchFamily="34"/>
              <a:ea typeface="Gothic" pitchFamily="2"/>
              <a:cs typeface="Tahoma" pitchFamily="2"/>
            </a:endParaRPr>
          </a:p>
          <a:p>
            <a:pPr marR="27104" hangingPunct="0"/>
            <a:r>
              <a:rPr lang="pl-PL" dirty="0">
                <a:latin typeface="Arial" pitchFamily="34"/>
                <a:ea typeface="Gothic" pitchFamily="2"/>
                <a:cs typeface="Tahoma" pitchFamily="2"/>
              </a:rPr>
              <a:t>Tlen O</a:t>
            </a:r>
            <a:r>
              <a:rPr lang="pl-PL" baseline="-21000" dirty="0">
                <a:latin typeface="Arial" pitchFamily="34"/>
                <a:ea typeface="Gothic" pitchFamily="2"/>
                <a:cs typeface="Tahoma" pitchFamily="2"/>
              </a:rPr>
              <a:t>2</a:t>
            </a:r>
            <a:r>
              <a:rPr lang="pl-PL" dirty="0">
                <a:latin typeface="Arial" pitchFamily="34"/>
                <a:ea typeface="Gothic" pitchFamily="2"/>
                <a:cs typeface="Tahoma" pitchFamily="2"/>
              </a:rPr>
              <a:t>, który jest teraz jednym z głównych składnik</a:t>
            </a:r>
            <a:r>
              <a:rPr lang="pl-PL" dirty="0">
                <a:latin typeface="Arial" pitchFamily="34"/>
                <a:ea typeface="Times New Roman CE" pitchFamily="18"/>
                <a:cs typeface="Times New Roman CE" pitchFamily="18"/>
              </a:rPr>
              <a:t>ó</a:t>
            </a:r>
            <a:r>
              <a:rPr lang="pl-PL" dirty="0">
                <a:latin typeface="Arial" pitchFamily="34"/>
                <a:ea typeface="Gothic" pitchFamily="2"/>
                <a:cs typeface="Tahoma" pitchFamily="2"/>
              </a:rPr>
              <a:t>w atmosfery, powstał b</a:t>
            </a:r>
            <a:r>
              <a:rPr lang="pl-PL" dirty="0">
                <a:latin typeface="Arial" pitchFamily="34"/>
                <a:ea typeface="Times New Roman CE" pitchFamily="18"/>
                <a:cs typeface="Times New Roman CE" pitchFamily="18"/>
              </a:rPr>
              <a:t>ą</a:t>
            </a:r>
            <a:r>
              <a:rPr lang="pl-PL" dirty="0">
                <a:latin typeface="Arial" pitchFamily="34"/>
                <a:ea typeface="Gothic" pitchFamily="2"/>
                <a:cs typeface="Tahoma" pitchFamily="2"/>
              </a:rPr>
              <a:t>d</a:t>
            </a:r>
            <a:r>
              <a:rPr lang="pl-PL" dirty="0">
                <a:latin typeface="Arial" pitchFamily="34"/>
                <a:ea typeface="Times New Roman CE" pitchFamily="18"/>
                <a:cs typeface="Times New Roman CE" pitchFamily="18"/>
              </a:rPr>
              <a:t>ź</a:t>
            </a:r>
            <a:r>
              <a:rPr lang="pl-PL" dirty="0">
                <a:latin typeface="Arial" pitchFamily="34"/>
                <a:ea typeface="Gothic" pitchFamily="2"/>
                <a:cs typeface="Tahoma" pitchFamily="2"/>
              </a:rPr>
              <a:t> procesie fotosyntezy po pojawieniu się życia w oceanach, bądź w procesie fotodysocjacji pary wodnej w wyższych warstwach atmosfery pod wpływem promieniowania nadfioletowego. Wodór, powstający w trakcie tego procesu jako najlżejszy składnik gazowy łatwo uciekał w przestrzeń kosmiczną.</a:t>
            </a:r>
          </a:p>
        </p:txBody>
      </p:sp>
      <p:sp>
        <p:nvSpPr>
          <p:cNvPr id="3" name="pole tekstowe 2"/>
          <p:cNvSpPr txBox="1"/>
          <p:nvPr/>
        </p:nvSpPr>
        <p:spPr>
          <a:xfrm>
            <a:off x="2483768" y="116632"/>
            <a:ext cx="4392488" cy="523220"/>
          </a:xfrm>
          <a:prstGeom prst="rect">
            <a:avLst/>
          </a:prstGeom>
          <a:noFill/>
        </p:spPr>
        <p:txBody>
          <a:bodyPr wrap="square" rtlCol="0">
            <a:spAutoFit/>
          </a:bodyPr>
          <a:lstStyle/>
          <a:p>
            <a:r>
              <a:rPr lang="pl-PL" sz="2800" b="1" dirty="0" smtClean="0"/>
              <a:t>Atmosfera- </a:t>
            </a:r>
            <a:r>
              <a:rPr lang="pl-PL" sz="2800" b="1" dirty="0"/>
              <a:t>k</a:t>
            </a:r>
            <a:r>
              <a:rPr lang="pl-PL" sz="2800" b="1" dirty="0" smtClean="0"/>
              <a:t>rótka historia…</a:t>
            </a:r>
            <a:endParaRPr lang="pl-PL" sz="2800" b="1" dirty="0"/>
          </a:p>
        </p:txBody>
      </p:sp>
    </p:spTree>
    <p:extLst>
      <p:ext uri="{BB962C8B-B14F-4D97-AF65-F5344CB8AC3E}">
        <p14:creationId xmlns:p14="http://schemas.microsoft.com/office/powerpoint/2010/main" val="3543543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4213" y="0"/>
            <a:ext cx="7772400" cy="1143000"/>
          </a:xfrm>
        </p:spPr>
        <p:txBody>
          <a:bodyPr/>
          <a:lstStyle/>
          <a:p>
            <a:r>
              <a:rPr lang="pl-PL" altLang="pl-PL" sz="3200" b="1" dirty="0" smtClean="0">
                <a:latin typeface="Arial" pitchFamily="34" charset="0"/>
              </a:rPr>
              <a:t>Atmosfera…</a:t>
            </a:r>
          </a:p>
        </p:txBody>
      </p:sp>
      <p:sp>
        <p:nvSpPr>
          <p:cNvPr id="31747" name="Rectangle 3"/>
          <p:cNvSpPr>
            <a:spLocks noGrp="1" noChangeArrowheads="1"/>
          </p:cNvSpPr>
          <p:nvPr>
            <p:ph type="body" idx="1"/>
          </p:nvPr>
        </p:nvSpPr>
        <p:spPr>
          <a:xfrm>
            <a:off x="323850" y="908050"/>
            <a:ext cx="7772400" cy="4114800"/>
          </a:xfrm>
        </p:spPr>
        <p:txBody>
          <a:bodyPr/>
          <a:lstStyle/>
          <a:p>
            <a:r>
              <a:rPr lang="pl-PL" altLang="pl-PL" sz="2400" dirty="0" smtClean="0">
                <a:latin typeface="Arial" pitchFamily="34" charset="0"/>
              </a:rPr>
              <a:t>Sami możemy zmierzyć jaka jest jej grubość</a:t>
            </a:r>
          </a:p>
          <a:p>
            <a:r>
              <a:rPr lang="pl-PL" altLang="pl-PL" sz="2400" dirty="0" smtClean="0">
                <a:latin typeface="Arial" pitchFamily="34" charset="0"/>
              </a:rPr>
              <a:t>Amatorski projekt fotografii Ziemi z wyższych warstw atmosfery. </a:t>
            </a:r>
          </a:p>
          <a:p>
            <a:r>
              <a:rPr lang="pl-PL" altLang="pl-PL" sz="2400" dirty="0" smtClean="0">
                <a:latin typeface="Arial" pitchFamily="34" charset="0"/>
              </a:rPr>
              <a:t>Aparat cyfrowy wyniesiony na wysokość 25-30 km przy pomocy balonu meteorologicznego. </a:t>
            </a:r>
          </a:p>
          <a:p>
            <a:r>
              <a:rPr lang="pl-PL" altLang="pl-PL" sz="2400" dirty="0" smtClean="0">
                <a:latin typeface="Arial" pitchFamily="34" charset="0"/>
              </a:rPr>
              <a:t>Odbiornik GPS i telefon komórkowy umożliwia wysłanie SMS-a o położeniu sondy po wylądowaniu na powierzchni ziemi. </a:t>
            </a:r>
          </a:p>
        </p:txBody>
      </p:sp>
      <p:sp>
        <p:nvSpPr>
          <p:cNvPr id="31748" name="Text Box 6"/>
          <p:cNvSpPr txBox="1">
            <a:spLocks noChangeArrowheads="1"/>
          </p:cNvSpPr>
          <p:nvPr/>
        </p:nvSpPr>
        <p:spPr bwMode="auto">
          <a:xfrm>
            <a:off x="1258888" y="5943600"/>
            <a:ext cx="36353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spcBef>
                <a:spcPct val="50000"/>
              </a:spcBef>
            </a:pPr>
            <a:r>
              <a:rPr lang="pl-PL" altLang="pl-PL" sz="1800">
                <a:latin typeface="Arial" pitchFamily="34" charset="0"/>
              </a:rPr>
              <a:t>Alexei Karpenko </a:t>
            </a:r>
          </a:p>
          <a:p>
            <a:pPr>
              <a:spcBef>
                <a:spcPct val="50000"/>
              </a:spcBef>
            </a:pPr>
            <a:r>
              <a:rPr lang="pl-PL" altLang="pl-PL" sz="1600">
                <a:hlinkClick r:id="rId2"/>
              </a:rPr>
              <a:t>http://www.natrium42.com/halo/flight2/</a:t>
            </a:r>
            <a:r>
              <a:rPr lang="pl-PL" altLang="pl-PL" sz="2400"/>
              <a:t> </a:t>
            </a:r>
          </a:p>
        </p:txBody>
      </p:sp>
      <p:pic>
        <p:nvPicPr>
          <p:cNvPr id="31749" name="Picture 7" descr="Payload: Pre flight checks 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3860800"/>
            <a:ext cx="3995737"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27974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endParaRPr lang="pl-PL" altLang="pl-PL" smtClean="0"/>
          </a:p>
        </p:txBody>
      </p:sp>
      <p:pic>
        <p:nvPicPr>
          <p:cNvPr id="32771" name="Picture 7" descr="IMG_0248">
            <a:hlinkClick r:id="rId2" tooltip="IMG_0248"/>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94188"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9" descr="IMG_0355">
            <a:hlinkClick r:id="rId4" tooltip="IMG_0355"/>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41725"/>
            <a:ext cx="4284663"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11" descr="IMG_0389">
            <a:hlinkClick r:id="rId6" tooltip="IMG_038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9338" y="3641725"/>
            <a:ext cx="4284662"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 Box 12"/>
          <p:cNvSpPr txBox="1">
            <a:spLocks noChangeArrowheads="1"/>
          </p:cNvSpPr>
          <p:nvPr/>
        </p:nvSpPr>
        <p:spPr bwMode="auto">
          <a:xfrm>
            <a:off x="2916238" y="188913"/>
            <a:ext cx="1079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spcBef>
                <a:spcPct val="50000"/>
              </a:spcBef>
            </a:pPr>
            <a:r>
              <a:rPr lang="pl-PL" altLang="pl-PL" sz="2400"/>
              <a:t>1 km</a:t>
            </a:r>
          </a:p>
        </p:txBody>
      </p:sp>
      <p:sp>
        <p:nvSpPr>
          <p:cNvPr id="32775" name="Text Box 13"/>
          <p:cNvSpPr txBox="1">
            <a:spLocks noChangeArrowheads="1"/>
          </p:cNvSpPr>
          <p:nvPr/>
        </p:nvSpPr>
        <p:spPr bwMode="auto">
          <a:xfrm>
            <a:off x="3059113" y="3860800"/>
            <a:ext cx="1008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spcBef>
                <a:spcPct val="50000"/>
              </a:spcBef>
            </a:pPr>
            <a:r>
              <a:rPr lang="pl-PL" altLang="pl-PL" sz="2400"/>
              <a:t>13 km</a:t>
            </a:r>
          </a:p>
        </p:txBody>
      </p:sp>
      <p:sp>
        <p:nvSpPr>
          <p:cNvPr id="32776" name="Text Box 14"/>
          <p:cNvSpPr txBox="1">
            <a:spLocks noChangeArrowheads="1"/>
          </p:cNvSpPr>
          <p:nvPr/>
        </p:nvSpPr>
        <p:spPr bwMode="auto">
          <a:xfrm>
            <a:off x="8027988" y="3860800"/>
            <a:ext cx="1116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spcBef>
                <a:spcPct val="50000"/>
              </a:spcBef>
            </a:pPr>
            <a:r>
              <a:rPr lang="pl-PL" altLang="pl-PL" sz="2400"/>
              <a:t>21 km</a:t>
            </a:r>
          </a:p>
        </p:txBody>
      </p:sp>
      <p:pic>
        <p:nvPicPr>
          <p:cNvPr id="32777" name="Picture 16" descr="IMG_0542">
            <a:hlinkClick r:id="rId8" tooltip="IMG_0542"/>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49813" y="0"/>
            <a:ext cx="4294187"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8" name="Text Box 17"/>
          <p:cNvSpPr txBox="1">
            <a:spLocks noChangeArrowheads="1"/>
          </p:cNvSpPr>
          <p:nvPr/>
        </p:nvSpPr>
        <p:spPr bwMode="auto">
          <a:xfrm>
            <a:off x="8027988" y="26035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spcBef>
                <a:spcPct val="50000"/>
              </a:spcBef>
            </a:pPr>
            <a:r>
              <a:rPr lang="pl-PL" altLang="pl-PL" sz="2400"/>
              <a:t>6 km</a:t>
            </a:r>
          </a:p>
        </p:txBody>
      </p:sp>
    </p:spTree>
    <p:extLst>
      <p:ext uri="{BB962C8B-B14F-4D97-AF65-F5344CB8AC3E}">
        <p14:creationId xmlns:p14="http://schemas.microsoft.com/office/powerpoint/2010/main" val="1433657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4213" y="333375"/>
            <a:ext cx="7772400" cy="1143000"/>
          </a:xfrm>
        </p:spPr>
        <p:txBody>
          <a:bodyPr/>
          <a:lstStyle/>
          <a:p>
            <a:r>
              <a:rPr lang="pl-PL" altLang="pl-PL" sz="3200" b="1" dirty="0" smtClean="0">
                <a:latin typeface="Arial" pitchFamily="34" charset="0"/>
                <a:cs typeface="Arial" pitchFamily="34" charset="0"/>
              </a:rPr>
              <a:t>Literatura</a:t>
            </a:r>
          </a:p>
        </p:txBody>
      </p:sp>
      <p:sp>
        <p:nvSpPr>
          <p:cNvPr id="5123" name="Rectangle 3"/>
          <p:cNvSpPr>
            <a:spLocks noGrp="1" noChangeArrowheads="1"/>
          </p:cNvSpPr>
          <p:nvPr>
            <p:ph type="body" idx="1"/>
          </p:nvPr>
        </p:nvSpPr>
        <p:spPr>
          <a:xfrm>
            <a:off x="468313" y="1484313"/>
            <a:ext cx="7772400" cy="4114800"/>
          </a:xfrm>
        </p:spPr>
        <p:txBody>
          <a:bodyPr/>
          <a:lstStyle/>
          <a:p>
            <a:pPr>
              <a:buFontTx/>
              <a:buNone/>
            </a:pPr>
            <a:endParaRPr lang="pl-PL" altLang="pl-PL" b="1" dirty="0" smtClean="0"/>
          </a:p>
          <a:p>
            <a:r>
              <a:rPr lang="pl-PL" altLang="pl-PL" sz="2000" dirty="0" smtClean="0">
                <a:latin typeface="Arial" pitchFamily="34" charset="0"/>
                <a:cs typeface="Arial" pitchFamily="34" charset="0"/>
              </a:rPr>
              <a:t>G. W. </a:t>
            </a:r>
            <a:r>
              <a:rPr lang="pl-PL" altLang="pl-PL" sz="2000" dirty="0" err="1" smtClean="0">
                <a:latin typeface="Arial" pitchFamily="34" charset="0"/>
                <a:cs typeface="Arial" pitchFamily="34" charset="0"/>
              </a:rPr>
              <a:t>Petty</a:t>
            </a:r>
            <a:r>
              <a:rPr lang="pl-PL" altLang="pl-PL" sz="2000" dirty="0" smtClean="0">
                <a:latin typeface="Arial" pitchFamily="34" charset="0"/>
                <a:cs typeface="Arial" pitchFamily="34" charset="0"/>
              </a:rPr>
              <a:t>, A First Course in </a:t>
            </a:r>
            <a:r>
              <a:rPr lang="pl-PL" altLang="pl-PL" sz="2000" dirty="0" err="1" smtClean="0">
                <a:latin typeface="Arial" pitchFamily="34" charset="0"/>
                <a:cs typeface="Arial" pitchFamily="34" charset="0"/>
              </a:rPr>
              <a:t>Atmospheric</a:t>
            </a:r>
            <a:r>
              <a:rPr lang="pl-PL" altLang="pl-PL" sz="2000" dirty="0" smtClean="0">
                <a:latin typeface="Arial" pitchFamily="34" charset="0"/>
                <a:cs typeface="Arial" pitchFamily="34" charset="0"/>
              </a:rPr>
              <a:t> </a:t>
            </a:r>
            <a:r>
              <a:rPr lang="pl-PL" altLang="pl-PL" sz="2000" dirty="0" err="1" smtClean="0">
                <a:latin typeface="Arial" pitchFamily="34" charset="0"/>
                <a:cs typeface="Arial" pitchFamily="34" charset="0"/>
              </a:rPr>
              <a:t>Radiation</a:t>
            </a:r>
            <a:r>
              <a:rPr lang="pl-PL" altLang="pl-PL" sz="2000" dirty="0" smtClean="0">
                <a:latin typeface="Arial" pitchFamily="34" charset="0"/>
                <a:cs typeface="Arial" pitchFamily="34" charset="0"/>
              </a:rPr>
              <a:t>.</a:t>
            </a:r>
          </a:p>
          <a:p>
            <a:r>
              <a:rPr lang="en-US" altLang="pl-PL" sz="2000" dirty="0" smtClean="0">
                <a:latin typeface="Arial" pitchFamily="34" charset="0"/>
                <a:cs typeface="Arial" pitchFamily="34" charset="0"/>
              </a:rPr>
              <a:t>G. L. Stephens, Remote Sensing of the Lower Atmosphere. An Introduction.</a:t>
            </a:r>
            <a:endParaRPr lang="pl-PL" altLang="pl-PL" sz="2000" dirty="0" smtClean="0">
              <a:latin typeface="Arial" pitchFamily="34" charset="0"/>
              <a:cs typeface="Arial" pitchFamily="34" charset="0"/>
            </a:endParaRPr>
          </a:p>
          <a:p>
            <a:pPr eaLnBrk="1" hangingPunct="1"/>
            <a:r>
              <a:rPr lang="pl-PL" altLang="pl-PL" sz="2000" dirty="0" smtClean="0">
                <a:latin typeface="Arial" pitchFamily="34" charset="0"/>
                <a:cs typeface="Arial" pitchFamily="34" charset="0"/>
              </a:rPr>
              <a:t>J.R. </a:t>
            </a:r>
            <a:r>
              <a:rPr lang="pl-PL" altLang="pl-PL" sz="2000" dirty="0" err="1" smtClean="0">
                <a:latin typeface="Arial" pitchFamily="34" charset="0"/>
                <a:cs typeface="Arial" pitchFamily="34" charset="0"/>
              </a:rPr>
              <a:t>Holton</a:t>
            </a:r>
            <a:r>
              <a:rPr lang="pl-PL" altLang="pl-PL" sz="2000" dirty="0" smtClean="0">
                <a:latin typeface="Arial" pitchFamily="34" charset="0"/>
                <a:cs typeface="Arial" pitchFamily="34" charset="0"/>
              </a:rPr>
              <a:t>, </a:t>
            </a:r>
            <a:r>
              <a:rPr lang="pl-PL" altLang="pl-PL" sz="2000" dirty="0" err="1" smtClean="0">
                <a:latin typeface="Arial" pitchFamily="34" charset="0"/>
                <a:cs typeface="Arial" pitchFamily="34" charset="0"/>
              </a:rPr>
              <a:t>An</a:t>
            </a:r>
            <a:r>
              <a:rPr lang="pl-PL" altLang="pl-PL" sz="2000" dirty="0" smtClean="0">
                <a:latin typeface="Arial" pitchFamily="34" charset="0"/>
                <a:cs typeface="Arial" pitchFamily="34" charset="0"/>
              </a:rPr>
              <a:t> </a:t>
            </a:r>
            <a:r>
              <a:rPr lang="pl-PL" altLang="pl-PL" sz="2000" dirty="0" err="1" smtClean="0">
                <a:latin typeface="Arial" pitchFamily="34" charset="0"/>
                <a:cs typeface="Arial" pitchFamily="34" charset="0"/>
              </a:rPr>
              <a:t>Introduction</a:t>
            </a:r>
            <a:r>
              <a:rPr lang="pl-PL" altLang="pl-PL" sz="2000" dirty="0" smtClean="0">
                <a:latin typeface="Arial" pitchFamily="34" charset="0"/>
                <a:cs typeface="Arial" pitchFamily="34" charset="0"/>
              </a:rPr>
              <a:t> to </a:t>
            </a:r>
            <a:r>
              <a:rPr lang="pl-PL" altLang="pl-PL" sz="2000" dirty="0" err="1" smtClean="0">
                <a:latin typeface="Arial" pitchFamily="34" charset="0"/>
                <a:cs typeface="Arial" pitchFamily="34" charset="0"/>
              </a:rPr>
              <a:t>dynamic</a:t>
            </a:r>
            <a:r>
              <a:rPr lang="pl-PL" altLang="pl-PL" sz="2000" dirty="0" smtClean="0">
                <a:latin typeface="Arial" pitchFamily="34" charset="0"/>
                <a:cs typeface="Arial" pitchFamily="34" charset="0"/>
              </a:rPr>
              <a:t> </a:t>
            </a:r>
            <a:r>
              <a:rPr lang="pl-PL" altLang="pl-PL" sz="2000" dirty="0" err="1" smtClean="0">
                <a:latin typeface="Arial" pitchFamily="34" charset="0"/>
                <a:cs typeface="Arial" pitchFamily="34" charset="0"/>
              </a:rPr>
              <a:t>meteorology</a:t>
            </a:r>
            <a:r>
              <a:rPr lang="pl-PL" altLang="pl-PL" sz="2000" dirty="0" smtClean="0">
                <a:latin typeface="Arial" pitchFamily="34" charset="0"/>
                <a:cs typeface="Arial" pitchFamily="34" charset="0"/>
              </a:rPr>
              <a:t>.</a:t>
            </a:r>
          </a:p>
          <a:p>
            <a:pPr eaLnBrk="1" hangingPunct="1"/>
            <a:r>
              <a:rPr lang="pl-PL" altLang="pl-PL" sz="2000" dirty="0" smtClean="0">
                <a:latin typeface="Arial" pitchFamily="34" charset="0"/>
                <a:cs typeface="Arial" pitchFamily="34" charset="0"/>
              </a:rPr>
              <a:t>M. L. </a:t>
            </a:r>
            <a:r>
              <a:rPr lang="pl-PL" altLang="pl-PL" sz="2000" dirty="0" err="1" smtClean="0">
                <a:latin typeface="Arial" pitchFamily="34" charset="0"/>
                <a:cs typeface="Arial" pitchFamily="34" charset="0"/>
              </a:rPr>
              <a:t>Salby</a:t>
            </a:r>
            <a:r>
              <a:rPr lang="pl-PL" altLang="pl-PL" sz="2000" dirty="0" smtClean="0">
                <a:latin typeface="Arial" pitchFamily="34" charset="0"/>
                <a:cs typeface="Arial" pitchFamily="34" charset="0"/>
              </a:rPr>
              <a:t>, Fundamentals of </a:t>
            </a:r>
            <a:r>
              <a:rPr lang="pl-PL" altLang="pl-PL" sz="2000" dirty="0" err="1" smtClean="0">
                <a:latin typeface="Arial" pitchFamily="34" charset="0"/>
                <a:cs typeface="Arial" pitchFamily="34" charset="0"/>
              </a:rPr>
              <a:t>Atmospheric</a:t>
            </a:r>
            <a:r>
              <a:rPr lang="pl-PL" altLang="pl-PL" sz="2000" dirty="0" smtClean="0">
                <a:latin typeface="Arial" pitchFamily="34" charset="0"/>
                <a:cs typeface="Arial" pitchFamily="34" charset="0"/>
              </a:rPr>
              <a:t> </a:t>
            </a:r>
            <a:r>
              <a:rPr lang="pl-PL" altLang="pl-PL" sz="2000" dirty="0" err="1" smtClean="0">
                <a:latin typeface="Arial" pitchFamily="34" charset="0"/>
                <a:cs typeface="Arial" pitchFamily="34" charset="0"/>
              </a:rPr>
              <a:t>Sciences</a:t>
            </a:r>
            <a:r>
              <a:rPr lang="pl-PL" altLang="pl-PL" sz="2000" dirty="0" smtClean="0">
                <a:latin typeface="Arial" pitchFamily="34" charset="0"/>
                <a:cs typeface="Arial" pitchFamily="34" charset="0"/>
              </a:rPr>
              <a:t>.</a:t>
            </a:r>
          </a:p>
          <a:p>
            <a:pPr eaLnBrk="1" hangingPunct="1"/>
            <a:r>
              <a:rPr lang="pl-PL" altLang="pl-PL" sz="2000" dirty="0" smtClean="0">
                <a:latin typeface="Arial" pitchFamily="34" charset="0"/>
                <a:cs typeface="Arial" pitchFamily="34" charset="0"/>
              </a:rPr>
              <a:t>M. </a:t>
            </a:r>
            <a:r>
              <a:rPr lang="pl-PL" altLang="pl-PL" sz="2000" dirty="0" err="1" smtClean="0">
                <a:latin typeface="Arial" pitchFamily="34" charset="0"/>
                <a:cs typeface="Arial" pitchFamily="34" charset="0"/>
              </a:rPr>
              <a:t>Popkiewicz</a:t>
            </a:r>
            <a:r>
              <a:rPr lang="pl-PL" altLang="pl-PL" sz="2000" dirty="0" smtClean="0">
                <a:latin typeface="Arial" pitchFamily="34" charset="0"/>
                <a:cs typeface="Arial" pitchFamily="34" charset="0"/>
              </a:rPr>
              <a:t>, A. </a:t>
            </a:r>
            <a:r>
              <a:rPr lang="pl-PL" altLang="pl-PL" sz="2000" dirty="0" err="1" smtClean="0">
                <a:latin typeface="Arial" pitchFamily="34" charset="0"/>
                <a:cs typeface="Arial" pitchFamily="34" charset="0"/>
              </a:rPr>
              <a:t>Kardaś</a:t>
            </a:r>
            <a:r>
              <a:rPr lang="pl-PL" altLang="pl-PL" sz="2000" dirty="0" smtClean="0">
                <a:latin typeface="Arial" pitchFamily="34" charset="0"/>
                <a:cs typeface="Arial" pitchFamily="34" charset="0"/>
              </a:rPr>
              <a:t>, Sz. Malinowski, Nauka o Klimacie (II rozdział)</a:t>
            </a:r>
          </a:p>
          <a:p>
            <a:endParaRPr lang="pl-PL" altLang="pl-PL" sz="2000" dirty="0" smtClean="0">
              <a:latin typeface="Tahoma" pitchFamily="34" charset="0"/>
              <a:cs typeface="Arial" pitchFamily="34" charset="0"/>
            </a:endParaRPr>
          </a:p>
          <a:p>
            <a:endParaRPr lang="pl-PL" altLang="pl-PL" sz="2000" dirty="0" smtClean="0">
              <a:latin typeface="Tahoma" pitchFamily="34" charset="0"/>
            </a:endParaRPr>
          </a:p>
        </p:txBody>
      </p:sp>
    </p:spTree>
    <p:extLst>
      <p:ext uri="{BB962C8B-B14F-4D97-AF65-F5344CB8AC3E}">
        <p14:creationId xmlns:p14="http://schemas.microsoft.com/office/powerpoint/2010/main" val="17059487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IMG_0475">
            <a:hlinkClick r:id="rId2" tooltip="IMG_0475"/>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5"/>
          <p:cNvSpPr txBox="1">
            <a:spLocks noChangeArrowheads="1"/>
          </p:cNvSpPr>
          <p:nvPr/>
        </p:nvSpPr>
        <p:spPr bwMode="auto">
          <a:xfrm>
            <a:off x="250825" y="0"/>
            <a:ext cx="3635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spcBef>
                <a:spcPct val="50000"/>
              </a:spcBef>
            </a:pPr>
            <a:r>
              <a:rPr lang="pl-PL" altLang="pl-PL" sz="1800">
                <a:latin typeface="Arial" pitchFamily="34" charset="0"/>
              </a:rPr>
              <a:t>Widok z wysokości około 30 km</a:t>
            </a:r>
          </a:p>
        </p:txBody>
      </p:sp>
      <p:sp>
        <p:nvSpPr>
          <p:cNvPr id="33796" name="Line 6"/>
          <p:cNvSpPr>
            <a:spLocks noChangeShapeType="1"/>
          </p:cNvSpPr>
          <p:nvPr/>
        </p:nvSpPr>
        <p:spPr bwMode="auto">
          <a:xfrm flipH="1">
            <a:off x="3779838" y="3429000"/>
            <a:ext cx="215900" cy="1008063"/>
          </a:xfrm>
          <a:prstGeom prst="line">
            <a:avLst/>
          </a:prstGeom>
          <a:noFill/>
          <a:ln w="38100">
            <a:solidFill>
              <a:srgbClr val="FF0000"/>
            </a:solidFill>
            <a:round/>
            <a:headEnd type="triangle" w="sm" len="sm"/>
            <a:tailEnd type="triangle" w="sm" len="sm"/>
          </a:ln>
          <a:extLst>
            <a:ext uri="{909E8E84-426E-40DD-AFC4-6F175D3DCCD1}">
              <a14:hiddenFill xmlns:a14="http://schemas.microsoft.com/office/drawing/2010/main">
                <a:noFill/>
              </a14:hiddenFill>
            </a:ext>
          </a:extLst>
        </p:spPr>
        <p:txBody>
          <a:bodyPr/>
          <a:lstStyle/>
          <a:p>
            <a:endParaRPr lang="pl-PL"/>
          </a:p>
        </p:txBody>
      </p:sp>
      <p:sp>
        <p:nvSpPr>
          <p:cNvPr id="33797" name="Text Box 7"/>
          <p:cNvSpPr txBox="1">
            <a:spLocks noChangeArrowheads="1"/>
          </p:cNvSpPr>
          <p:nvPr/>
        </p:nvSpPr>
        <p:spPr bwMode="auto">
          <a:xfrm>
            <a:off x="4192588" y="3665538"/>
            <a:ext cx="1539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sz="2400">
                <a:latin typeface="Arial" pitchFamily="34" charset="0"/>
              </a:rPr>
              <a:t>atmosfera</a:t>
            </a:r>
          </a:p>
        </p:txBody>
      </p:sp>
      <p:sp>
        <p:nvSpPr>
          <p:cNvPr id="33798" name="Text Box 8"/>
          <p:cNvSpPr txBox="1">
            <a:spLocks noChangeArrowheads="1"/>
          </p:cNvSpPr>
          <p:nvPr/>
        </p:nvSpPr>
        <p:spPr bwMode="auto">
          <a:xfrm>
            <a:off x="323850" y="3284538"/>
            <a:ext cx="24479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spcBef>
                <a:spcPct val="50000"/>
              </a:spcBef>
            </a:pPr>
            <a:r>
              <a:rPr lang="pl-PL" altLang="pl-PL" sz="1600">
                <a:latin typeface="Arial" pitchFamily="34" charset="0"/>
              </a:rPr>
              <a:t>intensywne rozpraszanie promieniowania</a:t>
            </a:r>
          </a:p>
        </p:txBody>
      </p:sp>
      <p:sp>
        <p:nvSpPr>
          <p:cNvPr id="33799" name="Text Box 9"/>
          <p:cNvSpPr txBox="1">
            <a:spLocks noChangeArrowheads="1"/>
          </p:cNvSpPr>
          <p:nvPr/>
        </p:nvSpPr>
        <p:spPr bwMode="auto">
          <a:xfrm>
            <a:off x="5003800" y="2349500"/>
            <a:ext cx="24479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spcBef>
                <a:spcPct val="50000"/>
              </a:spcBef>
            </a:pPr>
            <a:r>
              <a:rPr lang="pl-PL" altLang="pl-PL" sz="1600">
                <a:latin typeface="Arial" pitchFamily="34" charset="0"/>
              </a:rPr>
              <a:t>słabe rozpraszanie promieniowania</a:t>
            </a:r>
          </a:p>
        </p:txBody>
      </p:sp>
    </p:spTree>
    <p:extLst>
      <p:ext uri="{BB962C8B-B14F-4D97-AF65-F5344CB8AC3E}">
        <p14:creationId xmlns:p14="http://schemas.microsoft.com/office/powerpoint/2010/main" val="10368277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11188" y="188913"/>
            <a:ext cx="7772400" cy="1143000"/>
          </a:xfrm>
        </p:spPr>
        <p:txBody>
          <a:bodyPr/>
          <a:lstStyle/>
          <a:p>
            <a:r>
              <a:rPr lang="pl-PL" altLang="pl-PL" sz="3200" b="1" dirty="0" smtClean="0">
                <a:latin typeface="Arial" pitchFamily="34" charset="0"/>
              </a:rPr>
              <a:t>Atmosfera c.d.</a:t>
            </a:r>
          </a:p>
        </p:txBody>
      </p:sp>
      <p:sp>
        <p:nvSpPr>
          <p:cNvPr id="34819" name="Rectangle 3"/>
          <p:cNvSpPr>
            <a:spLocks noGrp="1" noChangeArrowheads="1"/>
          </p:cNvSpPr>
          <p:nvPr>
            <p:ph type="body" idx="1"/>
          </p:nvPr>
        </p:nvSpPr>
        <p:spPr>
          <a:xfrm>
            <a:off x="684213" y="1700213"/>
            <a:ext cx="7772400" cy="4114800"/>
          </a:xfrm>
        </p:spPr>
        <p:txBody>
          <a:bodyPr/>
          <a:lstStyle/>
          <a:p>
            <a:pPr>
              <a:lnSpc>
                <a:spcPct val="80000"/>
              </a:lnSpc>
            </a:pPr>
            <a:r>
              <a:rPr lang="pl-PL" altLang="pl-PL" sz="2400" smtClean="0">
                <a:latin typeface="Arial" pitchFamily="34" charset="0"/>
              </a:rPr>
              <a:t>Masę atmosfery 5.3·10</a:t>
            </a:r>
            <a:r>
              <a:rPr lang="pl-PL" altLang="pl-PL" sz="2400" baseline="30000" smtClean="0">
                <a:latin typeface="Arial" pitchFamily="34" charset="0"/>
              </a:rPr>
              <a:t>15</a:t>
            </a:r>
            <a:r>
              <a:rPr lang="pl-PL" altLang="pl-PL" sz="2400" smtClean="0">
                <a:latin typeface="Arial" pitchFamily="34" charset="0"/>
              </a:rPr>
              <a:t> t. </a:t>
            </a:r>
          </a:p>
          <a:p>
            <a:pPr>
              <a:lnSpc>
                <a:spcPct val="80000"/>
              </a:lnSpc>
            </a:pPr>
            <a:r>
              <a:rPr lang="pl-PL" altLang="pl-PL" sz="2400" smtClean="0">
                <a:latin typeface="Arial" pitchFamily="34" charset="0"/>
              </a:rPr>
              <a:t>Połowa całej masy atmosfery mieści się w warstwie od powierzchni Ziemi do 5.5 km</a:t>
            </a:r>
          </a:p>
          <a:p>
            <a:pPr>
              <a:lnSpc>
                <a:spcPct val="80000"/>
              </a:lnSpc>
            </a:pPr>
            <a:r>
              <a:rPr lang="pl-PL" altLang="pl-PL" sz="2400" smtClean="0">
                <a:latin typeface="Arial" pitchFamily="34" charset="0"/>
              </a:rPr>
              <a:t>75% - do 10,5 km</a:t>
            </a:r>
          </a:p>
          <a:p>
            <a:pPr>
              <a:lnSpc>
                <a:spcPct val="80000"/>
              </a:lnSpc>
            </a:pPr>
            <a:r>
              <a:rPr lang="pl-PL" altLang="pl-PL" sz="2400" smtClean="0">
                <a:latin typeface="Arial" pitchFamily="34" charset="0"/>
              </a:rPr>
              <a:t>90% - do 20 km</a:t>
            </a:r>
          </a:p>
          <a:p>
            <a:pPr>
              <a:lnSpc>
                <a:spcPct val="80000"/>
              </a:lnSpc>
            </a:pPr>
            <a:r>
              <a:rPr lang="pl-PL" altLang="pl-PL" sz="2400" smtClean="0">
                <a:latin typeface="Arial" pitchFamily="34" charset="0"/>
              </a:rPr>
              <a:t>99% - do 35 km. </a:t>
            </a:r>
          </a:p>
          <a:p>
            <a:pPr>
              <a:lnSpc>
                <a:spcPct val="80000"/>
              </a:lnSpc>
            </a:pPr>
            <a:r>
              <a:rPr lang="pl-PL" altLang="pl-PL" sz="2400" smtClean="0">
                <a:latin typeface="Arial" pitchFamily="34" charset="0"/>
              </a:rPr>
              <a:t>Gdyby sprężyc całą atmosferę do gęstości panującej przy powierzchni ziemi wówczas jej grubość wynosiłaby około 7.8 km. </a:t>
            </a:r>
          </a:p>
          <a:p>
            <a:pPr>
              <a:lnSpc>
                <a:spcPct val="80000"/>
              </a:lnSpc>
            </a:pPr>
            <a:endParaRPr lang="pl-PL" altLang="pl-PL" sz="2400" smtClean="0">
              <a:latin typeface="Arial" pitchFamily="34" charset="0"/>
            </a:endParaRPr>
          </a:p>
        </p:txBody>
      </p:sp>
    </p:spTree>
    <p:extLst>
      <p:ext uri="{BB962C8B-B14F-4D97-AF65-F5344CB8AC3E}">
        <p14:creationId xmlns:p14="http://schemas.microsoft.com/office/powerpoint/2010/main" val="4564915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07503" y="0"/>
            <a:ext cx="2433569" cy="3002553"/>
          </a:xfrm>
          <a:prstGeom prst="rect">
            <a:avLst/>
          </a:prstGeom>
          <a:noFill/>
          <a:ln>
            <a:noFill/>
          </a:ln>
        </p:spPr>
        <p:txBody>
          <a:bodyPr wrap="square" lIns="0" tIns="0" rIns="0" bIns="0" compatLnSpc="0">
            <a:spAutoFit/>
          </a:bodyPr>
          <a:lstStyle/>
          <a:p>
            <a:pPr hangingPunct="0"/>
            <a:r>
              <a:rPr lang="pl-PL" sz="2200" b="1" dirty="0">
                <a:latin typeface="Arial" pitchFamily="34"/>
                <a:ea typeface="Gothic" pitchFamily="2"/>
                <a:cs typeface="Tahoma" pitchFamily="2"/>
              </a:rPr>
              <a:t>Skład powietrza suchego</a:t>
            </a:r>
          </a:p>
          <a:p>
            <a:pPr hangingPunct="0"/>
            <a:endParaRPr lang="pl-PL" sz="2200" dirty="0">
              <a:latin typeface="Arial" pitchFamily="34"/>
              <a:ea typeface="Gothic" pitchFamily="2"/>
              <a:cs typeface="Tahoma" pitchFamily="2"/>
            </a:endParaRPr>
          </a:p>
          <a:p>
            <a:pPr hangingPunct="0"/>
            <a:endParaRPr lang="pl-PL" sz="1500" dirty="0">
              <a:latin typeface="Arial" pitchFamily="34"/>
              <a:ea typeface="Gothic" pitchFamily="2"/>
              <a:cs typeface="Tahoma" pitchFamily="2"/>
            </a:endParaRPr>
          </a:p>
          <a:p>
            <a:pPr algn="just" hangingPunct="0">
              <a:spcAft>
                <a:spcPts val="259"/>
              </a:spcAft>
            </a:pPr>
            <a:r>
              <a:rPr lang="pl-PL" sz="1500" dirty="0">
                <a:latin typeface="Arial" pitchFamily="34"/>
                <a:ea typeface="Gothic" pitchFamily="2"/>
                <a:cs typeface="Tahoma" pitchFamily="2"/>
              </a:rPr>
              <a:t>* </a:t>
            </a:r>
            <a:r>
              <a:rPr lang="pl-PL" sz="1500" dirty="0" err="1">
                <a:latin typeface="Arial" pitchFamily="34"/>
                <a:ea typeface="Gothic" pitchFamily="2"/>
                <a:cs typeface="Tahoma" pitchFamily="2"/>
              </a:rPr>
              <a:t>ppm</a:t>
            </a:r>
            <a:r>
              <a:rPr lang="pl-PL" sz="1500" dirty="0">
                <a:latin typeface="Arial" pitchFamily="34"/>
                <a:ea typeface="Gothic" pitchFamily="2"/>
                <a:cs typeface="Tahoma" pitchFamily="2"/>
              </a:rPr>
              <a:t> — liczba molekuł danej substancji przypadających na milion molekuł mieszaniny</a:t>
            </a:r>
          </a:p>
          <a:p>
            <a:pPr algn="just" hangingPunct="0"/>
            <a:r>
              <a:rPr lang="pl-PL" sz="1500" dirty="0">
                <a:latin typeface="Arial" pitchFamily="34"/>
                <a:ea typeface="Gothic" pitchFamily="2"/>
                <a:cs typeface="Tahoma" pitchFamily="2"/>
              </a:rPr>
              <a:t>** </a:t>
            </a:r>
            <a:r>
              <a:rPr lang="pl-PL" sz="1500" dirty="0" err="1">
                <a:latin typeface="Arial" pitchFamily="34"/>
                <a:ea typeface="Gothic" pitchFamily="2"/>
                <a:cs typeface="Tahoma" pitchFamily="2"/>
              </a:rPr>
              <a:t>ppb</a:t>
            </a:r>
            <a:r>
              <a:rPr lang="pl-PL" sz="1500" dirty="0">
                <a:latin typeface="Arial" pitchFamily="34"/>
                <a:ea typeface="Gothic" pitchFamily="2"/>
                <a:cs typeface="Tahoma" pitchFamily="2"/>
              </a:rPr>
              <a:t> — liczba molekuł danej substancji przypadających na miliard molekuł mieszaniny</a:t>
            </a:r>
          </a:p>
        </p:txBody>
      </p:sp>
      <p:pic>
        <p:nvPicPr>
          <p:cNvPr id="3" name="Obraz 2"/>
          <p:cNvPicPr>
            <a:picLocks noChangeAspect="1"/>
          </p:cNvPicPr>
          <p:nvPr/>
        </p:nvPicPr>
        <p:blipFill>
          <a:blip r:embed="rId3">
            <a:lum/>
            <a:alphaModFix/>
          </a:blip>
          <a:srcRect/>
          <a:stretch>
            <a:fillRect/>
          </a:stretch>
        </p:blipFill>
        <p:spPr>
          <a:xfrm>
            <a:off x="2541073" y="0"/>
            <a:ext cx="6639439" cy="6857968"/>
          </a:xfrm>
          <a:prstGeom prst="rect">
            <a:avLst/>
          </a:prstGeom>
          <a:noFill/>
          <a:ln>
            <a:noFill/>
          </a:ln>
        </p:spPr>
      </p:pic>
    </p:spTree>
    <p:extLst>
      <p:ext uri="{BB962C8B-B14F-4D97-AF65-F5344CB8AC3E}">
        <p14:creationId xmlns:p14="http://schemas.microsoft.com/office/powerpoint/2010/main" val="1740880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323528" y="302429"/>
            <a:ext cx="8208912" cy="353879"/>
          </a:xfrm>
          <a:prstGeom prst="rect">
            <a:avLst/>
          </a:prstGeom>
          <a:noFill/>
          <a:ln>
            <a:noFill/>
          </a:ln>
        </p:spPr>
        <p:txBody>
          <a:bodyPr wrap="square" lIns="0" tIns="0" rIns="0" bIns="0" compatLnSpc="0">
            <a:spAutoFit/>
          </a:bodyPr>
          <a:lstStyle/>
          <a:p>
            <a:pPr algn="ctr" hangingPunct="0">
              <a:spcBef>
                <a:spcPts val="545"/>
              </a:spcBef>
            </a:pPr>
            <a:r>
              <a:rPr lang="pl-PL" sz="2400" b="1" dirty="0" smtClean="0">
                <a:latin typeface="Arial" pitchFamily="34"/>
                <a:ea typeface="Arial CE" pitchFamily="34"/>
                <a:cs typeface="Arial CE" pitchFamily="34"/>
              </a:rPr>
              <a:t>Zmiany czasowe koncentracji dwutlenku węgła</a:t>
            </a:r>
            <a:endParaRPr lang="pl-PL" sz="2400" b="1" dirty="0">
              <a:latin typeface="Arial" pitchFamily="34"/>
              <a:ea typeface="Arial CE" pitchFamily="34"/>
              <a:cs typeface="Arial CE" pitchFamily="34"/>
            </a:endParaRPr>
          </a:p>
        </p:txBody>
      </p:sp>
      <p:sp>
        <p:nvSpPr>
          <p:cNvPr id="3" name="pole tekstowe 2"/>
          <p:cNvSpPr txBox="1"/>
          <p:nvPr/>
        </p:nvSpPr>
        <p:spPr>
          <a:xfrm>
            <a:off x="3563888" y="5069651"/>
            <a:ext cx="1787156" cy="191656"/>
          </a:xfrm>
          <a:prstGeom prst="rect">
            <a:avLst/>
          </a:prstGeom>
          <a:noFill/>
          <a:ln>
            <a:noFill/>
          </a:ln>
        </p:spPr>
        <p:txBody>
          <a:bodyPr wrap="none" lIns="0" tIns="0" rIns="0" bIns="0" compatLnSpc="0">
            <a:spAutoFit/>
          </a:bodyPr>
          <a:lstStyle/>
          <a:p>
            <a:pPr hangingPunct="0"/>
            <a:r>
              <a:rPr lang="pl-PL" sz="1300" dirty="0">
                <a:latin typeface="Times New Roman" pitchFamily="18"/>
                <a:ea typeface="Gothic" pitchFamily="2"/>
                <a:cs typeface="Tahoma" pitchFamily="2"/>
              </a:rPr>
              <a:t>http://scrippsco2.ucsd.edu/</a:t>
            </a:r>
          </a:p>
        </p:txBody>
      </p:sp>
      <p:pic>
        <p:nvPicPr>
          <p:cNvPr id="4" name="Obraz 3"/>
          <p:cNvPicPr>
            <a:picLocks noChangeAspect="1"/>
          </p:cNvPicPr>
          <p:nvPr/>
        </p:nvPicPr>
        <p:blipFill>
          <a:blip r:embed="rId3">
            <a:lum/>
            <a:alphaModFix/>
          </a:blip>
          <a:srcRect/>
          <a:stretch>
            <a:fillRect/>
          </a:stretch>
        </p:blipFill>
        <p:spPr>
          <a:xfrm>
            <a:off x="1854810" y="1268760"/>
            <a:ext cx="4846020" cy="3800474"/>
          </a:xfrm>
          <a:prstGeom prst="rect">
            <a:avLst/>
          </a:prstGeom>
          <a:noFill/>
          <a:ln>
            <a:noFill/>
          </a:ln>
        </p:spPr>
      </p:pic>
    </p:spTree>
    <p:extLst>
      <p:ext uri="{BB962C8B-B14F-4D97-AF65-F5344CB8AC3E}">
        <p14:creationId xmlns:p14="http://schemas.microsoft.com/office/powerpoint/2010/main" val="2378742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a:xfrm>
            <a:off x="0" y="515938"/>
            <a:ext cx="5148263" cy="1066800"/>
          </a:xfrm>
        </p:spPr>
        <p:txBody>
          <a:bodyPr/>
          <a:lstStyle/>
          <a:p>
            <a:pPr eaLnBrk="1" hangingPunct="1"/>
            <a:r>
              <a:rPr lang="pl-PL" altLang="pl-PL" sz="3200" b="1" dirty="0" smtClean="0">
                <a:latin typeface="Arial" pitchFamily="34" charset="0"/>
                <a:cs typeface="Arial" pitchFamily="34" charset="0"/>
              </a:rPr>
              <a:t>Skład atmosfery</a:t>
            </a:r>
            <a:br>
              <a:rPr lang="pl-PL" altLang="pl-PL" sz="3200" b="1" dirty="0" smtClean="0">
                <a:latin typeface="Arial" pitchFamily="34" charset="0"/>
                <a:cs typeface="Arial" pitchFamily="34" charset="0"/>
              </a:rPr>
            </a:br>
            <a:r>
              <a:rPr lang="pl-PL" altLang="pl-PL" sz="3200" b="1" dirty="0" smtClean="0">
                <a:latin typeface="Arial" pitchFamily="34" charset="0"/>
                <a:cs typeface="Arial" pitchFamily="34" charset="0"/>
              </a:rPr>
              <a:t>gazy stałe</a:t>
            </a:r>
            <a:endParaRPr lang="en-GB" altLang="pl-PL" sz="3200" b="1" dirty="0" smtClean="0">
              <a:latin typeface="Arial" pitchFamily="34" charset="0"/>
              <a:cs typeface="Arial" pitchFamily="34" charset="0"/>
            </a:endParaRPr>
          </a:p>
        </p:txBody>
      </p:sp>
      <p:graphicFrame>
        <p:nvGraphicFramePr>
          <p:cNvPr id="112671" name="Group 31"/>
          <p:cNvGraphicFramePr>
            <a:graphicFrameLocks noGrp="1"/>
          </p:cNvGraphicFramePr>
          <p:nvPr>
            <p:extLst>
              <p:ext uri="{D42A27DB-BD31-4B8C-83A1-F6EECF244321}">
                <p14:modId xmlns:p14="http://schemas.microsoft.com/office/powerpoint/2010/main" val="1340494292"/>
              </p:ext>
            </p:extLst>
          </p:nvPr>
        </p:nvGraphicFramePr>
        <p:xfrm>
          <a:off x="0" y="1857375"/>
          <a:ext cx="6705600" cy="4227513"/>
        </p:xfrm>
        <a:graphic>
          <a:graphicData uri="http://schemas.openxmlformats.org/drawingml/2006/table">
            <a:tbl>
              <a:tblPr/>
              <a:tblGrid>
                <a:gridCol w="1143000"/>
                <a:gridCol w="1219200"/>
                <a:gridCol w="1600200"/>
                <a:gridCol w="2743200"/>
              </a:tblGrid>
              <a:tr h="1006558">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dirty="0" smtClean="0">
                          <a:ln>
                            <a:noFill/>
                          </a:ln>
                          <a:solidFill>
                            <a:srgbClr val="FFC000"/>
                          </a:solidFill>
                          <a:effectLst/>
                          <a:latin typeface="Arial" charset="0"/>
                        </a:rPr>
                        <a:t>Gaz</a:t>
                      </a:r>
                      <a:endParaRPr kumimoji="0" lang="en-GB" sz="2400" b="0" i="0" u="none" strike="noStrike" cap="none" normalizeH="0" baseline="0" dirty="0" smtClean="0">
                        <a:ln>
                          <a:noFill/>
                        </a:ln>
                        <a:solidFill>
                          <a:srgbClr val="FFC000"/>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dirty="0" smtClean="0">
                          <a:ln>
                            <a:noFill/>
                          </a:ln>
                          <a:solidFill>
                            <a:srgbClr val="FFC000"/>
                          </a:solidFill>
                          <a:effectLst/>
                          <a:latin typeface="Arial" charset="0"/>
                        </a:rPr>
                        <a:t>Symbol</a:t>
                      </a:r>
                      <a:endParaRPr kumimoji="0" lang="en-GB" sz="2400" b="0" i="0" u="none" strike="noStrike" cap="none" normalizeH="0" baseline="0" dirty="0" smtClean="0">
                        <a:ln>
                          <a:noFill/>
                        </a:ln>
                        <a:solidFill>
                          <a:srgbClr val="FFC000"/>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dirty="0" smtClean="0">
                          <a:ln>
                            <a:noFill/>
                          </a:ln>
                          <a:solidFill>
                            <a:srgbClr val="FFC000"/>
                          </a:solidFill>
                          <a:effectLst/>
                          <a:latin typeface="Arial" charset="0"/>
                        </a:rPr>
                        <a:t>% objętości</a:t>
                      </a:r>
                      <a:endParaRPr kumimoji="0" lang="en-GB" sz="2400" b="0" i="0" u="none" strike="noStrike" cap="none" normalizeH="0" baseline="0" dirty="0" smtClean="0">
                        <a:ln>
                          <a:noFill/>
                        </a:ln>
                        <a:solidFill>
                          <a:srgbClr val="FFC000"/>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dirty="0" smtClean="0">
                          <a:ln>
                            <a:noFill/>
                          </a:ln>
                          <a:solidFill>
                            <a:srgbClr val="FFC000"/>
                          </a:solidFill>
                          <a:effectLst/>
                          <a:latin typeface="Arial" charset="0"/>
                        </a:rPr>
                        <a:t>Dlaczego ważny?</a:t>
                      </a:r>
                      <a:endParaRPr kumimoji="0" lang="en-GB" sz="2400" b="0" i="0" u="none" strike="noStrike" cap="none" normalizeH="0" baseline="0" dirty="0" smtClean="0">
                        <a:ln>
                          <a:noFill/>
                        </a:ln>
                        <a:solidFill>
                          <a:srgbClr val="FFC000"/>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016074">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smtClean="0">
                          <a:ln>
                            <a:noFill/>
                          </a:ln>
                          <a:solidFill>
                            <a:schemeClr val="tx1"/>
                          </a:solidFill>
                          <a:effectLst/>
                          <a:latin typeface="Arial" charset="0"/>
                        </a:rPr>
                        <a:t>Azot</a:t>
                      </a:r>
                      <a:endParaRPr kumimoji="0" lang="en-GB" sz="24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smtClean="0">
                          <a:ln>
                            <a:noFill/>
                          </a:ln>
                          <a:solidFill>
                            <a:schemeClr val="tx1"/>
                          </a:solidFill>
                          <a:effectLst/>
                          <a:latin typeface="Arial" charset="0"/>
                        </a:rPr>
                        <a:t>N</a:t>
                      </a:r>
                      <a:r>
                        <a:rPr kumimoji="0" lang="pl-PL" sz="2400" b="0" i="0" u="none" strike="noStrike" cap="none" normalizeH="0" baseline="-25000" smtClean="0">
                          <a:ln>
                            <a:noFill/>
                          </a:ln>
                          <a:solidFill>
                            <a:schemeClr val="tx1"/>
                          </a:solidFill>
                          <a:effectLst/>
                          <a:latin typeface="Arial" charset="0"/>
                        </a:rPr>
                        <a:t>2</a:t>
                      </a:r>
                      <a:endParaRPr kumimoji="0" lang="en-GB" sz="2400" b="0" i="0" u="none" strike="noStrike" cap="none" normalizeH="0" baseline="-2500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dirty="0" smtClean="0">
                          <a:ln>
                            <a:noFill/>
                          </a:ln>
                          <a:solidFill>
                            <a:schemeClr val="tx1"/>
                          </a:solidFill>
                          <a:effectLst/>
                          <a:latin typeface="Arial" charset="0"/>
                        </a:rPr>
                        <a:t>78,09</a:t>
                      </a:r>
                      <a:endParaRPr kumimoji="0" lang="en-GB" sz="2400" b="0" i="0" u="none" strike="noStrike" cap="none" normalizeH="0" baseline="0" dirty="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smtClean="0">
                          <a:ln>
                            <a:noFill/>
                          </a:ln>
                          <a:solidFill>
                            <a:schemeClr val="tx1"/>
                          </a:solidFill>
                          <a:effectLst/>
                          <a:latin typeface="Arial" charset="0"/>
                        </a:rPr>
                        <a:t>biosfera</a:t>
                      </a:r>
                      <a:endParaRPr kumimoji="0" lang="en-GB" sz="24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016074">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smtClean="0">
                          <a:ln>
                            <a:noFill/>
                          </a:ln>
                          <a:solidFill>
                            <a:schemeClr val="tx1"/>
                          </a:solidFill>
                          <a:effectLst/>
                          <a:latin typeface="Arial" charset="0"/>
                        </a:rPr>
                        <a:t>Tlen</a:t>
                      </a:r>
                      <a:endParaRPr kumimoji="0" lang="en-GB" sz="24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smtClean="0">
                          <a:ln>
                            <a:noFill/>
                          </a:ln>
                          <a:solidFill>
                            <a:schemeClr val="tx1"/>
                          </a:solidFill>
                          <a:effectLst/>
                          <a:latin typeface="Arial" charset="0"/>
                        </a:rPr>
                        <a:t>O</a:t>
                      </a:r>
                      <a:r>
                        <a:rPr kumimoji="0" lang="pl-PL" sz="2400" b="0" i="0" u="none" strike="noStrike" cap="none" normalizeH="0" baseline="-25000" smtClean="0">
                          <a:ln>
                            <a:noFill/>
                          </a:ln>
                          <a:solidFill>
                            <a:schemeClr val="tx1"/>
                          </a:solidFill>
                          <a:effectLst/>
                          <a:latin typeface="Arial" charset="0"/>
                        </a:rPr>
                        <a:t>2</a:t>
                      </a:r>
                      <a:endParaRPr kumimoji="0" lang="en-GB" sz="2400" b="0" i="0" u="none" strike="noStrike" cap="none" normalizeH="0" baseline="-2500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dirty="0" smtClean="0">
                          <a:ln>
                            <a:noFill/>
                          </a:ln>
                          <a:solidFill>
                            <a:schemeClr val="tx1"/>
                          </a:solidFill>
                          <a:effectLst/>
                          <a:latin typeface="Arial" charset="0"/>
                        </a:rPr>
                        <a:t>20.95</a:t>
                      </a:r>
                      <a:endParaRPr kumimoji="0" lang="en-GB" sz="2400" b="0" i="0" u="none" strike="noStrike" cap="none" normalizeH="0" baseline="0" dirty="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dirty="0" smtClean="0">
                          <a:ln>
                            <a:noFill/>
                          </a:ln>
                          <a:solidFill>
                            <a:schemeClr val="tx1"/>
                          </a:solidFill>
                          <a:effectLst/>
                          <a:latin typeface="Arial" charset="0"/>
                        </a:rPr>
                        <a:t>Pochłanianie UV,</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dirty="0" smtClean="0">
                          <a:ln>
                            <a:noFill/>
                          </a:ln>
                          <a:solidFill>
                            <a:schemeClr val="tx1"/>
                          </a:solidFill>
                          <a:effectLst/>
                          <a:latin typeface="Arial" charset="0"/>
                        </a:rPr>
                        <a:t>oddychanie</a:t>
                      </a:r>
                      <a:endParaRPr kumimoji="0" lang="en-GB" sz="2400" b="0" i="0" u="none" strike="noStrike" cap="none" normalizeH="0" baseline="0" dirty="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188807">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smtClean="0">
                          <a:ln>
                            <a:noFill/>
                          </a:ln>
                          <a:solidFill>
                            <a:schemeClr val="tx1"/>
                          </a:solidFill>
                          <a:effectLst/>
                          <a:latin typeface="Arial" charset="0"/>
                        </a:rPr>
                        <a:t>Argon</a:t>
                      </a:r>
                      <a:endParaRPr kumimoji="0" lang="en-GB" sz="24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smtClean="0">
                          <a:ln>
                            <a:noFill/>
                          </a:ln>
                          <a:solidFill>
                            <a:schemeClr val="tx1"/>
                          </a:solidFill>
                          <a:effectLst/>
                          <a:latin typeface="Arial" charset="0"/>
                        </a:rPr>
                        <a:t>Ar</a:t>
                      </a:r>
                      <a:endParaRPr kumimoji="0" lang="en-GB" sz="24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dirty="0" smtClean="0">
                          <a:ln>
                            <a:noFill/>
                          </a:ln>
                          <a:solidFill>
                            <a:schemeClr val="tx1"/>
                          </a:solidFill>
                          <a:effectLst/>
                          <a:latin typeface="Arial" charset="0"/>
                        </a:rPr>
                        <a:t>0,93</a:t>
                      </a:r>
                      <a:endParaRPr kumimoji="0" lang="en-GB" sz="2400" b="0" i="0" u="none" strike="noStrike" cap="none" normalizeH="0" baseline="0" dirty="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dirty="0" smtClean="0">
                          <a:ln>
                            <a:noFill/>
                          </a:ln>
                          <a:solidFill>
                            <a:schemeClr val="tx1"/>
                          </a:solidFill>
                          <a:effectLst/>
                          <a:latin typeface="Arial" charset="0"/>
                        </a:rPr>
                        <a:t>Gaz nieaktywny, właściwie nieistotny</a:t>
                      </a:r>
                      <a:endParaRPr kumimoji="0" lang="en-GB" sz="2400" b="0" i="0" u="none" strike="noStrike" cap="none" normalizeH="0" baseline="0" dirty="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5872" name="Picture 5" descr="File:Atmosphere gas proportions.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8913" y="0"/>
            <a:ext cx="2605087"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28396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daty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767B9193-7C24-4453-8143-8B1EB5335820}" type="datetime1">
              <a:rPr lang="en-US" altLang="pl-PL" sz="1400" smtClean="0"/>
              <a:pPr/>
              <a:t>10/18/2020</a:t>
            </a:fld>
            <a:endParaRPr lang="pl-PL" altLang="pl-PL" sz="1400" smtClean="0"/>
          </a:p>
        </p:txBody>
      </p:sp>
      <p:sp>
        <p:nvSpPr>
          <p:cNvPr id="36867" name="Symbol zastępczy stopki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sz="1400" smtClean="0"/>
              <a:t>Krzysztof Markowicz kmark@igf.fuw.edu.pl</a:t>
            </a:r>
          </a:p>
        </p:txBody>
      </p:sp>
      <p:sp>
        <p:nvSpPr>
          <p:cNvPr id="36868" name="Rectangle 2"/>
          <p:cNvSpPr>
            <a:spLocks noGrp="1" noChangeArrowheads="1"/>
          </p:cNvSpPr>
          <p:nvPr>
            <p:ph type="title"/>
          </p:nvPr>
        </p:nvSpPr>
        <p:spPr>
          <a:xfrm>
            <a:off x="684213" y="193675"/>
            <a:ext cx="8280400" cy="641350"/>
          </a:xfrm>
        </p:spPr>
        <p:txBody>
          <a:bodyPr/>
          <a:lstStyle/>
          <a:p>
            <a:pPr eaLnBrk="1" hangingPunct="1"/>
            <a:r>
              <a:rPr lang="pl-PL" altLang="pl-PL" sz="3200" b="1" dirty="0" smtClean="0">
                <a:latin typeface="Arial" pitchFamily="34" charset="0"/>
                <a:cs typeface="Arial" pitchFamily="34" charset="0"/>
              </a:rPr>
              <a:t>Skład atmosfery - gazy zmienne</a:t>
            </a:r>
            <a:endParaRPr lang="en-GB" altLang="pl-PL" sz="3200" b="1" dirty="0" smtClean="0">
              <a:latin typeface="Arial" pitchFamily="34" charset="0"/>
              <a:cs typeface="Arial" pitchFamily="34" charset="0"/>
            </a:endParaRPr>
          </a:p>
        </p:txBody>
      </p:sp>
      <p:graphicFrame>
        <p:nvGraphicFramePr>
          <p:cNvPr id="113714" name="Group 50"/>
          <p:cNvGraphicFramePr>
            <a:graphicFrameLocks noGrp="1"/>
          </p:cNvGraphicFramePr>
          <p:nvPr>
            <p:extLst>
              <p:ext uri="{D42A27DB-BD31-4B8C-83A1-F6EECF244321}">
                <p14:modId xmlns:p14="http://schemas.microsoft.com/office/powerpoint/2010/main" val="1392518514"/>
              </p:ext>
            </p:extLst>
          </p:nvPr>
        </p:nvGraphicFramePr>
        <p:xfrm>
          <a:off x="179388" y="765175"/>
          <a:ext cx="8407400" cy="5572124"/>
        </p:xfrm>
        <a:graphic>
          <a:graphicData uri="http://schemas.openxmlformats.org/drawingml/2006/table">
            <a:tbl>
              <a:tblPr/>
              <a:tblGrid>
                <a:gridCol w="2249472"/>
                <a:gridCol w="1270015"/>
                <a:gridCol w="1328738"/>
                <a:gridCol w="3559175"/>
              </a:tblGrid>
              <a:tr h="936678">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1" i="0" u="none" strike="noStrike" cap="none" normalizeH="0" baseline="0" dirty="0" smtClean="0">
                          <a:ln>
                            <a:noFill/>
                          </a:ln>
                          <a:solidFill>
                            <a:srgbClr val="FFC000"/>
                          </a:solidFill>
                          <a:effectLst/>
                          <a:latin typeface="Arial" charset="0"/>
                        </a:rPr>
                        <a:t>Gaz</a:t>
                      </a:r>
                      <a:endParaRPr kumimoji="0" lang="en-GB" sz="2000" b="1" i="0" u="none" strike="noStrike" cap="none" normalizeH="0" baseline="0" dirty="0" smtClean="0">
                        <a:ln>
                          <a:noFill/>
                        </a:ln>
                        <a:solidFill>
                          <a:srgbClr val="FFC000"/>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1" i="0" u="none" strike="noStrike" cap="none" normalizeH="0" baseline="0" dirty="0" smtClean="0">
                          <a:ln>
                            <a:noFill/>
                          </a:ln>
                          <a:solidFill>
                            <a:srgbClr val="FFC000"/>
                          </a:solidFill>
                          <a:effectLst/>
                          <a:latin typeface="Arial" charset="0"/>
                        </a:rPr>
                        <a:t>Symbol</a:t>
                      </a:r>
                      <a:endParaRPr kumimoji="0" lang="en-GB" sz="2000" b="1" i="0" u="none" strike="noStrike" cap="none" normalizeH="0" baseline="0" dirty="0" smtClean="0">
                        <a:ln>
                          <a:noFill/>
                        </a:ln>
                        <a:solidFill>
                          <a:srgbClr val="FFC000"/>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1" i="0" u="none" strike="noStrike" cap="none" normalizeH="0" baseline="0" dirty="0" smtClean="0">
                          <a:ln>
                            <a:noFill/>
                          </a:ln>
                          <a:solidFill>
                            <a:srgbClr val="FFC000"/>
                          </a:solidFill>
                          <a:effectLst/>
                          <a:latin typeface="Arial" charset="0"/>
                        </a:rPr>
                        <a:t>% objętości</a:t>
                      </a:r>
                      <a:endParaRPr kumimoji="0" lang="en-GB" sz="2000" b="1" i="0" u="none" strike="noStrike" cap="none" normalizeH="0" baseline="0" dirty="0" smtClean="0">
                        <a:ln>
                          <a:noFill/>
                        </a:ln>
                        <a:solidFill>
                          <a:srgbClr val="FFC000"/>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1" i="0" u="none" strike="noStrike" cap="none" normalizeH="0" baseline="0" dirty="0" smtClean="0">
                          <a:ln>
                            <a:noFill/>
                          </a:ln>
                          <a:solidFill>
                            <a:srgbClr val="FFC000"/>
                          </a:solidFill>
                          <a:effectLst/>
                          <a:latin typeface="Arial" charset="0"/>
                        </a:rPr>
                        <a:t>Dlaczego ważny?</a:t>
                      </a:r>
                      <a:endParaRPr kumimoji="0" lang="en-GB" sz="2000" b="1" i="0" u="none" strike="noStrike" cap="none" normalizeH="0" baseline="0" dirty="0" smtClean="0">
                        <a:ln>
                          <a:noFill/>
                        </a:ln>
                        <a:solidFill>
                          <a:srgbClr val="FFC000"/>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188788">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Para wodna</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H</a:t>
                      </a:r>
                      <a:r>
                        <a:rPr kumimoji="0" lang="pl-PL" sz="2000" b="0" i="0" u="none" strike="noStrike" cap="none" normalizeH="0" baseline="-25000" smtClean="0">
                          <a:ln>
                            <a:noFill/>
                          </a:ln>
                          <a:solidFill>
                            <a:schemeClr val="tx1"/>
                          </a:solidFill>
                          <a:effectLst/>
                          <a:latin typeface="Arial" charset="0"/>
                        </a:rPr>
                        <a:t>2</a:t>
                      </a:r>
                      <a:r>
                        <a:rPr kumimoji="0" lang="pl-PL" sz="2000" b="0" i="0" u="none" strike="noStrike" cap="none" normalizeH="0" baseline="0" smtClean="0">
                          <a:ln>
                            <a:noFill/>
                          </a:ln>
                          <a:solidFill>
                            <a:schemeClr val="tx1"/>
                          </a:solidFill>
                          <a:effectLst/>
                          <a:latin typeface="Arial" charset="0"/>
                        </a:rPr>
                        <a:t>O</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0-4</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1800" b="0" i="0" u="none" strike="noStrike" cap="none" normalizeH="0" baseline="0" smtClean="0">
                          <a:ln>
                            <a:noFill/>
                          </a:ln>
                          <a:solidFill>
                            <a:schemeClr val="tx1"/>
                          </a:solidFill>
                          <a:effectLst/>
                          <a:latin typeface="Arial" charset="0"/>
                        </a:rPr>
                        <a:t>Transport ciepła, gaz cieplarniany, uczestniczy w tworzeniu różnych zjawisk (chmury)</a:t>
                      </a:r>
                      <a:endParaRPr kumimoji="0" lang="en-GB" sz="18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640116">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Dwutlenek węgla</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CO</a:t>
                      </a:r>
                      <a:r>
                        <a:rPr kumimoji="0" lang="pl-PL" sz="2000" b="0" i="0" u="none" strike="noStrike" cap="none" normalizeH="0" baseline="-25000" smtClean="0">
                          <a:ln>
                            <a:noFill/>
                          </a:ln>
                          <a:solidFill>
                            <a:schemeClr val="tx1"/>
                          </a:solidFill>
                          <a:effectLst/>
                          <a:latin typeface="Arial" charset="0"/>
                        </a:rPr>
                        <a:t>2</a:t>
                      </a:r>
                      <a:endParaRPr kumimoji="0" lang="en-GB" sz="2000" b="0" i="0" u="none" strike="noStrike" cap="none" normalizeH="0" baseline="-2500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dirty="0" smtClean="0">
                          <a:ln>
                            <a:noFill/>
                          </a:ln>
                          <a:solidFill>
                            <a:schemeClr val="tx1"/>
                          </a:solidFill>
                          <a:effectLst/>
                          <a:latin typeface="Arial" charset="0"/>
                        </a:rPr>
                        <a:t>0,041</a:t>
                      </a:r>
                      <a:endParaRPr kumimoji="0" lang="en-GB" sz="2000" b="0" i="0" u="none" strike="noStrike" cap="none" normalizeH="0" baseline="0" dirty="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1800" b="0" i="0" u="none" strike="noStrike" cap="none" normalizeH="0" baseline="0" smtClean="0">
                          <a:ln>
                            <a:noFill/>
                          </a:ln>
                          <a:solidFill>
                            <a:schemeClr val="tx1"/>
                          </a:solidFill>
                          <a:effectLst/>
                          <a:latin typeface="Arial" charset="0"/>
                        </a:rPr>
                        <a:t>Gaz cieplarniany, biosfera (fotosynteza)</a:t>
                      </a:r>
                      <a:endParaRPr kumimoji="0" lang="en-GB" sz="18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640116">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Metan</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CH</a:t>
                      </a:r>
                      <a:r>
                        <a:rPr kumimoji="0" lang="pl-PL" sz="2000" b="0" i="0" u="none" strike="noStrike" cap="none" normalizeH="0" baseline="-25000" smtClean="0">
                          <a:ln>
                            <a:noFill/>
                          </a:ln>
                          <a:solidFill>
                            <a:schemeClr val="tx1"/>
                          </a:solidFill>
                          <a:effectLst/>
                          <a:latin typeface="Arial" charset="0"/>
                        </a:rPr>
                        <a:t>4</a:t>
                      </a:r>
                      <a:endParaRPr kumimoji="0" lang="en-GB" sz="2000" b="0" i="0" u="none" strike="noStrike" cap="none" normalizeH="0" baseline="-2500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dirty="0" smtClean="0">
                          <a:ln>
                            <a:noFill/>
                          </a:ln>
                          <a:solidFill>
                            <a:schemeClr val="tx1"/>
                          </a:solidFill>
                          <a:effectLst/>
                          <a:latin typeface="Arial" charset="0"/>
                        </a:rPr>
                        <a:t>0,000185</a:t>
                      </a:r>
                      <a:endParaRPr kumimoji="0" lang="en-GB" sz="2000" b="0" i="0" u="none" strike="noStrike" cap="none" normalizeH="0" baseline="0" dirty="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1800" b="0" i="0" u="none" strike="noStrike" cap="none" normalizeH="0" baseline="0" smtClean="0">
                          <a:ln>
                            <a:noFill/>
                          </a:ln>
                          <a:solidFill>
                            <a:schemeClr val="tx1"/>
                          </a:solidFill>
                          <a:effectLst/>
                          <a:latin typeface="Arial" charset="0"/>
                        </a:rPr>
                        <a:t>Gaz cieplarniany, bardziej wydajny niż CO</a:t>
                      </a:r>
                      <a:r>
                        <a:rPr kumimoji="0" lang="pl-PL" sz="1800" b="0" i="0" u="none" strike="noStrike" cap="none" normalizeH="0" baseline="-25000" smtClean="0">
                          <a:ln>
                            <a:noFill/>
                          </a:ln>
                          <a:solidFill>
                            <a:schemeClr val="tx1"/>
                          </a:solidFill>
                          <a:effectLst/>
                          <a:latin typeface="Arial" charset="0"/>
                        </a:rPr>
                        <a:t>2</a:t>
                      </a:r>
                      <a:endParaRPr kumimoji="0" lang="en-GB" sz="1800" b="0" i="0" u="none" strike="noStrike" cap="none" normalizeH="0" baseline="-2500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581058">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Tlenek azotu</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N</a:t>
                      </a:r>
                      <a:r>
                        <a:rPr kumimoji="0" lang="pl-PL" sz="2000" b="0" i="0" u="none" strike="noStrike" cap="none" normalizeH="0" baseline="-25000" smtClean="0">
                          <a:ln>
                            <a:noFill/>
                          </a:ln>
                          <a:solidFill>
                            <a:schemeClr val="tx1"/>
                          </a:solidFill>
                          <a:effectLst/>
                          <a:latin typeface="Arial" charset="0"/>
                        </a:rPr>
                        <a:t>2</a:t>
                      </a:r>
                      <a:r>
                        <a:rPr kumimoji="0" lang="pl-PL" sz="2000" b="0" i="0" u="none" strike="noStrike" cap="none" normalizeH="0" baseline="0" smtClean="0">
                          <a:ln>
                            <a:noFill/>
                          </a:ln>
                          <a:solidFill>
                            <a:schemeClr val="tx1"/>
                          </a:solidFill>
                          <a:effectLst/>
                          <a:latin typeface="Arial" charset="0"/>
                        </a:rPr>
                        <a:t>O</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0,00003</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1800" b="0" i="0" u="none" strike="noStrike" cap="none" normalizeH="0" baseline="0" smtClean="0">
                          <a:ln>
                            <a:noFill/>
                          </a:ln>
                          <a:solidFill>
                            <a:schemeClr val="tx1"/>
                          </a:solidFill>
                          <a:effectLst/>
                          <a:latin typeface="Arial" charset="0"/>
                        </a:rPr>
                        <a:t>Gaz cieplarniany</a:t>
                      </a:r>
                      <a:endParaRPr kumimoji="0" lang="en-GB" sz="18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579471">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Ozon</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O</a:t>
                      </a:r>
                      <a:r>
                        <a:rPr kumimoji="0" lang="pl-PL" sz="2000" b="0" i="0" u="none" strike="noStrike" cap="none" normalizeH="0" baseline="-25000" smtClean="0">
                          <a:ln>
                            <a:noFill/>
                          </a:ln>
                          <a:solidFill>
                            <a:schemeClr val="tx1"/>
                          </a:solidFill>
                          <a:effectLst/>
                          <a:latin typeface="Arial" charset="0"/>
                        </a:rPr>
                        <a:t>3</a:t>
                      </a:r>
                      <a:endParaRPr kumimoji="0" lang="en-GB" sz="2000" b="0" i="0" u="none" strike="noStrike" cap="none" normalizeH="0" baseline="-2500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0,000004</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1800" b="0" i="0" u="none" strike="noStrike" cap="none" normalizeH="0" baseline="0" smtClean="0">
                          <a:ln>
                            <a:noFill/>
                          </a:ln>
                          <a:solidFill>
                            <a:schemeClr val="tx1"/>
                          </a:solidFill>
                          <a:effectLst/>
                          <a:latin typeface="Arial" charset="0"/>
                        </a:rPr>
                        <a:t>Warstwa ozonowa, pochłania UV</a:t>
                      </a:r>
                      <a:endParaRPr kumimoji="0" lang="en-GB" sz="18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005897">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Cząstki stałe (pyły, sadze), tzw aerozole</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0,000001</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1800" b="0" i="0" u="none" strike="noStrike" cap="none" normalizeH="0" baseline="0" dirty="0" smtClean="0">
                          <a:ln>
                            <a:noFill/>
                          </a:ln>
                          <a:solidFill>
                            <a:schemeClr val="tx1"/>
                          </a:solidFill>
                          <a:effectLst/>
                          <a:latin typeface="Arial" charset="0"/>
                        </a:rPr>
                        <a:t>Budżet energii; tworzenie chmur</a:t>
                      </a:r>
                      <a:endParaRPr kumimoji="0" lang="en-GB" sz="1800" b="0" i="0" u="none" strike="noStrike" cap="none" normalizeH="0" baseline="0" dirty="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141269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07504" y="188640"/>
            <a:ext cx="8784976" cy="6431184"/>
          </a:xfrm>
          <a:prstGeom prst="rect">
            <a:avLst/>
          </a:prstGeom>
          <a:noFill/>
          <a:ln>
            <a:noFill/>
          </a:ln>
        </p:spPr>
        <p:txBody>
          <a:bodyPr wrap="square" lIns="0" tIns="0" rIns="0" bIns="0" compatLnSpc="0">
            <a:spAutoFit/>
          </a:bodyPr>
          <a:lstStyle/>
          <a:p>
            <a:pPr algn="ctr" hangingPunct="0">
              <a:spcAft>
                <a:spcPts val="545"/>
              </a:spcAft>
            </a:pPr>
            <a:r>
              <a:rPr lang="pl-PL" sz="2800" b="1" dirty="0">
                <a:latin typeface="Arial" pitchFamily="34"/>
                <a:ea typeface="Arial CE" pitchFamily="34"/>
                <a:cs typeface="Arial CE" pitchFamily="34"/>
              </a:rPr>
              <a:t>Ewolucja atmosfery ziemskiej.</a:t>
            </a:r>
          </a:p>
          <a:p>
            <a:pPr algn="just" hangingPunct="0">
              <a:spcAft>
                <a:spcPts val="545"/>
              </a:spcAft>
            </a:pPr>
            <a:endParaRPr lang="pl-PL" sz="2200" b="1" dirty="0">
              <a:latin typeface="Arial" pitchFamily="34"/>
              <a:ea typeface="Arial CE" pitchFamily="34"/>
              <a:cs typeface="Arial CE" pitchFamily="34"/>
            </a:endParaRPr>
          </a:p>
          <a:p>
            <a:pPr marL="342900" indent="-342900" algn="just" hangingPunct="0">
              <a:spcAft>
                <a:spcPts val="545"/>
              </a:spcAft>
              <a:buFont typeface="Arial" pitchFamily="34" charset="0"/>
              <a:buChar char="•"/>
            </a:pPr>
            <a:r>
              <a:rPr lang="pl-PL" sz="2000" dirty="0">
                <a:latin typeface="Arial" pitchFamily="34"/>
                <a:ea typeface="Arial CE" pitchFamily="34"/>
                <a:cs typeface="Arial CE" pitchFamily="34"/>
              </a:rPr>
              <a:t>Podczas formowania naszej planety 4,5–5 miliardów lat temu gazy rozpuszczone w magmie wydobywa</a:t>
            </a:r>
            <a:r>
              <a:rPr lang="pl-PL" sz="2000" dirty="0">
                <a:latin typeface="Arial" pitchFamily="34"/>
                <a:ea typeface="Times New Roman CE" pitchFamily="18"/>
                <a:cs typeface="Times New Roman CE" pitchFamily="18"/>
              </a:rPr>
              <a:t>ł</a:t>
            </a:r>
            <a:r>
              <a:rPr lang="pl-PL" sz="2000" dirty="0">
                <a:latin typeface="Arial" pitchFamily="34"/>
                <a:ea typeface="Arial CE" pitchFamily="34"/>
                <a:cs typeface="Arial CE" pitchFamily="34"/>
              </a:rPr>
              <a:t>y się z niej tworząc pierwotną atmosferę</a:t>
            </a:r>
            <a:r>
              <a:rPr lang="pl-PL" sz="2000" dirty="0" smtClean="0">
                <a:latin typeface="Arial" pitchFamily="34"/>
                <a:ea typeface="Arial CE" pitchFamily="34"/>
                <a:cs typeface="Arial CE" pitchFamily="34"/>
              </a:rPr>
              <a:t>. </a:t>
            </a:r>
          </a:p>
          <a:p>
            <a:pPr marL="342900" indent="-342900" algn="just" hangingPunct="0">
              <a:spcAft>
                <a:spcPts val="545"/>
              </a:spcAft>
              <a:buFont typeface="Arial" pitchFamily="34" charset="0"/>
              <a:buChar char="•"/>
            </a:pPr>
            <a:r>
              <a:rPr lang="pl-PL" sz="2000" dirty="0" smtClean="0">
                <a:latin typeface="Arial" pitchFamily="34"/>
                <a:ea typeface="Arial CE" pitchFamily="34"/>
                <a:cs typeface="Arial CE" pitchFamily="34"/>
              </a:rPr>
              <a:t>Przypuszcza </a:t>
            </a:r>
            <a:r>
              <a:rPr lang="pl-PL" sz="2000" dirty="0">
                <a:latin typeface="Arial" pitchFamily="34"/>
                <a:ea typeface="Arial CE" pitchFamily="34"/>
                <a:cs typeface="Arial CE" pitchFamily="34"/>
              </a:rPr>
              <a:t>się, że sk</a:t>
            </a:r>
            <a:r>
              <a:rPr lang="pl-PL" sz="2000" dirty="0">
                <a:latin typeface="Arial" pitchFamily="34"/>
                <a:ea typeface="Times New Roman CE" pitchFamily="18"/>
                <a:cs typeface="Times New Roman CE" pitchFamily="18"/>
              </a:rPr>
              <a:t>ł</a:t>
            </a:r>
            <a:r>
              <a:rPr lang="pl-PL" sz="2000" dirty="0">
                <a:latin typeface="Arial" pitchFamily="34"/>
                <a:ea typeface="Arial CE" pitchFamily="34"/>
                <a:cs typeface="Arial CE" pitchFamily="34"/>
              </a:rPr>
              <a:t>ad tej atmosfery by</a:t>
            </a:r>
            <a:r>
              <a:rPr lang="pl-PL" sz="2000" dirty="0">
                <a:latin typeface="Arial" pitchFamily="34"/>
                <a:ea typeface="Times New Roman CE" pitchFamily="18"/>
                <a:cs typeface="Times New Roman CE" pitchFamily="18"/>
              </a:rPr>
              <a:t>ł</a:t>
            </a:r>
            <a:r>
              <a:rPr lang="pl-PL" sz="2000" dirty="0">
                <a:latin typeface="Arial" pitchFamily="34"/>
                <a:ea typeface="Arial CE" pitchFamily="34"/>
                <a:cs typeface="Arial CE" pitchFamily="34"/>
              </a:rPr>
              <a:t> podobny do sk</a:t>
            </a:r>
            <a:r>
              <a:rPr lang="pl-PL" sz="2000" dirty="0">
                <a:latin typeface="Arial" pitchFamily="34"/>
                <a:ea typeface="Times New Roman CE" pitchFamily="18"/>
                <a:cs typeface="Times New Roman CE" pitchFamily="18"/>
              </a:rPr>
              <a:t>ł</a:t>
            </a:r>
            <a:r>
              <a:rPr lang="pl-PL" sz="2000" dirty="0">
                <a:latin typeface="Arial" pitchFamily="34"/>
                <a:ea typeface="Arial CE" pitchFamily="34"/>
                <a:cs typeface="Arial CE" pitchFamily="34"/>
              </a:rPr>
              <a:t>adu gazów wydobywających się dziś z magmy podczas erupcji wulkanicznych (dwutlenek węgla CO</a:t>
            </a:r>
            <a:r>
              <a:rPr lang="pl-PL" sz="2000" baseline="-21000" dirty="0">
                <a:latin typeface="Arial" pitchFamily="34"/>
                <a:ea typeface="Arial CE" pitchFamily="34"/>
                <a:cs typeface="Arial CE" pitchFamily="34"/>
              </a:rPr>
              <a:t>2</a:t>
            </a:r>
            <a:r>
              <a:rPr lang="pl-PL" sz="2000" dirty="0">
                <a:latin typeface="Arial" pitchFamily="34"/>
                <a:ea typeface="Arial CE" pitchFamily="34"/>
                <a:cs typeface="Arial CE" pitchFamily="34"/>
              </a:rPr>
              <a:t>, azot N</a:t>
            </a:r>
            <a:r>
              <a:rPr lang="pl-PL" sz="2000" baseline="-21000" dirty="0">
                <a:latin typeface="Arial" pitchFamily="34"/>
                <a:ea typeface="Arial CE" pitchFamily="34"/>
                <a:cs typeface="Arial CE" pitchFamily="34"/>
              </a:rPr>
              <a:t>2</a:t>
            </a:r>
            <a:r>
              <a:rPr lang="pl-PL" sz="2000" dirty="0">
                <a:latin typeface="Arial" pitchFamily="34"/>
                <a:ea typeface="Arial CE" pitchFamily="34"/>
                <a:cs typeface="Arial CE" pitchFamily="34"/>
              </a:rPr>
              <a:t>, para wodna H</a:t>
            </a:r>
            <a:r>
              <a:rPr lang="pl-PL" sz="2000" baseline="-21000" dirty="0">
                <a:latin typeface="Arial" pitchFamily="34"/>
                <a:ea typeface="Arial CE" pitchFamily="34"/>
                <a:cs typeface="Arial CE" pitchFamily="34"/>
              </a:rPr>
              <a:t>2</a:t>
            </a:r>
            <a:r>
              <a:rPr lang="pl-PL" sz="2000" dirty="0">
                <a:latin typeface="Arial" pitchFamily="34"/>
                <a:ea typeface="Arial CE" pitchFamily="34"/>
                <a:cs typeface="Arial CE" pitchFamily="34"/>
              </a:rPr>
              <a:t>O). Następnie, podczas ochładzania Ziemi, para wodna kondensowała i wypadała w postaci deszczu tworząc oceany, w których rozpuściły się duże ilości CO</a:t>
            </a:r>
            <a:r>
              <a:rPr lang="pl-PL" sz="2000" baseline="-21000" dirty="0">
                <a:latin typeface="Arial" pitchFamily="34"/>
                <a:ea typeface="Arial CE" pitchFamily="34"/>
                <a:cs typeface="Arial CE" pitchFamily="34"/>
              </a:rPr>
              <a:t>2</a:t>
            </a:r>
            <a:r>
              <a:rPr lang="pl-PL" sz="2000" dirty="0" smtClean="0">
                <a:latin typeface="Arial" pitchFamily="34"/>
                <a:ea typeface="Arial CE" pitchFamily="34"/>
                <a:cs typeface="Arial CE" pitchFamily="34"/>
              </a:rPr>
              <a:t>. </a:t>
            </a:r>
          </a:p>
          <a:p>
            <a:pPr marL="342900" indent="-342900" algn="just" hangingPunct="0">
              <a:spcAft>
                <a:spcPts val="545"/>
              </a:spcAft>
              <a:buFont typeface="Arial" pitchFamily="34" charset="0"/>
              <a:buChar char="•"/>
            </a:pPr>
            <a:r>
              <a:rPr lang="pl-PL" sz="2000" dirty="0" smtClean="0">
                <a:latin typeface="Arial" pitchFamily="34"/>
                <a:ea typeface="Arial CE" pitchFamily="34"/>
                <a:cs typeface="Arial CE" pitchFamily="34"/>
              </a:rPr>
              <a:t>Tlen </a:t>
            </a:r>
            <a:r>
              <a:rPr lang="pl-PL" sz="2000" dirty="0">
                <a:latin typeface="Arial" pitchFamily="34"/>
                <a:ea typeface="Arial CE" pitchFamily="34"/>
                <a:cs typeface="Arial CE" pitchFamily="34"/>
              </a:rPr>
              <a:t>O</a:t>
            </a:r>
            <a:r>
              <a:rPr lang="pl-PL" sz="2000" baseline="-21000" dirty="0">
                <a:latin typeface="Arial" pitchFamily="34"/>
                <a:ea typeface="Arial CE" pitchFamily="34"/>
                <a:cs typeface="Arial CE" pitchFamily="34"/>
              </a:rPr>
              <a:t>2</a:t>
            </a:r>
            <a:r>
              <a:rPr lang="pl-PL" sz="2000" dirty="0">
                <a:latin typeface="Arial" pitchFamily="34"/>
                <a:ea typeface="Arial CE" pitchFamily="34"/>
                <a:cs typeface="Arial CE" pitchFamily="34"/>
              </a:rPr>
              <a:t>, który jest teraz jednym z głównych składników atmosfery, powstał częściowo w procesie fotodysocjacji  H</a:t>
            </a:r>
            <a:r>
              <a:rPr lang="pl-PL" sz="2000" baseline="-21000" dirty="0">
                <a:latin typeface="Arial" pitchFamily="34"/>
                <a:ea typeface="Arial CE" pitchFamily="34"/>
                <a:cs typeface="Arial CE" pitchFamily="34"/>
              </a:rPr>
              <a:t>2</a:t>
            </a:r>
            <a:r>
              <a:rPr lang="pl-PL" sz="2000" dirty="0">
                <a:latin typeface="Arial" pitchFamily="34"/>
                <a:ea typeface="Arial CE" pitchFamily="34"/>
                <a:cs typeface="Arial CE" pitchFamily="34"/>
              </a:rPr>
              <a:t>O (wodór, jako najlżejszy sk</a:t>
            </a:r>
            <a:r>
              <a:rPr lang="pl-PL" sz="2000" dirty="0">
                <a:latin typeface="Arial" pitchFamily="34"/>
                <a:ea typeface="Times New Roman CE" pitchFamily="18"/>
                <a:cs typeface="Times New Roman CE" pitchFamily="18"/>
              </a:rPr>
              <a:t>ł</a:t>
            </a:r>
            <a:r>
              <a:rPr lang="pl-PL" sz="2000" dirty="0">
                <a:latin typeface="Arial" pitchFamily="34"/>
                <a:ea typeface="Arial CE" pitchFamily="34"/>
                <a:cs typeface="Arial CE" pitchFamily="34"/>
              </a:rPr>
              <a:t>adnik uciekł w przestrzeń kosmiczną), a w głównej mierze w procesie fotosyntezy przebiegającej w prymitywnych formach życia (sinice), które pojawiły się w oceanach</a:t>
            </a:r>
            <a:r>
              <a:rPr lang="pl-PL" sz="2000" dirty="0" smtClean="0">
                <a:latin typeface="Arial" pitchFamily="34"/>
                <a:ea typeface="Arial CE" pitchFamily="34"/>
                <a:cs typeface="Arial CE" pitchFamily="34"/>
              </a:rPr>
              <a:t>. </a:t>
            </a:r>
          </a:p>
          <a:p>
            <a:pPr marL="342900" indent="-342900" algn="just" hangingPunct="0">
              <a:spcAft>
                <a:spcPts val="545"/>
              </a:spcAft>
              <a:buFont typeface="Arial" pitchFamily="34" charset="0"/>
              <a:buChar char="•"/>
            </a:pPr>
            <a:r>
              <a:rPr lang="pl-PL" sz="2000" dirty="0" smtClean="0">
                <a:latin typeface="Arial" pitchFamily="34"/>
                <a:ea typeface="Arial CE" pitchFamily="34"/>
                <a:cs typeface="Arial CE" pitchFamily="34"/>
              </a:rPr>
              <a:t>Węgiel </a:t>
            </a:r>
            <a:r>
              <a:rPr lang="pl-PL" sz="2000" dirty="0">
                <a:latin typeface="Arial" pitchFamily="34"/>
                <a:ea typeface="Arial CE" pitchFamily="34"/>
                <a:cs typeface="Arial CE" pitchFamily="34"/>
              </a:rPr>
              <a:t>zawarty w CO</a:t>
            </a:r>
            <a:r>
              <a:rPr lang="pl-PL" sz="2000" baseline="-21000" dirty="0">
                <a:latin typeface="Arial" pitchFamily="34"/>
                <a:ea typeface="Arial CE" pitchFamily="34"/>
                <a:cs typeface="Arial CE" pitchFamily="34"/>
              </a:rPr>
              <a:t>2 </a:t>
            </a:r>
            <a:r>
              <a:rPr lang="pl-PL" sz="2000" dirty="0">
                <a:latin typeface="Arial" pitchFamily="34"/>
                <a:ea typeface="Arial CE" pitchFamily="34"/>
                <a:cs typeface="Arial CE" pitchFamily="34"/>
              </a:rPr>
              <a:t>zosta</a:t>
            </a:r>
            <a:r>
              <a:rPr lang="pl-PL" sz="2000" dirty="0">
                <a:latin typeface="Arial" pitchFamily="34"/>
                <a:ea typeface="Times New Roman CE" pitchFamily="18"/>
                <a:cs typeface="Times New Roman CE" pitchFamily="18"/>
              </a:rPr>
              <a:t>ł</a:t>
            </a:r>
            <a:r>
              <a:rPr lang="pl-PL" sz="2000" dirty="0">
                <a:latin typeface="Arial" pitchFamily="34"/>
                <a:ea typeface="Arial CE" pitchFamily="34"/>
                <a:cs typeface="Arial CE" pitchFamily="34"/>
              </a:rPr>
              <a:t> związany w postaci związków organicznych i występuje teraz w skałach osadowych (wapienie,  węgiel kamienny i węgiel brunatny, ropa naftowa i gaz ziemny w szczelinach piaskowców</a:t>
            </a:r>
            <a:r>
              <a:rPr lang="pl-PL" sz="2000" dirty="0" smtClean="0">
                <a:latin typeface="Arial" pitchFamily="34"/>
                <a:ea typeface="Arial CE" pitchFamily="34"/>
                <a:cs typeface="Arial CE" pitchFamily="34"/>
              </a:rPr>
              <a:t>). </a:t>
            </a:r>
          </a:p>
          <a:p>
            <a:pPr marL="342900" indent="-342900" algn="just" hangingPunct="0">
              <a:spcAft>
                <a:spcPts val="545"/>
              </a:spcAft>
              <a:buFont typeface="Arial" pitchFamily="34" charset="0"/>
              <a:buChar char="•"/>
            </a:pPr>
            <a:r>
              <a:rPr lang="pl-PL" sz="2000" dirty="0" smtClean="0">
                <a:latin typeface="Arial" pitchFamily="34"/>
                <a:ea typeface="Arial CE" pitchFamily="34"/>
                <a:cs typeface="Arial CE" pitchFamily="34"/>
              </a:rPr>
              <a:t>Pozostała </a:t>
            </a:r>
            <a:r>
              <a:rPr lang="pl-PL" sz="2000" dirty="0">
                <a:latin typeface="Arial" pitchFamily="34"/>
                <a:ea typeface="Arial CE" pitchFamily="34"/>
                <a:cs typeface="Arial CE" pitchFamily="34"/>
              </a:rPr>
              <a:t>woda występuje w oceanach i wodach śródlądowych, jest także, jak wspomniano ważnym składnikiem atmosfery.</a:t>
            </a:r>
          </a:p>
        </p:txBody>
      </p:sp>
    </p:spTree>
    <p:extLst>
      <p:ext uri="{BB962C8B-B14F-4D97-AF65-F5344CB8AC3E}">
        <p14:creationId xmlns:p14="http://schemas.microsoft.com/office/powerpoint/2010/main" val="1760880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07360" y="414764"/>
            <a:ext cx="8806229" cy="5766963"/>
          </a:xfrm>
          <a:prstGeom prst="rect">
            <a:avLst/>
          </a:prstGeom>
          <a:noFill/>
          <a:ln>
            <a:noFill/>
          </a:ln>
        </p:spPr>
        <p:txBody>
          <a:bodyPr wrap="square" lIns="0" tIns="0" rIns="0" bIns="0" compatLnSpc="0">
            <a:spAutoFit/>
          </a:bodyPr>
          <a:lstStyle/>
          <a:p>
            <a:pPr marL="285750" indent="-285750" algn="just" hangingPunct="0">
              <a:spcAft>
                <a:spcPts val="545"/>
              </a:spcAft>
              <a:buFont typeface="Arial" pitchFamily="34" charset="0"/>
              <a:buChar char="•"/>
            </a:pPr>
            <a:r>
              <a:rPr lang="pl-PL" dirty="0">
                <a:latin typeface="Arial" pitchFamily="34"/>
                <a:ea typeface="Arial CE" pitchFamily="34"/>
                <a:cs typeface="Arial CE" pitchFamily="34"/>
              </a:rPr>
              <a:t>O ile proporcje g</a:t>
            </a:r>
            <a:r>
              <a:rPr lang="pl-PL" dirty="0">
                <a:latin typeface="Arial" pitchFamily="34"/>
                <a:ea typeface="Times New Roman CE" pitchFamily="18"/>
                <a:cs typeface="Times New Roman CE" pitchFamily="18"/>
              </a:rPr>
              <a:t>ł</a:t>
            </a:r>
            <a:r>
              <a:rPr lang="pl-PL" dirty="0">
                <a:latin typeface="Arial" pitchFamily="34"/>
                <a:ea typeface="Arial CE" pitchFamily="34"/>
                <a:cs typeface="Arial CE" pitchFamily="34"/>
              </a:rPr>
              <a:t>ównych składników atmosfery zależą od procesów ewolucyjnych w skali całej planety, o tyle stężenia i proporcje wielu związków chemicznych występujących w atmosferze odznaczają się dużą zmiennością w czasie i przestrzeni</a:t>
            </a:r>
            <a:r>
              <a:rPr lang="pl-PL" dirty="0" smtClean="0">
                <a:latin typeface="Arial" pitchFamily="34"/>
                <a:ea typeface="Arial CE" pitchFamily="34"/>
                <a:cs typeface="Arial CE" pitchFamily="34"/>
              </a:rPr>
              <a:t>. </a:t>
            </a:r>
          </a:p>
          <a:p>
            <a:pPr marL="285750" indent="-285750" algn="just" hangingPunct="0">
              <a:spcAft>
                <a:spcPts val="545"/>
              </a:spcAft>
              <a:buFont typeface="Arial" pitchFamily="34" charset="0"/>
              <a:buChar char="•"/>
            </a:pPr>
            <a:r>
              <a:rPr lang="pl-PL" dirty="0" smtClean="0">
                <a:latin typeface="Arial" pitchFamily="34"/>
                <a:ea typeface="Arial CE" pitchFamily="34"/>
                <a:cs typeface="Arial CE" pitchFamily="34"/>
              </a:rPr>
              <a:t>G</a:t>
            </a:r>
            <a:r>
              <a:rPr lang="pl-PL" dirty="0" smtClean="0">
                <a:latin typeface="Arial" pitchFamily="34"/>
                <a:ea typeface="Times New Roman CE" pitchFamily="18"/>
                <a:cs typeface="Times New Roman CE" pitchFamily="18"/>
              </a:rPr>
              <a:t>ł</a:t>
            </a:r>
            <a:r>
              <a:rPr lang="pl-PL" dirty="0" smtClean="0">
                <a:latin typeface="Arial" pitchFamily="34"/>
                <a:ea typeface="Arial CE" pitchFamily="34"/>
                <a:cs typeface="Arial CE" pitchFamily="34"/>
              </a:rPr>
              <a:t>ównymi </a:t>
            </a:r>
            <a:r>
              <a:rPr lang="pl-PL" dirty="0">
                <a:latin typeface="Arial" pitchFamily="34"/>
                <a:ea typeface="Arial CE" pitchFamily="34"/>
                <a:cs typeface="Arial CE" pitchFamily="34"/>
              </a:rPr>
              <a:t>źródłami związków siarki, azotu i węgla w atmosferze są procesy </a:t>
            </a:r>
            <a:r>
              <a:rPr lang="pl-PL" u="sng" dirty="0">
                <a:latin typeface="Arial" pitchFamily="34"/>
                <a:ea typeface="Arial CE" pitchFamily="34"/>
                <a:cs typeface="Arial CE" pitchFamily="34"/>
              </a:rPr>
              <a:t>spalania</a:t>
            </a:r>
            <a:r>
              <a:rPr lang="pl-PL" dirty="0">
                <a:latin typeface="Arial" pitchFamily="34"/>
                <a:ea typeface="Arial CE" pitchFamily="34"/>
                <a:cs typeface="Arial CE" pitchFamily="34"/>
              </a:rPr>
              <a:t> i procesy biologiczne (rozkład materii organicznej, oddychanie). Związki te są usuwane z atmosfery wskutek wymywania przez </a:t>
            </a:r>
            <a:r>
              <a:rPr lang="pl-PL" u="sng" dirty="0">
                <a:latin typeface="Arial" pitchFamily="34"/>
                <a:ea typeface="Arial CE" pitchFamily="34"/>
                <a:cs typeface="Arial CE" pitchFamily="34"/>
              </a:rPr>
              <a:t>opady </a:t>
            </a:r>
            <a:r>
              <a:rPr lang="pl-PL" dirty="0">
                <a:latin typeface="Arial" pitchFamily="34"/>
                <a:ea typeface="Arial CE" pitchFamily="34"/>
                <a:cs typeface="Arial CE" pitchFamily="34"/>
              </a:rPr>
              <a:t>oraz procesów chemicznych i biologicznych (pochłanianie przez rośliny, fotosynteza), zachodzących na powierzchni Ziemi. Ich koncentracja w atmosferze jest wynikiem równowagi, jaka ustala się między skomplikowanymi procesami produkcji, transportu, przemian chemicznych oraz usuwania i łatwo może się zmienić</a:t>
            </a:r>
            <a:r>
              <a:rPr lang="pl-PL" dirty="0" smtClean="0">
                <a:latin typeface="Arial" pitchFamily="34"/>
                <a:ea typeface="Arial CE" pitchFamily="34"/>
                <a:cs typeface="Arial CE" pitchFamily="34"/>
              </a:rPr>
              <a:t>. </a:t>
            </a:r>
          </a:p>
          <a:p>
            <a:pPr marL="285750" indent="-285750" algn="just" hangingPunct="0">
              <a:spcAft>
                <a:spcPts val="545"/>
              </a:spcAft>
              <a:buFont typeface="Arial" pitchFamily="34" charset="0"/>
              <a:buChar char="•"/>
            </a:pPr>
            <a:r>
              <a:rPr lang="pl-PL" dirty="0" smtClean="0">
                <a:latin typeface="Arial" pitchFamily="34"/>
                <a:ea typeface="Arial CE" pitchFamily="34"/>
                <a:cs typeface="Arial CE" pitchFamily="34"/>
              </a:rPr>
              <a:t>Przyczyny </a:t>
            </a:r>
            <a:r>
              <a:rPr lang="pl-PL" dirty="0">
                <a:latin typeface="Arial" pitchFamily="34"/>
                <a:ea typeface="Arial CE" pitchFamily="34"/>
                <a:cs typeface="Arial CE" pitchFamily="34"/>
              </a:rPr>
              <a:t>zmian mogą być naturalne (pożary lasów, erupcje wulkaniczne), bądź związane z działalnością człowieka. Na przykład zawartość CO</a:t>
            </a:r>
            <a:r>
              <a:rPr lang="pl-PL" baseline="-21000" dirty="0">
                <a:latin typeface="Arial" pitchFamily="34"/>
                <a:ea typeface="Arial CE" pitchFamily="34"/>
                <a:cs typeface="Arial CE" pitchFamily="34"/>
              </a:rPr>
              <a:t>2</a:t>
            </a:r>
            <a:r>
              <a:rPr lang="pl-PL" dirty="0">
                <a:latin typeface="Arial" pitchFamily="34"/>
                <a:ea typeface="Arial CE" pitchFamily="34"/>
                <a:cs typeface="Arial CE" pitchFamily="34"/>
              </a:rPr>
              <a:t>, przedostającego się do atmosfery w wyniku spalania paliw kopalnych, wzros</a:t>
            </a:r>
            <a:r>
              <a:rPr lang="pl-PL" dirty="0">
                <a:latin typeface="Arial" pitchFamily="34"/>
                <a:ea typeface="Times New Roman CE" pitchFamily="18"/>
                <a:cs typeface="Times New Roman CE" pitchFamily="18"/>
              </a:rPr>
              <a:t>ł</a:t>
            </a:r>
            <a:r>
              <a:rPr lang="pl-PL" dirty="0">
                <a:latin typeface="Arial" pitchFamily="34"/>
                <a:ea typeface="Arial CE" pitchFamily="34"/>
                <a:cs typeface="Arial CE" pitchFamily="34"/>
              </a:rPr>
              <a:t>a (mimo rozpuszczania znacznych ilości CO</a:t>
            </a:r>
            <a:r>
              <a:rPr lang="pl-PL" baseline="-21000" dirty="0">
                <a:latin typeface="Arial" pitchFamily="34"/>
                <a:ea typeface="Arial CE" pitchFamily="34"/>
                <a:cs typeface="Arial CE" pitchFamily="34"/>
              </a:rPr>
              <a:t>2 </a:t>
            </a:r>
            <a:r>
              <a:rPr lang="pl-PL" dirty="0">
                <a:latin typeface="Arial" pitchFamily="34"/>
                <a:ea typeface="Arial CE" pitchFamily="34"/>
                <a:cs typeface="Arial CE" pitchFamily="34"/>
              </a:rPr>
              <a:t>w oceanach) w ciągu ostatnich stu lat o około 40% i ciągle (coraz szybciej) wzrasta. Ponieważ dwutlenek węgla odgrywa istotną rolę w powstawaniu efektu cieplarnianego, wzrost jego ilości w atmosferze powoduje zmiany klimatu w skali całego globu</a:t>
            </a:r>
            <a:r>
              <a:rPr lang="pl-PL" dirty="0" smtClean="0">
                <a:latin typeface="Arial" pitchFamily="34"/>
                <a:ea typeface="Arial CE" pitchFamily="34"/>
                <a:cs typeface="Arial CE" pitchFamily="34"/>
              </a:rPr>
              <a:t>. </a:t>
            </a:r>
          </a:p>
          <a:p>
            <a:pPr marL="285750" indent="-285750" algn="just" hangingPunct="0">
              <a:spcAft>
                <a:spcPts val="545"/>
              </a:spcAft>
              <a:buFont typeface="Arial" pitchFamily="34" charset="0"/>
              <a:buChar char="•"/>
            </a:pPr>
            <a:r>
              <a:rPr lang="pl-PL" dirty="0" smtClean="0">
                <a:latin typeface="Arial" pitchFamily="34"/>
                <a:ea typeface="Arial CE" pitchFamily="34"/>
                <a:cs typeface="Arial CE" pitchFamily="34"/>
              </a:rPr>
              <a:t>Śledzenie </a:t>
            </a:r>
            <a:r>
              <a:rPr lang="pl-PL" dirty="0">
                <a:latin typeface="Arial" pitchFamily="34"/>
                <a:ea typeface="Arial CE" pitchFamily="34"/>
                <a:cs typeface="Arial CE" pitchFamily="34"/>
              </a:rPr>
              <a:t>obiegu węgla, azotu i siarki w atmosferze i oceanach pozwala zrozumieć zawartość poszczególnych składników w rezerwuarach i strumienie ich przepływu między rezerwuarami.</a:t>
            </a:r>
          </a:p>
        </p:txBody>
      </p:sp>
    </p:spTree>
    <p:extLst>
      <p:ext uri="{BB962C8B-B14F-4D97-AF65-F5344CB8AC3E}">
        <p14:creationId xmlns:p14="http://schemas.microsoft.com/office/powerpoint/2010/main" val="2440225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414720" y="1451672"/>
            <a:ext cx="8468234" cy="5455937"/>
          </a:xfrm>
          <a:prstGeom prst="rect">
            <a:avLst/>
          </a:prstGeom>
          <a:noFill/>
          <a:ln>
            <a:noFill/>
          </a:ln>
        </p:spPr>
        <p:txBody>
          <a:bodyPr wrap="square" lIns="0" tIns="0" rIns="0" bIns="0" compatLnSpc="0">
            <a:spAutoFit/>
          </a:bodyPr>
          <a:lstStyle/>
          <a:p>
            <a:pPr algn="just" hangingPunct="0">
              <a:spcAft>
                <a:spcPts val="545"/>
              </a:spcAft>
            </a:pPr>
            <a:r>
              <a:rPr lang="pl-PL" dirty="0">
                <a:latin typeface="Arial" pitchFamily="34"/>
                <a:ea typeface="Gothic" pitchFamily="2"/>
                <a:cs typeface="Tahoma" pitchFamily="2"/>
              </a:rPr>
              <a:t>W stratosferze, na wysokości 10–50 km,</a:t>
            </a:r>
          </a:p>
          <a:p>
            <a:pPr algn="just" hangingPunct="0">
              <a:spcAft>
                <a:spcPts val="545"/>
              </a:spcAft>
            </a:pPr>
            <a:r>
              <a:rPr lang="pl-PL" dirty="0">
                <a:latin typeface="Arial" pitchFamily="34"/>
                <a:ea typeface="Gothic" pitchFamily="2"/>
                <a:cs typeface="Tahoma" pitchFamily="2"/>
              </a:rPr>
              <a:t> znajduje się </a:t>
            </a:r>
            <a:r>
              <a:rPr lang="pl-PL" b="1" dirty="0">
                <a:latin typeface="Arial" pitchFamily="34"/>
                <a:ea typeface="Gothic" pitchFamily="2"/>
                <a:cs typeface="Tahoma" pitchFamily="2"/>
              </a:rPr>
              <a:t>ozonosfera</a:t>
            </a:r>
            <a:r>
              <a:rPr lang="pl-PL" dirty="0">
                <a:latin typeface="Arial" pitchFamily="34"/>
                <a:ea typeface="Gothic" pitchFamily="2"/>
                <a:cs typeface="Tahoma" pitchFamily="2"/>
              </a:rPr>
              <a:t>.</a:t>
            </a:r>
          </a:p>
          <a:p>
            <a:pPr algn="just" hangingPunct="0">
              <a:spcAft>
                <a:spcPts val="545"/>
              </a:spcAft>
            </a:pPr>
            <a:r>
              <a:rPr lang="pl-PL" dirty="0">
                <a:latin typeface="Arial" pitchFamily="34"/>
                <a:ea typeface="Gothic" pitchFamily="2"/>
                <a:cs typeface="Tahoma" pitchFamily="2"/>
              </a:rPr>
              <a:t>Ozon powstaje tam w wyniku reakcji:</a:t>
            </a:r>
          </a:p>
          <a:p>
            <a:pPr algn="just" hangingPunct="0">
              <a:spcAft>
                <a:spcPts val="545"/>
              </a:spcAft>
            </a:pPr>
            <a:r>
              <a:rPr lang="pl-PL" dirty="0">
                <a:latin typeface="Arial" pitchFamily="34"/>
                <a:ea typeface="Gothic" pitchFamily="2"/>
                <a:cs typeface="Tahoma" pitchFamily="2"/>
              </a:rPr>
              <a:t>O</a:t>
            </a:r>
            <a:r>
              <a:rPr lang="pl-PL" baseline="-21000" dirty="0">
                <a:latin typeface="Arial" pitchFamily="34"/>
                <a:ea typeface="Gothic" pitchFamily="2"/>
                <a:cs typeface="Tahoma" pitchFamily="2"/>
              </a:rPr>
              <a:t>2</a:t>
            </a:r>
            <a:r>
              <a:rPr lang="pl-PL" dirty="0">
                <a:latin typeface="Arial" pitchFamily="34"/>
                <a:ea typeface="Gothic" pitchFamily="2"/>
                <a:cs typeface="Tahoma" pitchFamily="2"/>
              </a:rPr>
              <a:t>+ O + M → O</a:t>
            </a:r>
            <a:r>
              <a:rPr lang="pl-PL" baseline="-21000" dirty="0">
                <a:latin typeface="Arial" pitchFamily="34"/>
                <a:ea typeface="Gothic" pitchFamily="2"/>
                <a:cs typeface="Tahoma" pitchFamily="2"/>
              </a:rPr>
              <a:t>3</a:t>
            </a:r>
            <a:r>
              <a:rPr lang="pl-PL" dirty="0">
                <a:latin typeface="Arial" pitchFamily="34"/>
                <a:ea typeface="Gothic" pitchFamily="2"/>
                <a:cs typeface="Tahoma" pitchFamily="2"/>
              </a:rPr>
              <a:t> + M;</a:t>
            </a:r>
          </a:p>
          <a:p>
            <a:pPr algn="just" hangingPunct="0">
              <a:spcAft>
                <a:spcPts val="545"/>
              </a:spcAft>
            </a:pPr>
            <a:r>
              <a:rPr lang="pl-PL" dirty="0">
                <a:latin typeface="Arial" pitchFamily="34"/>
                <a:ea typeface="Gothic" pitchFamily="2"/>
                <a:cs typeface="Tahoma" pitchFamily="2"/>
              </a:rPr>
              <a:t>gdzie M jest molekułą, która odbiera energię wydzielającą się w tej reakcji. Tlen atomowy O pojawia się w górnych warstwach atmosfery wskutek rozpadu tlenu cząsteczkowego O</a:t>
            </a:r>
            <a:r>
              <a:rPr lang="pl-PL" baseline="-21000" dirty="0">
                <a:latin typeface="Arial" pitchFamily="34"/>
                <a:ea typeface="Gothic" pitchFamily="2"/>
                <a:cs typeface="Tahoma" pitchFamily="2"/>
              </a:rPr>
              <a:t>2 </a:t>
            </a:r>
            <a:r>
              <a:rPr lang="pl-PL" dirty="0">
                <a:latin typeface="Arial" pitchFamily="34"/>
                <a:ea typeface="Gothic" pitchFamily="2"/>
                <a:cs typeface="Tahoma" pitchFamily="2"/>
              </a:rPr>
              <a:t>pod wpływem promieniowania nadfioletowego o długości fali mniejszej niż 0,2 mm. Powyżej 50 km reakcja powstawania ozonu zachodzi rzadko z powodu małej koncentracji molekuł.</a:t>
            </a:r>
          </a:p>
          <a:p>
            <a:pPr algn="just" hangingPunct="0">
              <a:spcAft>
                <a:spcPts val="545"/>
              </a:spcAft>
            </a:pPr>
            <a:r>
              <a:rPr lang="pl-PL" dirty="0">
                <a:latin typeface="Arial" pitchFamily="34"/>
                <a:ea typeface="Gothic" pitchFamily="2"/>
                <a:cs typeface="Tahoma" pitchFamily="2"/>
              </a:rPr>
              <a:t>Stratosferyczna warstwa ozonowa zawiera około 97% ozonu atmosferycznego. Jego ilość zależy od ustalenia się równowagi między procesami jego wytwarzania (w przedstawionej wyżej reakcji) i rozpadu.</a:t>
            </a:r>
          </a:p>
          <a:p>
            <a:pPr algn="just" hangingPunct="0">
              <a:spcAft>
                <a:spcPts val="545"/>
              </a:spcAft>
            </a:pPr>
            <a:r>
              <a:rPr lang="pl-PL" dirty="0">
                <a:latin typeface="Arial" pitchFamily="34"/>
                <a:ea typeface="Gothic" pitchFamily="2"/>
                <a:cs typeface="Tahoma" pitchFamily="2"/>
              </a:rPr>
              <a:t>Podstawowa, wywołana czynnikami naturalnymi reakcja rozpadu:</a:t>
            </a:r>
          </a:p>
          <a:p>
            <a:pPr algn="just" hangingPunct="0">
              <a:spcAft>
                <a:spcPts val="545"/>
              </a:spcAft>
            </a:pPr>
            <a:r>
              <a:rPr lang="pl-PL" dirty="0">
                <a:latin typeface="Arial" pitchFamily="34"/>
                <a:ea typeface="Gothic" pitchFamily="2"/>
                <a:cs typeface="Tahoma" pitchFamily="2"/>
              </a:rPr>
              <a:t>O</a:t>
            </a:r>
            <a:r>
              <a:rPr lang="pl-PL" baseline="-25000" dirty="0">
                <a:latin typeface="Arial" pitchFamily="34"/>
                <a:ea typeface="Gothic" pitchFamily="2"/>
                <a:cs typeface="Tahoma" pitchFamily="2"/>
              </a:rPr>
              <a:t>3</a:t>
            </a:r>
            <a:r>
              <a:rPr lang="pl-PL" dirty="0">
                <a:latin typeface="Arial" pitchFamily="34"/>
                <a:ea typeface="Gothic" pitchFamily="2"/>
                <a:cs typeface="Tahoma" pitchFamily="2"/>
              </a:rPr>
              <a:t> + </a:t>
            </a:r>
            <a:r>
              <a:rPr lang="pl-PL" i="1" dirty="0" err="1">
                <a:latin typeface="Arial" pitchFamily="34"/>
                <a:ea typeface="Gothic" pitchFamily="2"/>
                <a:cs typeface="Tahoma" pitchFamily="2"/>
              </a:rPr>
              <a:t>h</a:t>
            </a:r>
            <a:r>
              <a:rPr lang="pl-PL" i="1" dirty="0" err="1">
                <a:latin typeface="Arial" pitchFamily="34"/>
                <a:ea typeface="Arial" pitchFamily="34"/>
                <a:cs typeface="Arial" pitchFamily="34"/>
              </a:rPr>
              <a:t>ν</a:t>
            </a:r>
            <a:r>
              <a:rPr lang="pl-PL" dirty="0">
                <a:latin typeface="Arial" pitchFamily="34"/>
                <a:ea typeface="Gothic" pitchFamily="2"/>
                <a:cs typeface="Tahoma" pitchFamily="2"/>
              </a:rPr>
              <a:t> → O</a:t>
            </a:r>
            <a:r>
              <a:rPr lang="pl-PL" baseline="-25000" dirty="0">
                <a:latin typeface="Arial" pitchFamily="34"/>
                <a:ea typeface="Gothic" pitchFamily="2"/>
                <a:cs typeface="Tahoma" pitchFamily="2"/>
              </a:rPr>
              <a:t>2</a:t>
            </a:r>
            <a:r>
              <a:rPr lang="pl-PL" dirty="0">
                <a:latin typeface="Arial" pitchFamily="34"/>
                <a:ea typeface="Gothic" pitchFamily="2"/>
                <a:cs typeface="Tahoma" pitchFamily="2"/>
              </a:rPr>
              <a:t>+ O,</a:t>
            </a:r>
          </a:p>
          <a:p>
            <a:pPr algn="just" hangingPunct="0">
              <a:spcAft>
                <a:spcPts val="545"/>
              </a:spcAft>
            </a:pPr>
            <a:r>
              <a:rPr lang="pl-PL" dirty="0">
                <a:latin typeface="Arial" pitchFamily="34"/>
                <a:ea typeface="Gothic" pitchFamily="2"/>
                <a:cs typeface="Tahoma" pitchFamily="2"/>
              </a:rPr>
              <a:t>gdzie </a:t>
            </a:r>
            <a:r>
              <a:rPr lang="pl-PL" i="1" dirty="0" err="1">
                <a:latin typeface="Arial" pitchFamily="34"/>
                <a:ea typeface="Gothic" pitchFamily="2"/>
                <a:cs typeface="Tahoma" pitchFamily="2"/>
              </a:rPr>
              <a:t>h</a:t>
            </a:r>
            <a:r>
              <a:rPr lang="pl-PL" i="1" dirty="0" err="1">
                <a:latin typeface="Arial" pitchFamily="34"/>
                <a:ea typeface="Arial" pitchFamily="34"/>
                <a:cs typeface="Arial" pitchFamily="34"/>
              </a:rPr>
              <a:t>ν</a:t>
            </a:r>
            <a:r>
              <a:rPr lang="pl-PL" dirty="0">
                <a:latin typeface="Arial" pitchFamily="34"/>
                <a:ea typeface="Gothic" pitchFamily="2"/>
                <a:cs typeface="Tahoma" pitchFamily="2"/>
              </a:rPr>
              <a:t> oznacza kwant promieniowania nadfioletowego o długości fali 0,2–0,3 </a:t>
            </a:r>
            <a:r>
              <a:rPr lang="pl-PL" dirty="0" err="1">
                <a:latin typeface="Arial" pitchFamily="34"/>
                <a:ea typeface="Arial" pitchFamily="34"/>
                <a:cs typeface="Arial" pitchFamily="34"/>
              </a:rPr>
              <a:t>μ</a:t>
            </a:r>
            <a:r>
              <a:rPr lang="pl-PL" dirty="0" err="1">
                <a:latin typeface="Arial" pitchFamily="34"/>
                <a:ea typeface="Gothic" pitchFamily="2"/>
                <a:cs typeface="Tahoma" pitchFamily="2"/>
              </a:rPr>
              <a:t>m</a:t>
            </a:r>
            <a:r>
              <a:rPr lang="pl-PL" dirty="0">
                <a:latin typeface="Arial" pitchFamily="34"/>
                <a:ea typeface="Gothic" pitchFamily="2"/>
                <a:cs typeface="Tahoma" pitchFamily="2"/>
              </a:rPr>
              <a:t>, chroni powierzchnię Ziemi przed dopływem szkodliwego dla żywych organizmów promieniowania.</a:t>
            </a:r>
          </a:p>
          <a:p>
            <a:pPr algn="just" hangingPunct="0">
              <a:spcAft>
                <a:spcPts val="545"/>
              </a:spcAft>
            </a:pPr>
            <a:endParaRPr lang="pl-PL" dirty="0">
              <a:latin typeface="Arial" pitchFamily="34"/>
              <a:ea typeface="Gothic" pitchFamily="2"/>
              <a:cs typeface="Tahoma" pitchFamily="2"/>
            </a:endParaRPr>
          </a:p>
        </p:txBody>
      </p:sp>
      <p:pic>
        <p:nvPicPr>
          <p:cNvPr id="3" name="Obraz 2"/>
          <p:cNvPicPr>
            <a:picLocks noChangeAspect="1"/>
          </p:cNvPicPr>
          <p:nvPr/>
        </p:nvPicPr>
        <p:blipFill>
          <a:blip r:embed="rId3">
            <a:lum/>
            <a:alphaModFix/>
          </a:blip>
          <a:srcRect/>
          <a:stretch>
            <a:fillRect/>
          </a:stretch>
        </p:blipFill>
        <p:spPr>
          <a:xfrm>
            <a:off x="4769280" y="829527"/>
            <a:ext cx="2903040" cy="1866436"/>
          </a:xfrm>
          <a:prstGeom prst="rect">
            <a:avLst/>
          </a:prstGeom>
          <a:noFill/>
          <a:ln>
            <a:noFill/>
          </a:ln>
        </p:spPr>
      </p:pic>
      <p:sp>
        <p:nvSpPr>
          <p:cNvPr id="4" name="pole tekstowe 3"/>
          <p:cNvSpPr txBox="1"/>
          <p:nvPr/>
        </p:nvSpPr>
        <p:spPr>
          <a:xfrm>
            <a:off x="414720" y="414763"/>
            <a:ext cx="4310924" cy="412934"/>
          </a:xfrm>
          <a:prstGeom prst="rect">
            <a:avLst/>
          </a:prstGeom>
          <a:noFill/>
          <a:ln>
            <a:noFill/>
          </a:ln>
        </p:spPr>
        <p:txBody>
          <a:bodyPr wrap="none" lIns="0" tIns="0" rIns="0" bIns="0" compatLnSpc="0">
            <a:spAutoFit/>
          </a:bodyPr>
          <a:lstStyle/>
          <a:p>
            <a:pPr hangingPunct="0">
              <a:defRPr sz="2400">
                <a:latin typeface="DejaVu Sans" pitchFamily="34"/>
              </a:defRPr>
            </a:pPr>
            <a:r>
              <a:rPr lang="pl-PL" sz="2800" b="1" dirty="0">
                <a:latin typeface="DejaVu Sans" pitchFamily="34"/>
                <a:ea typeface="Gothic" pitchFamily="2"/>
                <a:cs typeface="Tahoma" pitchFamily="2"/>
              </a:rPr>
              <a:t>Przykład ważnych reakcji</a:t>
            </a:r>
          </a:p>
        </p:txBody>
      </p:sp>
    </p:spTree>
    <p:extLst>
      <p:ext uri="{BB962C8B-B14F-4D97-AF65-F5344CB8AC3E}">
        <p14:creationId xmlns:p14="http://schemas.microsoft.com/office/powerpoint/2010/main" val="2895551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07360" y="1451673"/>
            <a:ext cx="8613112" cy="3899786"/>
          </a:xfrm>
          <a:prstGeom prst="rect">
            <a:avLst/>
          </a:prstGeom>
          <a:noFill/>
          <a:ln>
            <a:noFill/>
          </a:ln>
        </p:spPr>
        <p:txBody>
          <a:bodyPr wrap="square" lIns="0" tIns="0" rIns="0" bIns="0" compatLnSpc="0">
            <a:spAutoFit/>
          </a:bodyPr>
          <a:lstStyle/>
          <a:p>
            <a:pPr hangingPunct="0">
              <a:spcAft>
                <a:spcPts val="545"/>
              </a:spcAft>
            </a:pPr>
            <a:r>
              <a:rPr lang="pl-PL" dirty="0">
                <a:latin typeface="Arial" pitchFamily="34"/>
                <a:ea typeface="Gothic" pitchFamily="2"/>
                <a:cs typeface="Tahoma" pitchFamily="2"/>
              </a:rPr>
              <a:t>Inne naturalne reakcje rozpadu ozonu to:</a:t>
            </a:r>
          </a:p>
          <a:p>
            <a:pPr hangingPunct="0">
              <a:spcAft>
                <a:spcPts val="545"/>
              </a:spcAft>
            </a:pPr>
            <a:r>
              <a:rPr lang="pl-PL" dirty="0">
                <a:latin typeface="Arial" pitchFamily="34"/>
                <a:ea typeface="Gothic" pitchFamily="2"/>
                <a:cs typeface="Tahoma" pitchFamily="2"/>
              </a:rPr>
              <a:t>- rekombinacja tlenu atomowego i ozonu:</a:t>
            </a:r>
          </a:p>
          <a:p>
            <a:pPr hangingPunct="0">
              <a:spcAft>
                <a:spcPts val="545"/>
              </a:spcAft>
            </a:pPr>
            <a:r>
              <a:rPr lang="pl-PL" dirty="0">
                <a:latin typeface="Arial" pitchFamily="34"/>
                <a:ea typeface="Gothic" pitchFamily="2"/>
                <a:cs typeface="Tahoma" pitchFamily="2"/>
              </a:rPr>
              <a:t>O</a:t>
            </a:r>
            <a:r>
              <a:rPr lang="pl-PL" baseline="-21000" dirty="0">
                <a:latin typeface="Arial" pitchFamily="34"/>
                <a:ea typeface="Gothic" pitchFamily="2"/>
                <a:cs typeface="Tahoma" pitchFamily="2"/>
              </a:rPr>
              <a:t>3</a:t>
            </a:r>
            <a:r>
              <a:rPr lang="pl-PL" dirty="0">
                <a:latin typeface="Arial" pitchFamily="34"/>
                <a:ea typeface="Gothic" pitchFamily="2"/>
                <a:cs typeface="Tahoma" pitchFamily="2"/>
              </a:rPr>
              <a:t> + O → 2O</a:t>
            </a:r>
            <a:r>
              <a:rPr lang="pl-PL" baseline="-21000" dirty="0">
                <a:latin typeface="Arial" pitchFamily="34"/>
                <a:ea typeface="Gothic" pitchFamily="2"/>
                <a:cs typeface="Tahoma" pitchFamily="2"/>
              </a:rPr>
              <a:t>2</a:t>
            </a:r>
            <a:r>
              <a:rPr lang="pl-PL" dirty="0">
                <a:latin typeface="Arial" pitchFamily="34"/>
                <a:ea typeface="Gothic" pitchFamily="2"/>
                <a:cs typeface="Tahoma" pitchFamily="2"/>
              </a:rPr>
              <a:t>;</a:t>
            </a:r>
          </a:p>
          <a:p>
            <a:pPr hangingPunct="0">
              <a:spcAft>
                <a:spcPts val="545"/>
              </a:spcAft>
            </a:pPr>
            <a:r>
              <a:rPr lang="pl-PL" dirty="0">
                <a:latin typeface="Arial" pitchFamily="34"/>
                <a:ea typeface="Gothic" pitchFamily="2"/>
                <a:cs typeface="Tahoma" pitchFamily="2"/>
              </a:rPr>
              <a:t>- katalityczna reakcja rozkładu ozonu, np. z udziałem tlenków azotu (wytwarzanych m.in. w procesach organicznych na powierzchni Ziemi):</a:t>
            </a:r>
          </a:p>
          <a:p>
            <a:pPr hangingPunct="0">
              <a:spcAft>
                <a:spcPts val="545"/>
              </a:spcAft>
            </a:pPr>
            <a:r>
              <a:rPr lang="pl-PL" dirty="0">
                <a:latin typeface="Arial" pitchFamily="34"/>
                <a:ea typeface="Gothic" pitchFamily="2"/>
                <a:cs typeface="Tahoma" pitchFamily="2"/>
              </a:rPr>
              <a:t>NO + O</a:t>
            </a:r>
            <a:r>
              <a:rPr lang="pl-PL" baseline="-21000" dirty="0">
                <a:latin typeface="Arial" pitchFamily="34"/>
                <a:ea typeface="Gothic" pitchFamily="2"/>
                <a:cs typeface="Tahoma" pitchFamily="2"/>
              </a:rPr>
              <a:t>3</a:t>
            </a:r>
            <a:r>
              <a:rPr lang="pl-PL" dirty="0">
                <a:latin typeface="Arial" pitchFamily="34"/>
                <a:ea typeface="Gothic" pitchFamily="2"/>
                <a:cs typeface="Tahoma" pitchFamily="2"/>
              </a:rPr>
              <a:t> → NO</a:t>
            </a:r>
            <a:r>
              <a:rPr lang="pl-PL" baseline="-21000" dirty="0">
                <a:latin typeface="Arial" pitchFamily="34"/>
                <a:ea typeface="Gothic" pitchFamily="2"/>
                <a:cs typeface="Tahoma" pitchFamily="2"/>
              </a:rPr>
              <a:t>2</a:t>
            </a:r>
            <a:r>
              <a:rPr lang="pl-PL" dirty="0">
                <a:latin typeface="Arial" pitchFamily="34"/>
                <a:ea typeface="Gothic" pitchFamily="2"/>
                <a:cs typeface="Tahoma" pitchFamily="2"/>
              </a:rPr>
              <a:t>+ O</a:t>
            </a:r>
            <a:r>
              <a:rPr lang="pl-PL" baseline="-21000" dirty="0">
                <a:latin typeface="Arial" pitchFamily="34"/>
                <a:ea typeface="Gothic" pitchFamily="2"/>
                <a:cs typeface="Tahoma" pitchFamily="2"/>
              </a:rPr>
              <a:t>2</a:t>
            </a:r>
            <a:r>
              <a:rPr lang="pl-PL" dirty="0">
                <a:latin typeface="Arial" pitchFamily="34"/>
                <a:ea typeface="Gothic" pitchFamily="2"/>
                <a:cs typeface="Tahoma" pitchFamily="2"/>
              </a:rPr>
              <a:t>,</a:t>
            </a:r>
          </a:p>
          <a:p>
            <a:pPr hangingPunct="0">
              <a:spcAft>
                <a:spcPts val="545"/>
              </a:spcAft>
            </a:pPr>
            <a:r>
              <a:rPr lang="pl-PL" dirty="0">
                <a:latin typeface="Arial" pitchFamily="34"/>
                <a:ea typeface="Gothic" pitchFamily="2"/>
                <a:cs typeface="Tahoma" pitchFamily="2"/>
              </a:rPr>
              <a:t>NO</a:t>
            </a:r>
            <a:r>
              <a:rPr lang="pl-PL" baseline="-21000" dirty="0">
                <a:latin typeface="Arial" pitchFamily="34"/>
                <a:ea typeface="Gothic" pitchFamily="2"/>
                <a:cs typeface="Tahoma" pitchFamily="2"/>
              </a:rPr>
              <a:t>2</a:t>
            </a:r>
            <a:r>
              <a:rPr lang="pl-PL" dirty="0">
                <a:latin typeface="Arial" pitchFamily="34"/>
                <a:ea typeface="Gothic" pitchFamily="2"/>
                <a:cs typeface="Tahoma" pitchFamily="2"/>
              </a:rPr>
              <a:t>+ O → NO + O</a:t>
            </a:r>
            <a:r>
              <a:rPr lang="pl-PL" baseline="-21000" dirty="0">
                <a:latin typeface="Arial" pitchFamily="34"/>
                <a:ea typeface="Gothic" pitchFamily="2"/>
                <a:cs typeface="Tahoma" pitchFamily="2"/>
              </a:rPr>
              <a:t>2</a:t>
            </a:r>
            <a:r>
              <a:rPr lang="pl-PL" dirty="0">
                <a:latin typeface="Arial" pitchFamily="34"/>
                <a:ea typeface="Gothic" pitchFamily="2"/>
                <a:cs typeface="Tahoma" pitchFamily="2"/>
              </a:rPr>
              <a:t>.</a:t>
            </a:r>
          </a:p>
          <a:p>
            <a:pPr hangingPunct="0">
              <a:spcAft>
                <a:spcPts val="545"/>
              </a:spcAft>
            </a:pPr>
            <a:r>
              <a:rPr lang="pl-PL" dirty="0">
                <a:latin typeface="Arial" pitchFamily="34"/>
                <a:ea typeface="Gothic" pitchFamily="2"/>
                <a:cs typeface="Tahoma" pitchFamily="2"/>
              </a:rPr>
              <a:t>Stan równowagi  między procesami wytwarzania i rozpadu ozonu zależy od różnych procesów występujących w przyrodzie. Na przykład jedenastoletni cykl </a:t>
            </a:r>
            <a:r>
              <a:rPr lang="pl-PL" u="sng" dirty="0">
                <a:latin typeface="Arial" pitchFamily="34"/>
                <a:ea typeface="Gothic" pitchFamily="2"/>
                <a:cs typeface="Tahoma" pitchFamily="2"/>
              </a:rPr>
              <a:t>aktywności słonecznej</a:t>
            </a:r>
            <a:r>
              <a:rPr lang="pl-PL" dirty="0">
                <a:latin typeface="Arial" pitchFamily="34"/>
                <a:ea typeface="Gothic" pitchFamily="2"/>
                <a:cs typeface="Tahoma" pitchFamily="2"/>
              </a:rPr>
              <a:t> prowadzi do fluktuacji całkowitej zawartości ozonu stratosferycznego w granicach 12%.</a:t>
            </a:r>
          </a:p>
          <a:p>
            <a:pPr hangingPunct="0">
              <a:spcAft>
                <a:spcPts val="545"/>
              </a:spcAft>
            </a:pPr>
            <a:r>
              <a:rPr lang="pl-PL" dirty="0">
                <a:latin typeface="Arial" pitchFamily="34"/>
                <a:ea typeface="Gothic" pitchFamily="2"/>
                <a:cs typeface="Tahoma" pitchFamily="2"/>
              </a:rPr>
              <a:t>W ostatnich dziesięcioleciach zauważono, że równowaga między wytwarzaniem i rozpadem ozonu została zachwiana wskutek działalności gospodarczej człowieka.</a:t>
            </a:r>
          </a:p>
        </p:txBody>
      </p:sp>
      <p:sp>
        <p:nvSpPr>
          <p:cNvPr id="3" name="pole tekstowe 2"/>
          <p:cNvSpPr txBox="1"/>
          <p:nvPr/>
        </p:nvSpPr>
        <p:spPr>
          <a:xfrm>
            <a:off x="4976639" y="4769781"/>
            <a:ext cx="65" cy="324448"/>
          </a:xfrm>
          <a:prstGeom prst="rect">
            <a:avLst/>
          </a:prstGeom>
          <a:noFill/>
          <a:ln>
            <a:noFill/>
          </a:ln>
        </p:spPr>
        <p:txBody>
          <a:bodyPr wrap="none" lIns="0" tIns="0" rIns="0" bIns="0" compatLnSpc="0">
            <a:spAutoFit/>
          </a:bodyPr>
          <a:lstStyle/>
          <a:p>
            <a:pPr hangingPunct="0"/>
            <a:endParaRPr lang="pl-PL" sz="2200">
              <a:latin typeface="Times New Roman" pitchFamily="18"/>
              <a:ea typeface="Gothic" pitchFamily="2"/>
              <a:cs typeface="Tahoma" pitchFamily="2"/>
            </a:endParaRPr>
          </a:p>
        </p:txBody>
      </p:sp>
    </p:spTree>
    <p:extLst>
      <p:ext uri="{BB962C8B-B14F-4D97-AF65-F5344CB8AC3E}">
        <p14:creationId xmlns:p14="http://schemas.microsoft.com/office/powerpoint/2010/main" val="2608405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ymbol zastępczy zawartości 2"/>
          <p:cNvSpPr>
            <a:spLocks noGrp="1"/>
          </p:cNvSpPr>
          <p:nvPr>
            <p:ph idx="1"/>
          </p:nvPr>
        </p:nvSpPr>
        <p:spPr>
          <a:xfrm>
            <a:off x="179512" y="1196752"/>
            <a:ext cx="8640763" cy="5400327"/>
          </a:xfrm>
        </p:spPr>
        <p:txBody>
          <a:bodyPr>
            <a:normAutofit lnSpcReduction="10000"/>
          </a:bodyPr>
          <a:lstStyle/>
          <a:p>
            <a:r>
              <a:rPr lang="pl-PL" altLang="pl-PL" sz="2400" dirty="0" smtClean="0">
                <a:latin typeface="Arial" pitchFamily="34" charset="0"/>
                <a:cs typeface="Arial" pitchFamily="34" charset="0"/>
              </a:rPr>
              <a:t>Pogoda i klimat: deterministyczny i deterministyczno-stochastyczny opis zjawisk atmosferycznych.</a:t>
            </a:r>
          </a:p>
          <a:p>
            <a:r>
              <a:rPr lang="pl-PL" altLang="pl-PL" sz="2400" dirty="0" smtClean="0">
                <a:latin typeface="Arial" pitchFamily="34" charset="0"/>
                <a:cs typeface="Arial" pitchFamily="34" charset="0"/>
              </a:rPr>
              <a:t>Bilans energetyczny atmosfery. Transfer radiacyjny w atmosferze. Efekt cieplarniany. Równowaga konwekcyjno-radiacyjna. Rola aerozolu i chmur w bilansie energetycznym.</a:t>
            </a:r>
          </a:p>
          <a:p>
            <a:r>
              <a:rPr lang="pl-PL" altLang="pl-PL" sz="2400" dirty="0" smtClean="0">
                <a:latin typeface="Arial" pitchFamily="34" charset="0"/>
                <a:cs typeface="Arial" pitchFamily="34" charset="0"/>
              </a:rPr>
              <a:t>Podstawy termodynamiki atmosfery: stała gazowa powietrza suchego, </a:t>
            </a:r>
            <a:r>
              <a:rPr lang="pl-PL" altLang="pl-PL" sz="2400" dirty="0" err="1" smtClean="0">
                <a:latin typeface="Arial" pitchFamily="34" charset="0"/>
                <a:cs typeface="Arial" pitchFamily="34" charset="0"/>
              </a:rPr>
              <a:t>wilgotnośc</a:t>
            </a:r>
            <a:r>
              <a:rPr lang="pl-PL" altLang="pl-PL" sz="2400" dirty="0" smtClean="0">
                <a:latin typeface="Arial" pitchFamily="34" charset="0"/>
                <a:cs typeface="Arial" pitchFamily="34" charset="0"/>
              </a:rPr>
              <a:t> temperatura wirtualna. Równowaga hydrostatyczna atmosfery i temperatura potencjalna. Kondensacja i parowanie. Chmury i opady. </a:t>
            </a:r>
          </a:p>
          <a:p>
            <a:r>
              <a:rPr lang="pl-PL" altLang="pl-PL" sz="2400" dirty="0" smtClean="0">
                <a:latin typeface="Arial" pitchFamily="34" charset="0"/>
                <a:cs typeface="Arial" pitchFamily="34" charset="0"/>
              </a:rPr>
              <a:t>Podstawowe wiadomości o cyrkulacjach atmosferycznych. </a:t>
            </a:r>
            <a:r>
              <a:rPr lang="pl-PL" altLang="pl-PL" sz="2400" dirty="0" err="1" smtClean="0">
                <a:latin typeface="Arial" pitchFamily="34" charset="0"/>
                <a:cs typeface="Arial" pitchFamily="34" charset="0"/>
              </a:rPr>
              <a:t>Wieloskalowość</a:t>
            </a:r>
            <a:r>
              <a:rPr lang="pl-PL" altLang="pl-PL" sz="2400" dirty="0" smtClean="0">
                <a:latin typeface="Arial" pitchFamily="34" charset="0"/>
                <a:cs typeface="Arial" pitchFamily="34" charset="0"/>
              </a:rPr>
              <a:t> i oddziaływania </a:t>
            </a:r>
            <a:r>
              <a:rPr lang="pl-PL" altLang="pl-PL" sz="2400" dirty="0" err="1" smtClean="0">
                <a:latin typeface="Arial" pitchFamily="34" charset="0"/>
                <a:cs typeface="Arial" pitchFamily="34" charset="0"/>
              </a:rPr>
              <a:t>międzyskalowe</a:t>
            </a:r>
            <a:r>
              <a:rPr lang="pl-PL" altLang="pl-PL" sz="2400" dirty="0" smtClean="0">
                <a:latin typeface="Arial" pitchFamily="34" charset="0"/>
                <a:cs typeface="Arial" pitchFamily="34" charset="0"/>
              </a:rPr>
              <a:t>. Równania podstawowe (</a:t>
            </a:r>
            <a:r>
              <a:rPr lang="pl-PL" altLang="pl-PL" sz="2400" dirty="0" err="1" smtClean="0">
                <a:latin typeface="Arial" pitchFamily="34" charset="0"/>
                <a:cs typeface="Arial" pitchFamily="34" charset="0"/>
              </a:rPr>
              <a:t>primitive</a:t>
            </a:r>
            <a:r>
              <a:rPr lang="pl-PL" altLang="pl-PL" sz="2400" dirty="0" smtClean="0">
                <a:latin typeface="Arial" pitchFamily="34" charset="0"/>
                <a:cs typeface="Arial" pitchFamily="34" charset="0"/>
              </a:rPr>
              <a:t> </a:t>
            </a:r>
            <a:r>
              <a:rPr lang="pl-PL" altLang="pl-PL" sz="2400" dirty="0" err="1" smtClean="0">
                <a:latin typeface="Arial" pitchFamily="34" charset="0"/>
                <a:cs typeface="Arial" pitchFamily="34" charset="0"/>
              </a:rPr>
              <a:t>equations</a:t>
            </a:r>
            <a:r>
              <a:rPr lang="pl-PL" altLang="pl-PL" sz="2400" dirty="0" smtClean="0">
                <a:latin typeface="Arial" pitchFamily="34" charset="0"/>
                <a:cs typeface="Arial" pitchFamily="34" charset="0"/>
              </a:rPr>
              <a:t>). Przepływy w skali synoptycznej, przybliżenie geostroficzne. Turbulencja.</a:t>
            </a:r>
          </a:p>
          <a:p>
            <a:endParaRPr lang="pl-PL" altLang="pl-PL" dirty="0" smtClean="0"/>
          </a:p>
        </p:txBody>
      </p:sp>
      <p:sp>
        <p:nvSpPr>
          <p:cNvPr id="6147"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9E361630-41A9-4393-84F7-76FD6424285B}" type="slidenum">
              <a:rPr lang="en-US" altLang="pl-PL" sz="1400" smtClean="0"/>
              <a:pPr/>
              <a:t>4</a:t>
            </a:fld>
            <a:endParaRPr lang="en-US" altLang="pl-PL" sz="1400" smtClean="0"/>
          </a:p>
        </p:txBody>
      </p:sp>
      <p:sp>
        <p:nvSpPr>
          <p:cNvPr id="4" name="pole tekstowe 1"/>
          <p:cNvSpPr txBox="1">
            <a:spLocks noChangeArrowheads="1"/>
          </p:cNvSpPr>
          <p:nvPr/>
        </p:nvSpPr>
        <p:spPr bwMode="auto">
          <a:xfrm>
            <a:off x="1619672" y="260648"/>
            <a:ext cx="56165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pl-PL" sz="3200" b="1" dirty="0"/>
              <a:t>Plan wykładu</a:t>
            </a:r>
            <a:endParaRPr lang="en-US" sz="3200" b="1" dirty="0"/>
          </a:p>
        </p:txBody>
      </p:sp>
    </p:spTree>
    <p:extLst>
      <p:ext uri="{BB962C8B-B14F-4D97-AF65-F5344CB8AC3E}">
        <p14:creationId xmlns:p14="http://schemas.microsoft.com/office/powerpoint/2010/main" val="39373732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3">
            <a:lum/>
            <a:alphaModFix/>
          </a:blip>
          <a:srcRect/>
          <a:stretch>
            <a:fillRect/>
          </a:stretch>
        </p:blipFill>
        <p:spPr>
          <a:xfrm>
            <a:off x="415046" y="1503925"/>
            <a:ext cx="4146873" cy="4095382"/>
          </a:xfrm>
          <a:prstGeom prst="rect">
            <a:avLst/>
          </a:prstGeom>
          <a:noFill/>
          <a:ln>
            <a:noFill/>
          </a:ln>
        </p:spPr>
      </p:pic>
      <p:pic>
        <p:nvPicPr>
          <p:cNvPr id="3" name="Obraz 2"/>
          <p:cNvPicPr>
            <a:picLocks noChangeAspect="1"/>
          </p:cNvPicPr>
          <p:nvPr/>
        </p:nvPicPr>
        <p:blipFill>
          <a:blip r:embed="rId4">
            <a:lum/>
            <a:alphaModFix/>
          </a:blip>
          <a:srcRect/>
          <a:stretch>
            <a:fillRect/>
          </a:stretch>
        </p:blipFill>
        <p:spPr>
          <a:xfrm>
            <a:off x="4561920" y="1036909"/>
            <a:ext cx="4147200" cy="5184544"/>
          </a:xfrm>
          <a:prstGeom prst="rect">
            <a:avLst/>
          </a:prstGeom>
          <a:noFill/>
          <a:ln>
            <a:noFill/>
          </a:ln>
        </p:spPr>
      </p:pic>
    </p:spTree>
    <p:extLst>
      <p:ext uri="{BB962C8B-B14F-4D97-AF65-F5344CB8AC3E}">
        <p14:creationId xmlns:p14="http://schemas.microsoft.com/office/powerpoint/2010/main" val="4232960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414720" y="1244289"/>
            <a:ext cx="8402917" cy="4680769"/>
          </a:xfrm>
          <a:prstGeom prst="rect">
            <a:avLst/>
          </a:prstGeom>
          <a:noFill/>
          <a:ln>
            <a:noFill/>
          </a:ln>
        </p:spPr>
        <p:txBody>
          <a:bodyPr wrap="square" lIns="0" tIns="0" rIns="0" bIns="0" compatLnSpc="0">
            <a:spAutoFit/>
          </a:bodyPr>
          <a:lstStyle/>
          <a:p>
            <a:pPr hangingPunct="0">
              <a:spcAft>
                <a:spcPts val="545"/>
              </a:spcAft>
            </a:pPr>
            <a:r>
              <a:rPr lang="pl-PL" sz="2000" dirty="0">
                <a:solidFill>
                  <a:srgbClr val="000000"/>
                </a:solidFill>
                <a:latin typeface="Arial" pitchFamily="34"/>
                <a:ea typeface="Gothic" pitchFamily="2"/>
                <a:cs typeface="Tahoma" pitchFamily="2"/>
              </a:rPr>
              <a:t>Jedną z przyczyn spadku zawartości ozonu jest nawożenie gleby związkami azotu, które przedostają się do atmosfery w postaci tlenków azotu, migrują dalej do stratosfery i niszczą warstwę ozonową. Innym </a:t>
            </a:r>
            <a:r>
              <a:rPr lang="pl-PL" sz="2000" dirty="0" err="1">
                <a:solidFill>
                  <a:srgbClr val="000000"/>
                </a:solidFill>
                <a:latin typeface="Arial" pitchFamily="34"/>
                <a:ea typeface="Gothic" pitchFamily="2"/>
                <a:cs typeface="Tahoma" pitchFamily="2"/>
              </a:rPr>
              <a:t>antropogennym</a:t>
            </a:r>
            <a:r>
              <a:rPr lang="pl-PL" sz="2000" dirty="0">
                <a:solidFill>
                  <a:srgbClr val="000000"/>
                </a:solidFill>
                <a:latin typeface="Arial" pitchFamily="34"/>
                <a:ea typeface="Gothic" pitchFamily="2"/>
                <a:cs typeface="Tahoma" pitchFamily="2"/>
              </a:rPr>
              <a:t> źródłem tlenków azotu są procesy spalania paliw, m.in. w silnikach spalinowych, nie tylko samochodów, ale i samolotów latających na coraz większych wysokościach. Jednak za podstawową substancję niszczącą ozon uznano chlor, który do stratosfery dostaje się głównie w postaci związków — gazów zwanych </a:t>
            </a:r>
            <a:r>
              <a:rPr lang="pl-PL" sz="2000" u="sng" dirty="0">
                <a:solidFill>
                  <a:srgbClr val="000000"/>
                </a:solidFill>
                <a:latin typeface="Arial" pitchFamily="34"/>
                <a:ea typeface="Gothic" pitchFamily="2"/>
                <a:cs typeface="Tahoma" pitchFamily="2"/>
              </a:rPr>
              <a:t>freonami</a:t>
            </a:r>
            <a:r>
              <a:rPr lang="pl-PL" sz="2000" dirty="0">
                <a:solidFill>
                  <a:srgbClr val="000000"/>
                </a:solidFill>
                <a:latin typeface="Arial" pitchFamily="34"/>
                <a:ea typeface="Gothic" pitchFamily="2"/>
                <a:cs typeface="Tahoma" pitchFamily="2"/>
              </a:rPr>
              <a:t>, używanych do niedawna powszechnie  w urządzeniach chłodniczych i aerozolach.</a:t>
            </a:r>
          </a:p>
          <a:p>
            <a:pPr algn="just" hangingPunct="0">
              <a:spcAft>
                <a:spcPts val="545"/>
              </a:spcAft>
            </a:pPr>
            <a:r>
              <a:rPr lang="pl-PL" sz="2000" dirty="0">
                <a:solidFill>
                  <a:srgbClr val="000000"/>
                </a:solidFill>
                <a:latin typeface="Arial" pitchFamily="34"/>
                <a:ea typeface="Gothic" pitchFamily="2"/>
                <a:cs typeface="Tahoma" pitchFamily="2"/>
              </a:rPr>
              <a:t>Freony, bardzo stabilne w normalnych warunkach, w stratosferze rozkładają się pod wpływem promieniowania nadfioletowego uwalniając chlor, który bierze udział w reakcjach katalitycznych:</a:t>
            </a:r>
          </a:p>
          <a:p>
            <a:pPr algn="just" hangingPunct="0">
              <a:spcAft>
                <a:spcPts val="545"/>
              </a:spcAft>
            </a:pPr>
            <a:r>
              <a:rPr lang="pl-PL" sz="2000" dirty="0">
                <a:solidFill>
                  <a:srgbClr val="000000"/>
                </a:solidFill>
                <a:latin typeface="Arial" pitchFamily="34"/>
                <a:ea typeface="Gothic" pitchFamily="2"/>
                <a:cs typeface="Tahoma" pitchFamily="2"/>
              </a:rPr>
              <a:t>Cl + O</a:t>
            </a:r>
            <a:r>
              <a:rPr lang="pl-PL" sz="2000" baseline="-25000" dirty="0">
                <a:solidFill>
                  <a:srgbClr val="000000"/>
                </a:solidFill>
                <a:latin typeface="Arial" pitchFamily="34"/>
                <a:ea typeface="Gothic" pitchFamily="2"/>
                <a:cs typeface="Tahoma" pitchFamily="2"/>
              </a:rPr>
              <a:t>3</a:t>
            </a:r>
            <a:r>
              <a:rPr lang="pl-PL" sz="2000" dirty="0">
                <a:solidFill>
                  <a:srgbClr val="000000"/>
                </a:solidFill>
                <a:latin typeface="Arial" pitchFamily="34"/>
                <a:ea typeface="Gothic" pitchFamily="2"/>
                <a:cs typeface="Tahoma" pitchFamily="2"/>
              </a:rPr>
              <a:t> → </a:t>
            </a:r>
            <a:r>
              <a:rPr lang="pl-PL" sz="2000" dirty="0" err="1">
                <a:solidFill>
                  <a:srgbClr val="000000"/>
                </a:solidFill>
                <a:latin typeface="Arial" pitchFamily="34"/>
                <a:ea typeface="Gothic" pitchFamily="2"/>
                <a:cs typeface="Tahoma" pitchFamily="2"/>
              </a:rPr>
              <a:t>ClO</a:t>
            </a:r>
            <a:r>
              <a:rPr lang="pl-PL" sz="2000" dirty="0">
                <a:solidFill>
                  <a:srgbClr val="000000"/>
                </a:solidFill>
                <a:latin typeface="Arial" pitchFamily="34"/>
                <a:ea typeface="Gothic" pitchFamily="2"/>
                <a:cs typeface="Tahoma" pitchFamily="2"/>
              </a:rPr>
              <a:t> + O</a:t>
            </a:r>
            <a:r>
              <a:rPr lang="pl-PL" sz="2000" baseline="-25000" dirty="0">
                <a:solidFill>
                  <a:srgbClr val="000000"/>
                </a:solidFill>
                <a:latin typeface="Arial" pitchFamily="34"/>
                <a:ea typeface="Gothic" pitchFamily="2"/>
                <a:cs typeface="Tahoma" pitchFamily="2"/>
              </a:rPr>
              <a:t>2</a:t>
            </a:r>
            <a:r>
              <a:rPr lang="pl-PL" sz="2000" dirty="0">
                <a:solidFill>
                  <a:srgbClr val="000000"/>
                </a:solidFill>
                <a:latin typeface="Arial" pitchFamily="34"/>
                <a:ea typeface="Gothic" pitchFamily="2"/>
                <a:cs typeface="Tahoma" pitchFamily="2"/>
              </a:rPr>
              <a:t>,</a:t>
            </a:r>
          </a:p>
          <a:p>
            <a:pPr algn="just" hangingPunct="0">
              <a:spcAft>
                <a:spcPts val="545"/>
              </a:spcAft>
            </a:pPr>
            <a:r>
              <a:rPr lang="pl-PL" sz="2000" dirty="0" err="1">
                <a:solidFill>
                  <a:srgbClr val="000000"/>
                </a:solidFill>
                <a:latin typeface="Arial" pitchFamily="34"/>
                <a:ea typeface="Gothic" pitchFamily="2"/>
                <a:cs typeface="Tahoma" pitchFamily="2"/>
              </a:rPr>
              <a:t>ClO</a:t>
            </a:r>
            <a:r>
              <a:rPr lang="pl-PL" sz="2000" dirty="0">
                <a:solidFill>
                  <a:srgbClr val="000000"/>
                </a:solidFill>
                <a:latin typeface="Arial" pitchFamily="34"/>
                <a:ea typeface="Gothic" pitchFamily="2"/>
                <a:cs typeface="Tahoma" pitchFamily="2"/>
              </a:rPr>
              <a:t> + O → Cl + O</a:t>
            </a:r>
            <a:r>
              <a:rPr lang="pl-PL" sz="2000" baseline="-25000" dirty="0">
                <a:solidFill>
                  <a:srgbClr val="000000"/>
                </a:solidFill>
                <a:latin typeface="Arial" pitchFamily="34"/>
                <a:ea typeface="Gothic" pitchFamily="2"/>
                <a:cs typeface="Tahoma" pitchFamily="2"/>
              </a:rPr>
              <a:t>2</a:t>
            </a:r>
            <a:r>
              <a:rPr lang="pl-PL" sz="2000" dirty="0">
                <a:solidFill>
                  <a:srgbClr val="000000"/>
                </a:solidFill>
                <a:latin typeface="Arial" pitchFamily="34"/>
                <a:ea typeface="Gothic" pitchFamily="2"/>
                <a:cs typeface="Tahoma" pitchFamily="2"/>
              </a:rPr>
              <a:t>;</a:t>
            </a:r>
          </a:p>
          <a:p>
            <a:pPr algn="just" hangingPunct="0">
              <a:spcAft>
                <a:spcPts val="545"/>
              </a:spcAft>
            </a:pPr>
            <a:r>
              <a:rPr lang="pl-PL" sz="2000" dirty="0">
                <a:solidFill>
                  <a:srgbClr val="000000"/>
                </a:solidFill>
                <a:latin typeface="Arial" pitchFamily="34"/>
                <a:ea typeface="Gothic" pitchFamily="2"/>
                <a:cs typeface="Tahoma" pitchFamily="2"/>
              </a:rPr>
              <a:t>prowadzących do rozpadu ozonu.</a:t>
            </a:r>
          </a:p>
        </p:txBody>
      </p:sp>
    </p:spTree>
    <p:extLst>
      <p:ext uri="{BB962C8B-B14F-4D97-AF65-F5344CB8AC3E}">
        <p14:creationId xmlns:p14="http://schemas.microsoft.com/office/powerpoint/2010/main" val="463563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013440" y="4562399"/>
            <a:ext cx="65" cy="324448"/>
          </a:xfrm>
          <a:prstGeom prst="rect">
            <a:avLst/>
          </a:prstGeom>
          <a:noFill/>
          <a:ln>
            <a:noFill/>
          </a:ln>
        </p:spPr>
        <p:txBody>
          <a:bodyPr wrap="none" lIns="0" tIns="0" rIns="0" bIns="0" compatLnSpc="0">
            <a:spAutoFit/>
          </a:bodyPr>
          <a:lstStyle/>
          <a:p>
            <a:pPr hangingPunct="0"/>
            <a:endParaRPr lang="pl-PL" sz="2200">
              <a:latin typeface="Times New Roman" pitchFamily="18"/>
              <a:ea typeface="Gothic" pitchFamily="2"/>
              <a:cs typeface="Tahoma" pitchFamily="2"/>
            </a:endParaRPr>
          </a:p>
        </p:txBody>
      </p:sp>
      <p:sp>
        <p:nvSpPr>
          <p:cNvPr id="3" name="pole tekstowe 2"/>
          <p:cNvSpPr txBox="1"/>
          <p:nvPr/>
        </p:nvSpPr>
        <p:spPr>
          <a:xfrm>
            <a:off x="5806079" y="3940254"/>
            <a:ext cx="65" cy="324448"/>
          </a:xfrm>
          <a:prstGeom prst="rect">
            <a:avLst/>
          </a:prstGeom>
          <a:noFill/>
          <a:ln>
            <a:noFill/>
          </a:ln>
        </p:spPr>
        <p:txBody>
          <a:bodyPr wrap="none" lIns="0" tIns="0" rIns="0" bIns="0" compatLnSpc="0">
            <a:spAutoFit/>
          </a:bodyPr>
          <a:lstStyle/>
          <a:p>
            <a:pPr hangingPunct="0"/>
            <a:endParaRPr lang="pl-PL" sz="2200">
              <a:latin typeface="Times New Roman" pitchFamily="18"/>
              <a:ea typeface="Gothic" pitchFamily="2"/>
              <a:cs typeface="Tahoma" pitchFamily="2"/>
            </a:endParaRPr>
          </a:p>
        </p:txBody>
      </p:sp>
      <p:pic>
        <p:nvPicPr>
          <p:cNvPr id="4" name="Obraz 3"/>
          <p:cNvPicPr>
            <a:picLocks noChangeAspect="1"/>
          </p:cNvPicPr>
          <p:nvPr/>
        </p:nvPicPr>
        <p:blipFill>
          <a:blip r:embed="rId3">
            <a:lum/>
            <a:alphaModFix/>
          </a:blip>
          <a:srcRect/>
          <a:stretch>
            <a:fillRect/>
          </a:stretch>
        </p:blipFill>
        <p:spPr>
          <a:xfrm>
            <a:off x="4039765" y="6532"/>
            <a:ext cx="5111832" cy="6857968"/>
          </a:xfrm>
          <a:prstGeom prst="rect">
            <a:avLst/>
          </a:prstGeom>
          <a:noFill/>
          <a:ln>
            <a:noFill/>
          </a:ln>
        </p:spPr>
      </p:pic>
      <p:sp>
        <p:nvSpPr>
          <p:cNvPr id="5" name="pole tekstowe 4"/>
          <p:cNvSpPr txBox="1"/>
          <p:nvPr/>
        </p:nvSpPr>
        <p:spPr>
          <a:xfrm>
            <a:off x="207361" y="139778"/>
            <a:ext cx="3932591" cy="4045979"/>
          </a:xfrm>
          <a:prstGeom prst="rect">
            <a:avLst/>
          </a:prstGeom>
          <a:noFill/>
          <a:ln>
            <a:noFill/>
          </a:ln>
        </p:spPr>
        <p:txBody>
          <a:bodyPr wrap="square" lIns="0" tIns="0" rIns="0" bIns="0" compatLnSpc="0">
            <a:spAutoFit/>
          </a:bodyPr>
          <a:lstStyle/>
          <a:p>
            <a:pPr hangingPunct="0">
              <a:spcAft>
                <a:spcPts val="545"/>
              </a:spcAft>
            </a:pPr>
            <a:r>
              <a:rPr lang="pl-PL" dirty="0">
                <a:latin typeface="Arial" pitchFamily="34"/>
                <a:ea typeface="Gothic" pitchFamily="2"/>
                <a:cs typeface="Tahoma" pitchFamily="2"/>
              </a:rPr>
              <a:t>Reakcje te zachodzą szczególnie intensywnie w okresie wiosennym w strefach okołobiegunowych (po okresie braku dopływu światła słonecznego — nocy polarnej), powodując gwałtowny spadek zawartości ozonu nawet o kilkadziesiąt % w stosunku do średniej wieloletniej. Zjawisko to znane jest pod nazwą </a:t>
            </a:r>
            <a:r>
              <a:rPr lang="pl-PL" u="sng" dirty="0">
                <a:latin typeface="Arial" pitchFamily="34"/>
                <a:ea typeface="Gothic" pitchFamily="2"/>
                <a:cs typeface="Tahoma" pitchFamily="2"/>
              </a:rPr>
              <a:t>dziury ozonowej</a:t>
            </a:r>
            <a:r>
              <a:rPr lang="pl-PL" dirty="0">
                <a:latin typeface="Arial" pitchFamily="34"/>
                <a:ea typeface="Gothic" pitchFamily="2"/>
                <a:cs typeface="Tahoma" pitchFamily="2"/>
              </a:rPr>
              <a:t>.</a:t>
            </a:r>
          </a:p>
          <a:p>
            <a:pPr hangingPunct="0">
              <a:spcAft>
                <a:spcPts val="545"/>
              </a:spcAft>
            </a:pPr>
            <a:r>
              <a:rPr lang="pl-PL" dirty="0">
                <a:solidFill>
                  <a:srgbClr val="000000"/>
                </a:solidFill>
                <a:latin typeface="Arial" pitchFamily="34"/>
                <a:ea typeface="Gothic" pitchFamily="2"/>
                <a:cs typeface="Tahoma" pitchFamily="2"/>
              </a:rPr>
              <a:t>Charakterystyczny czas przebywania chloru w stratosferze wynosi 5–10 lat, a przeciętny czas migracji freonów z dolnych warstw atmosfery do troposfery wynosi kilkanaście lat/</a:t>
            </a:r>
          </a:p>
        </p:txBody>
      </p:sp>
      <p:pic>
        <p:nvPicPr>
          <p:cNvPr id="6" name="Obraz 5"/>
          <p:cNvPicPr>
            <a:picLocks noChangeAspect="1"/>
          </p:cNvPicPr>
          <p:nvPr/>
        </p:nvPicPr>
        <p:blipFill>
          <a:blip r:embed="rId4">
            <a:lum/>
            <a:alphaModFix/>
          </a:blip>
          <a:srcRect/>
          <a:stretch>
            <a:fillRect/>
          </a:stretch>
        </p:blipFill>
        <p:spPr>
          <a:xfrm>
            <a:off x="518564" y="4113344"/>
            <a:ext cx="3006556" cy="2730255"/>
          </a:xfrm>
          <a:prstGeom prst="rect">
            <a:avLst/>
          </a:prstGeom>
          <a:noFill/>
          <a:ln>
            <a:noFill/>
          </a:ln>
        </p:spPr>
      </p:pic>
    </p:spTree>
    <p:extLst>
      <p:ext uri="{BB962C8B-B14F-4D97-AF65-F5344CB8AC3E}">
        <p14:creationId xmlns:p14="http://schemas.microsoft.com/office/powerpoint/2010/main" val="4080816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6372225" cy="692150"/>
          </a:xfrm>
        </p:spPr>
        <p:txBody>
          <a:bodyPr/>
          <a:lstStyle/>
          <a:p>
            <a:r>
              <a:rPr lang="pl-PL" altLang="pl-PL" sz="3200" b="1" dirty="0" smtClean="0">
                <a:latin typeface="Arial" pitchFamily="34" charset="0"/>
              </a:rPr>
              <a:t>Budowa pionowa atmosfery</a:t>
            </a:r>
          </a:p>
        </p:txBody>
      </p:sp>
      <p:sp>
        <p:nvSpPr>
          <p:cNvPr id="37891" name="Rectangle 3"/>
          <p:cNvSpPr>
            <a:spLocks noGrp="1" noChangeArrowheads="1"/>
          </p:cNvSpPr>
          <p:nvPr>
            <p:ph type="body" idx="1"/>
          </p:nvPr>
        </p:nvSpPr>
        <p:spPr>
          <a:xfrm>
            <a:off x="0" y="1628775"/>
            <a:ext cx="6732588" cy="6237288"/>
          </a:xfrm>
        </p:spPr>
        <p:txBody>
          <a:bodyPr/>
          <a:lstStyle/>
          <a:p>
            <a:r>
              <a:rPr lang="pl-PL" altLang="pl-PL" sz="2400" smtClean="0">
                <a:latin typeface="Arial" pitchFamily="34" charset="0"/>
              </a:rPr>
              <a:t>Za umowną granicę przyjmuje się pierwsze 100 km. Jednak atmosfera sięga dużo wyżej. </a:t>
            </a:r>
          </a:p>
          <a:p>
            <a:r>
              <a:rPr lang="pl-PL" altLang="pl-PL" sz="2400" smtClean="0">
                <a:latin typeface="Arial" pitchFamily="34" charset="0"/>
              </a:rPr>
              <a:t>Warstwa do 100 km nosi nazwę homosfery charakteryzującą się stałym składem chemicznym (z wyjątkiem pary wodnej i tzw. gazów śladowych), </a:t>
            </a:r>
          </a:p>
          <a:p>
            <a:r>
              <a:rPr lang="pl-PL" altLang="pl-PL" sz="2400" smtClean="0">
                <a:latin typeface="Arial" pitchFamily="34" charset="0"/>
              </a:rPr>
              <a:t>Warstwa po wyżej 100 km nosi nazwę heterosfery. Występuje w niej zmienny skład chemicznym gazów atmosferycznych.</a:t>
            </a:r>
            <a:r>
              <a:rPr lang="pl-PL" altLang="pl-PL" sz="1800" smtClean="0"/>
              <a:t> </a:t>
            </a:r>
          </a:p>
          <a:p>
            <a:endParaRPr lang="pl-PL" altLang="pl-PL" smtClean="0"/>
          </a:p>
        </p:txBody>
      </p:sp>
      <p:pic>
        <p:nvPicPr>
          <p:cNvPr id="37892" name="Picture 5" descr="180px-Podzia%C5%82_atmosfer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5438" y="0"/>
            <a:ext cx="24685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90331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ymbol zastępczy daty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66E03D3E-884A-4F51-8359-10540209E581}" type="datetime1">
              <a:rPr lang="en-US" altLang="pl-PL" sz="1400" smtClean="0"/>
              <a:pPr/>
              <a:t>10/18/2020</a:t>
            </a:fld>
            <a:endParaRPr lang="pl-PL" altLang="pl-PL" sz="1400" smtClean="0"/>
          </a:p>
        </p:txBody>
      </p:sp>
      <p:sp>
        <p:nvSpPr>
          <p:cNvPr id="38915" name="Symbol zastępczy stopki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sz="1400" smtClean="0"/>
              <a:t>Krzysztof Markowicz kmark@igf.fuw.edu.pl</a:t>
            </a:r>
          </a:p>
        </p:txBody>
      </p:sp>
      <p:sp>
        <p:nvSpPr>
          <p:cNvPr id="38916" name="Rectangle 2"/>
          <p:cNvSpPr>
            <a:spLocks noGrp="1" noChangeArrowheads="1"/>
          </p:cNvSpPr>
          <p:nvPr>
            <p:ph type="title"/>
          </p:nvPr>
        </p:nvSpPr>
        <p:spPr>
          <a:xfrm>
            <a:off x="0" y="84138"/>
            <a:ext cx="9144000" cy="1066800"/>
          </a:xfrm>
        </p:spPr>
        <p:txBody>
          <a:bodyPr/>
          <a:lstStyle/>
          <a:p>
            <a:pPr eaLnBrk="1" hangingPunct="1"/>
            <a:r>
              <a:rPr lang="pl-PL" altLang="pl-PL" sz="3200" b="1" dirty="0" smtClean="0">
                <a:latin typeface="Arial" pitchFamily="34" charset="0"/>
                <a:cs typeface="Arial" pitchFamily="34" charset="0"/>
              </a:rPr>
              <a:t>Rozkład śladowych gazów w atmosferze</a:t>
            </a:r>
          </a:p>
        </p:txBody>
      </p:sp>
      <p:pic>
        <p:nvPicPr>
          <p:cNvPr id="38917" name="Picture 3" descr="rys1_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587625"/>
            <a:ext cx="7305675"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Line 4"/>
          <p:cNvSpPr>
            <a:spLocks noChangeShapeType="1"/>
          </p:cNvSpPr>
          <p:nvPr/>
        </p:nvSpPr>
        <p:spPr bwMode="auto">
          <a:xfrm flipV="1">
            <a:off x="5867400" y="4648200"/>
            <a:ext cx="381000" cy="1447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38919" name="Line 5"/>
          <p:cNvSpPr>
            <a:spLocks noChangeShapeType="1"/>
          </p:cNvSpPr>
          <p:nvPr/>
        </p:nvSpPr>
        <p:spPr bwMode="auto">
          <a:xfrm flipH="1">
            <a:off x="6934200" y="2590800"/>
            <a:ext cx="457200" cy="533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38920" name="Line 6"/>
          <p:cNvSpPr>
            <a:spLocks noChangeShapeType="1"/>
          </p:cNvSpPr>
          <p:nvPr/>
        </p:nvSpPr>
        <p:spPr bwMode="auto">
          <a:xfrm flipV="1">
            <a:off x="3733800" y="2895600"/>
            <a:ext cx="1447800" cy="762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38921" name="Rectangle 8"/>
          <p:cNvSpPr>
            <a:spLocks noChangeArrowheads="1"/>
          </p:cNvSpPr>
          <p:nvPr/>
        </p:nvSpPr>
        <p:spPr bwMode="auto">
          <a:xfrm>
            <a:off x="0" y="1627078"/>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pl-PL" altLang="pl-PL" dirty="0">
                <a:latin typeface="Arial" pitchFamily="34" charset="0"/>
                <a:cs typeface="Arial" pitchFamily="34" charset="0"/>
              </a:rPr>
              <a:t>Homosfera z&lt;100 km</a:t>
            </a:r>
            <a:br>
              <a:rPr lang="pl-PL" altLang="pl-PL" dirty="0">
                <a:latin typeface="Arial" pitchFamily="34" charset="0"/>
                <a:cs typeface="Arial" pitchFamily="34" charset="0"/>
              </a:rPr>
            </a:br>
            <a:r>
              <a:rPr lang="pl-PL" altLang="pl-PL" dirty="0">
                <a:latin typeface="Arial" pitchFamily="34" charset="0"/>
                <a:cs typeface="Arial" pitchFamily="34" charset="0"/>
              </a:rPr>
              <a:t>Heterosfera z&gt;100 km</a:t>
            </a:r>
          </a:p>
        </p:txBody>
      </p:sp>
    </p:spTree>
    <p:extLst>
      <p:ext uri="{BB962C8B-B14F-4D97-AF65-F5344CB8AC3E}">
        <p14:creationId xmlns:p14="http://schemas.microsoft.com/office/powerpoint/2010/main" val="3144486691"/>
      </p:ext>
    </p:extLst>
  </p:cSld>
  <p:clrMapOvr>
    <a:masterClrMapping/>
  </p:clrMapOvr>
  <p:transition>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a:xfrm>
            <a:off x="714375" y="142875"/>
            <a:ext cx="7772400" cy="1143000"/>
          </a:xfrm>
        </p:spPr>
        <p:txBody>
          <a:bodyPr/>
          <a:lstStyle/>
          <a:p>
            <a:pPr eaLnBrk="1" hangingPunct="1"/>
            <a:r>
              <a:rPr lang="pl-PL" altLang="pl-PL" sz="3200" b="1" dirty="0" smtClean="0">
                <a:latin typeface="Arial" pitchFamily="34" charset="0"/>
                <a:cs typeface="Arial" pitchFamily="34" charset="0"/>
              </a:rPr>
              <a:t>Podział atmosfery </a:t>
            </a:r>
          </a:p>
        </p:txBody>
      </p:sp>
      <p:pic>
        <p:nvPicPr>
          <p:cNvPr id="39941" name="Picture 3" descr="prof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357313"/>
            <a:ext cx="36004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4" descr="atmos_layers_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00188"/>
            <a:ext cx="4953000"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59114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3">
            <a:lum/>
            <a:alphaModFix/>
          </a:blip>
          <a:srcRect/>
          <a:stretch>
            <a:fillRect/>
          </a:stretch>
        </p:blipFill>
        <p:spPr>
          <a:xfrm>
            <a:off x="0" y="1036909"/>
            <a:ext cx="4160915" cy="5184544"/>
          </a:xfrm>
          <a:prstGeom prst="rect">
            <a:avLst/>
          </a:prstGeom>
          <a:noFill/>
          <a:ln>
            <a:noFill/>
          </a:ln>
        </p:spPr>
      </p:pic>
      <p:pic>
        <p:nvPicPr>
          <p:cNvPr id="3" name="Obraz 2"/>
          <p:cNvPicPr>
            <a:picLocks noChangeAspect="1"/>
          </p:cNvPicPr>
          <p:nvPr/>
        </p:nvPicPr>
        <p:blipFill>
          <a:blip r:embed="rId4">
            <a:lum/>
            <a:alphaModFix/>
          </a:blip>
          <a:srcRect/>
          <a:stretch>
            <a:fillRect/>
          </a:stretch>
        </p:blipFill>
        <p:spPr>
          <a:xfrm>
            <a:off x="2903040" y="1045727"/>
            <a:ext cx="4436198" cy="5184544"/>
          </a:xfrm>
          <a:prstGeom prst="rect">
            <a:avLst/>
          </a:prstGeom>
          <a:noFill/>
          <a:ln>
            <a:noFill/>
          </a:ln>
        </p:spPr>
      </p:pic>
      <p:pic>
        <p:nvPicPr>
          <p:cNvPr id="4" name="Obraz 3"/>
          <p:cNvPicPr>
            <a:picLocks noChangeAspect="1"/>
          </p:cNvPicPr>
          <p:nvPr/>
        </p:nvPicPr>
        <p:blipFill>
          <a:blip r:embed="rId5">
            <a:lum/>
            <a:alphaModFix/>
          </a:blip>
          <a:srcRect/>
          <a:stretch>
            <a:fillRect/>
          </a:stretch>
        </p:blipFill>
        <p:spPr>
          <a:xfrm>
            <a:off x="6013440" y="1036909"/>
            <a:ext cx="4147200" cy="5184544"/>
          </a:xfrm>
          <a:prstGeom prst="rect">
            <a:avLst/>
          </a:prstGeom>
          <a:noFill/>
          <a:ln>
            <a:noFill/>
          </a:ln>
        </p:spPr>
      </p:pic>
    </p:spTree>
    <p:extLst>
      <p:ext uri="{BB962C8B-B14F-4D97-AF65-F5344CB8AC3E}">
        <p14:creationId xmlns:p14="http://schemas.microsoft.com/office/powerpoint/2010/main" val="4140404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95288" y="0"/>
            <a:ext cx="7772400" cy="836613"/>
          </a:xfrm>
        </p:spPr>
        <p:txBody>
          <a:bodyPr/>
          <a:lstStyle/>
          <a:p>
            <a:r>
              <a:rPr lang="pl-PL" altLang="pl-PL" sz="3200" b="1" dirty="0" smtClean="0">
                <a:latin typeface="Arial" pitchFamily="34" charset="0"/>
              </a:rPr>
              <a:t>Hydrosfera</a:t>
            </a:r>
          </a:p>
        </p:txBody>
      </p:sp>
      <p:sp>
        <p:nvSpPr>
          <p:cNvPr id="40963" name="Rectangle 3"/>
          <p:cNvSpPr>
            <a:spLocks noGrp="1" noChangeArrowheads="1"/>
          </p:cNvSpPr>
          <p:nvPr>
            <p:ph type="body" idx="1"/>
          </p:nvPr>
        </p:nvSpPr>
        <p:spPr>
          <a:xfrm>
            <a:off x="357188" y="785813"/>
            <a:ext cx="8572500" cy="5857875"/>
          </a:xfrm>
        </p:spPr>
        <p:txBody>
          <a:bodyPr/>
          <a:lstStyle/>
          <a:p>
            <a:r>
              <a:rPr lang="pl-PL" altLang="pl-PL" sz="2400" smtClean="0">
                <a:latin typeface="Arial" pitchFamily="34" charset="0"/>
                <a:cs typeface="Arial" pitchFamily="34" charset="0"/>
              </a:rPr>
              <a:t>Hydrosfera - jedna z geosfer, ogół wód na Ziemi - wody podziemne, powierzchniowe wraz z rzekami, jeziorami, lodowcami, morzami i oceanami, a także parą wodną w powietrzu.</a:t>
            </a:r>
          </a:p>
          <a:p>
            <a:r>
              <a:rPr lang="pl-PL" altLang="pl-PL" sz="2400" smtClean="0">
                <a:latin typeface="Arial" pitchFamily="34" charset="0"/>
                <a:cs typeface="Arial" pitchFamily="34" charset="0"/>
              </a:rPr>
              <a:t>Hydrosferę można podzielić na dwie części: oceanosferę i wody na lądach.</a:t>
            </a:r>
          </a:p>
          <a:p>
            <a:r>
              <a:rPr lang="pl-PL" altLang="pl-PL" sz="2400" smtClean="0">
                <a:latin typeface="Arial" pitchFamily="34" charset="0"/>
                <a:cs typeface="Arial" pitchFamily="34" charset="0"/>
              </a:rPr>
              <a:t>W większości hydrosferę tworzą wody słone, bo aż 97.5%. Słodka woda to 2.5%. </a:t>
            </a:r>
          </a:p>
          <a:p>
            <a:r>
              <a:rPr lang="pl-PL" altLang="pl-PL" sz="2400" smtClean="0">
                <a:latin typeface="Arial" pitchFamily="34" charset="0"/>
                <a:cs typeface="Arial" pitchFamily="34" charset="0"/>
              </a:rPr>
              <a:t>2/3 wody słodkiej skoncentrowane jest w lodowcach, trwałej pokrywie śnieżnej i wiecznej zmarzlinie w Antarktyce, Arktyce i w wysokich górach. Pozostała część wody słodkiej przypada na wody podziemne, jeziora, rzeki.</a:t>
            </a:r>
          </a:p>
          <a:p>
            <a:endParaRPr lang="pl-PL" altLang="pl-PL" smtClean="0"/>
          </a:p>
        </p:txBody>
      </p:sp>
    </p:spTree>
    <p:extLst>
      <p:ext uri="{BB962C8B-B14F-4D97-AF65-F5344CB8AC3E}">
        <p14:creationId xmlns:p14="http://schemas.microsoft.com/office/powerpoint/2010/main" val="38778314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ytuł 1"/>
          <p:cNvSpPr>
            <a:spLocks noGrp="1"/>
          </p:cNvSpPr>
          <p:nvPr>
            <p:ph type="title"/>
          </p:nvPr>
        </p:nvSpPr>
        <p:spPr>
          <a:xfrm>
            <a:off x="785813" y="0"/>
            <a:ext cx="7772400" cy="857250"/>
          </a:xfrm>
        </p:spPr>
        <p:txBody>
          <a:bodyPr/>
          <a:lstStyle/>
          <a:p>
            <a:r>
              <a:rPr lang="pl-PL" altLang="pl-PL" sz="3200" b="1" dirty="0" smtClean="0">
                <a:latin typeface="Arial" pitchFamily="34" charset="0"/>
                <a:cs typeface="Arial" pitchFamily="34" charset="0"/>
              </a:rPr>
              <a:t>Oceany</a:t>
            </a:r>
            <a:endParaRPr lang="en-US" altLang="pl-PL" sz="3200" b="1" dirty="0" smtClean="0">
              <a:latin typeface="Arial" pitchFamily="34" charset="0"/>
              <a:cs typeface="Arial" pitchFamily="34" charset="0"/>
            </a:endParaRPr>
          </a:p>
        </p:txBody>
      </p:sp>
      <p:sp>
        <p:nvSpPr>
          <p:cNvPr id="41987" name="Symbol zastępczy zawartości 2"/>
          <p:cNvSpPr>
            <a:spLocks noGrp="1"/>
          </p:cNvSpPr>
          <p:nvPr>
            <p:ph idx="1"/>
          </p:nvPr>
        </p:nvSpPr>
        <p:spPr>
          <a:xfrm>
            <a:off x="500063" y="1214438"/>
            <a:ext cx="8429625" cy="4114800"/>
          </a:xfrm>
        </p:spPr>
        <p:txBody>
          <a:bodyPr/>
          <a:lstStyle/>
          <a:p>
            <a:r>
              <a:rPr lang="pl-PL" altLang="pl-PL" sz="2400" smtClean="0">
                <a:latin typeface="Arial" pitchFamily="34" charset="0"/>
                <a:cs typeface="Arial" pitchFamily="34" charset="0"/>
              </a:rPr>
              <a:t>Wody słone to główne oceany. Pokrywają one 70.8% powierzchni Ziemi. Przy czym na półkuli południowej pokrywają 81% a na północnej 61%. </a:t>
            </a:r>
          </a:p>
          <a:p>
            <a:r>
              <a:rPr lang="pl-PL" altLang="pl-PL" sz="2400" smtClean="0">
                <a:latin typeface="Arial" pitchFamily="34" charset="0"/>
                <a:cs typeface="Arial" pitchFamily="34" charset="0"/>
              </a:rPr>
              <a:t>Średnia głębokość to 3711 metra.</a:t>
            </a:r>
          </a:p>
          <a:p>
            <a:r>
              <a:rPr lang="pl-PL" altLang="pl-PL" sz="2400" smtClean="0">
                <a:latin typeface="Arial" pitchFamily="34" charset="0"/>
                <a:cs typeface="Arial" pitchFamily="34" charset="0"/>
              </a:rPr>
              <a:t>Średnie zasolenie wód wynosi ok. 35‰ i waha się w granicach: 34.5‰ w okolicach równika, 38‰ w strefie około zwrotnikowej, 30‰ w strefie okołobiegunowej.</a:t>
            </a:r>
            <a:br>
              <a:rPr lang="pl-PL" altLang="pl-PL" sz="2400" smtClean="0">
                <a:latin typeface="Arial" pitchFamily="34" charset="0"/>
                <a:cs typeface="Arial" pitchFamily="34" charset="0"/>
              </a:rPr>
            </a:br>
            <a:endParaRPr lang="en-US" altLang="pl-PL" sz="2400" smtClean="0">
              <a:latin typeface="Arial" pitchFamily="34" charset="0"/>
              <a:cs typeface="Arial" pitchFamily="34" charset="0"/>
            </a:endParaRPr>
          </a:p>
        </p:txBody>
      </p:sp>
      <p:sp>
        <p:nvSpPr>
          <p:cNvPr id="41988"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30F581F4-2555-4220-B544-76C4A73386E3}" type="slidenum">
              <a:rPr lang="en-US" altLang="pl-PL" sz="1400" smtClean="0"/>
              <a:pPr/>
              <a:t>48</a:t>
            </a:fld>
            <a:endParaRPr lang="en-US" altLang="pl-PL" sz="1400" smtClean="0"/>
          </a:p>
        </p:txBody>
      </p:sp>
    </p:spTree>
    <p:extLst>
      <p:ext uri="{BB962C8B-B14F-4D97-AF65-F5344CB8AC3E}">
        <p14:creationId xmlns:p14="http://schemas.microsoft.com/office/powerpoint/2010/main" val="25884886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ytuł 1"/>
          <p:cNvSpPr>
            <a:spLocks noGrp="1"/>
          </p:cNvSpPr>
          <p:nvPr>
            <p:ph type="title"/>
          </p:nvPr>
        </p:nvSpPr>
        <p:spPr>
          <a:xfrm>
            <a:off x="785813" y="0"/>
            <a:ext cx="7772400" cy="857250"/>
          </a:xfrm>
        </p:spPr>
        <p:txBody>
          <a:bodyPr/>
          <a:lstStyle/>
          <a:p>
            <a:r>
              <a:rPr lang="pl-PL" altLang="pl-PL" sz="3200" smtClean="0">
                <a:latin typeface="Arial" pitchFamily="34" charset="0"/>
                <a:cs typeface="Arial" pitchFamily="34" charset="0"/>
              </a:rPr>
              <a:t>Struktura pionowa oceanów</a:t>
            </a:r>
            <a:endParaRPr lang="en-US" altLang="pl-PL" sz="3200" smtClean="0">
              <a:latin typeface="Arial" pitchFamily="34" charset="0"/>
              <a:cs typeface="Arial" pitchFamily="34" charset="0"/>
            </a:endParaRPr>
          </a:p>
        </p:txBody>
      </p:sp>
      <p:sp>
        <p:nvSpPr>
          <p:cNvPr id="43011" name="Symbol zastępczy zawartości 2"/>
          <p:cNvSpPr>
            <a:spLocks noGrp="1"/>
          </p:cNvSpPr>
          <p:nvPr>
            <p:ph idx="1"/>
          </p:nvPr>
        </p:nvSpPr>
        <p:spPr>
          <a:xfrm>
            <a:off x="685800" y="4786313"/>
            <a:ext cx="7772400" cy="1857375"/>
          </a:xfrm>
        </p:spPr>
        <p:txBody>
          <a:bodyPr/>
          <a:lstStyle/>
          <a:p>
            <a:r>
              <a:rPr lang="pl-PL" altLang="pl-PL" sz="2400" smtClean="0">
                <a:latin typeface="Arial" pitchFamily="34" charset="0"/>
                <a:cs typeface="Arial" pitchFamily="34" charset="0"/>
              </a:rPr>
              <a:t>warstwa mieszania</a:t>
            </a:r>
          </a:p>
          <a:p>
            <a:r>
              <a:rPr lang="pl-PL" altLang="pl-PL" sz="2400" smtClean="0">
                <a:latin typeface="Arial" pitchFamily="34" charset="0"/>
                <a:cs typeface="Arial" pitchFamily="34" charset="0"/>
              </a:rPr>
              <a:t>warstwa przejściowa – termoklina</a:t>
            </a:r>
          </a:p>
          <a:p>
            <a:r>
              <a:rPr lang="pl-PL" altLang="pl-PL" sz="2400" smtClean="0">
                <a:latin typeface="Arial" pitchFamily="34" charset="0"/>
                <a:cs typeface="Arial" pitchFamily="34" charset="0"/>
              </a:rPr>
              <a:t>głębia oceaniczna</a:t>
            </a:r>
            <a:endParaRPr lang="en-US" altLang="pl-PL" sz="2400" smtClean="0">
              <a:latin typeface="Arial" pitchFamily="34" charset="0"/>
              <a:cs typeface="Arial" pitchFamily="34" charset="0"/>
            </a:endParaRPr>
          </a:p>
        </p:txBody>
      </p:sp>
      <p:sp>
        <p:nvSpPr>
          <p:cNvPr id="43012"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37CD63BC-4946-46F0-894D-EEB23211002F}" type="slidenum">
              <a:rPr lang="en-US" altLang="pl-PL" sz="1400" smtClean="0"/>
              <a:pPr/>
              <a:t>49</a:t>
            </a:fld>
            <a:endParaRPr lang="en-US" altLang="pl-PL" sz="1400" smtClean="0"/>
          </a:p>
        </p:txBody>
      </p:sp>
      <p:pic>
        <p:nvPicPr>
          <p:cNvPr id="43013" name="Picture 2" descr="http://1.bp.blogspot.com/_zwaRuUhzrcM/SrZwF3l1cHI/AAAAAAAACWE/g3QzWoVRRPY/s400/thermoc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928688"/>
            <a:ext cx="38100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4" descr="depiction of mixed layer above pycnocline above deep layer betwen greenland and antarctica, description follo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1285875"/>
            <a:ext cx="360045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8022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zawartości 2"/>
          <p:cNvSpPr>
            <a:spLocks noGrp="1"/>
          </p:cNvSpPr>
          <p:nvPr>
            <p:ph idx="1"/>
          </p:nvPr>
        </p:nvSpPr>
        <p:spPr>
          <a:xfrm>
            <a:off x="179388" y="404813"/>
            <a:ext cx="8278812" cy="5691187"/>
          </a:xfrm>
        </p:spPr>
        <p:txBody>
          <a:bodyPr/>
          <a:lstStyle/>
          <a:p>
            <a:r>
              <a:rPr lang="pl-PL" altLang="pl-PL" sz="2400" smtClean="0">
                <a:latin typeface="Arial" pitchFamily="34" charset="0"/>
                <a:cs typeface="Arial" pitchFamily="34" charset="0"/>
              </a:rPr>
              <a:t>Cyrkulacje atmosferyczne i oceaniczne jako mechanizmy redystrybucji energii. Globalna cyrkulacja atmosfery i jej najważniejsze zaburzenia (monsuny, ENSO). Cyrkulacja termohalinowa oceanów.</a:t>
            </a:r>
          </a:p>
          <a:p>
            <a:r>
              <a:rPr lang="pl-PL" altLang="pl-PL" sz="2400" smtClean="0">
                <a:latin typeface="Arial" pitchFamily="34" charset="0"/>
                <a:cs typeface="Arial" pitchFamily="34" charset="0"/>
              </a:rPr>
              <a:t>Skale czasu procesów rządzących zmianami klimatu. Globalne zmiany klimatu: przyczyny naturalne i antropogeniczne. </a:t>
            </a:r>
          </a:p>
          <a:p>
            <a:r>
              <a:rPr lang="pl-PL" altLang="pl-PL" sz="2400" smtClean="0">
                <a:latin typeface="Arial" pitchFamily="34" charset="0"/>
                <a:cs typeface="Arial" pitchFamily="34" charset="0"/>
              </a:rPr>
              <a:t>Niestabilność przepływów atmosferycznych. Pojęcie przewidywalności zjawisk atmosferycznych (predictability). Problem niedokładnej znajomości stanu początkowego ("efekt motyla") i problem niepełnej znajomości systemu. Prognozowanie pogody i klimatu. </a:t>
            </a:r>
          </a:p>
        </p:txBody>
      </p:sp>
      <p:sp>
        <p:nvSpPr>
          <p:cNvPr id="7171"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21F1B4C8-2F38-45EB-A435-A55B6A1CC53F}" type="slidenum">
              <a:rPr lang="en-US" altLang="pl-PL" sz="1400" smtClean="0"/>
              <a:pPr/>
              <a:t>5</a:t>
            </a:fld>
            <a:endParaRPr lang="en-US" altLang="pl-PL" sz="1400" smtClean="0"/>
          </a:p>
        </p:txBody>
      </p:sp>
    </p:spTree>
    <p:extLst>
      <p:ext uri="{BB962C8B-B14F-4D97-AF65-F5344CB8AC3E}">
        <p14:creationId xmlns:p14="http://schemas.microsoft.com/office/powerpoint/2010/main" val="23876113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ytuł 1"/>
          <p:cNvSpPr>
            <a:spLocks noGrp="1"/>
          </p:cNvSpPr>
          <p:nvPr>
            <p:ph type="title"/>
          </p:nvPr>
        </p:nvSpPr>
        <p:spPr>
          <a:xfrm>
            <a:off x="642938" y="142875"/>
            <a:ext cx="7772400" cy="1143000"/>
          </a:xfrm>
        </p:spPr>
        <p:txBody>
          <a:bodyPr/>
          <a:lstStyle/>
          <a:p>
            <a:r>
              <a:rPr lang="pl-PL" altLang="pl-PL" sz="3200" smtClean="0">
                <a:latin typeface="Arial" pitchFamily="34" charset="0"/>
                <a:cs typeface="Arial" pitchFamily="34" charset="0"/>
              </a:rPr>
              <a:t>Różnice pomiędzy oceanem a atmosferą</a:t>
            </a:r>
            <a:endParaRPr lang="en-US" altLang="pl-PL" sz="3200" smtClean="0">
              <a:latin typeface="Arial" pitchFamily="34" charset="0"/>
              <a:cs typeface="Arial" pitchFamily="34" charset="0"/>
            </a:endParaRPr>
          </a:p>
        </p:txBody>
      </p:sp>
      <p:sp>
        <p:nvSpPr>
          <p:cNvPr id="44035" name="Symbol zastępczy zawartości 2"/>
          <p:cNvSpPr>
            <a:spLocks noGrp="1"/>
          </p:cNvSpPr>
          <p:nvPr>
            <p:ph idx="1"/>
          </p:nvPr>
        </p:nvSpPr>
        <p:spPr>
          <a:xfrm>
            <a:off x="571500" y="1428750"/>
            <a:ext cx="8215313" cy="4114800"/>
          </a:xfrm>
        </p:spPr>
        <p:txBody>
          <a:bodyPr/>
          <a:lstStyle/>
          <a:p>
            <a:r>
              <a:rPr lang="pl-PL" altLang="pl-PL" sz="2400" smtClean="0">
                <a:latin typeface="Arial" pitchFamily="34" charset="0"/>
                <a:cs typeface="Arial" pitchFamily="34" charset="0"/>
              </a:rPr>
              <a:t>Woda ma około 4 większą pojemność cieplną</a:t>
            </a:r>
          </a:p>
          <a:p>
            <a:r>
              <a:rPr lang="pl-PL" altLang="pl-PL" sz="2400" smtClean="0">
                <a:latin typeface="Arial" pitchFamily="34" charset="0"/>
                <a:cs typeface="Arial" pitchFamily="34" charset="0"/>
              </a:rPr>
              <a:t>Masa całej atmosfery jest równoważna około 10-cio metrowej warstwie wody.</a:t>
            </a:r>
          </a:p>
          <a:p>
            <a:r>
              <a:rPr lang="pl-PL" altLang="pl-PL" sz="2400" smtClean="0">
                <a:latin typeface="Arial" pitchFamily="34" charset="0"/>
                <a:cs typeface="Arial" pitchFamily="34" charset="0"/>
              </a:rPr>
              <a:t>Atmosfera podgrzewana jest (przez promieniowanie słoneczne) od dołu (od powierzchni Zimie) podczas gdy woda podgrzewana jest od góry. Ma to znaczenie dla rozwoju konwekcji w atmosferze i oceanach. </a:t>
            </a:r>
          </a:p>
          <a:p>
            <a:endParaRPr lang="en-US" altLang="pl-PL" smtClean="0"/>
          </a:p>
        </p:txBody>
      </p:sp>
      <p:sp>
        <p:nvSpPr>
          <p:cNvPr id="44036"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E2AE18B2-0732-43E2-9DCB-982E23EC45AD}" type="slidenum">
              <a:rPr lang="en-US" altLang="pl-PL" sz="1400" smtClean="0"/>
              <a:pPr/>
              <a:t>50</a:t>
            </a:fld>
            <a:endParaRPr lang="en-US" altLang="pl-PL" sz="1400" smtClean="0"/>
          </a:p>
        </p:txBody>
      </p:sp>
    </p:spTree>
    <p:extLst>
      <p:ext uri="{BB962C8B-B14F-4D97-AF65-F5344CB8AC3E}">
        <p14:creationId xmlns:p14="http://schemas.microsoft.com/office/powerpoint/2010/main" val="28208214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ytuł 1"/>
          <p:cNvSpPr>
            <a:spLocks noGrp="1"/>
          </p:cNvSpPr>
          <p:nvPr>
            <p:ph type="title"/>
          </p:nvPr>
        </p:nvSpPr>
        <p:spPr>
          <a:xfrm>
            <a:off x="571500" y="0"/>
            <a:ext cx="8286750" cy="1143000"/>
          </a:xfrm>
        </p:spPr>
        <p:txBody>
          <a:bodyPr>
            <a:normAutofit/>
          </a:bodyPr>
          <a:lstStyle/>
          <a:p>
            <a:r>
              <a:rPr lang="pl-PL" altLang="pl-PL" sz="2800" b="1" dirty="0" smtClean="0">
                <a:latin typeface="Arial" pitchFamily="34" charset="0"/>
                <a:cs typeface="Arial" pitchFamily="34" charset="0"/>
              </a:rPr>
              <a:t>Interakcje pomiędzy atmosferą a oceanem</a:t>
            </a:r>
            <a:endParaRPr lang="en-US" altLang="pl-PL" sz="2800" b="1" dirty="0" smtClean="0">
              <a:latin typeface="Arial" pitchFamily="34" charset="0"/>
              <a:cs typeface="Arial" pitchFamily="34" charset="0"/>
            </a:endParaRPr>
          </a:p>
        </p:txBody>
      </p:sp>
      <p:sp>
        <p:nvSpPr>
          <p:cNvPr id="45059" name="Symbol zastępczy zawartości 2"/>
          <p:cNvSpPr>
            <a:spLocks noGrp="1"/>
          </p:cNvSpPr>
          <p:nvPr>
            <p:ph idx="1"/>
          </p:nvPr>
        </p:nvSpPr>
        <p:spPr>
          <a:xfrm>
            <a:off x="500063" y="1071563"/>
            <a:ext cx="8358187" cy="4114800"/>
          </a:xfrm>
        </p:spPr>
        <p:txBody>
          <a:bodyPr/>
          <a:lstStyle/>
          <a:p>
            <a:pPr>
              <a:buFontTx/>
              <a:buNone/>
            </a:pPr>
            <a:r>
              <a:rPr lang="pl-PL" altLang="pl-PL" sz="2400" smtClean="0">
                <a:latin typeface="Arial" pitchFamily="34" charset="0"/>
                <a:cs typeface="Arial" pitchFamily="34" charset="0"/>
              </a:rPr>
              <a:t>	Wymiana: </a:t>
            </a:r>
          </a:p>
          <a:p>
            <a:r>
              <a:rPr lang="pl-PL" altLang="pl-PL" sz="2400" smtClean="0">
                <a:latin typeface="Arial" pitchFamily="34" charset="0"/>
                <a:cs typeface="Arial" pitchFamily="34" charset="0"/>
              </a:rPr>
              <a:t>energii</a:t>
            </a:r>
          </a:p>
          <a:p>
            <a:r>
              <a:rPr lang="pl-PL" altLang="pl-PL" sz="2400" smtClean="0">
                <a:latin typeface="Arial" pitchFamily="34" charset="0"/>
                <a:cs typeface="Arial" pitchFamily="34" charset="0"/>
              </a:rPr>
              <a:t>pędu</a:t>
            </a:r>
          </a:p>
          <a:p>
            <a:r>
              <a:rPr lang="pl-PL" altLang="pl-PL" sz="2400" smtClean="0">
                <a:latin typeface="Arial" pitchFamily="34" charset="0"/>
                <a:cs typeface="Arial" pitchFamily="34" charset="0"/>
              </a:rPr>
              <a:t>pary wodnej</a:t>
            </a:r>
          </a:p>
          <a:p>
            <a:r>
              <a:rPr lang="pl-PL" altLang="pl-PL" sz="2400" smtClean="0">
                <a:latin typeface="Arial" pitchFamily="34" charset="0"/>
                <a:cs typeface="Arial" pitchFamily="34" charset="0"/>
              </a:rPr>
              <a:t>dwutlenku węgla</a:t>
            </a:r>
          </a:p>
          <a:p>
            <a:r>
              <a:rPr lang="pl-PL" altLang="pl-PL" sz="2400" smtClean="0">
                <a:latin typeface="Arial" pitchFamily="34" charset="0"/>
                <a:cs typeface="Arial" pitchFamily="34" charset="0"/>
              </a:rPr>
              <a:t>soli morskiej (produkcja aerozolu morskiego)</a:t>
            </a:r>
          </a:p>
        </p:txBody>
      </p:sp>
      <p:sp>
        <p:nvSpPr>
          <p:cNvPr id="45060"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931C4D7E-B290-4828-B114-E619B09F9276}" type="slidenum">
              <a:rPr lang="en-US" altLang="pl-PL" sz="1400" smtClean="0"/>
              <a:pPr/>
              <a:t>51</a:t>
            </a:fld>
            <a:endParaRPr lang="en-US" altLang="pl-PL" sz="1400" smtClean="0"/>
          </a:p>
        </p:txBody>
      </p:sp>
    </p:spTree>
    <p:extLst>
      <p:ext uri="{BB962C8B-B14F-4D97-AF65-F5344CB8AC3E}">
        <p14:creationId xmlns:p14="http://schemas.microsoft.com/office/powerpoint/2010/main" val="2607720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ytuł 1"/>
          <p:cNvSpPr>
            <a:spLocks noGrp="1"/>
          </p:cNvSpPr>
          <p:nvPr>
            <p:ph type="title"/>
          </p:nvPr>
        </p:nvSpPr>
        <p:spPr>
          <a:xfrm>
            <a:off x="642938" y="0"/>
            <a:ext cx="7772400" cy="1143000"/>
          </a:xfrm>
        </p:spPr>
        <p:txBody>
          <a:bodyPr/>
          <a:lstStyle/>
          <a:p>
            <a:r>
              <a:rPr lang="pl-PL" altLang="pl-PL" sz="3200" b="1" dirty="0" smtClean="0">
                <a:latin typeface="Arial" pitchFamily="34" charset="0"/>
                <a:cs typeface="Arial" pitchFamily="34" charset="0"/>
              </a:rPr>
              <a:t>Deterministyczny i stochastyczny opis zjawisk meteorologicznych.</a:t>
            </a:r>
            <a:endParaRPr lang="en-US" altLang="pl-PL" sz="3200" b="1" dirty="0" smtClean="0">
              <a:latin typeface="Arial" pitchFamily="34" charset="0"/>
              <a:cs typeface="Arial" pitchFamily="34" charset="0"/>
            </a:endParaRPr>
          </a:p>
        </p:txBody>
      </p:sp>
      <p:sp>
        <p:nvSpPr>
          <p:cNvPr id="10243" name="Symbol zastępczy zawartości 2"/>
          <p:cNvSpPr>
            <a:spLocks noGrp="1"/>
          </p:cNvSpPr>
          <p:nvPr>
            <p:ph idx="1"/>
          </p:nvPr>
        </p:nvSpPr>
        <p:spPr>
          <a:xfrm>
            <a:off x="250825" y="1357313"/>
            <a:ext cx="8642350" cy="5024437"/>
          </a:xfrm>
        </p:spPr>
        <p:txBody>
          <a:bodyPr/>
          <a:lstStyle/>
          <a:p>
            <a:r>
              <a:rPr lang="pl-PL" altLang="pl-PL" sz="2400" smtClean="0">
                <a:latin typeface="Arial" pitchFamily="34" charset="0"/>
                <a:cs typeface="Arial" pitchFamily="34" charset="0"/>
              </a:rPr>
              <a:t>Atmosfera wraz z hydrosferą stanowią układ dynamiczny opisywany przez nieliniowe równania różniczkowe. </a:t>
            </a:r>
          </a:p>
          <a:p>
            <a:r>
              <a:rPr lang="pl-PL" altLang="pl-PL" sz="2400" smtClean="0">
                <a:latin typeface="Arial" pitchFamily="34" charset="0"/>
                <a:cs typeface="Arial" pitchFamily="34" charset="0"/>
              </a:rPr>
              <a:t>Okazuje się, że niewielkie zaburzenie warunków początkowych powoduje rosnące wykładniczo z czasem zmiany w zachowaniu układu. Popularnie nazywane jest to </a:t>
            </a:r>
            <a:r>
              <a:rPr lang="pl-PL" altLang="pl-PL" sz="2400" smtClean="0">
                <a:solidFill>
                  <a:schemeClr val="folHlink"/>
                </a:solidFill>
                <a:latin typeface="Arial" pitchFamily="34" charset="0"/>
                <a:cs typeface="Arial" pitchFamily="34" charset="0"/>
              </a:rPr>
              <a:t>efektem motyla</a:t>
            </a:r>
            <a:r>
              <a:rPr lang="pl-PL" altLang="pl-PL" sz="2400" smtClean="0">
                <a:latin typeface="Arial" pitchFamily="34" charset="0"/>
                <a:cs typeface="Arial" pitchFamily="34" charset="0"/>
              </a:rPr>
              <a:t> - znikoma różnica na jakimś etapie może po dłuższym czasie urosnąć do dowolnie dużych rozmiarów. </a:t>
            </a:r>
          </a:p>
          <a:p>
            <a:r>
              <a:rPr lang="pl-PL" altLang="pl-PL" sz="2400" smtClean="0">
                <a:latin typeface="Arial" pitchFamily="34" charset="0"/>
                <a:cs typeface="Arial" pitchFamily="34" charset="0"/>
              </a:rPr>
              <a:t>Powoduje to mimo, że model jest  deterministyczny, w dłuższej skali czasowej wydaje się zachowywać w sposób losowy. </a:t>
            </a:r>
          </a:p>
        </p:txBody>
      </p:sp>
      <p:sp>
        <p:nvSpPr>
          <p:cNvPr id="10244"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22A85720-B301-4FBE-BF5C-4A6B5536E41B}" type="slidenum">
              <a:rPr lang="en-US" altLang="pl-PL" sz="1400" smtClean="0"/>
              <a:pPr/>
              <a:t>6</a:t>
            </a:fld>
            <a:endParaRPr lang="en-US" altLang="pl-PL" sz="1400" smtClean="0"/>
          </a:p>
        </p:txBody>
      </p:sp>
      <p:pic>
        <p:nvPicPr>
          <p:cNvPr id="1024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5229225"/>
            <a:ext cx="495935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623175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endParaRPr lang="pl-PL" altLang="pl-PL" smtClean="0"/>
          </a:p>
        </p:txBody>
      </p:sp>
      <p:sp>
        <p:nvSpPr>
          <p:cNvPr id="11267" name="Rectangle 3"/>
          <p:cNvSpPr>
            <a:spLocks noGrp="1" noChangeArrowheads="1"/>
          </p:cNvSpPr>
          <p:nvPr>
            <p:ph type="body" idx="1"/>
          </p:nvPr>
        </p:nvSpPr>
        <p:spPr/>
        <p:txBody>
          <a:bodyPr/>
          <a:lstStyle/>
          <a:p>
            <a:endParaRPr lang="pl-PL" altLang="pl-PL" smtClean="0"/>
          </a:p>
        </p:txBody>
      </p:sp>
      <p:sp>
        <p:nvSpPr>
          <p:cNvPr id="11268" name="AutoShape 5" descr="MS_2250_ens"/>
          <p:cNvSpPr>
            <a:spLocks noChangeAspect="1" noChangeArrowheads="1"/>
          </p:cNvSpPr>
          <p:nvPr/>
        </p:nvSpPr>
        <p:spPr bwMode="auto">
          <a:xfrm>
            <a:off x="762000" y="590550"/>
            <a:ext cx="762000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a:p>
        </p:txBody>
      </p:sp>
      <p:sp>
        <p:nvSpPr>
          <p:cNvPr id="11269" name="AutoShape 7" descr="MS_2250_ens"/>
          <p:cNvSpPr>
            <a:spLocks noChangeAspect="1" noChangeArrowheads="1"/>
          </p:cNvSpPr>
          <p:nvPr/>
        </p:nvSpPr>
        <p:spPr bwMode="auto">
          <a:xfrm>
            <a:off x="762000" y="590550"/>
            <a:ext cx="762000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a:p>
        </p:txBody>
      </p:sp>
      <p:sp>
        <p:nvSpPr>
          <p:cNvPr id="11270" name="AutoShape 9" descr="MS_2250_ens"/>
          <p:cNvSpPr>
            <a:spLocks noChangeAspect="1" noChangeArrowheads="1"/>
          </p:cNvSpPr>
          <p:nvPr/>
        </p:nvSpPr>
        <p:spPr bwMode="auto">
          <a:xfrm>
            <a:off x="762000" y="590550"/>
            <a:ext cx="762000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a:p>
        </p:txBody>
      </p:sp>
      <p:pic>
        <p:nvPicPr>
          <p:cNvPr id="8" name="Picture 11" descr="https://www.wetterzentrale.de/de/ens_image.php?geoid=99438&amp;var=205&amp;run=6&amp;date=2020-10-18&amp;model=gfs&amp;member=ENS&amp;bw=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476250"/>
            <a:ext cx="809625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4552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388" y="0"/>
            <a:ext cx="8964612" cy="647700"/>
          </a:xfrm>
        </p:spPr>
        <p:txBody>
          <a:bodyPr>
            <a:normAutofit fontScale="90000"/>
          </a:bodyPr>
          <a:lstStyle/>
          <a:p>
            <a:r>
              <a:rPr lang="pl-PL" altLang="pl-PL" sz="2800" b="1" dirty="0" smtClean="0">
                <a:latin typeface="Arial" pitchFamily="34" charset="0"/>
              </a:rPr>
              <a:t>Edward Lorenz a determinizm zjawisk atmosferycznych</a:t>
            </a:r>
          </a:p>
        </p:txBody>
      </p:sp>
      <p:sp>
        <p:nvSpPr>
          <p:cNvPr id="12291" name="Rectangle 3"/>
          <p:cNvSpPr>
            <a:spLocks noGrp="1" noChangeArrowheads="1"/>
          </p:cNvSpPr>
          <p:nvPr>
            <p:ph type="body" idx="1"/>
          </p:nvPr>
        </p:nvSpPr>
        <p:spPr>
          <a:xfrm>
            <a:off x="250825" y="765175"/>
            <a:ext cx="8496300" cy="5832475"/>
          </a:xfrm>
        </p:spPr>
        <p:txBody>
          <a:bodyPr/>
          <a:lstStyle/>
          <a:p>
            <a:pPr>
              <a:lnSpc>
                <a:spcPct val="80000"/>
              </a:lnSpc>
            </a:pPr>
            <a:r>
              <a:rPr lang="pl-PL" altLang="pl-PL" sz="2400" smtClean="0">
                <a:latin typeface="Arial" pitchFamily="34" charset="0"/>
              </a:rPr>
              <a:t>W roku 1960 Edward Lorenz pracował nad komputerowym prognozowaniem pogody. Stworzył do tego celu układ 12 równań wyrażających relacje między temperaturą, ciśnieniem, prędkością wiatru itd. Sądził, jak większość ówczesnych naukowców, że prawie dokładne dane wejściowe, dają prawie dokładne wyliczenia. To przekonanie okazało się jednak błędne.</a:t>
            </a:r>
          </a:p>
          <a:p>
            <a:pPr>
              <a:lnSpc>
                <a:spcPct val="80000"/>
              </a:lnSpc>
            </a:pPr>
            <a:r>
              <a:rPr lang="pl-PL" altLang="pl-PL" sz="2400" smtClean="0">
                <a:latin typeface="Arial" pitchFamily="34" charset="0"/>
              </a:rPr>
              <a:t>Kiedy Lorenz wprowadził do komputera dwie liczby wejściowe - najpierw 0.506127, a później 0.506 - otrzymał w rezultacie dwa coraz bardziej różniące się od siebie, w miarę upływu symulowanego czasu, wykresy. Różnica na wejściu programu rzędu 10</a:t>
            </a:r>
            <a:r>
              <a:rPr lang="pl-PL" altLang="pl-PL" sz="2400" baseline="30000" smtClean="0">
                <a:latin typeface="Arial" pitchFamily="34" charset="0"/>
              </a:rPr>
              <a:t>-4</a:t>
            </a:r>
            <a:r>
              <a:rPr lang="pl-PL" altLang="pl-PL" sz="2400" smtClean="0">
                <a:latin typeface="Arial" pitchFamily="34" charset="0"/>
              </a:rPr>
              <a:t> okazała się bardzo znacząca na wyjściu. Takie zachowanie jakiegoś układu nazywa się wrażliwością na warunki początkowe lub efektem motyla. Dlatego też niemożliwe jest prawidłowe prognozowanie pogody na więcej niż kilka (kilkanaście) kolejnych dni. Nigdy nie znamy przecież chwilowych warunków pogodowych na tyle dokładnie, aby błąd w długookresowych obliczeniach był niezauważalny.</a:t>
            </a:r>
          </a:p>
        </p:txBody>
      </p:sp>
    </p:spTree>
    <p:extLst>
      <p:ext uri="{BB962C8B-B14F-4D97-AF65-F5344CB8AC3E}">
        <p14:creationId xmlns:p14="http://schemas.microsoft.com/office/powerpoint/2010/main" val="758330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4213" y="260350"/>
            <a:ext cx="7772400" cy="647700"/>
          </a:xfrm>
        </p:spPr>
        <p:txBody>
          <a:bodyPr>
            <a:normAutofit fontScale="90000"/>
          </a:bodyPr>
          <a:lstStyle/>
          <a:p>
            <a:r>
              <a:rPr lang="pl-PL" altLang="pl-PL" sz="2800" b="1" dirty="0" smtClean="0">
                <a:latin typeface="Arial" pitchFamily="34" charset="0"/>
              </a:rPr>
              <a:t>Przewidywalność zjawisk</a:t>
            </a:r>
            <a:r>
              <a:rPr lang="pl-PL" altLang="pl-PL" sz="4000" b="1" dirty="0" smtClean="0"/>
              <a:t> </a:t>
            </a:r>
          </a:p>
        </p:txBody>
      </p:sp>
      <p:sp>
        <p:nvSpPr>
          <p:cNvPr id="13315" name="Rectangle 3"/>
          <p:cNvSpPr>
            <a:spLocks noGrp="1" noChangeArrowheads="1"/>
          </p:cNvSpPr>
          <p:nvPr>
            <p:ph type="body" idx="1"/>
          </p:nvPr>
        </p:nvSpPr>
        <p:spPr>
          <a:xfrm>
            <a:off x="323850" y="1412875"/>
            <a:ext cx="8351838" cy="4392613"/>
          </a:xfrm>
        </p:spPr>
        <p:txBody>
          <a:bodyPr/>
          <a:lstStyle/>
          <a:p>
            <a:pPr>
              <a:lnSpc>
                <a:spcPct val="80000"/>
              </a:lnSpc>
            </a:pPr>
            <a:r>
              <a:rPr lang="pl-PL" altLang="pl-PL" sz="2400" smtClean="0">
                <a:latin typeface="Arial" pitchFamily="34" charset="0"/>
              </a:rPr>
              <a:t>Aby móc przewidywać należy znać: </a:t>
            </a:r>
          </a:p>
          <a:p>
            <a:pPr lvl="1">
              <a:lnSpc>
                <a:spcPct val="80000"/>
              </a:lnSpc>
            </a:pPr>
            <a:r>
              <a:rPr lang="pl-PL" altLang="pl-PL" sz="2400" smtClean="0">
                <a:latin typeface="Arial" pitchFamily="34" charset="0"/>
              </a:rPr>
              <a:t>ogólne prawa ruchu</a:t>
            </a:r>
          </a:p>
          <a:p>
            <a:pPr lvl="1">
              <a:lnSpc>
                <a:spcPct val="80000"/>
              </a:lnSpc>
            </a:pPr>
            <a:r>
              <a:rPr lang="pl-PL" altLang="pl-PL" sz="2400" smtClean="0">
                <a:latin typeface="Arial" pitchFamily="34" charset="0"/>
              </a:rPr>
              <a:t>działające siły</a:t>
            </a:r>
          </a:p>
          <a:p>
            <a:pPr lvl="1">
              <a:lnSpc>
                <a:spcPct val="80000"/>
              </a:lnSpc>
            </a:pPr>
            <a:r>
              <a:rPr lang="pl-PL" altLang="pl-PL" sz="2400" smtClean="0">
                <a:latin typeface="Arial" pitchFamily="34" charset="0"/>
              </a:rPr>
              <a:t>warunki początkowe (lub brzegowe) </a:t>
            </a:r>
          </a:p>
          <a:p>
            <a:pPr>
              <a:lnSpc>
                <a:spcPct val="80000"/>
              </a:lnSpc>
              <a:buFontTx/>
              <a:buNone/>
            </a:pPr>
            <a:r>
              <a:rPr lang="pl-PL" altLang="pl-PL" sz="2400" smtClean="0">
                <a:latin typeface="Arial" pitchFamily="34" charset="0"/>
              </a:rPr>
              <a:t>	(pędy i położenia składników w pewnej chwili t</a:t>
            </a:r>
            <a:r>
              <a:rPr lang="pl-PL" altLang="pl-PL" sz="2400" baseline="-25000" smtClean="0">
                <a:latin typeface="Arial" pitchFamily="34" charset="0"/>
              </a:rPr>
              <a:t>o</a:t>
            </a:r>
            <a:r>
              <a:rPr lang="pl-PL" altLang="pl-PL" sz="2400" smtClean="0">
                <a:latin typeface="Arial" pitchFamily="34" charset="0"/>
              </a:rPr>
              <a:t> )  </a:t>
            </a:r>
          </a:p>
          <a:p>
            <a:pPr>
              <a:lnSpc>
                <a:spcPct val="80000"/>
              </a:lnSpc>
            </a:pPr>
            <a:r>
              <a:rPr lang="pl-PL" altLang="pl-PL" sz="2400" smtClean="0">
                <a:latin typeface="Arial" pitchFamily="34" charset="0"/>
              </a:rPr>
              <a:t>Warunki początkowe znamy zawsze ze skończoną dokładnością (pomiary). </a:t>
            </a:r>
          </a:p>
          <a:p>
            <a:pPr>
              <a:lnSpc>
                <a:spcPct val="80000"/>
              </a:lnSpc>
            </a:pPr>
            <a:r>
              <a:rPr lang="pl-PL" altLang="pl-PL" sz="2400" smtClean="0">
                <a:latin typeface="Arial" pitchFamily="34" charset="0"/>
              </a:rPr>
              <a:t>Liniowość równań mechaniki klasycznej – dokładność przewidywań jest wprost proporcjonalna do dokładności pomiarów.</a:t>
            </a:r>
          </a:p>
        </p:txBody>
      </p:sp>
    </p:spTree>
    <p:extLst>
      <p:ext uri="{BB962C8B-B14F-4D97-AF65-F5344CB8AC3E}">
        <p14:creationId xmlns:p14="http://schemas.microsoft.com/office/powerpoint/2010/main" val="2164890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2849</Words>
  <Application>Microsoft Office PowerPoint</Application>
  <PresentationFormat>Pokaz na ekranie (4:3)</PresentationFormat>
  <Paragraphs>293</Paragraphs>
  <Slides>51</Slides>
  <Notes>13</Notes>
  <HiddenSlides>0</HiddenSlides>
  <MMClips>0</MMClips>
  <ScaleCrop>false</ScaleCrop>
  <HeadingPairs>
    <vt:vector size="4" baseType="variant">
      <vt:variant>
        <vt:lpstr>Motyw</vt:lpstr>
      </vt:variant>
      <vt:variant>
        <vt:i4>1</vt:i4>
      </vt:variant>
      <vt:variant>
        <vt:lpstr>Tytuły slajdów</vt:lpstr>
      </vt:variant>
      <vt:variant>
        <vt:i4>51</vt:i4>
      </vt:variant>
    </vt:vector>
  </HeadingPairs>
  <TitlesOfParts>
    <vt:vector size="52" baseType="lpstr">
      <vt:lpstr>Motyw pakietu Office</vt:lpstr>
      <vt:lpstr> Fizyka Pogody i Klimatu Wykład 1</vt:lpstr>
      <vt:lpstr>Uwagi ogólne</vt:lpstr>
      <vt:lpstr>Literatura</vt:lpstr>
      <vt:lpstr>Prezentacja programu PowerPoint</vt:lpstr>
      <vt:lpstr>Prezentacja programu PowerPoint</vt:lpstr>
      <vt:lpstr>Deterministyczny i stochastyczny opis zjawisk meteorologicznych.</vt:lpstr>
      <vt:lpstr>Prezentacja programu PowerPoint</vt:lpstr>
      <vt:lpstr>Edward Lorenz a determinizm zjawisk atmosferycznych</vt:lpstr>
      <vt:lpstr>Przewidywalność zjawisk </vt:lpstr>
      <vt:lpstr>Determinizm w mechanice klasycznej </vt:lpstr>
      <vt:lpstr>Prawa deterministyczne a prawa statystyczne </vt:lpstr>
      <vt:lpstr>Prezentacja programu PowerPoint</vt:lpstr>
      <vt:lpstr>Czy możemy przewidywać zmiany klimatyczne gdy nie potrafimy przewidzieć pogody na kilka tygodni na przód?  </vt:lpstr>
      <vt:lpstr>Prezentacja programu PowerPoint</vt:lpstr>
      <vt:lpstr>Pogoda i klimat.</vt:lpstr>
      <vt:lpstr>Klimat, definicja fizyczna</vt:lpstr>
      <vt:lpstr>Anomalie</vt:lpstr>
      <vt:lpstr>Anomalie c.d.</vt:lpstr>
      <vt:lpstr>Prezentacja programu PowerPoint</vt:lpstr>
      <vt:lpstr>Prezentacja programu PowerPoint</vt:lpstr>
      <vt:lpstr>Prezentacja programu PowerPoint</vt:lpstr>
      <vt:lpstr>System klimatyczny</vt:lpstr>
      <vt:lpstr>Składniki systemu klimatycznego</vt:lpstr>
      <vt:lpstr>Prezentacja programu PowerPoint</vt:lpstr>
      <vt:lpstr>Atmosfera i ...</vt:lpstr>
      <vt:lpstr>Prezentacja programu PowerPoint</vt:lpstr>
      <vt:lpstr>Prezentacja programu PowerPoint</vt:lpstr>
      <vt:lpstr>Atmosfera…</vt:lpstr>
      <vt:lpstr>Prezentacja programu PowerPoint</vt:lpstr>
      <vt:lpstr>Prezentacja programu PowerPoint</vt:lpstr>
      <vt:lpstr>Atmosfera c.d.</vt:lpstr>
      <vt:lpstr>Prezentacja programu PowerPoint</vt:lpstr>
      <vt:lpstr>Prezentacja programu PowerPoint</vt:lpstr>
      <vt:lpstr>Skład atmosfery gazy stałe</vt:lpstr>
      <vt:lpstr>Skład atmosfery - gazy zmienne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Budowa pionowa atmosfery</vt:lpstr>
      <vt:lpstr>Rozkład śladowych gazów w atmosferze</vt:lpstr>
      <vt:lpstr>Podział atmosfery </vt:lpstr>
      <vt:lpstr>Prezentacja programu PowerPoint</vt:lpstr>
      <vt:lpstr>Hydrosfera</vt:lpstr>
      <vt:lpstr>Oceany</vt:lpstr>
      <vt:lpstr>Struktura pionowa oceanów</vt:lpstr>
      <vt:lpstr>Różnice pomiędzy oceanem a atmosferą</vt:lpstr>
      <vt:lpstr>Interakcje pomiędzy atmosferą a oceanem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Fizyka Pogody i Klimatu Wykład 1</dc:title>
  <dc:creator>admin</dc:creator>
  <cp:lastModifiedBy>win10Solar</cp:lastModifiedBy>
  <cp:revision>12</cp:revision>
  <dcterms:created xsi:type="dcterms:W3CDTF">2019-10-07T09:58:21Z</dcterms:created>
  <dcterms:modified xsi:type="dcterms:W3CDTF">2020-10-18T13:50:11Z</dcterms:modified>
</cp:coreProperties>
</file>