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6" r:id="rId6"/>
    <p:sldId id="287" r:id="rId7"/>
    <p:sldId id="288" r:id="rId8"/>
    <p:sldId id="289" r:id="rId9"/>
    <p:sldId id="277" r:id="rId10"/>
    <p:sldId id="282" r:id="rId11"/>
    <p:sldId id="281" r:id="rId12"/>
    <p:sldId id="279" r:id="rId13"/>
    <p:sldId id="280" r:id="rId14"/>
    <p:sldId id="283" r:id="rId15"/>
    <p:sldId id="284" r:id="rId16"/>
    <p:sldId id="285" r:id="rId17"/>
    <p:sldId id="292" r:id="rId18"/>
    <p:sldId id="291" r:id="rId19"/>
    <p:sldId id="276" r:id="rId20"/>
    <p:sldId id="264" r:id="rId21"/>
    <p:sldId id="265" r:id="rId22"/>
    <p:sldId id="266" r:id="rId23"/>
    <p:sldId id="269" r:id="rId24"/>
    <p:sldId id="267" r:id="rId25"/>
    <p:sldId id="268" r:id="rId26"/>
    <p:sldId id="29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CF4B-F6ED-492B-81A2-A50BCE55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0B-E142-475A-B15F-97CB8A9C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DAAB-F9A1-4B12-B373-13CA669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7B0D-A6EB-410B-A15E-2A540BEE4EC6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6 – </a:t>
            </a:r>
            <a:r>
              <a:rPr lang="pl-PL" sz="4000" smtClean="0">
                <a:solidFill>
                  <a:srgbClr val="0000FF"/>
                </a:solidFill>
              </a:rPr>
              <a:t>Teledetekcja pasywna </a:t>
            </a:r>
            <a:br>
              <a:rPr lang="pl-PL" sz="4000" smtClean="0">
                <a:solidFill>
                  <a:srgbClr val="0000FF"/>
                </a:solidFill>
              </a:rPr>
            </a:br>
            <a:r>
              <a:rPr lang="pl-PL" sz="4000" smtClean="0">
                <a:solidFill>
                  <a:srgbClr val="0000FF"/>
                </a:solidFill>
              </a:rPr>
              <a:t>w </a:t>
            </a:r>
            <a:r>
              <a:rPr lang="pl-PL" sz="4000" dirty="0" smtClean="0">
                <a:solidFill>
                  <a:srgbClr val="0000FF"/>
                </a:solidFill>
              </a:rPr>
              <a:t>zakresie mikrofalowym.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MP-3000A </a:t>
            </a:r>
            <a:r>
              <a:rPr lang="pl-PL" sz="3200" dirty="0" err="1" smtClean="0"/>
              <a:t>Portable</a:t>
            </a:r>
            <a:r>
              <a:rPr lang="pl-PL" sz="3200" dirty="0" smtClean="0"/>
              <a:t> </a:t>
            </a:r>
            <a:r>
              <a:rPr lang="pl-PL" sz="3200" dirty="0" err="1" smtClean="0"/>
              <a:t>Profiling</a:t>
            </a:r>
            <a:r>
              <a:rPr lang="pl-PL" sz="3200" dirty="0" smtClean="0"/>
              <a:t> </a:t>
            </a:r>
            <a:r>
              <a:rPr lang="pl-PL" sz="3200" dirty="0" err="1" smtClean="0"/>
              <a:t>Microwave</a:t>
            </a:r>
            <a:r>
              <a:rPr lang="pl-PL" sz="3200" dirty="0" smtClean="0"/>
              <a:t> </a:t>
            </a:r>
            <a:r>
              <a:rPr lang="pl-PL" sz="3200" dirty="0" err="1" smtClean="0"/>
              <a:t>Radiometer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21 K band (22-30 </a:t>
            </a:r>
            <a:r>
              <a:rPr lang="pl-PL" sz="2400" dirty="0" err="1" smtClean="0"/>
              <a:t>GHz</a:t>
            </a:r>
            <a:r>
              <a:rPr lang="pl-PL" sz="2400" dirty="0" smtClean="0"/>
              <a:t>) plus 14 V band (51-59 </a:t>
            </a:r>
            <a:r>
              <a:rPr lang="pl-PL" sz="2400" dirty="0" err="1" smtClean="0"/>
              <a:t>GHz</a:t>
            </a:r>
            <a:r>
              <a:rPr lang="pl-PL" sz="2400" dirty="0" smtClean="0"/>
              <a:t>) </a:t>
            </a:r>
            <a:r>
              <a:rPr lang="pl-PL" sz="2400" dirty="0" err="1" smtClean="0"/>
              <a:t>factory-calibrated</a:t>
            </a:r>
            <a:r>
              <a:rPr lang="pl-PL" sz="2400" dirty="0" smtClean="0"/>
              <a:t> </a:t>
            </a:r>
            <a:r>
              <a:rPr lang="pl-PL" sz="2400" dirty="0" err="1" smtClean="0"/>
              <a:t>channels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brightness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both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 and </a:t>
            </a:r>
            <a:r>
              <a:rPr lang="pl-PL" sz="2400" dirty="0" err="1" smtClean="0"/>
              <a:t>oxygen</a:t>
            </a:r>
            <a:r>
              <a:rPr lang="pl-PL" sz="2400" dirty="0" smtClean="0"/>
              <a:t> </a:t>
            </a:r>
            <a:r>
              <a:rPr lang="pl-PL" sz="2400" dirty="0" err="1" smtClean="0"/>
              <a:t>bands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base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height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 </a:t>
            </a:r>
          </a:p>
          <a:p>
            <a:r>
              <a:rPr lang="pl-PL" sz="2400" dirty="0" smtClean="0"/>
              <a:t>Standard </a:t>
            </a:r>
            <a:r>
              <a:rPr lang="pl-PL" sz="2400" dirty="0" err="1" smtClean="0"/>
              <a:t>Neural</a:t>
            </a:r>
            <a:r>
              <a:rPr lang="pl-PL" sz="2400" dirty="0" smtClean="0"/>
              <a:t> Net </a:t>
            </a:r>
            <a:r>
              <a:rPr lang="pl-PL" sz="2400" dirty="0" err="1" smtClean="0"/>
              <a:t>retrievals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,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, </a:t>
            </a: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humidity</a:t>
            </a:r>
            <a:r>
              <a:rPr lang="pl-PL" sz="2400" dirty="0" smtClean="0"/>
              <a:t>, and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IRT) </a:t>
            </a:r>
            <a:r>
              <a:rPr lang="pl-PL" sz="2400" dirty="0" err="1" smtClean="0"/>
              <a:t>liquid</a:t>
            </a:r>
            <a:r>
              <a:rPr lang="pl-PL" sz="2400" dirty="0" smtClean="0"/>
              <a:t> </a:t>
            </a:r>
            <a:r>
              <a:rPr lang="pl-PL" sz="2400" dirty="0" err="1" smtClean="0"/>
              <a:t>profiles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to 10 km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ramach cyklu pomiarowego radiometr wykonuje pomiary w kierunku ciała doskonale czarnego </a:t>
            </a:r>
          </a:p>
          <a:p>
            <a:r>
              <a:rPr lang="pl-PL" sz="2400" dirty="0" smtClean="0"/>
              <a:t>Radiometr mikrofalowy wykonuje </a:t>
            </a:r>
            <a:r>
              <a:rPr lang="pl-PL" sz="2400" dirty="0" err="1" smtClean="0"/>
              <a:t>skan</a:t>
            </a:r>
            <a:r>
              <a:rPr lang="pl-PL" sz="2400" dirty="0" smtClean="0"/>
              <a:t> nieboskłonu dla różnych kątów zenitalnych</a:t>
            </a:r>
          </a:p>
          <a:p>
            <a:r>
              <a:rPr lang="pl-PL" sz="2400" dirty="0" err="1" smtClean="0"/>
              <a:t>Radiancja</a:t>
            </a:r>
            <a:r>
              <a:rPr lang="pl-PL" sz="2400" dirty="0" smtClean="0"/>
              <a:t> dla różnych katów zenitalnych i różnych długości fali zawiera informacje o profilu temperatury powietrza oraz zawartości pary wodnej (wilgotności powietrza).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Absorpcja promieniowania mikrofalowego </a:t>
            </a:r>
            <a:br>
              <a:rPr lang="pl-PL" sz="3200" dirty="0" smtClean="0"/>
            </a:br>
            <a:r>
              <a:rPr lang="pl-PL" sz="3200" dirty="0" smtClean="0"/>
              <a:t>w obszarach pochłania przez tlen i parę wodną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690688"/>
            <a:ext cx="5057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Wyznaczanie temperatury radiacyjnej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każdej długości fali przyrząd wyznacza temperaturę radiacyjną ze wzoru: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T</a:t>
            </a:r>
            <a:r>
              <a:rPr lang="pl-PL" sz="2400" baseline="-25000" dirty="0" smtClean="0"/>
              <a:t>ref</a:t>
            </a:r>
            <a:r>
              <a:rPr lang="pl-PL" sz="2400" dirty="0" smtClean="0"/>
              <a:t> jest temperaturą ciała doskonale czarnego (wywnętrz radiometru) w temperaturze zbliżonej do otoczenia, G współczynnik kalibracyjny,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rev</a:t>
            </a:r>
            <a:r>
              <a:rPr lang="pl-PL" sz="2400" dirty="0" smtClean="0"/>
              <a:t> i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sky</a:t>
            </a:r>
            <a:r>
              <a:rPr lang="pl-PL" sz="2400" dirty="0" smtClean="0"/>
              <a:t> oznaczają napięcia na detektorze zmierzone odpowiednio dla ciała doskonale czarnego i nieboskłonu. </a:t>
            </a:r>
          </a:p>
          <a:p>
            <a:endParaRPr lang="en-US" sz="2400" dirty="0"/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827584" y="1916832"/>
          <a:ext cx="2518618" cy="79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Równanie" r:id="rId3" imgW="1333440" imgH="419040" progId="Equation.3">
                  <p:embed/>
                </p:oleObj>
              </mc:Choice>
              <mc:Fallback>
                <p:oleObj name="Równanie" r:id="rId3" imgW="13334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16832"/>
                        <a:ext cx="2518618" cy="791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oparty na sieciach neuronowych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507288" cy="17281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 jest trenowany na zestawie profili radiosondażowych</a:t>
            </a:r>
          </a:p>
          <a:p>
            <a:r>
              <a:rPr lang="pl-PL" sz="2400" dirty="0" smtClean="0"/>
              <a:t>Algorytm oparty jest na module transferu promieniowania w zakresie mikrofal </a:t>
            </a:r>
          </a:p>
          <a:p>
            <a:r>
              <a:rPr lang="pl-PL" sz="2400" dirty="0" smtClean="0"/>
              <a:t>Program RAOB </a:t>
            </a:r>
            <a:endParaRPr lang="en-US" sz="2400" dirty="0"/>
          </a:p>
        </p:txBody>
      </p:sp>
      <p:pic>
        <p:nvPicPr>
          <p:cNvPr id="409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Inny algorytm do wyznaczania profilu temperatury</a:t>
            </a:r>
            <a:endParaRPr lang="en-US" sz="3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Minimalizacja funkcji kosztu</a:t>
            </a:r>
            <a:endParaRPr lang="en-US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3012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gdzie x jest wektorem temperatury (lub oraz RH) na różnych wysokościach, y jest wektorem obserwacji temperatury radiacyjnej dla różnych długości fali i różnych kątów zenitalnych.  </a:t>
            </a:r>
            <a:endParaRPr lang="en-U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2473"/>
            <a:ext cx="5088147" cy="5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263522" cy="11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5"/>
            <a:ext cx="1728192" cy="42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440160" cy="2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309320"/>
            <a:ext cx="447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48" y="19194"/>
            <a:ext cx="3355350" cy="63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7" y="1268760"/>
            <a:ext cx="3609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2" y="4037037"/>
            <a:ext cx="37528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Warszawa 20.03.2021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417"/>
            <a:ext cx="8229600" cy="4015528"/>
          </a:xfrm>
        </p:spPr>
      </p:pic>
    </p:spTree>
    <p:extLst>
      <p:ext uri="{BB962C8B-B14F-4D97-AF65-F5344CB8AC3E}">
        <p14:creationId xmlns:p14="http://schemas.microsoft.com/office/powerpoint/2010/main" val="1733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Burza nad Warszawą 18.04.2021 na radiometrze mikrofalowym</a:t>
            </a:r>
            <a:endParaRPr lang="en-US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3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F3685-680F-4AB2-BAF0-7E122B820C22}" type="slidenum">
              <a:rPr lang="en-US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Arial" charset="0"/>
              </a:rPr>
              <a:t>Pomiary satelitarne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AMSU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Advanced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Sounding</a:t>
            </a:r>
            <a:r>
              <a:rPr lang="pl-PL" sz="2400" dirty="0" smtClean="0">
                <a:latin typeface="Arial" charset="0"/>
              </a:rPr>
              <a:t> Unit) na NOAA15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1998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15 kanałowy, </a:t>
            </a:r>
            <a:r>
              <a:rPr lang="pl-PL" sz="2400" dirty="0" err="1" smtClean="0">
                <a:latin typeface="Arial" charset="0"/>
              </a:rPr>
              <a:t>skan</a:t>
            </a:r>
            <a:r>
              <a:rPr lang="pl-PL" sz="2400" dirty="0" smtClean="0">
                <a:latin typeface="Arial" charset="0"/>
              </a:rPr>
              <a:t> poprzeczny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AMSU-B</a:t>
            </a:r>
            <a:r>
              <a:rPr lang="pl-PL" sz="2400" dirty="0" smtClean="0">
                <a:latin typeface="Arial" charset="0"/>
              </a:rPr>
              <a:t> 5 kanałowy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MSPPS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Surface</a:t>
            </a:r>
            <a:r>
              <a:rPr lang="pl-PL" sz="2400" dirty="0" smtClean="0">
                <a:latin typeface="Arial" charset="0"/>
              </a:rPr>
              <a:t> and </a:t>
            </a:r>
            <a:r>
              <a:rPr lang="pl-PL" sz="2400" dirty="0" err="1" smtClean="0">
                <a:latin typeface="Arial" charset="0"/>
              </a:rPr>
              <a:t>Precipitation</a:t>
            </a:r>
            <a:r>
              <a:rPr lang="pl-PL" sz="2400" dirty="0" smtClean="0">
                <a:latin typeface="Arial" charset="0"/>
              </a:rPr>
              <a:t> Products System)</a:t>
            </a:r>
          </a:p>
          <a:p>
            <a:r>
              <a:rPr lang="pl-PL" sz="2400" dirty="0" smtClean="0">
                <a:latin typeface="Arial" charset="0"/>
              </a:rPr>
              <a:t>SSM/I – </a:t>
            </a:r>
            <a:r>
              <a:rPr lang="pl-PL" sz="2400" dirty="0" err="1" smtClean="0">
                <a:latin typeface="Arial" charset="0"/>
              </a:rPr>
              <a:t>Special</a:t>
            </a:r>
            <a:r>
              <a:rPr lang="pl-PL" sz="2400" dirty="0" smtClean="0">
                <a:latin typeface="Arial" charset="0"/>
              </a:rPr>
              <a:t> Sensor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Imager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 err="1" smtClean="0">
                <a:latin typeface="Arial" charset="0"/>
                <a:hlinkClick r:id="rId2"/>
              </a:rPr>
              <a:t>www.remss.com</a:t>
            </a:r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F08SSM/I od 1987-1991</a:t>
            </a:r>
          </a:p>
          <a:p>
            <a:r>
              <a:rPr lang="pl-PL" sz="2400" dirty="0" smtClean="0">
                <a:latin typeface="Arial" charset="0"/>
              </a:rPr>
              <a:t>F15 SSM/I od 1999</a:t>
            </a:r>
          </a:p>
          <a:p>
            <a:endParaRPr lang="pl-PL" sz="2400" dirty="0" smtClean="0">
              <a:latin typeface="Arial" charset="0"/>
            </a:endParaRP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6D326-0B71-405C-AEF1-D9C0EF8F0289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Transfer promieniowania mikrofalowego w atmosferze.</a:t>
            </a:r>
            <a:r>
              <a:rPr lang="pl-PL" sz="4000" b="1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W porównaniu z promieniowaniem długofalowym znaczna część promieniowania mikrofalowego padająca na powierzchnie Ziemi zostaje od niej odbita w kierunku atmosfery. </a:t>
            </a:r>
          </a:p>
          <a:p>
            <a:r>
              <a:rPr lang="pl-PL" sz="2400" smtClean="0">
                <a:latin typeface="Arial" charset="0"/>
              </a:rPr>
              <a:t>Odbite promieniowanie jest częściowo spolaryzowane.</a:t>
            </a:r>
          </a:p>
          <a:p>
            <a:r>
              <a:rPr lang="pl-PL" sz="2400" smtClean="0">
                <a:latin typeface="Arial" charset="0"/>
              </a:rPr>
              <a:t>Istnieją metody teledetekcyjne, które wykorzystują pomiary dwóch składowych polaryzacyjnych.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B9A02-E27B-4CEA-8A19-7F117FEB260A}" type="slidenum">
              <a:rPr lang="en-US"/>
              <a:pPr/>
              <a:t>20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75613" cy="1252538"/>
          </a:xfrm>
        </p:spPr>
        <p:txBody>
          <a:bodyPr/>
          <a:lstStyle/>
          <a:p>
            <a:r>
              <a:rPr lang="pl-PL" sz="2400" smtClean="0">
                <a:solidFill>
                  <a:schemeClr val="tx2"/>
                </a:solidFill>
                <a:latin typeface="Arial" charset="0"/>
              </a:rPr>
              <a:t>Brigthness temperature</a:t>
            </a:r>
            <a:r>
              <a:rPr lang="pl-PL" sz="2400" smtClean="0">
                <a:latin typeface="Arial" charset="0"/>
              </a:rPr>
              <a:t> (radiancja) obserwowana przez satelitę w obszarze mikrofalowym ma postać: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836613"/>
          <a:ext cx="698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Równanie" r:id="rId3" imgW="3619440" imgH="495000" progId="Equation.3">
                  <p:embed/>
                </p:oleObj>
              </mc:Choice>
              <mc:Fallback>
                <p:oleObj name="Równanie" r:id="rId3" imgW="361944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69850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zdolnością emisyjna dla polaryzacji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=1-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jest współczynnikiem odbicia. Pierwszy człon równania jest czynnikiem powierzchniowym, drugi zaś definiuje promieniowanie emitowane przez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atmosferę, zaś trzeci </a:t>
            </a:r>
            <a:r>
              <a:rPr lang="pl-PL" sz="2400" dirty="0">
                <a:latin typeface="Arial" charset="0"/>
                <a:sym typeface="Symbol" pitchFamily="18" charset="2"/>
              </a:rPr>
              <a:t>odpowiada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promieniowaniu, które propaguje się w </a:t>
            </a:r>
            <a:r>
              <a:rPr lang="pl-PL" sz="2400" dirty="0">
                <a:latin typeface="Arial" charset="0"/>
                <a:sym typeface="Symbol" pitchFamily="18" charset="2"/>
              </a:rPr>
              <a:t>dół i następnie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jest odbite </a:t>
            </a:r>
            <a:r>
              <a:rPr lang="pl-PL" sz="2400" dirty="0">
                <a:latin typeface="Arial" charset="0"/>
                <a:sym typeface="Symbol" pitchFamily="18" charset="2"/>
              </a:rPr>
              <a:t>przez powierzchnie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Jeśli założyć, że para wodna absorbuje tylko w warstwie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granicznej, gdzie temperatura </a:t>
            </a:r>
            <a:r>
              <a:rPr lang="pl-PL" sz="2400" dirty="0">
                <a:latin typeface="Arial" charset="0"/>
                <a:sym typeface="Symbol" pitchFamily="18" charset="2"/>
              </a:rPr>
              <a:t>jest stała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 wysokością i </a:t>
            </a:r>
            <a:r>
              <a:rPr lang="pl-PL" sz="2400" dirty="0">
                <a:latin typeface="Arial" charset="0"/>
                <a:sym typeface="Symbol" pitchFamily="18" charset="2"/>
              </a:rPr>
              <a:t>równa temperaturze powierzchni Ziemi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wówczas możemy </a:t>
            </a:r>
            <a:r>
              <a:rPr lang="pl-PL" sz="2400" dirty="0">
                <a:latin typeface="Arial" charset="0"/>
                <a:sym typeface="Symbol" pitchFamily="18" charset="2"/>
              </a:rPr>
              <a:t>zapisać: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403350" y="5516563"/>
          <a:ext cx="57515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Równanie" r:id="rId5" imgW="2806560" imgH="495000" progId="Equation.3">
                  <p:embed/>
                </p:oleObj>
              </mc:Choice>
              <mc:Fallback>
                <p:oleObj name="Równanie" r:id="rId5" imgW="280656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5751513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17BDA-BB43-4C14-8F58-32E31C673D8E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38350" y="481013"/>
          <a:ext cx="311943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Równanie" r:id="rId3" imgW="1320480" imgH="241200" progId="Equation.3">
                  <p:embed/>
                </p:oleObj>
              </mc:Choice>
              <mc:Fallback>
                <p:oleObj name="Równanie" r:id="rId3" imgW="13204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81013"/>
                        <a:ext cx="3119438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dla danej długości fali mierzymy obie składowe polaryzacyjne (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- pionowa,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 err="1">
                <a:latin typeface="Arial" charset="0"/>
              </a:rPr>
              <a:t>-pozioma</a:t>
            </a:r>
            <a:r>
              <a:rPr lang="pl-PL" sz="2400" dirty="0">
                <a:latin typeface="Arial" charset="0"/>
              </a:rPr>
              <a:t>) to różnica </a:t>
            </a:r>
            <a:r>
              <a:rPr lang="pl-PL" sz="2400" dirty="0" smtClean="0">
                <a:latin typeface="Arial" charset="0"/>
              </a:rPr>
              <a:t>temperatur radiacyjnych </a:t>
            </a:r>
            <a:r>
              <a:rPr lang="pl-PL" sz="2400" dirty="0">
                <a:latin typeface="Arial" charset="0"/>
              </a:rPr>
              <a:t>dla obu składowych wynosi: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3563" y="2490147"/>
          <a:ext cx="6456709" cy="67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Równanie" r:id="rId5" imgW="2311200" imgH="241200" progId="Equation.3">
                  <p:embed/>
                </p:oleObj>
              </mc:Choice>
              <mc:Fallback>
                <p:oleObj name="Równanie" r:id="rId5" imgW="23112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90147"/>
                        <a:ext cx="6456709" cy="675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Transmisja atmosferyczna ma postać</a:t>
            </a: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1188" y="3789363"/>
          <a:ext cx="2238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Równanie" r:id="rId7" imgW="901440" imgH="253800" progId="Equation.3">
                  <p:embed/>
                </p:oleObj>
              </mc:Choice>
              <mc:Fallback>
                <p:oleObj name="Równanie" r:id="rId7" imgW="9014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2238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i zawiera przyczynek od pary wodnej, wody ciekłej oraz tlenu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825500" y="5316538"/>
          <a:ext cx="1955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Równanie" r:id="rId9" imgW="787320" imgH="241200" progId="Equation.3">
                  <p:embed/>
                </p:oleObj>
              </mc:Choice>
              <mc:Fallback>
                <p:oleObj name="Równanie" r:id="rId9" imgW="787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316538"/>
                        <a:ext cx="19558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4516438" y="5300663"/>
          <a:ext cx="1924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Równanie" r:id="rId11" imgW="774360" imgH="241200" progId="Equation.3">
                  <p:embed/>
                </p:oleObj>
              </mc:Choice>
              <mc:Fallback>
                <p:oleObj name="Równanie" r:id="rId11" imgW="7743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5300663"/>
                        <a:ext cx="19240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C0E0-CBDB-4D95-9690-48328FE59DB9}" type="slidenum">
              <a:rPr lang="en-US"/>
              <a:pPr/>
              <a:t>22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6477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po przekształceniach mamy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620713"/>
          <a:ext cx="4248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Równanie" r:id="rId3" imgW="2286000" imgH="431640" progId="Equation.3">
                  <p:embed/>
                </p:oleObj>
              </mc:Choice>
              <mc:Fallback>
                <p:oleObj name="Równanie" r:id="rId3" imgW="2286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20713"/>
                        <a:ext cx="424815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Stosując równanie to dla kanałów 19GHz oraz 37 </a:t>
            </a:r>
            <a:r>
              <a:rPr lang="pl-PL" sz="2400" dirty="0" err="1">
                <a:latin typeface="Arial" charset="0"/>
              </a:rPr>
              <a:t>GHz</a:t>
            </a:r>
            <a:r>
              <a:rPr lang="pl-PL" sz="2400" dirty="0">
                <a:latin typeface="Arial" charset="0"/>
              </a:rPr>
              <a:t> możemy wyznaczyć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, które oznaczają zawartość całkowitej wody ciekłej oraz pary wodnej w pionowej kolumnie powietrza.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są źródłem największych błędów </a:t>
            </a:r>
            <a:r>
              <a:rPr lang="pl-PL" sz="2400" dirty="0" smtClean="0">
                <a:latin typeface="Arial" charset="0"/>
              </a:rPr>
              <a:t>w powyższej metodzie.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Ponadto </a:t>
            </a:r>
            <a:r>
              <a:rPr lang="pl-PL" sz="2400" dirty="0">
                <a:latin typeface="Arial" charset="0"/>
              </a:rPr>
              <a:t>jednym z największych problemów jest weryfikacja tego typu </a:t>
            </a:r>
            <a:r>
              <a:rPr lang="pl-PL" sz="2400" dirty="0" smtClean="0">
                <a:latin typeface="Arial" charset="0"/>
              </a:rPr>
              <a:t>pomiarów (np. zawartości wody ciekłej)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EAB50-51C1-4F6B-8287-975A7C2735E3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6690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Zdolność emisyjna powierzchni ziemi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zależy od temperatury ze względu na temperaturową zależność współczynnika załamania oraz stopnia sfalowania oceanu, które w przybliżeniu jest proporcjonalne do prędkości wiatru. Stad: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=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Np. dla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f=37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GHz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=0.35 zaś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=0.65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zmniejsza się ze wzrostem temperatury. 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zależności tej wynika, że istnieje możliwość pomiaru prędkości wiatru powierzchniowego z dokładnością ok.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 m/s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temperatury powierzchni Ziemi z dokładnością do kilku dziesiątych stopnia. Poprawka atmosferyczna dla niskich częstości jest mała i nie przekracza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10K.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Sytuacja nad lądem staje się znacznie trudniejsza ze względu na złożoną zależność zdolności emisyjne od typu podłoża.</a:t>
            </a:r>
          </a:p>
          <a:p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660C-ACE5-4100-8307-DA8AA2B2FA23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4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53F32-F401-4670-AD2F-020F7494CE26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analysis_20080601_v11l30flk_00Z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671"/>
            <a:ext cx="8229600" cy="3589020"/>
          </a:xfrm>
        </p:spPr>
      </p:pic>
      <p:sp>
        <p:nvSpPr>
          <p:cNvPr id="80898" name="AutoShape 2" descr="https://podaac.jpl.nasa.gov/sites/default/files/content/analysis_20080601_v11l30flk_00Z_s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CCMP 6-hourly wind fields on 1 June 2008 00Z. Typhoon 06W (</a:t>
            </a:r>
            <a:r>
              <a:rPr lang="en-US" dirty="0" err="1" smtClean="0"/>
              <a:t>Nakri</a:t>
            </a:r>
            <a:r>
              <a:rPr lang="en-US" dirty="0" smtClean="0"/>
              <a:t>) is visible in this image north east of the Philippines. Wind data during this time was assimilated from the following satellite instruments: </a:t>
            </a:r>
            <a:r>
              <a:rPr lang="en-US" dirty="0" err="1" smtClean="0"/>
              <a:t>QuikSCAT</a:t>
            </a:r>
            <a:r>
              <a:rPr lang="en-US" dirty="0" smtClean="0"/>
              <a:t>, SSM/I F13, SSM/I F14, TMI, and AMSRE.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5DE2F-F2D0-4673-B0D7-B60FCD27E444}" type="slidenum">
              <a:rPr lang="en-US"/>
              <a:pPr/>
              <a:t>27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pl-PL" sz="3200" b="1" dirty="0" smtClean="0"/>
              <a:t>Teledetekcja opadów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Teledetekcja opadów jest bardzo trudna zarówno z powierzchni ziemi jak i satelitów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Tylko nieznaczna część chmur powoduje opady atmosferyczne, a więc w celu oszacowania wysokości opadu należy potrafić oddzielić chmury z których wypada opad od tych z których nie pada.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1) Cloud </a:t>
            </a:r>
            <a:r>
              <a:rPr lang="pl-PL" sz="2400" dirty="0" err="1" smtClean="0">
                <a:latin typeface="Arial" charset="0"/>
              </a:rPr>
              <a:t>indexing</a:t>
            </a: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27363" y="3429000"/>
          <a:ext cx="1790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Równanie" r:id="rId3" imgW="723600" imgH="342720" progId="Equation.3">
                  <p:embed/>
                </p:oleObj>
              </mc:Choice>
              <mc:Fallback>
                <p:oleObj name="Równanie" r:id="rId3" imgW="7236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429000"/>
                        <a:ext cx="17907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natężenie opadu,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natężenie opadu związane z rodzajem chmury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o frakcji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C91F0-A6A0-4EAE-9EF7-082537A553FD}" type="slidenum">
              <a:rPr lang="en-US"/>
              <a:pPr/>
              <a:t>28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2) Odbiciowość chmury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Motywacja</a:t>
            </a:r>
            <a:r>
              <a:rPr lang="pl-PL" sz="2400" dirty="0" smtClean="0">
                <a:latin typeface="Arial" charset="0"/>
              </a:rPr>
              <a:t>: Opady tropikalne </a:t>
            </a:r>
            <a:r>
              <a:rPr lang="pl-PL" sz="2400" dirty="0" smtClean="0">
                <a:latin typeface="Arial" charset="0"/>
              </a:rPr>
              <a:t>związane są na ogół z występowaniem chmur </a:t>
            </a:r>
            <a:r>
              <a:rPr lang="pl-PL" sz="2400" dirty="0" smtClean="0">
                <a:latin typeface="Arial" charset="0"/>
              </a:rPr>
              <a:t>głębokiej konwekcji, które wykazują wysoki współczynnik odbicia.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Parametryzacja Garcia 1981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=62.6+37.4N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 sz="2400" dirty="0" smtClean="0">
                <a:latin typeface="Arial" charset="0"/>
              </a:rPr>
              <a:t>- liczba dni z chmurami o wysokim współczynniku odbicia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3)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OLR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Outgoing</a:t>
            </a:r>
            <a:r>
              <a:rPr lang="pl-PL" sz="2400" dirty="0" smtClean="0">
                <a:latin typeface="Arial" charset="0"/>
              </a:rPr>
              <a:t> Longwave </a:t>
            </a:r>
            <a:r>
              <a:rPr lang="pl-PL" sz="2400" dirty="0" err="1" smtClean="0">
                <a:latin typeface="Arial" charset="0"/>
              </a:rPr>
              <a:t>Radiation</a:t>
            </a:r>
            <a:r>
              <a:rPr lang="pl-PL" sz="2400" dirty="0" smtClean="0">
                <a:latin typeface="Arial" charset="0"/>
              </a:rPr>
              <a:t>. Chmury chłodniejsze (poza cirrusami) powodują większe opady niż chmury ciepłe.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4) Chmury o wysokim prawdopodobieństwie opadu mają niską temperaturę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smtClean="0">
                <a:latin typeface="Arial" charset="0"/>
              </a:rPr>
              <a:t> (w dalekiej podczerwieni) oraz wysoki współczynnik odbicia w obszarze widzialnym.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59D70-7D79-4B47-99D7-5EB96A841417}" type="slidenum">
              <a:rPr lang="en-US"/>
              <a:pPr/>
              <a:t>29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897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5) Metody mikrofalowe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Promieniowanie to penetruje chmury gdyż małe krople chmurowe słabo oddziaływają z mikrofalami.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Krople deszczowe silnie oddziaływają z mikrofalami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Niska rozdzielczość przestrzenna przyrządów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można odróżnić kropel wody od kryształków lodu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Jednak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Kryształy głównie rozpraszają promieniowanie mikrofalowe, zaś kropelki je absorbują (rozpraszania kropel czasami jednak zaniedbać nie można)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Rozkład wielkości kropel deszczowych można opisywać </a:t>
            </a:r>
            <a:r>
              <a:rPr lang="pl-PL" sz="2400" dirty="0" smtClean="0">
                <a:latin typeface="Arial" charset="0"/>
              </a:rPr>
              <a:t>różnymi </a:t>
            </a:r>
            <a:r>
              <a:rPr lang="pl-PL" sz="2400" dirty="0" smtClean="0">
                <a:latin typeface="Arial" charset="0"/>
              </a:rPr>
              <a:t>rozkładami jednak dość często stosuje się rozkład </a:t>
            </a:r>
            <a:r>
              <a:rPr lang="pl-PL" sz="2400" dirty="0" err="1" smtClean="0">
                <a:latin typeface="Arial" charset="0"/>
              </a:rPr>
              <a:t>Mashalla</a:t>
            </a:r>
            <a:r>
              <a:rPr lang="pl-PL" sz="2400" dirty="0" smtClean="0">
                <a:latin typeface="Arial" charset="0"/>
              </a:rPr>
              <a:t>-Palmera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716463" y="5013325"/>
          <a:ext cx="25098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Równanie" r:id="rId3" imgW="952200" imgH="241200" progId="Equation.3">
                  <p:embed/>
                </p:oleObj>
              </mc:Choice>
              <mc:Fallback>
                <p:oleObj name="Równanie" r:id="rId3" imgW="952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013325"/>
                        <a:ext cx="25098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=8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-3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</a:t>
            </a:r>
            <a:r>
              <a:rPr lang="pl-PL">
                <a:latin typeface="Arial" charset="0"/>
              </a:rPr>
              <a:t> ale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zależy od typu opadu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331913" y="6256338"/>
          <a:ext cx="2241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Równanie" r:id="rId5" imgW="850680" imgH="203040" progId="Equation.3">
                  <p:embed/>
                </p:oleObj>
              </mc:Choice>
              <mc:Fallback>
                <p:oleObj name="Równanie" r:id="rId5" imgW="850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6256338"/>
                        <a:ext cx="2241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FD98-822B-4658-92B0-7FF1BC81F83C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204076" cy="720725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" charset="0"/>
              </a:rPr>
              <a:t>Porównanie promieniowania </a:t>
            </a:r>
            <a:br>
              <a:rPr lang="pl-PL" sz="2800" dirty="0" smtClean="0">
                <a:latin typeface="Arial" charset="0"/>
              </a:rPr>
            </a:br>
            <a:r>
              <a:rPr lang="pl-PL" sz="2800" dirty="0" smtClean="0">
                <a:latin typeface="Arial" charset="0"/>
              </a:rPr>
              <a:t>długofalowego i mikrofalowego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38213"/>
            <a:ext cx="7523163" cy="591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0B899-4D46-445A-AC9C-DC5E01489EDC}" type="slidenum">
              <a:rPr lang="en-US"/>
              <a:pPr/>
              <a:t>30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6994525" cy="576262"/>
          </a:xfrm>
        </p:spPr>
        <p:txBody>
          <a:bodyPr/>
          <a:lstStyle/>
          <a:p>
            <a:r>
              <a:rPr lang="pl-PL" sz="2800" smtClean="0"/>
              <a:t>Współczynnik ekstynkcji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88640"/>
          <a:ext cx="29352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Równanie" r:id="rId3" imgW="1536480" imgH="495000" progId="Equation.3">
                  <p:embed/>
                </p:oleObj>
              </mc:Choice>
              <mc:Fallback>
                <p:oleObj name="Równanie" r:id="rId3" imgW="15364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640"/>
                        <a:ext cx="29352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Wracamy do równania transferu mikrofal w atmosferze.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1844675"/>
          <a:ext cx="6257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Równanie" r:id="rId5" imgW="3784320" imgH="495000" progId="Equation.3">
                  <p:embed/>
                </p:oleObj>
              </mc:Choice>
              <mc:Fallback>
                <p:oleObj name="Równanie" r:id="rId5" imgW="378432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62579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Założymy, że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stała w warstwie gdzie mamy krople deszczu oraz, że objętościowy współczynnik absorpcji jest bliski zero wszędzie poza </a:t>
            </a:r>
            <a:r>
              <a:rPr lang="pl-PL" dirty="0" smtClean="0">
                <a:latin typeface="Arial" charset="0"/>
              </a:rPr>
              <a:t>warstwą, gdzie występują krople deszczu.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95288" y="4076700"/>
          <a:ext cx="33845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Równanie" r:id="rId7" imgW="1828800" imgH="495000" progId="Equation.3">
                  <p:embed/>
                </p:oleObj>
              </mc:Choice>
              <mc:Fallback>
                <p:oleObj name="Równanie" r:id="rId7" imgW="182880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76700"/>
                        <a:ext cx="33845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Temperatura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latin typeface="Arial" charset="0"/>
              </a:rPr>
              <a:t>w kierunku nadiru ma postać.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395288" y="5734050"/>
          <a:ext cx="58372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Równanie" r:id="rId9" imgW="2717640" imgH="279360" progId="Equation.3">
                  <p:embed/>
                </p:oleObj>
              </mc:Choice>
              <mc:Fallback>
                <p:oleObj name="Równanie" r:id="rId9" imgW="27176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34050"/>
                        <a:ext cx="583723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3BB4E-6565-4C3B-A0CB-B937C68A2EF4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/>
          </p:nvPr>
        </p:nvGraphicFramePr>
        <p:xfrm>
          <a:off x="2843213" y="981075"/>
          <a:ext cx="43195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Równanie" r:id="rId3" imgW="2539800" imgH="507960" progId="Equation.3">
                  <p:embed/>
                </p:oleObj>
              </mc:Choice>
              <mc:Fallback>
                <p:oleObj name="Równanie" r:id="rId3" imgW="2539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981075"/>
                        <a:ext cx="43195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0"/>
            <a:ext cx="8135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>
                <a:latin typeface="Arial" charset="0"/>
                <a:sym typeface="Symbol" pitchFamily="18" charset="2"/>
              </a:rPr>
              <a:t> jest grubością optyczną związaną z absorpcją przez krople deszczu i wynosi: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*=k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e,rain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rain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77057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 równania tego wynika: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Przy braku deszczu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 =0</a:t>
            </a:r>
            <a:r>
              <a:rPr lang="pl-PL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Zdolność emisyjna jest mała dla powierzchni wody i około 0.9 dla suchego lądu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2) Przy wzroście </a:t>
            </a:r>
            <a:r>
              <a:rPr lang="pl-PL" dirty="0" smtClean="0">
                <a:latin typeface="Arial" charset="0"/>
                <a:sym typeface="Symbol" pitchFamily="18" charset="2"/>
              </a:rPr>
              <a:t>natężenia opadu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dąży do temperatury atmosfery . Dlatego nad </a:t>
            </a:r>
            <a:r>
              <a:rPr lang="pl-PL" dirty="0" smtClean="0">
                <a:latin typeface="Arial" charset="0"/>
                <a:sym typeface="Symbol" pitchFamily="18" charset="2"/>
              </a:rPr>
              <a:t>powierzchnią </a:t>
            </a:r>
            <a:r>
              <a:rPr lang="pl-PL" dirty="0">
                <a:latin typeface="Arial" charset="0"/>
                <a:sym typeface="Symbol" pitchFamily="18" charset="2"/>
              </a:rPr>
              <a:t>oceanu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dirty="0">
                <a:latin typeface="Arial" charset="0"/>
                <a:sym typeface="Symbol" pitchFamily="18" charset="2"/>
              </a:rPr>
              <a:t>rośnie silnie ze wzrostem natężenia opadu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Opad można łatwo wyznaczyć nad </a:t>
            </a:r>
            <a:r>
              <a:rPr lang="pl-PL" dirty="0" smtClean="0">
                <a:latin typeface="Arial" charset="0"/>
                <a:sym typeface="Symbol" pitchFamily="18" charset="2"/>
              </a:rPr>
              <a:t>oceanem, </a:t>
            </a:r>
            <a:r>
              <a:rPr lang="pl-PL" dirty="0">
                <a:latin typeface="Arial" charset="0"/>
                <a:sym typeface="Symbol" pitchFamily="18" charset="2"/>
              </a:rPr>
              <a:t>zaś nad lądem zmiana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związana z natężeniem opadu jest </a:t>
            </a:r>
            <a:r>
              <a:rPr lang="pl-PL" dirty="0" smtClean="0">
                <a:latin typeface="Arial" charset="0"/>
                <a:sym typeface="Symbol" pitchFamily="18" charset="2"/>
              </a:rPr>
              <a:t>mała.</a:t>
            </a: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740650" y="1268413"/>
          <a:ext cx="12033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Równanie" r:id="rId5" imgW="660240" imgH="253800" progId="Equation.3">
                  <p:embed/>
                </p:oleObj>
              </mc:Choice>
              <mc:Fallback>
                <p:oleObj name="Równanie" r:id="rId5" imgW="6602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268413"/>
                        <a:ext cx="12033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Reżimy rozpraszania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BFE8C-93CB-416E-885D-9F59BC465513}" type="slidenum">
              <a:rPr lang="en-US"/>
              <a:pPr/>
              <a:t>5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7859712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Dla dużych długości fali (daleko od maksimum) funkcja Plancka opisywana jest przez przybliżenie Rayleigh’a-Jeans’a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1916113"/>
          <a:ext cx="28559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Równanie" r:id="rId3" imgW="1447560" imgH="444240" progId="Equation.3">
                  <p:embed/>
                </p:oleObj>
              </mc:Choice>
              <mc:Fallback>
                <p:oleObj name="Równanie" r:id="rId3" imgW="144756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2855912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59338" y="1916113"/>
          <a:ext cx="22923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7" name="Równanie" r:id="rId5" imgW="1066680" imgH="419040" progId="Equation.3">
                  <p:embed/>
                </p:oleObj>
              </mc:Choice>
              <mc:Fallback>
                <p:oleObj name="Równanie" r:id="rId5" imgW="10666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16113"/>
                        <a:ext cx="22923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79930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Energia emitowana w tym obszarze spektralnym jest proporcjonalna do temperatury.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Podobnie, znacznie upraszcza się definicja </a:t>
            </a:r>
            <a:r>
              <a:rPr lang="pl-PL">
                <a:solidFill>
                  <a:schemeClr val="accent1"/>
                </a:solidFill>
                <a:latin typeface="Arial" charset="0"/>
              </a:rPr>
              <a:t>Brightness temperature</a:t>
            </a:r>
            <a:r>
              <a:rPr lang="pl-PL">
                <a:latin typeface="Arial" charset="0"/>
              </a:rPr>
              <a:t>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830263" y="4716463"/>
          <a:ext cx="24415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8" name="Równanie" r:id="rId7" imgW="1168200" imgH="660240" progId="Equation.3">
                  <p:embed/>
                </p:oleObj>
              </mc:Choice>
              <mc:Fallback>
                <p:oleObj name="Równanie" r:id="rId7" imgW="11682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716463"/>
                        <a:ext cx="2441575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389563" y="4935538"/>
          <a:ext cx="13795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Równanie" r:id="rId9" imgW="660240" imgH="457200" progId="Equation.3">
                  <p:embed/>
                </p:oleObj>
              </mc:Choice>
              <mc:Fallback>
                <p:oleObj name="Równanie" r:id="rId9" imgW="660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4935538"/>
                        <a:ext cx="1379537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=1.19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8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Wm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,   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=1.439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m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B6DC7-A525-4B0D-AFBF-0E458690F402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obszarze mikrofalowym odstępstwa od modelu ciała doskonale czarnego są znaczące i muszą być wzięte pod uwagę: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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endParaRPr lang="pl-PL" sz="2400" baseline="-25000" dirty="0" smtClean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Zdolność emisyjna powierzchni wody może zmienia się od 0.4 do 0.5 i zależy od stanu morza, a więc pośrednio od prędkości wiatru.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Sygnał w obszarze mikrofal jest słaby i stosunek radiancji emitowanej przez powierzchnie Ziemi do emitowanej przez atmosferę jest mały.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tego powodu, oraz ze względu na silną zmienność zdolności emisyjnej powierzchni lądowych, satelitarna teledetekcja mikrofalowa jest bardzo trudna i ograniczymy się tutaj jedynie do przypadku powierzchni wody.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1FD4D-AA93-4FD0-81C3-7FFC0F350AA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r>
              <a:rPr lang="pl-PL" sz="2800" dirty="0" smtClean="0">
                <a:latin typeface="Arial" charset="0"/>
              </a:rPr>
              <a:t>Transmisja atmosferyczna w obszarze mikrofal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8722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BA453-ADBD-40C6-874B-FBE6CF9B56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charset="0"/>
              </a:rPr>
              <a:t>Transmisja atmosferyczna w obszarze mikrofal dla różnych mas powietrza</a:t>
            </a:r>
            <a:endParaRPr lang="pl-PL" sz="32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2084388"/>
            <a:ext cx="6527800" cy="3908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Naziemne radiometry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218884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 wykorzystaniem algorytmu opartego na sieciach neuronowych algorytm wyznacza profil pionowy temperatury, pary wodnej i wody ciekłej na 47 poziomach; 11 poziomach pomiędzy powierzchnią ziemi a 1 km i pozostałe co 250 metrów do wysokości 10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</a:p>
        </p:txBody>
      </p:sp>
      <p:sp>
        <p:nvSpPr>
          <p:cNvPr id="24578" name="AutoShape 2" descr="https://upload.wikimedia.org/wikipedia/commons/8/80/Microwaveradiometerbarda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Znalezione obrazy dla zapytania microwave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409331" cy="4409332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204" y="3856434"/>
            <a:ext cx="5067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1116</Words>
  <Application>Microsoft Office PowerPoint</Application>
  <PresentationFormat>Pokaz na ekranie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Motyw pakietu Office</vt:lpstr>
      <vt:lpstr>Równanie</vt:lpstr>
      <vt:lpstr>Metody teledetekcyjne w badaniach atmosfery.  Wykład 6 – Teledetekcja pasywna  w zakresie mikrofalowym.  </vt:lpstr>
      <vt:lpstr>Transfer promieniowania mikrofalowego w atmosferze. </vt:lpstr>
      <vt:lpstr>Porównanie promieniowania  długofalowego i mikrofalowego</vt:lpstr>
      <vt:lpstr>Reżimy rozpraszania</vt:lpstr>
      <vt:lpstr>Prezentacja programu PowerPoint</vt:lpstr>
      <vt:lpstr>Prezentacja programu PowerPoint</vt:lpstr>
      <vt:lpstr>Transmisja atmosferyczna w obszarze mikrofal</vt:lpstr>
      <vt:lpstr>Transmisja atmosferyczna w obszarze mikrofal dla różnych mas powietrza</vt:lpstr>
      <vt:lpstr>Naziemne radiometry mikrofalowe</vt:lpstr>
      <vt:lpstr>MP-3000A Portable Profiling Microwave Radiometer </vt:lpstr>
      <vt:lpstr>Pomiary</vt:lpstr>
      <vt:lpstr>Absorpcja promieniowania mikrofalowego  w obszarach pochłania przez tlen i parę wodną</vt:lpstr>
      <vt:lpstr>Wyznaczanie temperatury radiacyjnej</vt:lpstr>
      <vt:lpstr>Algorytm oparty na sieciach neuronowych</vt:lpstr>
      <vt:lpstr>Inny algorytm do wyznaczania profilu temperatury</vt:lpstr>
      <vt:lpstr>Przykładowe wyniki</vt:lpstr>
      <vt:lpstr>Warszawa 20.03.2021</vt:lpstr>
      <vt:lpstr>Burza nad Warszawą 18.04.2021 na radiometrze mikrofalowym</vt:lpstr>
      <vt:lpstr>Pomiary satelitarne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Teledetekcja opadów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10.  </dc:title>
  <dc:creator>Krzysztof Markowicz</dc:creator>
  <cp:lastModifiedBy>win10Solar</cp:lastModifiedBy>
  <cp:revision>67</cp:revision>
  <dcterms:created xsi:type="dcterms:W3CDTF">2017-03-27T20:41:31Z</dcterms:created>
  <dcterms:modified xsi:type="dcterms:W3CDTF">2023-04-25T09:06:16Z</dcterms:modified>
</cp:coreProperties>
</file>