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  <p:sldId id="295" r:id="rId27"/>
    <p:sldId id="296" r:id="rId28"/>
    <p:sldId id="303" r:id="rId29"/>
    <p:sldId id="302" r:id="rId30"/>
    <p:sldId id="301" r:id="rId31"/>
    <p:sldId id="291" r:id="rId32"/>
    <p:sldId id="292" r:id="rId33"/>
    <p:sldId id="294" r:id="rId34"/>
    <p:sldId id="297" r:id="rId35"/>
    <p:sldId id="281" r:id="rId36"/>
    <p:sldId id="282" r:id="rId37"/>
    <p:sldId id="283" r:id="rId38"/>
    <p:sldId id="286" r:id="rId39"/>
    <p:sldId id="287" r:id="rId40"/>
    <p:sldId id="298" r:id="rId41"/>
    <p:sldId id="285" r:id="rId42"/>
    <p:sldId id="289" r:id="rId43"/>
    <p:sldId id="284" r:id="rId44"/>
    <p:sldId id="290" r:id="rId45"/>
    <p:sldId id="293" r:id="rId46"/>
    <p:sldId id="299" r:id="rId47"/>
    <p:sldId id="300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EB52-0D90-4D3F-884E-D19A5BD8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1144-9366-4487-B687-0B4D0EE9C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C00E-DB6F-43B8-B1FB-A0C47773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8247-7C1A-46C8-8873-C030D4924A5F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8384-8A23-4818-B3AF-3C1D4BBC3B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rsst-pp.org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l.noaa.gov/psd/data/gridded/data.noaa.oisst.v2.html" TargetMode="External"/><Relationship Id="rId2" Type="http://schemas.openxmlformats.org/officeDocument/2006/relationships/hyperlink" Target="http://www.nhc.noaa.gov/s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dis.gsfc.nasa.gov/data/dataprod/dataproducts.php?MOD_NUMBER=28" TargetMode="External"/><Relationship Id="rId4" Type="http://schemas.openxmlformats.org/officeDocument/2006/relationships/hyperlink" Target="https://www.ghrsst.org/latest-sst-map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Arial" charset="0"/>
                <a:cs typeface="Arial" charset="0"/>
              </a:rPr>
              <a:t>Metody teledetekcyjne </a:t>
            </a:r>
            <a:br>
              <a:rPr lang="pl-PL" sz="4000" b="1" dirty="0" smtClean="0">
                <a:latin typeface="Arial" charset="0"/>
                <a:cs typeface="Arial" charset="0"/>
              </a:rPr>
            </a:br>
            <a:r>
              <a:rPr lang="pl-PL" sz="4000" b="1" dirty="0" smtClean="0">
                <a:latin typeface="Arial" charset="0"/>
                <a:cs typeface="Arial" charset="0"/>
              </a:rPr>
              <a:t>w badaniach atmosfery</a:t>
            </a:r>
            <a:r>
              <a:rPr lang="pl-PL" sz="4000" dirty="0" smtClean="0">
                <a:latin typeface="Arial" charset="0"/>
                <a:cs typeface="Arial" charset="0"/>
              </a:rPr>
              <a:t>.</a:t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latin typeface="Arial" charset="0"/>
                <a:cs typeface="Arial" charset="0"/>
              </a:rPr>
              <a:t/>
            </a:r>
            <a:br>
              <a:rPr lang="pl-PL" sz="4000" dirty="0" smtClean="0"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Wykład 4</a:t>
            </a:r>
            <a:b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pl-PL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Teledetekcja temperatury powierzchni ziemi </a:t>
            </a: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latin typeface="Arial" charset="0"/>
                <a:cs typeface="Arial" charset="0"/>
              </a:rPr>
              <a:t>Krzysztof Markowicz</a:t>
            </a:r>
          </a:p>
          <a:p>
            <a:r>
              <a:rPr lang="pl-PL" b="1" dirty="0" err="1" smtClean="0">
                <a:latin typeface="Arial" charset="0"/>
                <a:cs typeface="Arial" charset="0"/>
              </a:rPr>
              <a:t>kmark@igf.fuw.edu.pl</a:t>
            </a:r>
            <a:endParaRPr lang="pl-PL" b="1" dirty="0" smtClean="0">
              <a:latin typeface="Arial" charset="0"/>
              <a:cs typeface="Arial" charset="0"/>
            </a:endParaRP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14111-3013-4EB6-9666-F499A6292742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9450317"/>
              </p:ext>
            </p:extLst>
          </p:nvPr>
        </p:nvGraphicFramePr>
        <p:xfrm>
          <a:off x="323850" y="1108075"/>
          <a:ext cx="38877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Równanie" r:id="rId3" imgW="2234880" imgH="266400" progId="Equation.3">
                  <p:embed/>
                </p:oleObj>
              </mc:Choice>
              <mc:Fallback>
                <p:oleObj name="Równanie" r:id="rId3" imgW="223488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08075"/>
                        <a:ext cx="388778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5" y="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Rozważmy ten sam przypadek jednak tym razem na górnej granicy atmosfery</a:t>
            </a:r>
          </a:p>
        </p:txBody>
      </p:sp>
      <p:pic>
        <p:nvPicPr>
          <p:cNvPr id="6149" name="Picture 4" descr="TOAteledetekc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70363" y="549275"/>
            <a:ext cx="4973637" cy="3729038"/>
          </a:xfrm>
          <a:noFill/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4321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dochodzącą do satelity jest stała i nie zależy od kąta zenitalnego obserwacji. Wynika to z faktu, że cześć promieniowania emitowanego przez powierzchnie ziemi w atmosferze jest dokładnie kompensowana przez emisje atmosfery.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500563" y="4581525"/>
            <a:ext cx="4643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Grubość optyczna jest kluczowym parametrem, który zależy od profilu gazów zawartych w atmosferze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250825" y="587692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Musimy znaleźć technikę odróżniania przyczynku atmosferycznego od wpływu powierzchni ziemi.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439EBF-E44E-4538-A938-198842368A57}" type="slidenum">
              <a:rPr lang="en-US"/>
              <a:pPr/>
              <a:t>11</a:t>
            </a:fld>
            <a:endParaRPr lang="en-US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229600" cy="2087562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b="1" dirty="0" smtClean="0">
                <a:latin typeface="Arial" charset="0"/>
                <a:cs typeface="Arial" charset="0"/>
              </a:rPr>
              <a:t>Przykład 2.</a:t>
            </a:r>
          </a:p>
          <a:p>
            <a:pPr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Niech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smtClean="0">
                <a:latin typeface="Arial" charset="0"/>
                <a:cs typeface="Arial" charset="0"/>
              </a:rPr>
              <a:t> i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baseline="30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*</a:t>
            </a:r>
            <a:r>
              <a:rPr lang="pl-PL" sz="2400" dirty="0" smtClean="0">
                <a:latin typeface="Arial" charset="0"/>
                <a:cs typeface="Arial" charset="0"/>
              </a:rPr>
              <a:t> będą odpowiednio funkcjami Plancka na górnej granicy atmosfery i powierzchni ziemi. Zakładamy, że funkcja Plancka w atmosferze zależy liniowo od grubości optycznej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148263" y="1989138"/>
          <a:ext cx="273685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Równanie" r:id="rId3" imgW="1485720" imgH="393480" progId="Equation.3">
                  <p:embed/>
                </p:oleObj>
              </mc:Choice>
              <mc:Fallback>
                <p:oleObj name="Równanie" r:id="rId3" imgW="14857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89138"/>
                        <a:ext cx="273685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na powierzchni ziemi ma postać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468313" y="3429000"/>
          <a:ext cx="58324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Równanie" r:id="rId5" imgW="3136680" imgH="431640" progId="Equation.3">
                  <p:embed/>
                </p:oleObj>
              </mc:Choice>
              <mc:Fallback>
                <p:oleObj name="Równanie" r:id="rId5" imgW="31366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29000"/>
                        <a:ext cx="583247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395288" y="5445125"/>
          <a:ext cx="66817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Równanie" r:id="rId7" imgW="3593880" imgH="431640" progId="Equation.3">
                  <p:embed/>
                </p:oleObj>
              </mc:Choice>
              <mc:Fallback>
                <p:oleObj name="Równanie" r:id="rId7" imgW="35938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45125"/>
                        <a:ext cx="668178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23850" y="4292600"/>
            <a:ext cx="82089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smtClean="0">
                <a:latin typeface="Arial" charset="0"/>
              </a:rPr>
              <a:t>Ze wzoru wynika </a:t>
            </a:r>
            <a:r>
              <a:rPr lang="pl-PL" dirty="0">
                <a:latin typeface="Arial" charset="0"/>
              </a:rPr>
              <a:t>wzrost radiancji w kierunku horyzontu.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Radiancja</a:t>
            </a:r>
            <a:r>
              <a:rPr lang="pl-PL" dirty="0">
                <a:latin typeface="Arial" charset="0"/>
              </a:rPr>
              <a:t> na górnej granicy atmosfery ma postać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363EA-9646-4DC5-9B7A-A66A7580E8D1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8630" cy="5616575"/>
          </a:xfrm>
        </p:spPr>
        <p:txBody>
          <a:bodyPr>
            <a:normAutofit fontScale="925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w tym przypadku nie jest już izotropowa </a:t>
            </a:r>
          </a:p>
          <a:p>
            <a:pPr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zmniejsza się gdy instrument skanuje w kierunku horyzontu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limb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darkening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Wynika to z faktu, że gdy odchodzimy od nadiru zwiększa się droga optyczna promieniowania emitowanego z powierzchni ziemi. Ulega ono stopniowemu osłabieniu zaś zmniejszająca się z wysokością funkcja Plancka (spadek temperatury) nie jest wstanie równoważyć (poprzez emisje promieniowania) osłabiania promieniowania długofalowego w 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przedstawionych przykładów wynika, że profil temperatury wpływa na zależności radiancji od kąta zenitalnego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Ponadto </a:t>
            </a: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skierowana w górę ma mniejszą kątową  zmienność w szczególnie dla długości fali dla której grubość optyczna jest mała.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8206C7-2CF6-4608-B0CB-431FB8287FC9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Teledetekcja temperatury powierzchni ziemi SST</a:t>
            </a:r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  <a:cs typeface="Arial" charset="0"/>
              </a:rPr>
              <a:t>Monitoring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 </a:t>
            </a:r>
            <a:r>
              <a:rPr lang="pl-PL" sz="2400" dirty="0" smtClean="0">
                <a:latin typeface="Arial" charset="0"/>
                <a:cs typeface="Arial" charset="0"/>
              </a:rPr>
              <a:t>w skali całego globu jest szalenie istotny w aspekcie zmian klimatycznych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Część danych o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pochodzi z obserwacji </a:t>
            </a:r>
            <a:r>
              <a:rPr lang="pl-PL" sz="2400" dirty="0" err="1" smtClean="0">
                <a:latin typeface="Arial" charset="0"/>
                <a:cs typeface="Arial" charset="0"/>
              </a:rPr>
              <a:t>in-situ</a:t>
            </a:r>
            <a:r>
              <a:rPr lang="pl-PL" sz="2400" dirty="0" smtClean="0">
                <a:latin typeface="Arial" charset="0"/>
                <a:cs typeface="Arial" charset="0"/>
              </a:rPr>
              <a:t> np. boi czy dryfterów. Jednak gęstości sieci obserwacyjnej w rejonie oceanów pozostawia wiele do życzenia. Półkula południowa ma najrzadszą sieć pomiarową.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Stąd dynamiczny rozwój obserwacji satelitarnych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SST</a:t>
            </a:r>
            <a:r>
              <a:rPr lang="pl-PL" sz="2400" dirty="0" smtClean="0">
                <a:latin typeface="Arial" charset="0"/>
                <a:cs typeface="Arial" charset="0"/>
              </a:rPr>
              <a:t> w latach 70 oraz 80-tych ubiegłego wieku. 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AC133-0514-4128-92DE-F84B5290D961}" type="slidenum">
              <a:rPr lang="en-US"/>
              <a:pPr/>
              <a:t>14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002588" cy="452596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  <a:cs typeface="Arial" charset="0"/>
              </a:rPr>
              <a:t>Główna idea pomiarów temperatury opiera się o obserwacje promieniowania długofalowego w oknie atmosferycznym.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rzeczywistości nawet w tym obszarze atmosfera nie jest nigdy idealnie przeźroczysta i dlatego należy uwzględniać wpływ absorpcji i emisji promieniowania w atmosferze. 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W tym celu stosuje się technikę </a:t>
            </a:r>
            <a:r>
              <a:rPr lang="pl-PL" sz="2400" dirty="0" err="1" smtClean="0">
                <a:latin typeface="Arial" charset="0"/>
                <a:cs typeface="Arial" charset="0"/>
              </a:rPr>
              <a:t>split-window</a:t>
            </a:r>
            <a:r>
              <a:rPr lang="pl-PL" sz="2400" dirty="0" smtClean="0">
                <a:latin typeface="Arial" charset="0"/>
                <a:cs typeface="Arial" charset="0"/>
              </a:rPr>
              <a:t>, będącą przybliżeniem wielokanałowym pomiarów radiancji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MCSSST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 rozwiązania równania transferu promieniowania mamy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763713" y="4508500"/>
          <a:ext cx="56880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Równanie" r:id="rId3" imgW="2857320" imgH="241200" progId="Equation.3">
                  <p:embed/>
                </p:oleObj>
              </mc:Choice>
              <mc:Fallback>
                <p:oleObj name="Równanie" r:id="rId3" imgW="28573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508500"/>
                        <a:ext cx="56880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351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jest </a:t>
            </a:r>
            <a:r>
              <a:rPr lang="pl-PL" dirty="0" smtClean="0">
                <a:latin typeface="Arial" charset="0"/>
              </a:rPr>
              <a:t>emisją ciała doskonale czarnego znajdującego się na powierzchni ziemi, </a:t>
            </a:r>
            <a:r>
              <a:rPr lang="pl-PL" dirty="0">
                <a:solidFill>
                  <a:schemeClr val="folHlink"/>
                </a:solidFill>
                <a:latin typeface="Monotype Corsiva" pitchFamily="66" charset="0"/>
              </a:rPr>
              <a:t>T  </a:t>
            </a:r>
            <a:r>
              <a:rPr lang="pl-PL" dirty="0">
                <a:latin typeface="Arial" charset="0"/>
              </a:rPr>
              <a:t>jest transmisją od powierzchni ziemi do satelity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051050" y="5876925"/>
          <a:ext cx="20891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Równanie" r:id="rId5" imgW="990360" imgH="253800" progId="Equation.3">
                  <p:embed/>
                </p:oleObj>
              </mc:Choice>
              <mc:Fallback>
                <p:oleObj name="Równanie" r:id="rId5" imgW="99036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876925"/>
                        <a:ext cx="208915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FA3FE6-A27A-4269-8D59-21E7B3F78F1E}" type="slidenum">
              <a:rPr lang="en-US"/>
              <a:pPr/>
              <a:t>15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60350"/>
            <a:ext cx="8351837" cy="43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Emisja atmosfery opisywana jest równaniem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536" y="836092"/>
          <a:ext cx="3743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Równanie" r:id="rId3" imgW="2184120" imgH="495000" progId="Equation.3">
                  <p:embed/>
                </p:oleObj>
              </mc:Choice>
              <mc:Fallback>
                <p:oleObj name="Równanie" r:id="rId3" imgW="218412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836092"/>
                        <a:ext cx="3743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71378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jest efektywną temperaturą atmosfery.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 celu wyznaczenia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 dirty="0">
                <a:latin typeface="Arial" charset="0"/>
              </a:rPr>
              <a:t> musimy wyeliminować wielkość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przez </a:t>
            </a:r>
            <a:r>
              <a:rPr lang="pl-PL" dirty="0" smtClean="0">
                <a:latin typeface="Arial" charset="0"/>
              </a:rPr>
              <a:t>promieniowania w innym kanale </a:t>
            </a:r>
            <a:r>
              <a:rPr lang="pl-PL" dirty="0">
                <a:latin typeface="Arial" charset="0"/>
              </a:rPr>
              <a:t>spektralnym. Załóżmy, że mamy pomiary radiancji w dwóch kanałach spektralnych: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oraz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endParaRPr lang="en-US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520" y="3501008"/>
          <a:ext cx="50244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Równanie" r:id="rId5" imgW="2463480" imgH="241200" progId="Equation.3">
                  <p:embed/>
                </p:oleObj>
              </mc:Choice>
              <mc:Fallback>
                <p:oleObj name="Równanie" r:id="rId5" imgW="24634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501008"/>
                        <a:ext cx="50244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251520" y="4293096"/>
          <a:ext cx="51546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Równanie" r:id="rId7" imgW="2527200" imgH="241200" progId="Equation.3">
                  <p:embed/>
                </p:oleObj>
              </mc:Choice>
              <mc:Fallback>
                <p:oleObj name="Równanie" r:id="rId7" imgW="252720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293096"/>
                        <a:ext cx="515461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79388" y="4868863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Efektywna temperatura atmosfery w obszarze spektralnym pomiędzy 10.5 a 12.5 </a:t>
            </a:r>
            <a:r>
              <a:rPr lang="pl-PL" dirty="0" err="1">
                <a:latin typeface="Arial" charset="0"/>
                <a:sym typeface="Symbol" pitchFamily="18" charset="2"/>
              </a:rPr>
              <a:t></a:t>
            </a:r>
            <a:r>
              <a:rPr lang="pl-PL" dirty="0" err="1">
                <a:latin typeface="Arial" charset="0"/>
              </a:rPr>
              <a:t>m</a:t>
            </a:r>
            <a:r>
              <a:rPr lang="pl-PL" dirty="0">
                <a:latin typeface="Arial" charset="0"/>
              </a:rPr>
              <a:t> zmienia się od 0 do 1K. Stąd często możemy zakładać stałą </a:t>
            </a:r>
            <a:r>
              <a:rPr lang="pl-PL" dirty="0" smtClean="0">
                <a:latin typeface="Arial" charset="0"/>
              </a:rPr>
              <a:t>(niezależną od długości fali) wartość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. Dodatkowo założymy, że zdolność emisyjna powierzchni ziemi wynosi </a:t>
            </a:r>
            <a:r>
              <a:rPr lang="pl-PL" dirty="0" smtClean="0">
                <a:latin typeface="Arial" charset="0"/>
              </a:rPr>
              <a:t>1 (ciało doskonale czarne)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26D75-9F71-4020-BA6D-1697E472726A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/>
          </p:nvPr>
        </p:nvGraphicFramePr>
        <p:xfrm>
          <a:off x="539750" y="765175"/>
          <a:ext cx="4430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Równanie" r:id="rId3" imgW="1854000" imgH="393480" progId="Equation.3">
                  <p:embed/>
                </p:oleObj>
              </mc:Choice>
              <mc:Fallback>
                <p:oleObj name="Równanie" r:id="rId3" imgW="18540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4430713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Rozwijamy funkcję Plancka w szereg Taylora</a:t>
            </a:r>
            <a:endParaRPr lang="en-US">
              <a:latin typeface="Arial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85693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pochodna jest liczona dla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T=T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>
                <a:latin typeface="Arial" charset="0"/>
              </a:rPr>
              <a:t>. </a:t>
            </a:r>
            <a:r>
              <a:rPr lang="pl-PL" dirty="0">
                <a:latin typeface="Arial" charset="0"/>
              </a:rPr>
              <a:t>Eliminując wyrażenie 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T-T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latin typeface="Arial" charset="0"/>
              </a:rPr>
              <a:t> na podstawie radiancji w </a:t>
            </a:r>
            <a:r>
              <a:rPr lang="pl-PL" dirty="0" smtClean="0">
                <a:latin typeface="Arial" charset="0"/>
              </a:rPr>
              <a:t> dwóch kanałach spektralnych otrzymujemy: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441325" y="2997200"/>
          <a:ext cx="61023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Równanie" r:id="rId5" imgW="2869920" imgH="469800" progId="Equation.3">
                  <p:embed/>
                </p:oleObj>
              </mc:Choice>
              <mc:Fallback>
                <p:oleObj name="Równanie" r:id="rId5" imgW="28699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997200"/>
                        <a:ext cx="610235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Obserwowaną </a:t>
            </a:r>
            <a:r>
              <a:rPr lang="pl-PL" dirty="0" smtClean="0">
                <a:latin typeface="Arial" charset="0"/>
              </a:rPr>
              <a:t>przez detektor satelitarny </a:t>
            </a:r>
            <a:r>
              <a:rPr lang="pl-PL" dirty="0" err="1" smtClean="0">
                <a:latin typeface="Arial" charset="0"/>
              </a:rPr>
              <a:t>radiancję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będziemy zapisywać w postaci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oraz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=B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b,2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jest wielkością zwaną </a:t>
            </a:r>
            <a:r>
              <a:rPr lang="pl-PL" dirty="0" smtClean="0">
                <a:latin typeface="Arial" charset="0"/>
              </a:rPr>
              <a:t>temperaturą radiacyjną lub temperaturą </a:t>
            </a:r>
            <a:r>
              <a:rPr lang="pl-PL" dirty="0" err="1" smtClean="0">
                <a:latin typeface="Arial" charset="0"/>
              </a:rPr>
              <a:t>jasnościową</a:t>
            </a:r>
            <a:r>
              <a:rPr lang="pl-PL" dirty="0" smtClean="0">
                <a:latin typeface="Arial" charset="0"/>
              </a:rPr>
              <a:t> (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brightness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temperature</a:t>
            </a:r>
            <a:r>
              <a:rPr lang="pl-PL" dirty="0">
                <a:latin typeface="Arial" charset="0"/>
              </a:rPr>
              <a:t>)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78D3D-2F3A-45DD-B936-97FFDAE18E02}" type="slidenum">
              <a:rPr lang="en-US"/>
              <a:pPr/>
              <a:t>17</a:t>
            </a:fld>
            <a:endParaRPr lang="en-US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424862" cy="100806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Stosując związek z rozwinięcia Taylora dla wyrażeń: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b,2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(T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b,1</a:t>
            </a:r>
            <a:r>
              <a:rPr lang="pl-PL" sz="2400" dirty="0" smtClean="0">
                <a:solidFill>
                  <a:schemeClr val="folHlink"/>
                </a:solidFill>
              </a:rPr>
              <a:t>)</a:t>
            </a:r>
            <a:r>
              <a:rPr lang="pl-PL" sz="2400" dirty="0" smtClean="0"/>
              <a:t> mamy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552" y="1340768"/>
          <a:ext cx="5184948" cy="76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Równanie" r:id="rId3" imgW="3060360" imgH="469800" progId="Equation.3">
                  <p:embed/>
                </p:oleObj>
              </mc:Choice>
              <mc:Fallback>
                <p:oleObj name="Równanie" r:id="rId3" imgW="306036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5184948" cy="766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611560" y="2204864"/>
          <a:ext cx="5112940" cy="83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Równanie" r:id="rId5" imgW="2882880" imgH="469800" progId="Equation.3">
                  <p:embed/>
                </p:oleObj>
              </mc:Choice>
              <mc:Fallback>
                <p:oleObj name="Równanie" r:id="rId5" imgW="28828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4864"/>
                        <a:ext cx="5112940" cy="8328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468313" y="3284538"/>
            <a:ext cx="842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Podstawiając do </a:t>
            </a:r>
            <a:r>
              <a:rPr lang="pl-PL" dirty="0" smtClean="0">
                <a:latin typeface="Arial" charset="0"/>
              </a:rPr>
              <a:t>równania transferu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126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3588" y="4037013"/>
          <a:ext cx="42354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Równanie" r:id="rId7" imgW="2425680" imgH="241200" progId="Equation.3">
                  <p:embed/>
                </p:oleObj>
              </mc:Choice>
              <mc:Fallback>
                <p:oleObj name="Równanie" r:id="rId7" imgW="24256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037013"/>
                        <a:ext cx="42354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68313" y="458152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mamy</a:t>
            </a:r>
          </a:p>
        </p:txBody>
      </p:sp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1979613" y="4797425"/>
          <a:ext cx="43799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Równanie" r:id="rId9" imgW="2539800" imgH="469800" progId="Equation.3">
                  <p:embed/>
                </p:oleObj>
              </mc:Choice>
              <mc:Fallback>
                <p:oleObj name="Równanie" r:id="rId9" imgW="253980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797425"/>
                        <a:ext cx="437991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9"/>
          <p:cNvGraphicFramePr>
            <a:graphicFrameLocks noChangeAspect="1"/>
          </p:cNvGraphicFramePr>
          <p:nvPr/>
        </p:nvGraphicFramePr>
        <p:xfrm>
          <a:off x="490538" y="5805488"/>
          <a:ext cx="66563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Równanie" r:id="rId11" imgW="3860640" imgH="533160" progId="Equation.3">
                  <p:embed/>
                </p:oleObj>
              </mc:Choice>
              <mc:Fallback>
                <p:oleObj name="Równanie" r:id="rId11" imgW="386064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5805488"/>
                        <a:ext cx="6656387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228184" y="24208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równanie z poprzedniej strony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B3275-BA30-49F4-A420-A9E956ECE94A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95536" y="260648"/>
          <a:ext cx="690403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Równanie" r:id="rId3" imgW="4241520" imgH="533160" progId="Equation.3">
                  <p:embed/>
                </p:oleObj>
              </mc:Choice>
              <mc:Fallback>
                <p:oleObj name="Równanie" r:id="rId3" imgW="424152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0648"/>
                        <a:ext cx="6904037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468313" y="12684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Stąd otrzymujemy równanie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512763" y="1916113"/>
          <a:ext cx="6723533" cy="79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Równanie" r:id="rId5" imgW="3974760" imgH="469800" progId="Equation.3">
                  <p:embed/>
                </p:oleObj>
              </mc:Choice>
              <mc:Fallback>
                <p:oleObj name="Równanie" r:id="rId5" imgW="39747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916113"/>
                        <a:ext cx="6723533" cy="794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539750" y="3716338"/>
          <a:ext cx="3600202" cy="4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Równanie" r:id="rId7" imgW="2133360" imgH="241200" progId="Equation.3">
                  <p:embed/>
                </p:oleObj>
              </mc:Choice>
              <mc:Fallback>
                <p:oleObj name="Równanie" r:id="rId7" imgW="21333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3600202" cy="40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Eliminujemy wyraz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(T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dirty="0">
                <a:latin typeface="Arial" charset="0"/>
              </a:rPr>
              <a:t> korzystając z </a:t>
            </a:r>
            <a:r>
              <a:rPr lang="pl-PL" dirty="0" smtClean="0">
                <a:latin typeface="Arial" charset="0"/>
              </a:rPr>
              <a:t>równania:</a:t>
            </a:r>
            <a:endParaRPr lang="pl-PL" dirty="0">
              <a:latin typeface="Arial" charset="0"/>
            </a:endParaRPr>
          </a:p>
        </p:txBody>
      </p:sp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468313" y="5157788"/>
          <a:ext cx="3103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Równanie" r:id="rId9" imgW="1752480" imgH="228600" progId="Equation.3">
                  <p:embed/>
                </p:oleObj>
              </mc:Choice>
              <mc:Fallback>
                <p:oleObj name="Równanie" r:id="rId9" imgW="17524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157788"/>
                        <a:ext cx="310356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8"/>
          <p:cNvGraphicFramePr>
            <a:graphicFrameLocks noChangeAspect="1"/>
          </p:cNvGraphicFramePr>
          <p:nvPr/>
        </p:nvGraphicFramePr>
        <p:xfrm>
          <a:off x="446088" y="5805488"/>
          <a:ext cx="24749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Równanie" r:id="rId11" imgW="1396800" imgH="431640" progId="Equation.3">
                  <p:embed/>
                </p:oleObj>
              </mc:Choice>
              <mc:Fallback>
                <p:oleObj name="Równanie" r:id="rId11" imgW="13968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5805488"/>
                        <a:ext cx="247491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68313" y="2997200"/>
            <a:ext cx="5256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  <a:cs typeface="Arial" charset="0"/>
              </a:rPr>
              <a:t>Po uproszczeniach mamy: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CD48F-D6DB-46BC-A3DF-6C62608A812B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195263"/>
          <a:ext cx="54070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Równanie" r:id="rId3" imgW="2590560" imgH="431640" progId="Equation.3">
                  <p:embed/>
                </p:oleObj>
              </mc:Choice>
              <mc:Fallback>
                <p:oleObj name="Równanie" r:id="rId3" imgW="25905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5263"/>
                        <a:ext cx="540702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46075" y="1268413"/>
          <a:ext cx="6242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Równanie" r:id="rId5" imgW="2946240" imgH="482400" progId="Equation.3">
                  <p:embed/>
                </p:oleObj>
              </mc:Choice>
              <mc:Fallback>
                <p:oleObj name="Równanie" r:id="rId5" imgW="2946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268413"/>
                        <a:ext cx="62420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22263" y="2492375"/>
          <a:ext cx="54610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Równanie" r:id="rId7" imgW="2577960" imgH="482400" progId="Equation.3">
                  <p:embed/>
                </p:oleObj>
              </mc:Choice>
              <mc:Fallback>
                <p:oleObj name="Równanie" r:id="rId7" imgW="25779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492375"/>
                        <a:ext cx="546100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23850" y="3789363"/>
          <a:ext cx="56229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Równanie" r:id="rId9" imgW="2654280" imgH="482400" progId="Equation.3">
                  <p:embed/>
                </p:oleObj>
              </mc:Choice>
              <mc:Fallback>
                <p:oleObj name="Równanie" r:id="rId9" imgW="26542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89363"/>
                        <a:ext cx="5622925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23850" y="5157788"/>
          <a:ext cx="48148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Równanie" r:id="rId11" imgW="2273040" imgH="431640" progId="Equation.3">
                  <p:embed/>
                </p:oleObj>
              </mc:Choice>
              <mc:Fallback>
                <p:oleObj name="Równanie" r:id="rId11" imgW="22730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57788"/>
                        <a:ext cx="48148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3266E3-2830-4D4C-BE51-24F36B701449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Metody teledetekcyjne używane w pomiarach temperatury powierzchni ziemi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00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Wykorzystując zjawisko emisji promieniowania elektromagnetycznego przez powierzchnię ziemi </a:t>
            </a:r>
          </a:p>
          <a:p>
            <a:pPr>
              <a:lnSpc>
                <a:spcPct val="80000"/>
              </a:lnSpc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i atmosferę można wyznaczać wiele wielkości fizycznych: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latin typeface="Arial" charset="0"/>
                <a:cs typeface="Arial" charset="0"/>
              </a:rPr>
              <a:t>	-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temperaturę powierzchni ziemi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profil temperatury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wartość i rozkład pary wodnej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zawartość wody ciekłej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- i inne…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 dalszej części wykładu mowa będzie o promieniowaniu długofalowym oraz mikrofalowym, dla których zaniedbywać będziemy procesy rozpraszania w atmosferze. </a:t>
            </a:r>
          </a:p>
          <a:p>
            <a:pPr>
              <a:lnSpc>
                <a:spcPct val="80000"/>
              </a:lnSpc>
            </a:pPr>
            <a:endParaRPr lang="pl-PL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AFDCB-446A-45B5-9670-FCDF4F828E90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61950" y="1141413"/>
          <a:ext cx="43878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Równanie" r:id="rId3" imgW="2323800" imgH="431640" progId="Equation.3">
                  <p:embed/>
                </p:oleObj>
              </mc:Choice>
              <mc:Fallback>
                <p:oleObj name="Równanie" r:id="rId3" imgW="2323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141413"/>
                        <a:ext cx="438785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615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oznaczmy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2030413" y="188913"/>
          <a:ext cx="16906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Równanie" r:id="rId5" imgW="914400" imgH="431640" progId="Equation.3">
                  <p:embed/>
                </p:oleObj>
              </mc:Choice>
              <mc:Fallback>
                <p:oleObj name="Równanie" r:id="rId5" imgW="9144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188913"/>
                        <a:ext cx="1690687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336550" y="2060575"/>
          <a:ext cx="43624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Równanie" r:id="rId7" imgW="2222280" imgH="431640" progId="Equation.3">
                  <p:embed/>
                </p:oleObj>
              </mc:Choice>
              <mc:Fallback>
                <p:oleObj name="Równanie" r:id="rId7" imgW="22222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060575"/>
                        <a:ext cx="43624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371475" y="3068638"/>
          <a:ext cx="33401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Równanie" r:id="rId9" imgW="1701720" imgH="241200" progId="Equation.3">
                  <p:embed/>
                </p:oleObj>
              </mc:Choice>
              <mc:Fallback>
                <p:oleObj name="Równanie" r:id="rId9" imgW="17017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068638"/>
                        <a:ext cx="33401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250825" y="3789363"/>
            <a:ext cx="8713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Używając oznaczenia </a:t>
            </a:r>
            <a:r>
              <a:rPr lang="pl-PL" dirty="0" smtClean="0">
                <a:latin typeface="Arial" charset="0"/>
              </a:rPr>
              <a:t>temperatury radiacyjnej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dirty="0" smtClean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dla kanału pierwszego dostajemy ostatecznie</a:t>
            </a:r>
          </a:p>
        </p:txBody>
      </p:sp>
      <p:graphicFrame>
        <p:nvGraphicFramePr>
          <p:cNvPr id="14342" name="Object 8"/>
          <p:cNvGraphicFramePr>
            <a:graphicFrameLocks noChangeAspect="1"/>
          </p:cNvGraphicFramePr>
          <p:nvPr/>
        </p:nvGraphicFramePr>
        <p:xfrm>
          <a:off x="407988" y="5013325"/>
          <a:ext cx="46863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Równanie" r:id="rId11" imgW="2387520" imgH="241200" progId="Equation.3">
                  <p:embed/>
                </p:oleObj>
              </mc:Choice>
              <mc:Fallback>
                <p:oleObj name="Równanie" r:id="rId11" imgW="23875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5013325"/>
                        <a:ext cx="46863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9"/>
          <p:cNvGraphicFramePr>
            <a:graphicFrameLocks noChangeAspect="1"/>
          </p:cNvGraphicFramePr>
          <p:nvPr/>
        </p:nvGraphicFramePr>
        <p:xfrm>
          <a:off x="5940425" y="4724401"/>
          <a:ext cx="1223863" cy="7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Równanie" r:id="rId13" imgW="711000" imgH="431640" progId="Equation.3">
                  <p:embed/>
                </p:oleObj>
              </mc:Choice>
              <mc:Fallback>
                <p:oleObj name="Równanie" r:id="rId13" imgW="7110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24401"/>
                        <a:ext cx="1223863" cy="743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142F08-296F-4492-AFB4-92CF0447E7C1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3569" y="1205116"/>
          <a:ext cx="3096343" cy="54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Równanie" r:id="rId3" imgW="1371600" imgH="241200" progId="Equation.3">
                  <p:embed/>
                </p:oleObj>
              </mc:Choice>
              <mc:Fallback>
                <p:oleObj name="Równanie" r:id="rId3" imgW="13716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1205116"/>
                        <a:ext cx="3096343" cy="544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dwóch sąsiednich kanałów spektralnych równanie można zlinearyzować co prowadzi do równania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07950" y="2060575"/>
            <a:ext cx="89281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>
                <a:latin typeface="Arial" charset="0"/>
                <a:cs typeface="Arial" charset="0"/>
              </a:rPr>
              <a:t>W praktyce metoda ta jest jednak stosunkowo rzadko używana.</a:t>
            </a:r>
          </a:p>
        </p:txBody>
      </p:sp>
      <p:pic>
        <p:nvPicPr>
          <p:cNvPr id="1536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35600" y="2997200"/>
            <a:ext cx="3708400" cy="3311525"/>
          </a:xfrm>
          <a:noFill/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95288" y="3716338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sz="1800">
              <a:latin typeface="Arial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5329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AHRR</a:t>
            </a:r>
            <a:r>
              <a:rPr lang="pl-PL" sz="2000">
                <a:latin typeface="Arial" charset="0"/>
              </a:rPr>
              <a:t> (Very High Resolution Radiometer) od polowy lat 70-tych na orbicie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 sz="2000">
                <a:latin typeface="Arial" charset="0"/>
              </a:rPr>
              <a:t> (Advanced Very High Resolution Radiometer)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1978 4 kanałowy radiometr na NOAA-6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 1988 5 kanałowy radiometr na NOAA-11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11188" y="2565400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Przyrządy satelitarne do SST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9865C-CDBA-4A5B-8DC7-7DFF84038F36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95288" y="2133600"/>
          <a:ext cx="10699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Równanie" r:id="rId3" imgW="723600" imgH="431640" progId="Equation.3">
                  <p:embed/>
                </p:oleObj>
              </mc:Choice>
              <mc:Fallback>
                <p:oleObj name="Równanie" r:id="rId3" imgW="7236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10699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5288" y="1557338"/>
          <a:ext cx="34559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Równanie" r:id="rId5" imgW="1879560" imgH="241200" progId="Equation.3">
                  <p:embed/>
                </p:oleObj>
              </mc:Choice>
              <mc:Fallback>
                <p:oleObj name="Równanie" r:id="rId5" imgW="18795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34559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339975" y="2133600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4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=10.3-11.3 m, </a:t>
            </a:r>
            <a:r>
              <a:rPr lang="en-US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5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=11.5-12.5 m</a:t>
            </a:r>
            <a:endParaRPr lang="en-US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50825" y="2852738"/>
            <a:ext cx="85693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>
                <a:latin typeface="Arial" charset="0"/>
              </a:rPr>
              <a:t> 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 dobierane są empirycznie poprzez porównanie z pomiarami in-situ.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Porównanie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>
                <a:latin typeface="Arial" charset="0"/>
              </a:rPr>
              <a:t> mierzone z satelity oraz in-situ jest trudne ze względu na fakt, iż tak zdefiniowana temperatura powierzchni ziemi odnosi się do milimetrowej warstwy (skin temperature) zaś pomiary in-situ prowadzone są w zupełnie inny sposób i odnoszą się do znacznie grubszej warstwy. </a:t>
            </a:r>
            <a:endParaRPr lang="en-US">
              <a:latin typeface="Arial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50825" y="33337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>
                <a:latin typeface="Arial" charset="0"/>
              </a:rPr>
              <a:t>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AVHRR</a:t>
            </a:r>
            <a:r>
              <a:rPr lang="pl-PL">
                <a:latin typeface="Arial" charset="0"/>
              </a:rPr>
              <a:t> stosuje się empiryczne równanie analogiczne do powyższej metody (Multi-Channel SST)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CDB4B8-C141-4DD3-B264-D57A3ECF3F0E}" type="slidenum">
              <a:rPr lang="en-US"/>
              <a:pPr/>
              <a:t>23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AVHRR- NLSST (</a:t>
            </a:r>
            <a:r>
              <a:rPr lang="pl-PL" sz="3200" b="1" dirty="0" err="1" smtClean="0"/>
              <a:t>non-linear</a:t>
            </a:r>
            <a:r>
              <a:rPr lang="pl-PL" sz="3200" b="1" dirty="0" smtClean="0"/>
              <a:t> SST)</a:t>
            </a:r>
            <a:endParaRPr lang="en-US" sz="3200" b="1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8147050" cy="50482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Algorytm oparty jest na wzórze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71550" y="1125538"/>
          <a:ext cx="71278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Równanie" r:id="rId3" imgW="3822480" imgH="431640" progId="Equation.3">
                  <p:embed/>
                </p:oleObj>
              </mc:Choice>
              <mc:Fallback>
                <p:oleObj name="Równanie" r:id="rId3" imgW="3822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25538"/>
                        <a:ext cx="712787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83534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SST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guess</a:t>
            </a:r>
            <a:r>
              <a:rPr lang="pl-PL">
                <a:latin typeface="Arial" charset="0"/>
              </a:rPr>
              <a:t> jest pierwszym przybliżeniem zakładanym w pierwszej iteracji. Współczynniki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a,b,c,d</a:t>
            </a:r>
            <a:r>
              <a:rPr lang="pl-PL">
                <a:latin typeface="Arial" charset="0"/>
              </a:rPr>
              <a:t> wyznacza się niezależnie dla dwóch reżimów: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- 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&lt;0.7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b,4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–T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b,5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 &gt;0.7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Inne przybliżenie stosowane dla przyrządu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ASTR</a:t>
            </a:r>
            <a:r>
              <a:rPr lang="pl-PL">
                <a:latin typeface="Arial" charset="0"/>
              </a:rPr>
              <a:t> (Along Track Scanning Radiometer). Używane są następujące kanały spektralne: 1.6, 3.7, 10.8, 12.0 </a:t>
            </a:r>
            <a:r>
              <a:rPr lang="pl-PL">
                <a:latin typeface="Arial" charset="0"/>
                <a:sym typeface="Symbol" pitchFamily="18" charset="2"/>
              </a:rPr>
              <a:t></a:t>
            </a:r>
            <a:r>
              <a:rPr lang="pl-PL">
                <a:latin typeface="Arial" charset="0"/>
              </a:rPr>
              <a:t>m</a:t>
            </a:r>
          </a:p>
        </p:txBody>
      </p:sp>
      <p:graphicFrame>
        <p:nvGraphicFramePr>
          <p:cNvPr id="17411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552" y="4365104"/>
          <a:ext cx="2714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Równanie" r:id="rId5" imgW="1206360" imgH="342720" progId="Equation.3">
                  <p:embed/>
                </p:oleObj>
              </mc:Choice>
              <mc:Fallback>
                <p:oleObj name="Równanie" r:id="rId5" imgW="120636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365104"/>
                        <a:ext cx="271462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3419872" y="4149080"/>
            <a:ext cx="511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współczynniki </a:t>
            </a: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dirty="0">
                <a:latin typeface="Arial" charset="0"/>
              </a:rPr>
              <a:t> liczone są z </a:t>
            </a:r>
            <a:r>
              <a:rPr lang="pl-PL" dirty="0" smtClean="0">
                <a:latin typeface="Arial" charset="0"/>
              </a:rPr>
              <a:t>dopasowania  </a:t>
            </a:r>
            <a:r>
              <a:rPr lang="pl-PL" dirty="0">
                <a:latin typeface="Arial" charset="0"/>
              </a:rPr>
              <a:t>wyników </a:t>
            </a:r>
            <a:r>
              <a:rPr lang="pl-PL" dirty="0" smtClean="0">
                <a:latin typeface="Arial" charset="0"/>
              </a:rPr>
              <a:t>pomiarów do równania transferu promieniowania</a:t>
            </a: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21A140-5440-458C-B916-8676C3A9D49B}" type="slidenum">
              <a:rPr lang="en-US"/>
              <a:pPr/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Problemy…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  <a:cs typeface="Arial" charset="0"/>
              </a:rPr>
              <a:t>Chmury</a:t>
            </a: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	Tylko dla obszarów pozbawionych chmur może być wyznaczana temperatura powierzchni ziemi.</a:t>
            </a:r>
          </a:p>
          <a:p>
            <a:pPr marL="609600" indent="-609600">
              <a:buFontTx/>
              <a:buNone/>
            </a:pPr>
            <a:endParaRPr lang="pl-PL" sz="2400" smtClean="0">
              <a:latin typeface="Arial" charset="0"/>
              <a:cs typeface="Arial" charset="0"/>
            </a:endParaRPr>
          </a:p>
          <a:p>
            <a:pPr marL="609600" indent="-609600"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2) 	Zmiany w atmosferze np. aerozol stratosferyczny po wybuchu wulkanu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Walidacja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Względem pomiarów wykonywanych przez statki, boje, dryftery oraz </a:t>
            </a:r>
            <a:r>
              <a:rPr lang="pl-PL" sz="2400" dirty="0" err="1" smtClean="0"/>
              <a:t>profilatory</a:t>
            </a:r>
            <a:r>
              <a:rPr lang="pl-PL" sz="2400" dirty="0" smtClean="0"/>
              <a:t> </a:t>
            </a:r>
            <a:r>
              <a:rPr lang="pl-PL" sz="2400" dirty="0" err="1" smtClean="0"/>
              <a:t>Argo</a:t>
            </a:r>
            <a:endParaRPr lang="pl-PL" sz="2400" dirty="0" smtClean="0"/>
          </a:p>
          <a:p>
            <a:r>
              <a:rPr lang="pl-PL" sz="2400" dirty="0" smtClean="0"/>
              <a:t>Kontrola jakości danych</a:t>
            </a:r>
          </a:p>
          <a:p>
            <a:r>
              <a:rPr lang="pl-PL" sz="2400" dirty="0" smtClean="0"/>
              <a:t>Korekcja algorytmów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Dryftery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frm4sts.org/wp-content/uploads/sites/3/2016/08/Drifter-SST-stu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62660"/>
            <a:ext cx="7199383" cy="29866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123728" y="60932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http://www.frm4sts.org/drifter-sst-measurements/</a:t>
            </a:r>
            <a:endParaRPr lang="en-US" dirty="0"/>
          </a:p>
        </p:txBody>
      </p:sp>
      <p:pic>
        <p:nvPicPr>
          <p:cNvPr id="54276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Znalezione obrazy dla zapytania Drifters map pos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352" y="1484784"/>
            <a:ext cx="9253352" cy="502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ARGO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www.argo.ucsd.edu/operation_park_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3000"/>
            <a:ext cx="7620000" cy="5715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547664" y="6165304"/>
            <a:ext cx="277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http://www.argo.ucsd.edu/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ARGO</a:t>
            </a:r>
            <a:endParaRPr lang="en-US" dirty="0"/>
          </a:p>
        </p:txBody>
      </p:sp>
      <p:pic>
        <p:nvPicPr>
          <p:cNvPr id="63492" name="Picture 4" descr="Argo pro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2847975" cy="3714751"/>
          </a:xfrm>
          <a:prstGeom prst="rect">
            <a:avLst/>
          </a:prstGeom>
          <a:noFill/>
        </p:spPr>
      </p:pic>
      <p:pic>
        <p:nvPicPr>
          <p:cNvPr id="63494" name="Picture 6" descr="http://www.argo.ucsd.edu/float_csec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714625" cy="4762500"/>
          </a:xfrm>
          <a:prstGeom prst="rect">
            <a:avLst/>
          </a:prstGeom>
          <a:noFill/>
        </p:spPr>
      </p:pic>
      <p:pic>
        <p:nvPicPr>
          <p:cNvPr id="63496" name="Picture 8" descr="http://www.argo.ucsd.edu/soloII_schemati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12776"/>
            <a:ext cx="3204197" cy="4189487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835696" y="6093296"/>
            <a:ext cx="282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http://www.argo.ucsd.edu/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03566-3B01-48C0-A615-3ABE3C2D2F35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872163"/>
          </a:xfrm>
          <a:noFill/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50825" y="6021388"/>
            <a:ext cx="8893175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pl-PL" dirty="0">
                <a:latin typeface="Arial" charset="0"/>
              </a:rPr>
              <a:t>Wykres obrazuje obserwowane na górnej granicy atmosfery (TOA) promieniowanie długofalowe opuszczające atmosferę. 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Chwilowe rozmieszczenie </a:t>
            </a:r>
            <a:r>
              <a:rPr lang="pl-PL" dirty="0" err="1" smtClean="0"/>
              <a:t>profilatorów</a:t>
            </a:r>
            <a:r>
              <a:rPr lang="pl-PL" dirty="0" smtClean="0"/>
              <a:t> ARGO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www.argo.ucsd.edu/status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8315006" cy="380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Co to jest SST?</a:t>
            </a:r>
            <a:endParaRPr lang="en-US" sz="3200" b="1" dirty="0"/>
          </a:p>
        </p:txBody>
      </p:sp>
      <p:pic>
        <p:nvPicPr>
          <p:cNvPr id="49154" name="Picture 2" descr="http://www2.hawaii.edu/~jmaurer/sst/SST_dept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6496050" cy="45339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7504" y="5445224"/>
            <a:ext cx="389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http://www2.hawaii.edu/~jmaurer/sst/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4572000" y="263691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/>
              <a:t>interface</a:t>
            </a:r>
            <a:r>
              <a:rPr lang="pl-PL" b="1" dirty="0" smtClean="0"/>
              <a:t> SST </a:t>
            </a:r>
            <a:r>
              <a:rPr lang="pl-PL" dirty="0" smtClean="0"/>
              <a:t>– temperatura </a:t>
            </a:r>
          </a:p>
          <a:p>
            <a:r>
              <a:rPr lang="pl-PL" dirty="0" smtClean="0"/>
              <a:t>w warstwie ok. 2 warstw molekuł wody</a:t>
            </a:r>
          </a:p>
          <a:p>
            <a:r>
              <a:rPr lang="pl-PL" b="1" dirty="0" smtClean="0"/>
              <a:t>skin SST – </a:t>
            </a:r>
            <a:r>
              <a:rPr lang="pl-PL" dirty="0" smtClean="0"/>
              <a:t>temperatura w warstwie ok. 10 </a:t>
            </a:r>
            <a:r>
              <a:rPr lang="pl-PL" dirty="0" err="1" smtClean="0">
                <a:sym typeface="Symbol"/>
              </a:rPr>
              <a:t>m</a:t>
            </a:r>
            <a:r>
              <a:rPr lang="pl-PL" dirty="0" smtClean="0">
                <a:sym typeface="Symbol"/>
              </a:rPr>
              <a:t> (mierzona w zakresie dalekiej podczerwieni)</a:t>
            </a:r>
            <a:endParaRPr lang="pl-PL" dirty="0" smtClean="0"/>
          </a:p>
          <a:p>
            <a:r>
              <a:rPr lang="pl-PL" b="1" dirty="0" err="1" smtClean="0"/>
              <a:t>sub-skin</a:t>
            </a:r>
            <a:r>
              <a:rPr lang="pl-PL" b="1" dirty="0" smtClean="0"/>
              <a:t> SST – </a:t>
            </a:r>
            <a:r>
              <a:rPr lang="pl-PL" dirty="0" smtClean="0"/>
              <a:t>temperatura na głębokości ok. 1 mm (tyle wynosi penetracja mikrofal)</a:t>
            </a:r>
          </a:p>
          <a:p>
            <a:r>
              <a:rPr lang="en-US" b="1" dirty="0" smtClean="0"/>
              <a:t>bulk SST</a:t>
            </a:r>
            <a:r>
              <a:rPr lang="pl-PL" b="1" dirty="0" smtClean="0"/>
              <a:t>, </a:t>
            </a:r>
            <a:r>
              <a:rPr lang="en-US" b="1" dirty="0" smtClean="0"/>
              <a:t>near-surface SST</a:t>
            </a:r>
            <a:r>
              <a:rPr lang="pl-PL" b="1" dirty="0" smtClean="0"/>
              <a:t> lub </a:t>
            </a:r>
            <a:r>
              <a:rPr lang="en-US" b="1" dirty="0" err="1" smtClean="0"/>
              <a:t>SST</a:t>
            </a:r>
            <a:r>
              <a:rPr lang="en-US" b="1" baseline="-25000" dirty="0" err="1" smtClean="0"/>
              <a:t>depth</a:t>
            </a:r>
            <a:r>
              <a:rPr lang="pl-PL" baseline="-25000" dirty="0" smtClean="0"/>
              <a:t> </a:t>
            </a:r>
            <a:r>
              <a:rPr lang="pl-PL" dirty="0" smtClean="0"/>
              <a:t>– temperatura na głębokości poniżej 1 cm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499992" y="508518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Ogrzewanie warstwy powierzchniowej jak również parowanie prowadzi do znacznych zmian w profilu temperatury. W zależności od techniki pomiarowej musimy wprowadzać korekcje do SST.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Tworzenie produktów SST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www2.hawaii.edu/~jmaurer/sst/next_gene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19900" cy="496252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616704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Global Ocean Data Assimilation Experiment (GODAE) High-Resolution SST Pilot Project (</a:t>
            </a:r>
            <a:r>
              <a:rPr lang="en-US" sz="1600" dirty="0" smtClean="0">
                <a:hlinkClick r:id="rId3"/>
              </a:rPr>
              <a:t>GHRSST-PP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Detektory stosowane do pomiarów SST w dalekiej podczerwieni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 </a:t>
            </a:r>
            <a:r>
              <a:rPr lang="pl-PL" sz="2600" dirty="0" err="1" smtClean="0"/>
              <a:t>Advanced</a:t>
            </a:r>
            <a:r>
              <a:rPr lang="pl-PL" sz="2600" dirty="0" smtClean="0"/>
              <a:t> </a:t>
            </a:r>
            <a:r>
              <a:rPr lang="pl-PL" sz="2600" dirty="0" err="1" smtClean="0"/>
              <a:t>Very</a:t>
            </a:r>
            <a:r>
              <a:rPr lang="pl-PL" sz="2600" dirty="0" smtClean="0"/>
              <a:t> High Resolution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(AVHRR)</a:t>
            </a:r>
          </a:p>
          <a:p>
            <a:r>
              <a:rPr lang="pl-PL" sz="2600" dirty="0" err="1" smtClean="0"/>
              <a:t>Along-Track</a:t>
            </a:r>
            <a:r>
              <a:rPr lang="pl-PL" sz="2600" dirty="0" smtClean="0"/>
              <a:t> </a:t>
            </a:r>
            <a:r>
              <a:rPr lang="pl-PL" sz="2600" dirty="0" err="1" smtClean="0"/>
              <a:t>Scanning</a:t>
            </a:r>
            <a:r>
              <a:rPr lang="pl-PL" sz="2600" dirty="0" smtClean="0"/>
              <a:t> </a:t>
            </a:r>
            <a:r>
              <a:rPr lang="pl-PL" sz="2600" dirty="0" err="1" smtClean="0"/>
              <a:t>Radiometer</a:t>
            </a:r>
            <a:r>
              <a:rPr lang="pl-PL" sz="2600" dirty="0" smtClean="0"/>
              <a:t> (ATSR) na ERS-2 oraz na GOES</a:t>
            </a:r>
          </a:p>
          <a:p>
            <a:r>
              <a:rPr lang="pl-PL" sz="2600" dirty="0" err="1" smtClean="0"/>
              <a:t>Moderate</a:t>
            </a:r>
            <a:r>
              <a:rPr lang="pl-PL" sz="2600" dirty="0" smtClean="0"/>
              <a:t> Resolution </a:t>
            </a:r>
            <a:r>
              <a:rPr lang="pl-PL" sz="2600" dirty="0" err="1" smtClean="0"/>
              <a:t>Imaging</a:t>
            </a:r>
            <a:r>
              <a:rPr lang="pl-PL" sz="2600" dirty="0" smtClean="0"/>
              <a:t> </a:t>
            </a:r>
            <a:r>
              <a:rPr lang="pl-PL" sz="2600" dirty="0" err="1" smtClean="0"/>
              <a:t>Spectroradiometer</a:t>
            </a:r>
            <a:r>
              <a:rPr lang="pl-PL" sz="2600" dirty="0" smtClean="0"/>
              <a:t> (MODIS)</a:t>
            </a:r>
          </a:p>
          <a:p>
            <a:r>
              <a:rPr lang="pl-PL" sz="2600" dirty="0" smtClean="0"/>
              <a:t>SEVIRI na MSG</a:t>
            </a:r>
            <a:endParaRPr lang="pl-P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6207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Detektory mikrofalowe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5976664"/>
          </a:xfrm>
        </p:spPr>
        <p:txBody>
          <a:bodyPr>
            <a:noAutofit/>
          </a:bodyPr>
          <a:lstStyle/>
          <a:p>
            <a:r>
              <a:rPr lang="pl-PL" sz="2400" dirty="0" err="1" smtClean="0"/>
              <a:t>Electrically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(ESMR) on Nimbus 5 (1973-1976) </a:t>
            </a:r>
          </a:p>
          <a:p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Multichannel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(SMMR) on </a:t>
            </a:r>
            <a:r>
              <a:rPr lang="pl-PL" sz="2400" dirty="0" err="1" smtClean="0"/>
              <a:t>SeaSat</a:t>
            </a:r>
            <a:r>
              <a:rPr lang="pl-PL" sz="2400" dirty="0" smtClean="0"/>
              <a:t> (1978) &amp; Nimbus 7 (1978-1987). </a:t>
            </a:r>
          </a:p>
          <a:p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(SSM/I) on DMSP </a:t>
            </a:r>
            <a:r>
              <a:rPr lang="pl-PL" sz="2400" dirty="0" err="1" smtClean="0"/>
              <a:t>Series</a:t>
            </a:r>
            <a:r>
              <a:rPr lang="pl-PL" sz="2400" dirty="0" smtClean="0"/>
              <a:t> (1987 ….) TRMM (</a:t>
            </a:r>
            <a:r>
              <a:rPr lang="pl-PL" sz="2400" dirty="0" err="1" smtClean="0"/>
              <a:t>Tropical</a:t>
            </a:r>
            <a:r>
              <a:rPr lang="pl-PL" sz="2400" dirty="0" smtClean="0"/>
              <a:t> </a:t>
            </a:r>
            <a:r>
              <a:rPr lang="pl-PL" sz="2400" dirty="0" err="1" smtClean="0"/>
              <a:t>Rainfall</a:t>
            </a:r>
            <a:r>
              <a:rPr lang="pl-PL" sz="2400" dirty="0" smtClean="0"/>
              <a:t> </a:t>
            </a:r>
            <a:r>
              <a:rPr lang="pl-PL" sz="2400" dirty="0" err="1" smtClean="0"/>
              <a:t>Measuring</a:t>
            </a:r>
            <a:r>
              <a:rPr lang="pl-PL" sz="2400" dirty="0" smtClean="0"/>
              <a:t> </a:t>
            </a:r>
            <a:r>
              <a:rPr lang="pl-PL" sz="2400" dirty="0" err="1" smtClean="0"/>
              <a:t>Mission</a:t>
            </a:r>
            <a:r>
              <a:rPr lang="pl-PL" sz="2400" dirty="0" smtClean="0"/>
              <a:t>)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 (TMI) on TRMM (1998…)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</a:t>
            </a:r>
            <a:r>
              <a:rPr lang="pl-PL" sz="2400" dirty="0" err="1" smtClean="0"/>
              <a:t>AMSR-E</a:t>
            </a:r>
            <a:r>
              <a:rPr lang="pl-PL" sz="2400" dirty="0" smtClean="0"/>
              <a:t>) on </a:t>
            </a:r>
            <a:r>
              <a:rPr lang="pl-PL" sz="2400" dirty="0" err="1" smtClean="0"/>
              <a:t>Aqua</a:t>
            </a:r>
            <a:r>
              <a:rPr lang="pl-PL" sz="2400" dirty="0" smtClean="0"/>
              <a:t> (2002-2011)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</a:t>
            </a:r>
            <a:r>
              <a:rPr lang="pl-PL" sz="2400" dirty="0" err="1" smtClean="0"/>
              <a:t>Radiometer</a:t>
            </a:r>
            <a:r>
              <a:rPr lang="pl-PL" sz="2400" dirty="0" smtClean="0"/>
              <a:t> (AMSR) on </a:t>
            </a:r>
            <a:r>
              <a:rPr lang="pl-PL" sz="2400" dirty="0" err="1" smtClean="0"/>
              <a:t>Midori</a:t>
            </a:r>
            <a:r>
              <a:rPr lang="pl-PL" sz="2400" dirty="0" smtClean="0"/>
              <a:t> (2002-2003) </a:t>
            </a:r>
            <a:r>
              <a:rPr lang="pl-PL" sz="2400" dirty="0" err="1" smtClean="0"/>
              <a:t>Special</a:t>
            </a:r>
            <a:r>
              <a:rPr lang="pl-PL" sz="2400" dirty="0" smtClean="0"/>
              <a:t> Sensor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Imager</a:t>
            </a:r>
            <a:r>
              <a:rPr lang="pl-PL" sz="2400" dirty="0" smtClean="0"/>
              <a:t>/</a:t>
            </a:r>
            <a:r>
              <a:rPr lang="pl-PL" sz="2400" dirty="0" err="1" smtClean="0"/>
              <a:t>Sounder</a:t>
            </a:r>
            <a:r>
              <a:rPr lang="pl-PL" sz="2400" dirty="0" smtClean="0"/>
              <a:t> (SSMIS) on DMSP F-16 (2005….) 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Technology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Scanner</a:t>
            </a:r>
            <a:r>
              <a:rPr lang="pl-PL" sz="2400" dirty="0" smtClean="0"/>
              <a:t> (ATMS) on NPP (2011…)</a:t>
            </a:r>
          </a:p>
          <a:p>
            <a:r>
              <a:rPr lang="pl-PL" sz="2400" dirty="0" err="1" smtClean="0"/>
              <a:t>Advanced</a:t>
            </a:r>
            <a:r>
              <a:rPr lang="pl-PL" sz="2400" dirty="0" smtClean="0"/>
              <a:t> </a:t>
            </a:r>
            <a:r>
              <a:rPr lang="pl-PL" sz="2400" dirty="0" err="1" smtClean="0"/>
              <a:t>Microwave</a:t>
            </a:r>
            <a:r>
              <a:rPr lang="pl-PL" sz="2400" dirty="0" smtClean="0"/>
              <a:t> </a:t>
            </a:r>
            <a:r>
              <a:rPr lang="pl-PL" sz="2400" dirty="0" err="1" smtClean="0"/>
              <a:t>Scanning</a:t>
            </a:r>
            <a:r>
              <a:rPr lang="pl-PL" sz="2400" dirty="0" smtClean="0"/>
              <a:t> Radiometer-2 (AMSR-2) on </a:t>
            </a:r>
            <a:r>
              <a:rPr lang="pl-PL" sz="2400" dirty="0" err="1" smtClean="0"/>
              <a:t>GCOM-W</a:t>
            </a:r>
            <a:r>
              <a:rPr lang="pl-PL" sz="2400" dirty="0" smtClean="0"/>
              <a:t> (2012…)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0AB59-4291-45D1-82D4-1B848EBBD219}" type="slidenum">
              <a:rPr lang="en-US"/>
              <a:pPr/>
              <a:t>35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Przykładowe wyniki pomiarów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70075"/>
            <a:ext cx="9144000" cy="498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1F357-1EAE-4F26-9C6D-6FAA3D4EA399}" type="slidenum">
              <a:rPr lang="en-US"/>
              <a:pPr/>
              <a:t>36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66800"/>
            <a:ext cx="91440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444DD6-E991-4F9F-9AC9-C5C558CADA38}" type="slidenum">
              <a:rPr lang="en-US"/>
              <a:pPr/>
              <a:t>37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74688"/>
            <a:ext cx="9144000" cy="6183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Zmiany SST związane z oscylacją ENSO</a:t>
            </a:r>
            <a:endParaRPr lang="en-US" sz="3200" b="1" dirty="0"/>
          </a:p>
        </p:txBody>
      </p:sp>
      <p:pic>
        <p:nvPicPr>
          <p:cNvPr id="6" name="Symbol zastępczy zawartości 5" descr="monthly-sst-lanina-normal-elnin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7306" y="1600200"/>
            <a:ext cx="5849387" cy="4525963"/>
          </a:xfrm>
        </p:spPr>
      </p:pic>
      <p:sp>
        <p:nvSpPr>
          <p:cNvPr id="39938" name="AutoShape 2" descr="Znalezione obrazy dla zapytania SST El'N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https://www.pmel.noaa.gov/elnino/sites/default/files/thumbnails/image/monthly-sst-lanina-normal-elnin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63408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Zmiany czasowe SST w strefie równikowej Pacyfiku</a:t>
            </a:r>
            <a:endParaRPr lang="en-US" sz="3200" dirty="0"/>
          </a:p>
        </p:txBody>
      </p:sp>
      <p:pic>
        <p:nvPicPr>
          <p:cNvPr id="5" name="Symbol zastępczy zawartości 4" descr="EQSST_xt-explained-imp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6338879" cy="5853937"/>
          </a:xfrm>
        </p:spPr>
      </p:pic>
      <p:sp>
        <p:nvSpPr>
          <p:cNvPr id="47106" name="AutoShape 2" descr="https://www.pmel.noaa.gov/elnino/sites/default/files/thumbnails/image/EQSST_xt-explained-imp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847EC-5CCC-4770-8545-B188E4B1A5F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Widoczny jest wpływ poszczególnych gazów atmosferycznych na kształt promieniowania elektromagnetycznego, np. emisja w paśmie 9.6 m (pasmo absorpcyjne ozonu) sprawia, że promieniowanie na TOA jest takie jak od ciała doskonale czarnego o temperaturze około 250 K.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Charakterystyczny pik w środku pasma 9.6 czy 15 </a:t>
            </a:r>
            <a:r>
              <a:rPr lang="pl-PL" sz="2400" dirty="0" err="1" smtClean="0">
                <a:solidFill>
                  <a:schemeClr val="tx2"/>
                </a:solidFill>
                <a:latin typeface="Arial" charset="0"/>
                <a:cs typeface="Arial" charset="0"/>
                <a:sym typeface="Symbol" pitchFamily="18" charset="2"/>
              </a:rPr>
              <a:t>m</a:t>
            </a:r>
            <a:r>
              <a:rPr lang="pl-PL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świadczy o wzroście temperatury z wysokością w stratosferze.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  <a:cs typeface="Arial" charset="0"/>
              </a:rPr>
              <a:t>Ważnym z punktu widzenia teledetekcji jest obszar okna atmosferycznego 800-1000 cm</a:t>
            </a:r>
            <a:r>
              <a:rPr lang="pl-PL" sz="2400" baseline="30000" dirty="0" smtClean="0">
                <a:latin typeface="Arial" charset="0"/>
                <a:cs typeface="Arial" charset="0"/>
              </a:rPr>
              <a:t>-1</a:t>
            </a:r>
            <a:r>
              <a:rPr lang="pl-PL" sz="2400" dirty="0" smtClean="0">
                <a:latin typeface="Arial" charset="0"/>
                <a:cs typeface="Arial" charset="0"/>
              </a:rPr>
              <a:t>, gdzie atmosfera pozbawiona chmur, jest praktyczne transparentna z wyjątkiem pasma ozonu. Obszar ten jest używany do wyznaczania temperatury powierzchni ziemi oraz własności optycznych chmur.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Dostęp do danych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Reynolds SST </a:t>
            </a:r>
            <a:r>
              <a:rPr lang="pl-PL" sz="2400" dirty="0" err="1" smtClean="0"/>
              <a:t>Analysis</a:t>
            </a:r>
            <a:r>
              <a:rPr lang="pl-PL" sz="2400" dirty="0" smtClean="0"/>
              <a:t> </a:t>
            </a:r>
            <a:r>
              <a:rPr lang="en-US" sz="2400" dirty="0" smtClean="0">
                <a:hlinkClick r:id="rId2"/>
              </a:rPr>
              <a:t>http://www.nhc.noaa.gov/sst/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NOAA Optimum </a:t>
            </a:r>
            <a:r>
              <a:rPr lang="pl-PL" sz="2400" dirty="0" err="1" smtClean="0"/>
              <a:t>Interpolation</a:t>
            </a:r>
            <a:r>
              <a:rPr lang="pl-PL" sz="2400" dirty="0" smtClean="0"/>
              <a:t> (OI) </a:t>
            </a:r>
            <a:r>
              <a:rPr lang="pl-PL" sz="2400" dirty="0" err="1" smtClean="0"/>
              <a:t>Sea</a:t>
            </a:r>
            <a:r>
              <a:rPr lang="pl-PL" sz="2400" dirty="0" smtClean="0"/>
              <a:t> </a:t>
            </a:r>
            <a:r>
              <a:rPr lang="pl-PL" sz="2400" dirty="0" err="1" smtClean="0"/>
              <a:t>Surface</a:t>
            </a:r>
            <a:r>
              <a:rPr lang="pl-PL" sz="2400" dirty="0" smtClean="0"/>
              <a:t>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(SST) V2 </a:t>
            </a:r>
            <a:r>
              <a:rPr lang="en-US" sz="2400" dirty="0" smtClean="0">
                <a:hlinkClick r:id="rId3"/>
              </a:rPr>
              <a:t>https://www.esrl.noaa.gov/psd/data/gridded/data.noaa.oisst.v2.html</a:t>
            </a:r>
            <a:r>
              <a:rPr lang="pl-PL" sz="2400" dirty="0" smtClean="0"/>
              <a:t> </a:t>
            </a:r>
          </a:p>
          <a:p>
            <a:r>
              <a:rPr lang="pl-PL" sz="2400" dirty="0" err="1" smtClean="0"/>
              <a:t>Latest</a:t>
            </a:r>
            <a:r>
              <a:rPr lang="pl-PL" sz="2400" dirty="0" smtClean="0"/>
              <a:t> </a:t>
            </a:r>
            <a:r>
              <a:rPr lang="pl-PL" sz="2400" dirty="0" err="1" smtClean="0"/>
              <a:t>Multi-Product</a:t>
            </a:r>
            <a:r>
              <a:rPr lang="pl-PL" sz="2400" dirty="0" smtClean="0"/>
              <a:t> Ensemble (GMPE)</a:t>
            </a:r>
          </a:p>
          <a:p>
            <a:pPr>
              <a:buNone/>
            </a:pPr>
            <a:r>
              <a:rPr lang="pl-PL" sz="2400" dirty="0" smtClean="0">
                <a:hlinkClick r:id="rId4"/>
              </a:rPr>
              <a:t>	</a:t>
            </a:r>
            <a:r>
              <a:rPr lang="en-US" sz="2400" dirty="0" smtClean="0">
                <a:hlinkClick r:id="rId4"/>
              </a:rPr>
              <a:t>https://www.ghrsst.org/latest-sst-map/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MODIS </a:t>
            </a:r>
            <a:r>
              <a:rPr lang="pl-PL" sz="2400" dirty="0" smtClean="0">
                <a:hlinkClick r:id="rId5"/>
              </a:rPr>
              <a:t>https://modis.gsfc.nasa.gov/data/dataprod/dataproducts.php?MOD_NUMBER=28</a:t>
            </a:r>
            <a:r>
              <a:rPr lang="pl-PL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SST z detektora SEVIRI (MSG)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996953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stałe: </a:t>
            </a:r>
            <a:r>
              <a:rPr lang="pl-PL" sz="2400" dirty="0" err="1" smtClean="0"/>
              <a:t>a,b,c,d,e,f,g</a:t>
            </a:r>
            <a:r>
              <a:rPr lang="pl-PL" sz="2400" dirty="0" smtClean="0"/>
              <a:t> wyznacza się na podstawie regresji liniowej. </a:t>
            </a:r>
            <a:endParaRPr lang="en-US" sz="2400" dirty="0"/>
          </a:p>
        </p:txBody>
      </p:sp>
      <p:graphicFrame>
        <p:nvGraphicFramePr>
          <p:cNvPr id="40961" name="Object 4"/>
          <p:cNvGraphicFramePr>
            <a:graphicFrameLocks noChangeAspect="1"/>
          </p:cNvGraphicFramePr>
          <p:nvPr/>
        </p:nvGraphicFramePr>
        <p:xfrm>
          <a:off x="971600" y="1340768"/>
          <a:ext cx="65119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Równanie" r:id="rId3" imgW="3492360" imgH="228600" progId="Equation.3">
                  <p:embed/>
                </p:oleObj>
              </mc:Choice>
              <mc:Fallback>
                <p:oleObj name="Równanie" r:id="rId3" imgW="34923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768"/>
                        <a:ext cx="651192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971600" y="1988840"/>
          <a:ext cx="18224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Równanie" r:id="rId5" imgW="977760" imgH="431640" progId="Equation.3">
                  <p:embed/>
                </p:oleObj>
              </mc:Choice>
              <mc:Fallback>
                <p:oleObj name="Równanie" r:id="rId5" imgW="9777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1822450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645024"/>
            <a:ext cx="8229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38"/>
            <a:ext cx="91535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A7224F-85C1-46B7-B556-509C94CA70FF}" type="slidenum">
              <a:rPr lang="en-US"/>
              <a:pPr/>
              <a:t>43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7143750" cy="5524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Ograniczenia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Stwierdzono systematyczne błędy SST w stosunku do danych z dryfterów w różnych rejonach geograficznych i podczas różnych sezonów </a:t>
            </a:r>
            <a:r>
              <a:rPr lang="en-US" sz="2400" dirty="0" smtClean="0"/>
              <a:t>(Merchant et al, 2009)</a:t>
            </a:r>
            <a:r>
              <a:rPr lang="pl-PL" sz="2400" dirty="0" smtClean="0"/>
              <a:t> ale również </a:t>
            </a:r>
            <a:r>
              <a:rPr lang="en-US" sz="2400" dirty="0" smtClean="0"/>
              <a:t> </a:t>
            </a:r>
            <a:r>
              <a:rPr lang="pl-PL" sz="2400" dirty="0" smtClean="0"/>
              <a:t>w stosunku do detektorów </a:t>
            </a:r>
            <a:r>
              <a:rPr lang="pl-PL" sz="2400" dirty="0" err="1" smtClean="0"/>
              <a:t>AMSR-E</a:t>
            </a:r>
            <a:r>
              <a:rPr lang="pl-PL" sz="2400" dirty="0" smtClean="0"/>
              <a:t> (</a:t>
            </a:r>
            <a:r>
              <a:rPr lang="en-US" sz="2400" dirty="0" smtClean="0"/>
              <a:t>Advanced Microwave Scanning Radiometer</a:t>
            </a:r>
            <a:r>
              <a:rPr lang="pl-PL" sz="2400" dirty="0" smtClean="0"/>
              <a:t>) i AATSR (</a:t>
            </a:r>
            <a:r>
              <a:rPr lang="en-US" sz="2400" dirty="0" smtClean="0"/>
              <a:t>Track Scanning Radiometer</a:t>
            </a:r>
            <a:r>
              <a:rPr lang="pl-PL" sz="2400" dirty="0" smtClean="0"/>
              <a:t>).</a:t>
            </a:r>
          </a:p>
          <a:p>
            <a:r>
              <a:rPr lang="pl-PL" sz="2400" dirty="0" smtClean="0"/>
              <a:t>Są one wynikiem błędów w nieliniowej metody </a:t>
            </a:r>
            <a:r>
              <a:rPr lang="pl-PL" sz="2400" dirty="0" err="1" smtClean="0"/>
              <a:t>„spli</a:t>
            </a:r>
            <a:r>
              <a:rPr lang="pl-PL" sz="2400" dirty="0" smtClean="0"/>
              <a:t>t </a:t>
            </a:r>
            <a:r>
              <a:rPr lang="pl-PL" sz="2400" dirty="0" err="1" smtClean="0"/>
              <a:t>window</a:t>
            </a:r>
            <a:r>
              <a:rPr lang="pl-PL" sz="2400" dirty="0" smtClean="0"/>
              <a:t>”.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Porównanie SST z AVHRR i TMI</a:t>
            </a:r>
            <a:endParaRPr lang="en-US" sz="3200" b="1" dirty="0"/>
          </a:p>
        </p:txBody>
      </p:sp>
      <p:pic>
        <p:nvPicPr>
          <p:cNvPr id="53250" name="Picture 2" descr="http://www2.hawaii.edu/~jmaurer/sst/spatial_cover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6172200" cy="44577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588224" y="350100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przypadku czujnika mikrofalowego chmury nie stanowią problemu w wyznaczaniu SST.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Pomiar temperatury powierzchni lądu (LST)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136815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Stosowane algorytmy są bardzo zbliżone do metod stosowanych przy SST.</a:t>
            </a:r>
          </a:p>
          <a:p>
            <a:r>
              <a:rPr lang="pl-PL" sz="2400" dirty="0" smtClean="0"/>
              <a:t>Ogólna postać metody opiera się o technikę „</a:t>
            </a:r>
            <a:r>
              <a:rPr lang="pl-PL" sz="2400" dirty="0" err="1" smtClean="0"/>
              <a:t>split-window</a:t>
            </a:r>
            <a:r>
              <a:rPr lang="pl-PL" sz="2400" dirty="0" smtClean="0"/>
              <a:t>”</a:t>
            </a:r>
            <a:endParaRPr lang="en-US" sz="24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572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Zdolność emisyjna jest szacowna na podstawie rodzaju podłoża.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dirty="0" smtClean="0"/>
              <a:t>Należy jednak pamiętać, że rodzaj podłoża może znacząco zmieniać się w obrębie piksela jak również własności optyczne podłoże ze względu na stan wegetacji, pokrywę śnieżną czy wilgotność powierzchni ziemi.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dirty="0" smtClean="0"/>
              <a:t>Więcej na temat algorytmów:</a:t>
            </a:r>
          </a:p>
          <a:p>
            <a:pPr marL="342900" lvl="0" indent="-342900">
              <a:spcBef>
                <a:spcPct val="20000"/>
              </a:spcBef>
            </a:pPr>
            <a:r>
              <a:rPr lang="pl-PL" dirty="0" smtClean="0"/>
              <a:t>	</a:t>
            </a:r>
            <a:r>
              <a:rPr lang="en-US" dirty="0" smtClean="0"/>
              <a:t>https://sentinel.esa.int/documents/247904/349589/SLSTR_Level-2_LST_ATBD.pdf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satellite india heat wav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5"/>
            <a:ext cx="4283968" cy="3212976"/>
          </a:xfrm>
        </p:spPr>
      </p:pic>
      <p:pic>
        <p:nvPicPr>
          <p:cNvPr id="59394" name="Picture 2" descr="Znalezione obrazy dla zapytania land surface temperature heat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4896544" cy="3458185"/>
          </a:xfrm>
          <a:prstGeom prst="rect">
            <a:avLst/>
          </a:prstGeom>
          <a:noFill/>
        </p:spPr>
      </p:pic>
      <p:sp>
        <p:nvSpPr>
          <p:cNvPr id="59398" name="AutoShape 6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https://blogs.scientificamerican.com/blogs/assets/File/satellite%20india%20heat%20wav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4283968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Satellite-based measurements of nighttime land surface temperatures in New Delhi show an urban heat island of up to 5 degrees Celsius in the city center, indicating less nighttime cooling with implications for health. (Source: NASA MODIS Aqua)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3CD38F-BCDF-4B3D-B175-F2966C9AE0CB}" type="slidenum">
              <a:rPr lang="en-US"/>
              <a:pPr/>
              <a:t>5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  <a:cs typeface="Arial" charset="0"/>
              </a:rPr>
              <a:t>Teoria transferu promieniowania długofalowego (bez rozpraszania)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67627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smtClean="0">
                <a:latin typeface="Arial" charset="0"/>
                <a:cs typeface="Arial" charset="0"/>
              </a:rPr>
              <a:t>Emisyjny przyrost radiancji na drodze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  <a:cs typeface="Arial" charset="0"/>
              </a:rPr>
              <a:t>ds</a:t>
            </a:r>
            <a:r>
              <a:rPr lang="pl-PL" sz="2400" smtClean="0">
                <a:latin typeface="Arial" charset="0"/>
                <a:cs typeface="Arial" charset="0"/>
              </a:rPr>
              <a:t> wynosi:</a:t>
            </a:r>
          </a:p>
          <a:p>
            <a:pPr>
              <a:buFontTx/>
              <a:buNone/>
            </a:pPr>
            <a:endParaRPr lang="pl-PL" sz="2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2205038"/>
          <a:ext cx="17287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Równanie" r:id="rId3" imgW="799920" imgH="228600" progId="Equation.3">
                  <p:embed/>
                </p:oleObj>
              </mc:Choice>
              <mc:Fallback>
                <p:oleObj name="Równanie" r:id="rId3" imgW="7999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05038"/>
                        <a:ext cx="1728787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95288" y="2852738"/>
            <a:ext cx="8497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pl-PL">
                <a:latin typeface="Arial" charset="0"/>
              </a:rPr>
              <a:t> jest funkcją źródłową. W dolnej atmosferze, gdzie występuje równowaga (quasirównowaga) termodynamiczna funkcja źródłowa jest równa funkcji Plancka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>
                <a:latin typeface="Arial" charset="0"/>
              </a:rPr>
              <a:t>. Całkowita zmiana radiancji na drodze ds wynosi</a:t>
            </a:r>
          </a:p>
        </p:txBody>
      </p:sp>
      <p:graphicFrame>
        <p:nvGraphicFramePr>
          <p:cNvPr id="102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83568" y="4077072"/>
          <a:ext cx="381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Równanie" r:id="rId5" imgW="2184120" imgH="228600" progId="Equation.3">
                  <p:embed/>
                </p:oleObj>
              </mc:Choice>
              <mc:Fallback>
                <p:oleObj name="Równanie" r:id="rId5" imgW="2184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77072"/>
                        <a:ext cx="381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468313" y="5013325"/>
            <a:ext cx="777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Zaniedbując efekty rozpraszania równanie transferu promieniowania ma postać:</a:t>
            </a:r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2123728" y="5733256"/>
          <a:ext cx="2305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Równanie" r:id="rId7" imgW="1155600" imgH="393480" progId="Equation.3">
                  <p:embed/>
                </p:oleObj>
              </mc:Choice>
              <mc:Fallback>
                <p:oleObj name="Równanie" r:id="rId7" imgW="11556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733256"/>
                        <a:ext cx="23050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8BACC1-EED4-4068-800B-E4651C2E6AF1}" type="slidenum">
              <a:rPr lang="en-US"/>
              <a:pPr/>
              <a:t>6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147050" cy="1612900"/>
          </a:xfrm>
        </p:spPr>
        <p:txBody>
          <a:bodyPr>
            <a:normAutofit lnSpcReduction="10000"/>
          </a:bodyPr>
          <a:lstStyle/>
          <a:p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promieniowania długofalowego jest funkcją rozkładu absorbera wzdłuż drogi promieniowania (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k</a:t>
            </a:r>
            <a:r>
              <a:rPr lang="pl-PL" sz="2400" dirty="0" smtClean="0">
                <a:latin typeface="Arial" charset="0"/>
                <a:cs typeface="Arial" charset="0"/>
              </a:rPr>
              <a:t>) oraz rozkładu temperatury (wielkość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B</a:t>
            </a:r>
            <a:r>
              <a:rPr lang="pl-PL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pl-PL" sz="2400" dirty="0" smtClean="0">
                <a:latin typeface="Arial" charset="0"/>
                <a:cs typeface="Arial" charset="0"/>
              </a:rPr>
              <a:t>Zamieniając zmienne na grubość optyczną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76275" y="1911350"/>
          <a:ext cx="27368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Równanie" r:id="rId3" imgW="1117440" imgH="228600" progId="Equation.3">
                  <p:embed/>
                </p:oleObj>
              </mc:Choice>
              <mc:Fallback>
                <p:oleObj name="Równanie" r:id="rId3" imgW="11174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911350"/>
                        <a:ext cx="273685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560" y="3212976"/>
          <a:ext cx="28368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Równanie" r:id="rId5" imgW="1307880" imgH="457200" progId="Equation.3">
                  <p:embed/>
                </p:oleObj>
              </mc:Choice>
              <mc:Fallback>
                <p:oleObj name="Równanie" r:id="rId5" imgW="13078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212976"/>
                        <a:ext cx="2836863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7544" y="242088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a następnie mnożąc równanie transferu przez czynnik wykładniczy otrzymujemy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Całkowanie wzdłuż drogi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latin typeface="Arial" charset="0"/>
              </a:rPr>
              <a:t> prowadzi do wzoru</a:t>
            </a:r>
          </a:p>
        </p:txBody>
      </p:sp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531813" y="4937125"/>
          <a:ext cx="58324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Równanie" r:id="rId7" imgW="2819160" imgH="495000" progId="Equation.3">
                  <p:embed/>
                </p:oleObj>
              </mc:Choice>
              <mc:Fallback>
                <p:oleObj name="Równanie" r:id="rId7" imgW="2819160" imgH="49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4937125"/>
                        <a:ext cx="58324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5C360-781A-40DD-AF6E-A6FE0DAC9FD1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9750" y="271463"/>
          <a:ext cx="73453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Równanie" r:id="rId3" imgW="3200400" imgH="495000" progId="Equation.3">
                  <p:embed/>
                </p:oleObj>
              </mc:Choice>
              <mc:Fallback>
                <p:oleObj name="Równanie" r:id="rId3" imgW="320040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1463"/>
                        <a:ext cx="7345363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642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Pierwszy człon (czynnik powierzchniowy) wzoru opisuje osłabienie promieniowania wyemitowanego przez powierzchnie ziemi. Dzięki niemu można wyznaczyć temperaturę powierzchni ziemi.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Drugi człon (czynnik atmosferyczny) opisuje emisje promieniowania w czasie jego drogi w atmosferze. Umożliwia wyznaczenie profilu pionowego temperatury.  </a:t>
            </a:r>
          </a:p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Często w zastosowaniach teledetekcyjnych zakłada się horyzontalną jednorodność oraz przybliżenie płasko-równolegle co związane jest z relacją: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11560" y="4221088"/>
          <a:ext cx="24717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Równanie" r:id="rId5" imgW="1168200" imgH="419040" progId="Equation.3">
                  <p:embed/>
                </p:oleObj>
              </mc:Choice>
              <mc:Fallback>
                <p:oleObj name="Równanie" r:id="rId5" imgW="11682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21088"/>
                        <a:ext cx="2471737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8BE9E-9873-4B33-BA75-D0502C1BCD12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0688" y="908050"/>
          <a:ext cx="58531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Równanie" r:id="rId3" imgW="2654280" imgH="495000" progId="Equation.3">
                  <p:embed/>
                </p:oleObj>
              </mc:Choice>
              <mc:Fallback>
                <p:oleObj name="Równanie" r:id="rId3" imgW="265428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908050"/>
                        <a:ext cx="5853112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70400"/>
              </p:ext>
            </p:extLst>
          </p:nvPr>
        </p:nvGraphicFramePr>
        <p:xfrm>
          <a:off x="382588" y="3860800"/>
          <a:ext cx="538321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Równanie" r:id="rId5" imgW="2514600" imgH="495000" progId="Equation.3">
                  <p:embed/>
                </p:oleObj>
              </mc:Choice>
              <mc:Fallback>
                <p:oleObj name="Równanie" r:id="rId5" imgW="251460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3860800"/>
                        <a:ext cx="5383212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51520" y="116632"/>
            <a:ext cx="8424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 smtClean="0">
                <a:latin typeface="Arial" charset="0"/>
              </a:rPr>
              <a:t>Zapisujemy </a:t>
            </a:r>
            <a:r>
              <a:rPr lang="pl-PL" sz="2000" dirty="0" err="1" smtClean="0">
                <a:latin typeface="Arial" charset="0"/>
              </a:rPr>
              <a:t>radiancję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>
                <a:latin typeface="Arial" charset="0"/>
              </a:rPr>
              <a:t>promieniowania skierowanego do </a:t>
            </a:r>
            <a:r>
              <a:rPr lang="pl-PL" sz="2000" dirty="0" smtClean="0">
                <a:latin typeface="Arial" charset="0"/>
              </a:rPr>
              <a:t>góry w postaci:</a:t>
            </a:r>
            <a:endParaRPr lang="pl-PL" sz="2000" dirty="0">
              <a:latin typeface="Arial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dirty="0">
                <a:latin typeface="Arial" charset="0"/>
                <a:sym typeface="Symbol" pitchFamily="18" charset="2"/>
              </a:rPr>
              <a:t>  oznacza grubość </a:t>
            </a:r>
            <a:r>
              <a:rPr lang="pl-PL" dirty="0" smtClean="0">
                <a:latin typeface="Arial" charset="0"/>
                <a:sym typeface="Symbol" pitchFamily="18" charset="2"/>
              </a:rPr>
              <a:t>optyczną </a:t>
            </a:r>
            <a:r>
              <a:rPr lang="pl-PL" dirty="0">
                <a:latin typeface="Arial" charset="0"/>
                <a:sym typeface="Symbol" pitchFamily="18" charset="2"/>
              </a:rPr>
              <a:t>na powierzchni ziemi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0&lt;&lt;1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  <a:sym typeface="Symbol" pitchFamily="18" charset="2"/>
              </a:rPr>
              <a:t>Radiancja</a:t>
            </a:r>
            <a:r>
              <a:rPr lang="pl-PL" dirty="0">
                <a:latin typeface="Arial" charset="0"/>
                <a:sym typeface="Symbol" pitchFamily="18" charset="2"/>
              </a:rPr>
              <a:t> promieniowania skierowanego w dół: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732240" y="4293096"/>
            <a:ext cx="1079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-1&lt;&lt;0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1EF5A8-145A-4EFF-85D7-99ECA392E609}" type="slidenum">
              <a:rPr lang="en-US"/>
              <a:pPr/>
              <a:t>9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smtClean="0">
                <a:latin typeface="Arial" charset="0"/>
                <a:cs typeface="Arial" charset="0"/>
              </a:rPr>
              <a:t>Przykłady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1008063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  <a:cs typeface="Arial" charset="0"/>
              </a:rPr>
              <a:t>Atmosfera izotermiczna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B=B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o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  <a:cs typeface="Arial" charset="0"/>
              </a:rPr>
              <a:t>=const</a:t>
            </a:r>
            <a:r>
              <a:rPr lang="pl-PL" sz="2400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pl-PL" sz="2400" dirty="0" err="1" smtClean="0">
                <a:latin typeface="Arial" charset="0"/>
                <a:cs typeface="Arial" charset="0"/>
              </a:rPr>
              <a:t>Radiancja</a:t>
            </a:r>
            <a:r>
              <a:rPr lang="pl-PL" sz="2400" dirty="0" smtClean="0">
                <a:latin typeface="Arial" charset="0"/>
                <a:cs typeface="Arial" charset="0"/>
              </a:rPr>
              <a:t> od nieboskłonu na powierzchni ziemi na postać: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9552" y="1916832"/>
          <a:ext cx="2376066" cy="58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Równanie" r:id="rId3" imgW="1447560" imgH="279360" progId="Equation.3">
                  <p:embed/>
                </p:oleObj>
              </mc:Choice>
              <mc:Fallback>
                <p:oleObj name="Równanie" r:id="rId3" imgW="14475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16832"/>
                        <a:ext cx="2376066" cy="588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85693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gdzie </a:t>
            </a:r>
            <a:r>
              <a:rPr lang="pl-PL" dirty="0" smtClean="0">
                <a:latin typeface="Arial" charset="0"/>
              </a:rPr>
              <a:t>założyliśmy, że </a:t>
            </a:r>
            <a:r>
              <a:rPr lang="pl-PL" dirty="0">
                <a:latin typeface="Arial" charset="0"/>
              </a:rPr>
              <a:t>na górnej granicy atmosfery </a:t>
            </a:r>
            <a:r>
              <a:rPr lang="pl-PL" dirty="0" smtClean="0">
                <a:latin typeface="Arial" charset="0"/>
              </a:rPr>
              <a:t>promieniowania </a:t>
            </a:r>
            <a:r>
              <a:rPr lang="pl-PL" dirty="0">
                <a:latin typeface="Arial" charset="0"/>
              </a:rPr>
              <a:t>długofalowego kosmosu </a:t>
            </a:r>
            <a:r>
              <a:rPr lang="pl-PL" dirty="0" smtClean="0">
                <a:latin typeface="Arial" charset="0"/>
              </a:rPr>
              <a:t>jest zaniedbywalnie małe (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=0,-)=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0)</a:t>
            </a:r>
            <a:endParaRPr lang="pl-PL" dirty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  <a:sym typeface="Symbol" pitchFamily="18" charset="2"/>
              </a:rPr>
              <a:t>Z równania wynika, </a:t>
            </a:r>
            <a:r>
              <a:rPr lang="pl-PL" dirty="0" smtClean="0">
                <a:latin typeface="Arial" charset="0"/>
                <a:sym typeface="Symbol" pitchFamily="18" charset="2"/>
              </a:rPr>
              <a:t>że </a:t>
            </a:r>
            <a:r>
              <a:rPr lang="pl-PL" dirty="0" err="1">
                <a:latin typeface="Arial" charset="0"/>
                <a:sym typeface="Symbol" pitchFamily="18" charset="2"/>
              </a:rPr>
              <a:t>radiancja</a:t>
            </a:r>
            <a:r>
              <a:rPr lang="pl-PL" dirty="0">
                <a:latin typeface="Arial" charset="0"/>
                <a:sym typeface="Symbol" pitchFamily="18" charset="2"/>
              </a:rPr>
              <a:t> jest najmniejsza w kierunku zenitu i rośnie w kierunku horyzontu. Wynika to z faktu, że warstwa efektywnej emisji obniża się ze wzrostem kąta zenitalnego (dłuższa droga w atmosferze). Zjawisko to nosi nazwę pojaśnienia horyzontalnego (limb </a:t>
            </a:r>
            <a:r>
              <a:rPr lang="pl-PL" dirty="0" err="1">
                <a:latin typeface="Arial" charset="0"/>
                <a:sym typeface="Symbol" pitchFamily="18" charset="2"/>
              </a:rPr>
              <a:t>brightening</a:t>
            </a:r>
            <a:r>
              <a:rPr lang="pl-PL" dirty="0">
                <a:latin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1652</Words>
  <Application>Microsoft Office PowerPoint</Application>
  <PresentationFormat>Pokaz na ekranie (4:3)</PresentationFormat>
  <Paragraphs>186</Paragraphs>
  <Slides>47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47</vt:i4>
      </vt:variant>
    </vt:vector>
  </HeadingPairs>
  <TitlesOfParts>
    <vt:vector size="50" baseType="lpstr">
      <vt:lpstr>Motyw pakietu Office</vt:lpstr>
      <vt:lpstr>Równanie</vt:lpstr>
      <vt:lpstr>Microsoft Equation 3.0</vt:lpstr>
      <vt:lpstr>Metody teledetekcyjne  w badaniach atmosfery.  Wykład 4 Teledetekcja temperatury powierzchni ziemi </vt:lpstr>
      <vt:lpstr>Metody teledetekcyjne używane w pomiarach temperatury powierzchni ziemi</vt:lpstr>
      <vt:lpstr>Prezentacja programu PowerPoint</vt:lpstr>
      <vt:lpstr>Prezentacja programu PowerPoint</vt:lpstr>
      <vt:lpstr>Teoria transferu promieniowania długofalowego (bez rozpraszania)</vt:lpstr>
      <vt:lpstr>Prezentacja programu PowerPoint</vt:lpstr>
      <vt:lpstr>Prezentacja programu PowerPoint</vt:lpstr>
      <vt:lpstr>Prezentacja programu PowerPoint</vt:lpstr>
      <vt:lpstr>Przykłady</vt:lpstr>
      <vt:lpstr>Prezentacja programu PowerPoint</vt:lpstr>
      <vt:lpstr>Prezentacja programu PowerPoint</vt:lpstr>
      <vt:lpstr>Prezentacja programu PowerPoint</vt:lpstr>
      <vt:lpstr>Teledetekcja temperatury powierzchni ziemi SST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AVHRR- NLSST (non-linear SST)</vt:lpstr>
      <vt:lpstr>Problemy…</vt:lpstr>
      <vt:lpstr>Walidacja</vt:lpstr>
      <vt:lpstr>Dryftery</vt:lpstr>
      <vt:lpstr>Prezentacja programu PowerPoint</vt:lpstr>
      <vt:lpstr>ARGO</vt:lpstr>
      <vt:lpstr>ARGO</vt:lpstr>
      <vt:lpstr>Chwilowe rozmieszczenie profilatorów ARGO</vt:lpstr>
      <vt:lpstr>Co to jest SST?</vt:lpstr>
      <vt:lpstr>Tworzenie produktów SST</vt:lpstr>
      <vt:lpstr>Detektory stosowane do pomiarów SST w dalekiej podczerwieni</vt:lpstr>
      <vt:lpstr>Detektory mikrofalowe</vt:lpstr>
      <vt:lpstr>Przykładowe wyniki pomiarów</vt:lpstr>
      <vt:lpstr>Prezentacja programu PowerPoint</vt:lpstr>
      <vt:lpstr>Prezentacja programu PowerPoint</vt:lpstr>
      <vt:lpstr>Zmiany SST związane z oscylacją ENSO</vt:lpstr>
      <vt:lpstr>Zmiany czasowe SST w strefie równikowej Pacyfiku</vt:lpstr>
      <vt:lpstr>Dostęp do danych</vt:lpstr>
      <vt:lpstr>SST z detektora SEVIRI (MSG)</vt:lpstr>
      <vt:lpstr>Prezentacja programu PowerPoint</vt:lpstr>
      <vt:lpstr>Prezentacja programu PowerPoint</vt:lpstr>
      <vt:lpstr>Ograniczenia </vt:lpstr>
      <vt:lpstr>Porównanie SST z AVHRR i TMI</vt:lpstr>
      <vt:lpstr>Pomiar temperatury powierzchni lądu (LST)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 Wykład 8. </dc:title>
  <dc:creator>Krzysztof Markowicz</dc:creator>
  <cp:lastModifiedBy>win10Solar</cp:lastModifiedBy>
  <cp:revision>67</cp:revision>
  <dcterms:created xsi:type="dcterms:W3CDTF">2017-03-14T08:46:31Z</dcterms:created>
  <dcterms:modified xsi:type="dcterms:W3CDTF">2021-03-30T11:03:09Z</dcterms:modified>
</cp:coreProperties>
</file>