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A25A-F92A-4447-9EFF-2DEC0FDD8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F2E7-C38B-4DC1-8CC3-7D4CC76DB4BA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4AD1-D341-4AB6-8E5A-54C1A1881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.gov.au/acres/prod_ser/modisdata.htm#2#2" TargetMode="External"/><Relationship Id="rId2" Type="http://schemas.openxmlformats.org/officeDocument/2006/relationships/hyperlink" Target="http://www.ga.gov.au/acres/prod_ser/modisdata.htm#1#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.gov.au/acres/prod_ser/modisdata.htm#3#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.gov.au/acres/prod_ser/modisdata.htm#2#2" TargetMode="External"/><Relationship Id="rId2" Type="http://schemas.openxmlformats.org/officeDocument/2006/relationships/hyperlink" Target="http://www.ga.gov.au/acres/prod_ser/modisdata.htm#1#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.gov.au/acres/prod_ser/modisdata.htm#4#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/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16.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Satelitarne badania aerozoli 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39CEC-7A62-454E-9F21-6F47997E49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2"/>
            <a:ext cx="8435975" cy="2303983"/>
          </a:xfrm>
        </p:spPr>
        <p:txBody>
          <a:bodyPr>
            <a:normAutofit/>
          </a:bodyPr>
          <a:lstStyle/>
          <a:p>
            <a:r>
              <a:rPr lang="pl-PL" sz="2600" dirty="0" smtClean="0"/>
              <a:t>W dalszej kolejności wybierane są 2 typy aerozolu spełniające relację </a:t>
            </a:r>
          </a:p>
          <a:p>
            <a:pPr>
              <a:buFontTx/>
              <a:buNone/>
            </a:pPr>
            <a:r>
              <a:rPr lang="pl-PL" sz="2600" dirty="0" smtClean="0">
                <a:sym typeface="Symbol" pitchFamily="18" charset="2"/>
              </a:rPr>
              <a:t>	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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1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 &lt; </a:t>
            </a:r>
            <a:r>
              <a:rPr lang="pl-PL" sz="2600" dirty="0" err="1" smtClean="0">
                <a:solidFill>
                  <a:schemeClr val="folHlink"/>
                </a:solidFill>
                <a:sym typeface="Symbol" pitchFamily="18" charset="2"/>
              </a:rPr>
              <a:t></a:t>
            </a:r>
            <a:r>
              <a:rPr lang="pl-PL" sz="2600" baseline="-25000" dirty="0" err="1" smtClean="0">
                <a:solidFill>
                  <a:schemeClr val="folHlink"/>
                </a:solidFill>
                <a:sym typeface="Symbol" pitchFamily="18" charset="2"/>
              </a:rPr>
              <a:t>ave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&lt; 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2</a:t>
            </a:r>
          </a:p>
          <a:p>
            <a:r>
              <a:rPr lang="pl-PL" sz="2600" dirty="0" smtClean="0">
                <a:sym typeface="Symbol" pitchFamily="18" charset="2"/>
              </a:rPr>
              <a:t>Ostatecznie grubość optyczna liczona jest z liniowej interpolacji między dwoma wybranymi modelami aerozolu</a:t>
            </a:r>
          </a:p>
          <a:p>
            <a:pPr>
              <a:buFontTx/>
              <a:buNone/>
            </a:pPr>
            <a:endParaRPr lang="en-US" sz="2400" dirty="0" smtClean="0">
              <a:sym typeface="Symbol" pitchFamily="18" charset="2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900113" y="2636838"/>
          <a:ext cx="3808412" cy="487362"/>
        </p:xfrm>
        <a:graphic>
          <a:graphicData uri="http://schemas.openxmlformats.org/presentationml/2006/ole">
            <p:oleObj spid="_x0000_s6146" name="Równanie" r:id="rId3" imgW="1815840" imgH="241200" progId="Equation.3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827088" y="3357563"/>
          <a:ext cx="1747837" cy="960437"/>
        </p:xfrm>
        <a:graphic>
          <a:graphicData uri="http://schemas.openxmlformats.org/presentationml/2006/ole">
            <p:oleObj spid="_x0000_s6147" name="Równanie" r:id="rId4" imgW="787320" imgH="431640" progId="Equation.3">
              <p:embed/>
            </p:oleObj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SeaWIFS’a</a:t>
            </a:r>
            <a:r>
              <a:rPr lang="pl-PL" sz="2400" dirty="0">
                <a:latin typeface="Arial" charset="0"/>
              </a:rPr>
              <a:t> AOT jest wyznaczana standardowo dla długości fali 865 </a:t>
            </a:r>
            <a:r>
              <a:rPr lang="pl-PL" sz="2400" dirty="0" err="1">
                <a:latin typeface="Arial" charset="0"/>
              </a:rPr>
              <a:t>nm</a:t>
            </a:r>
            <a:r>
              <a:rPr lang="pl-PL" sz="2400" dirty="0">
                <a:latin typeface="Arial" charset="0"/>
              </a:rPr>
              <a:t> i dodatkowo dla obszaru widzialnego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A14BC9-FC3F-4A97-9722-4EBC81C9C44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r>
              <a:rPr lang="pl-PL" sz="3200" b="1" dirty="0" smtClean="0"/>
              <a:t>MODIS</a:t>
            </a:r>
            <a:endParaRPr lang="en-US" sz="32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1298575"/>
            <a:ext cx="86868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8773" name="Group 5"/>
          <p:cNvGraphicFramePr>
            <a:graphicFrameLocks noGrp="1"/>
          </p:cNvGraphicFramePr>
          <p:nvPr/>
        </p:nvGraphicFramePr>
        <p:xfrm>
          <a:off x="0" y="765175"/>
          <a:ext cx="9144000" cy="6035040"/>
        </p:xfrm>
        <a:graphic>
          <a:graphicData uri="http://schemas.openxmlformats.org/drawingml/2006/table">
            <a:tbl>
              <a:tblPr/>
              <a:tblGrid>
                <a:gridCol w="2627313"/>
                <a:gridCol w="6516687"/>
              </a:tblGrid>
              <a:tr h="3381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Spacecraft Characteristics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Orbit: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705 km, 10:30 a.m. descending node (Terra) or 1:30 p.m. ascending node (Aqua), sun-synchronous, near-polar, circular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Scan Rate: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20.3 rpm, cross track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Swath Dimensions: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2330 km (cross track) by 10 degrees of latitude (along track at nadir)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Telescope: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17.78 cm diam. off-axis, afocal (collimated), with intermediate field stop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Size: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 x 1.6 x 1.0 m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Weight: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228.7 kg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Power: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162.5 W (single orbit average)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Data Rate: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10.6 Mbps (peak daytime); 6.1 Mbps (orbital average)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Quantization: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 bits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Spatial Resolution: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250 m (bands 1-2)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500 m (bands 3-7)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1000 m (bands 8-36)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Design Life: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 years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5406" name="Rectangle 45"/>
          <p:cNvSpPr>
            <a:spLocks noChangeArrowheads="1"/>
          </p:cNvSpPr>
          <p:nvPr/>
        </p:nvSpPr>
        <p:spPr bwMode="auto">
          <a:xfrm>
            <a:off x="0" y="555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03A7E8-1512-4B04-8A3B-B47EF8F5F11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28600" y="595313"/>
            <a:ext cx="86868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89797" name="Group 5"/>
          <p:cNvGraphicFramePr>
            <a:graphicFrameLocks noGrp="1"/>
          </p:cNvGraphicFramePr>
          <p:nvPr/>
        </p:nvGraphicFramePr>
        <p:xfrm>
          <a:off x="0" y="0"/>
          <a:ext cx="9144000" cy="673608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76225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Sensor Characteristics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Primary Use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Bandwidth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2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Spectral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Radiance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Required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SNR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Land/Cloud/Aerosols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Boundaries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620 - 670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21.8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841 - 876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24.7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Land/Cloud/Aerosols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Properties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459 - 479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35.3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545 - 565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29.0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1230 - 1250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5.4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1628 - 1652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7.3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2105 - 2155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row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Ocean Color/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Phytoplankton/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Biogeochemistry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405 - 420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44.9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438 - 448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41.9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838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483 - 493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32.1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802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526 - 536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27.9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754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546 - 556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662 - 672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673 - 683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1087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743 - 753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586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862 - 877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516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Atmospheric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Water Vapor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890 - 920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931 - 941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915 - 965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15.0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EC21D-2484-46C9-B3C6-EFBE57B322F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28600" y="847725"/>
            <a:ext cx="86868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90821" name="Group 5"/>
          <p:cNvGraphicFramePr>
            <a:graphicFrameLocks noGrp="1"/>
          </p:cNvGraphicFramePr>
          <p:nvPr/>
        </p:nvGraphicFramePr>
        <p:xfrm>
          <a:off x="228600" y="0"/>
          <a:ext cx="8683625" cy="7124383"/>
        </p:xfrm>
        <a:graphic>
          <a:graphicData uri="http://schemas.openxmlformats.org/drawingml/2006/table">
            <a:tbl>
              <a:tblPr/>
              <a:tblGrid>
                <a:gridCol w="1736725"/>
                <a:gridCol w="1736725"/>
                <a:gridCol w="1736725"/>
                <a:gridCol w="1736725"/>
                <a:gridCol w="1736725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Primary Use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Bandwidth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2"/>
                        </a:rPr>
                        <a:t>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Spectral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Radiance</a:t>
                      </a:r>
                      <a:r>
                        <a:rPr kumimoji="0" lang="pl-PL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Required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NE[delta]T(K)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03213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Surface/Cloud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Temperature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3.660 - 3.840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0.45(300K)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3.929 - 3.989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2.38(335K)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3.929 - 3.989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0.67(300K)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4.020 - 4.080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0.79(300K)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Atmospheric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Temperature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4.433 - 4.498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0.17(250K)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4.482 - 4.549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0.59(275K)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Cirrus Clouds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Water Vapor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1.360 - 1.390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150(SNR)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6.535 - 6.895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1.16(240K)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7.175 - 7.475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2.18(250K)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Cloud Properties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8.400 - 8.700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9.58(300K)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Ozone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9.580 - 9.880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3.69(250K)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Surface/Cloud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Temperature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10.780 - 11.280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9.55(300K)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11.770 - 12.270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8.94(300K)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Cloud Top</a:t>
                      </a:r>
                      <a:b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Altitude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13.185 - 13.485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4.52(260K)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13.485 - 13.785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3.76(250K)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13.785 - 14.085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3.11(240K)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14.085 - 14.385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2.08(220K)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0.35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11263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Bands 1 to 19 are in nm; Bands 20 to 36 are in µm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Spectral Radiance values are (W/m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-µm-sr)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SNR = Signal-to-noise ratio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NE(delta)T = Noise-equivalent temperature difference 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D626E-F656-4F5E-A64B-2BF13626D08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706438"/>
          </a:xfrm>
        </p:spPr>
        <p:txBody>
          <a:bodyPr/>
          <a:lstStyle/>
          <a:p>
            <a:r>
              <a:rPr lang="pl-PL" sz="3200" b="1" dirty="0" smtClean="0"/>
              <a:t>Algorytm MODIS nad oceanem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err="1" smtClean="0"/>
              <a:t>Radiancja</a:t>
            </a:r>
            <a:r>
              <a:rPr lang="pl-PL" sz="2400" dirty="0" smtClean="0"/>
              <a:t> z przedziału 0.55-2.13</a:t>
            </a:r>
            <a:r>
              <a:rPr lang="pl-PL" sz="2400" dirty="0" smtClean="0">
                <a:sym typeface="Symbol" pitchFamily="18" charset="2"/>
              </a:rPr>
              <a:t>m</a:t>
            </a:r>
            <a:r>
              <a:rPr lang="pl-PL" sz="2400" dirty="0" smtClean="0"/>
              <a:t> przy użyciu metod odwrotnych konwertowana jest do grubości optycznej aerozolu oraz objętościowego rozkładu wielkości w przedziale (0.08-5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>
                <a:sym typeface="Symbol" pitchFamily="18" charset="2"/>
              </a:rPr>
              <a:t>m</a:t>
            </a:r>
            <a:r>
              <a:rPr lang="pl-PL" sz="2400" dirty="0" smtClean="0"/>
              <a:t>). </a:t>
            </a:r>
            <a:r>
              <a:rPr lang="pl-PL" sz="2400" dirty="0" smtClean="0"/>
              <a:t>Metoda inwersyjna zakłada rozkład aerozoli w postaci 2 rozkładów log-normalnych. Pozostałe wyznaczane  wielkości to: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koncentracja aerozolu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parametr asymetrii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współczynnik rozproszenia wstecznego.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C21699-64D9-4D93-89FB-114125B1BA5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pl-PL" sz="3200" b="1" dirty="0" smtClean="0"/>
              <a:t>Algorytm MODIS nad lądem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87692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tym przypadku wykorzystuje się własność, że większość typów aerozolu ma znikomą grubość optyczną w środkowej podczerwieni (2.13-3.8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)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Dla obszarów, które gdzie współczynnik odbicia od powierzchni ziemi jest </a:t>
            </a:r>
            <a:r>
              <a:rPr lang="pl-PL" sz="2400" dirty="0" smtClean="0"/>
              <a:t>niski </a:t>
            </a:r>
            <a:r>
              <a:rPr lang="pl-PL" sz="2400" dirty="0" smtClean="0"/>
              <a:t>wyznaczany jest on na podstawie pomiarów w środkowej podczerwieni a następnie obliczany dla obszaru widzialnego. Współczynnik odbicia jest używany bezpośrednio do wyznaczania grubości optycznej aerozolu.</a:t>
            </a:r>
          </a:p>
          <a:p>
            <a:r>
              <a:rPr lang="pl-PL" sz="2400" dirty="0" smtClean="0"/>
              <a:t>Podobnie jak w przypadku innych detektorów również w przypadku </a:t>
            </a:r>
            <a:r>
              <a:rPr lang="pl-PL" sz="2400" dirty="0" err="1" smtClean="0">
                <a:solidFill>
                  <a:schemeClr val="folHlink"/>
                </a:solidFill>
              </a:rPr>
              <a:t>MODIS’a</a:t>
            </a:r>
            <a:r>
              <a:rPr lang="pl-PL" sz="2400" dirty="0" smtClean="0"/>
              <a:t> korzysta się z </a:t>
            </a:r>
            <a:r>
              <a:rPr lang="pl-PL" sz="2400" dirty="0" err="1" smtClean="0"/>
              <a:t>lookup</a:t>
            </a:r>
            <a:r>
              <a:rPr lang="pl-PL" sz="2400" dirty="0" smtClean="0"/>
              <a:t> </a:t>
            </a:r>
            <a:r>
              <a:rPr lang="pl-PL" sz="2400" dirty="0" err="1" smtClean="0"/>
              <a:t>table</a:t>
            </a:r>
            <a:r>
              <a:rPr lang="pl-PL" sz="2400" dirty="0" smtClean="0"/>
              <a:t> zawierających informacje o radiancji na górnej granicy atmosfery dla różnych typów aerozoli oraz geometrii.</a:t>
            </a:r>
          </a:p>
          <a:p>
            <a:r>
              <a:rPr lang="pl-PL" sz="2400" dirty="0" smtClean="0"/>
              <a:t> W przypadku </a:t>
            </a:r>
            <a:r>
              <a:rPr lang="pl-PL" sz="2400" dirty="0" err="1" smtClean="0">
                <a:solidFill>
                  <a:schemeClr val="folHlink"/>
                </a:solidFill>
              </a:rPr>
              <a:t>MODIS’a</a:t>
            </a:r>
            <a:r>
              <a:rPr lang="pl-PL" sz="2400" dirty="0" smtClean="0"/>
              <a:t> baza danych własności optycznych aerozolu zawiera 5 modeli aerozolu w modzie akumulacyjnych oraz 6 aerozolu grubego.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ED796-B5BD-458C-8AB1-9E0CFE25BC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312325"/>
            <a:ext cx="8220424" cy="4927691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F9D35E-0562-4288-906D-3A60451A6EC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27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E4F40D-F53B-4BA9-9614-FB42BEB2987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0"/>
            <a:ext cx="7596187" cy="6853238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932932-588C-4448-9035-25514AE1203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2232025"/>
          </a:xfrm>
        </p:spPr>
        <p:txBody>
          <a:bodyPr/>
          <a:lstStyle/>
          <a:p>
            <a:r>
              <a:rPr lang="pl-PL" sz="2400" smtClean="0"/>
              <a:t>Dla każdego typu aerozolu obliczana jest radiancja (przy użyciu modelu transferu radiacyjnego) dla kilku grubości optycznych z przedziale 0-2 oraz 15 kątów zenitalnych i azymutalnych satelity i 7 kątów zenitalnych Słońca. </a:t>
            </a:r>
          </a:p>
          <a:p>
            <a:r>
              <a:rPr lang="pl-PL" sz="2400" smtClean="0"/>
              <a:t>Radiancja na górnej graniczy atmosfery ma postać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014413" y="2320925"/>
          <a:ext cx="6365875" cy="522288"/>
        </p:xfrm>
        <a:graphic>
          <a:graphicData uri="http://schemas.openxmlformats.org/presentationml/2006/ole">
            <p:oleObj spid="_x0000_s7170" name="Równanie" r:id="rId3" imgW="2730240" imgH="241200" progId="Equation.3">
              <p:embed/>
            </p:oleObj>
          </a:graphicData>
        </a:graphic>
      </p:graphicFrame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23850" y="2924175"/>
            <a:ext cx="820896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indeksy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dirty="0">
                <a:latin typeface="Arial" charset="0"/>
              </a:rPr>
              <a:t> przy radiancji oznaczają składową związaną z modem akumulacyjnym modelem aerozoli grubych.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2400" dirty="0">
                <a:latin typeface="Arial" charset="0"/>
              </a:rPr>
              <a:t>   Celem metody jest </a:t>
            </a:r>
            <a:r>
              <a:rPr lang="pl-PL" sz="2400" dirty="0" smtClean="0">
                <a:latin typeface="Arial" charset="0"/>
              </a:rPr>
              <a:t>takie wyznaczenie </a:t>
            </a:r>
            <a:r>
              <a:rPr lang="pl-PL" sz="2400" dirty="0">
                <a:latin typeface="Arial" charset="0"/>
              </a:rPr>
              <a:t>parametru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, który najlepiej </a:t>
            </a:r>
            <a:r>
              <a:rPr lang="pl-PL" sz="2400" dirty="0" err="1" smtClean="0">
                <a:latin typeface="Arial" charset="0"/>
                <a:sym typeface="Symbol" pitchFamily="18" charset="2"/>
              </a:rPr>
              <a:t>fituje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model do obserwacji</a:t>
            </a:r>
            <a:r>
              <a:rPr lang="pl-PL" sz="2400" dirty="0">
                <a:latin typeface="Arial" charset="0"/>
                <a:sym typeface="Symbol" pitchFamily="18" charset="2"/>
              </a:rPr>
              <a:t>. Wybór modelu prowadzi do minimalizacji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wielkości</a:t>
            </a:r>
            <a:endParaRPr lang="pl-PL" sz="2400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619250" y="5718175"/>
          <a:ext cx="5189538" cy="1127125"/>
        </p:xfrm>
        <a:graphic>
          <a:graphicData uri="http://schemas.openxmlformats.org/presentationml/2006/ole">
            <p:oleObj spid="_x0000_s7171" name="Równanie" r:id="rId4" imgW="2222280" imgH="52056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BCC756-F5CD-4E16-A164-88BB55CCC4F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pl-PL" sz="3200" smtClean="0"/>
              <a:t>Satelitarne pomiary własności optycznych aerozoli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/>
              <a:t>Satelitarna teledetekcja aerozoli jest obecnie jedną z najbardziej intensywnie rozwijanych się dziedzin pomiarowych fizyki atmosfery.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Teledetekcja aerozoli jest bardzo trudna ze względu na fakt, iż sygnał pochodzący od czystej atmosfery (zawierającej tylko molekuły powierza) oraz odbicia </a:t>
            </a:r>
            <a:r>
              <a:rPr lang="pl-PL" sz="2400" dirty="0" smtClean="0"/>
              <a:t>promieniowania od </a:t>
            </a:r>
            <a:r>
              <a:rPr lang="pl-PL" sz="2400" dirty="0" smtClean="0"/>
              <a:t>powierzchni ziemi jest </a:t>
            </a:r>
            <a:r>
              <a:rPr lang="pl-PL" sz="2400" dirty="0" smtClean="0"/>
              <a:t>znaczący i musi być dokładnie oszacowany.</a:t>
            </a:r>
            <a:endParaRPr lang="pl-PL" sz="2400" dirty="0" smtClean="0"/>
          </a:p>
          <a:p>
            <a:pPr>
              <a:lnSpc>
                <a:spcPct val="80000"/>
              </a:lnSpc>
            </a:pPr>
            <a:r>
              <a:rPr lang="pl-PL" sz="2400" dirty="0" smtClean="0"/>
              <a:t>Relatywnie mało skomplikowana </a:t>
            </a:r>
            <a:r>
              <a:rPr lang="pl-PL" sz="2400" dirty="0" smtClean="0"/>
              <a:t>sytuacja ma miejsce nad </a:t>
            </a:r>
            <a:r>
              <a:rPr lang="pl-PL" sz="2400" dirty="0" smtClean="0"/>
              <a:t>oceanami ze </a:t>
            </a:r>
            <a:r>
              <a:rPr lang="pl-PL" sz="2400" dirty="0" smtClean="0"/>
              <a:t>względu na </a:t>
            </a:r>
            <a:r>
              <a:rPr lang="pl-PL" sz="2400" dirty="0" smtClean="0"/>
              <a:t>niską </a:t>
            </a:r>
            <a:r>
              <a:rPr lang="pl-PL" sz="2400" dirty="0" smtClean="0"/>
              <a:t>wartość </a:t>
            </a:r>
            <a:r>
              <a:rPr lang="pl-PL" sz="2400" dirty="0" smtClean="0"/>
              <a:t>albedo </a:t>
            </a:r>
            <a:r>
              <a:rPr lang="pl-PL" sz="2400" dirty="0" smtClean="0"/>
              <a:t>powierzchni </a:t>
            </a:r>
            <a:r>
              <a:rPr lang="pl-PL" sz="2400" dirty="0" smtClean="0"/>
              <a:t>ziemi </a:t>
            </a:r>
            <a:r>
              <a:rPr lang="pl-PL" sz="2400" dirty="0" smtClean="0"/>
              <a:t>oraz możliwość jego </a:t>
            </a:r>
            <a:r>
              <a:rPr lang="pl-PL" sz="2400" dirty="0" smtClean="0"/>
              <a:t>oszacowania. </a:t>
            </a:r>
            <a:endParaRPr lang="pl-PL" sz="2400" dirty="0" smtClean="0"/>
          </a:p>
          <a:p>
            <a:pPr>
              <a:lnSpc>
                <a:spcPct val="80000"/>
              </a:lnSpc>
            </a:pPr>
            <a:r>
              <a:rPr lang="pl-PL" sz="2400" dirty="0" smtClean="0"/>
              <a:t>Nad lądem decydujące rolę odgrywa parametryzacja podłoża w szczególności ich własności optycznych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Dlatego </a:t>
            </a:r>
            <a:r>
              <a:rPr lang="pl-PL" sz="2400" dirty="0" smtClean="0"/>
              <a:t>kluczową rolę w badaniach satelitarnych odgrywa walidacja danych </a:t>
            </a:r>
            <a:r>
              <a:rPr lang="pl-PL" sz="2400" dirty="0" smtClean="0"/>
              <a:t>względem pomiarów </a:t>
            </a:r>
            <a:r>
              <a:rPr lang="pl-PL" sz="2400" dirty="0" smtClean="0"/>
              <a:t>naziemnych (np. AERONET</a:t>
            </a:r>
            <a:r>
              <a:rPr lang="pl-PL" sz="2400" dirty="0" smtClean="0"/>
              <a:t>)</a:t>
            </a:r>
            <a:endParaRPr lang="pl-PL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B8CA9-2DEF-4694-AFED-F3188B127BA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8038" y="260350"/>
            <a:ext cx="5472112" cy="720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000" smtClean="0"/>
              <a:t> </a:t>
            </a:r>
            <a:r>
              <a:rPr lang="pl-PL" sz="2400" smtClean="0"/>
              <a:t>są mierzonymi i obliczonymi radiancjami dla kanału j.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00113" y="188913"/>
          <a:ext cx="935037" cy="623887"/>
        </p:xfrm>
        <a:graphic>
          <a:graphicData uri="http://schemas.openxmlformats.org/presentationml/2006/ole">
            <p:oleObj spid="_x0000_s8194" name="Równanie" r:id="rId3" imgW="177480" imgH="253800" progId="Equation.3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1979613" y="188913"/>
          <a:ext cx="720725" cy="612775"/>
        </p:xfrm>
        <a:graphic>
          <a:graphicData uri="http://schemas.openxmlformats.org/presentationml/2006/ole">
            <p:oleObj spid="_x0000_s8195" name="Równanie" r:id="rId4" imgW="139680" imgH="253800" progId="Equation.3">
              <p:embed/>
            </p:oleObj>
          </a:graphicData>
        </a:graphic>
      </p:graphicFrame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Na podstawie wszystkich 11 modeli aerozolu oblicza się wartości </a:t>
            </a:r>
          </a:p>
        </p:txBody>
      </p:sp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468313" y="2133600"/>
          <a:ext cx="733425" cy="623888"/>
        </p:xfrm>
        <a:graphic>
          <a:graphicData uri="http://schemas.openxmlformats.org/presentationml/2006/ole">
            <p:oleObj spid="_x0000_s8196" name="Równanie" r:id="rId5" imgW="139680" imgH="253800" progId="Equation.3">
              <p:embed/>
            </p:oleObj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1258888" y="2133600"/>
          <a:ext cx="720725" cy="612775"/>
        </p:xfrm>
        <a:graphic>
          <a:graphicData uri="http://schemas.openxmlformats.org/presentationml/2006/ole">
            <p:oleObj spid="_x0000_s8197" name="Równanie" r:id="rId6" imgW="139680" imgH="253800" progId="Equation.3">
              <p:embed/>
            </p:oleObj>
          </a:graphicData>
        </a:graphic>
      </p:graphicFrame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23528" y="2780928"/>
            <a:ext cx="8351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dla pięciu grubości optycznych (w 550 </a:t>
            </a:r>
            <a:r>
              <a:rPr lang="pl-PL" sz="2400" dirty="0" err="1">
                <a:latin typeface="Arial" charset="0"/>
              </a:rPr>
              <a:t>nm</a:t>
            </a:r>
            <a:r>
              <a:rPr lang="pl-PL" sz="2400" dirty="0">
                <a:latin typeface="Arial" charset="0"/>
              </a:rPr>
              <a:t>): 0, 0.2, 0.5, 1.0, 2.0 oraz zadanej geometrii.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E4498-BDA4-4914-B7A9-46BA4D86FE1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3341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Strategia teledetekcji aerozolu nad lądem</a:t>
            </a:r>
            <a:br>
              <a:rPr lang="pl-PL" sz="3200" b="1" dirty="0" smtClean="0"/>
            </a:br>
            <a:r>
              <a:rPr lang="pl-PL" sz="3200" b="1" dirty="0" smtClean="0"/>
              <a:t>- podsumowanie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41425"/>
            <a:ext cx="8569325" cy="506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/>
              <a:t>Poza aerozolem pustynnym oraz solą morską wpływ aerozolu na wartość radiancji docierającej do górnej granicy atmosfery   zmniejsza się z długością fali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Wpływ aerozolu na promieniowanie mierzone przez satelitę zmniejsza się ze wzrostem współczynnika odbicia podłoża.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Zauważmy </a:t>
            </a:r>
            <a:r>
              <a:rPr lang="pl-PL" sz="2400" dirty="0" smtClean="0"/>
              <a:t>jednak, że </a:t>
            </a:r>
            <a:r>
              <a:rPr lang="pl-PL" sz="2400" dirty="0" smtClean="0"/>
              <a:t>nad jasną powierzchnią ziemi promieniowanie przechodzi przez warstwę aerozolu blisko dwa razy a więc znaczna cześć promieniowania może być przez niego absorbowana.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Wykorzystuje się bazy danych o spektralnej zmienność współczynnika odbicia różnych typów podłoża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Współczynnik odbicia szacuje się na podstawie pomiarów w </a:t>
            </a:r>
            <a:r>
              <a:rPr lang="pl-PL" sz="2400" dirty="0" smtClean="0"/>
              <a:t>kanałach </a:t>
            </a:r>
            <a:r>
              <a:rPr lang="pl-PL" sz="2400" dirty="0" smtClean="0"/>
              <a:t>2.3-3.8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</a:t>
            </a:r>
            <a:r>
              <a:rPr lang="pl-PL" sz="2400" dirty="0" smtClean="0"/>
              <a:t>a następnie obliczany dla kanałów widzialnych: 0.47 oraz 0.66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7431A-8C61-4B31-937D-9CCAC313165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4525963"/>
          </a:xfrm>
        </p:spPr>
        <p:txBody>
          <a:bodyPr/>
          <a:lstStyle/>
          <a:p>
            <a:r>
              <a:rPr lang="pl-PL" sz="2400" smtClean="0"/>
              <a:t>Korzysta się z baz danych zawierających informacje o klimatologii aerozolu w skali całego globu aby wybrać właściwy typ aerozolu. </a:t>
            </a:r>
          </a:p>
          <a:p>
            <a:r>
              <a:rPr lang="pl-PL" sz="2400" smtClean="0"/>
              <a:t>Na jego podstawie oblicza się stosunek radiancji atmosferycznej (path radiance) dla kanału niebieskiego i czerwonego.  </a:t>
            </a:r>
          </a:p>
          <a:p>
            <a:r>
              <a:rPr lang="pl-PL" sz="2400" smtClean="0"/>
              <a:t>Ostatecznie używając metod odwrotnych i lookup table wyznacza się grubość optyczną aerozolu.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8537A5-E2B0-4A62-B74C-B3D5F78A0CF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Pomiary zaawansowane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543550"/>
          </a:xfrm>
        </p:spPr>
        <p:txBody>
          <a:bodyPr/>
          <a:lstStyle/>
          <a:p>
            <a:r>
              <a:rPr lang="pl-PL" sz="2400" dirty="0" smtClean="0"/>
              <a:t>Z punktu widzenia teledetekcji aerozolu najprostsza sytuacja ma miejsce nad czarna powierzchnia ziemi. Przypadek skrajnie odwrotny ma miejsce np. nad śniegiem czy gdy chcemy wyznaczać własności aerozolu mineralnego nad pustynią. </a:t>
            </a:r>
          </a:p>
          <a:p>
            <a:r>
              <a:rPr lang="pl-PL" sz="2400" dirty="0" smtClean="0"/>
              <a:t>W przypadku AVHRR czy MODIS dany obszar ziemi skanowany jest tylko dla jednej geometrii podczas gdy przyrząd MISR (Multi-Angle </a:t>
            </a:r>
            <a:r>
              <a:rPr lang="pl-PL" sz="2400" dirty="0" err="1" smtClean="0"/>
              <a:t>Imaging</a:t>
            </a:r>
            <a:r>
              <a:rPr lang="pl-PL" sz="2400" dirty="0" smtClean="0"/>
              <a:t> </a:t>
            </a:r>
            <a:r>
              <a:rPr lang="pl-PL" sz="2400" dirty="0" err="1" smtClean="0"/>
              <a:t>Spectro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) umożliwia obserwacje powierzchni ziemi pod </a:t>
            </a:r>
            <a:r>
              <a:rPr lang="pl-PL" sz="2400" dirty="0" smtClean="0"/>
              <a:t>różnymi </a:t>
            </a:r>
            <a:r>
              <a:rPr lang="pl-PL" sz="2400" dirty="0" smtClean="0"/>
              <a:t>kątami. </a:t>
            </a:r>
          </a:p>
          <a:p>
            <a:r>
              <a:rPr lang="pl-PL" sz="2400" dirty="0" smtClean="0"/>
              <a:t>Jeśli możemy przyjąć, że atmosfera jest lokalnie horyzontalnie jednorodna skanowanie takie daje nam dodatkowe informacje o własnościach optycznych atmosfery.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3B8E8-76AF-4933-9BC5-4BB78743921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MISR dane techniczne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56792"/>
            <a:ext cx="4248472" cy="2160240"/>
          </a:xfrm>
        </p:spPr>
        <p:txBody>
          <a:bodyPr/>
          <a:lstStyle/>
          <a:p>
            <a:r>
              <a:rPr lang="pl-PL" sz="2400" dirty="0" smtClean="0"/>
              <a:t>Kanały </a:t>
            </a:r>
            <a:r>
              <a:rPr lang="en-US" sz="2400" dirty="0" smtClean="0"/>
              <a:t>446, 558, 672, 867 </a:t>
            </a:r>
            <a:r>
              <a:rPr lang="pl-PL" sz="2400" dirty="0" err="1" smtClean="0"/>
              <a:t>nm</a:t>
            </a:r>
            <a:endParaRPr lang="pl-PL" sz="2400" dirty="0" smtClean="0"/>
          </a:p>
          <a:p>
            <a:r>
              <a:rPr lang="pl-PL" sz="2400" dirty="0" smtClean="0"/>
              <a:t>Kąty zenitalne (9 kamer): 0,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26.1,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 45.6,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 60.0, </a:t>
            </a:r>
            <a:r>
              <a:rPr lang="pl-PL" sz="2400" dirty="0" smtClean="0">
                <a:sym typeface="Symbol" pitchFamily="18" charset="2"/>
              </a:rPr>
              <a:t></a:t>
            </a:r>
            <a:r>
              <a:rPr lang="en-US" sz="2400" dirty="0" smtClean="0"/>
              <a:t> 70.5</a:t>
            </a:r>
            <a:r>
              <a:rPr lang="pl-PL" sz="2400" baseline="30000" dirty="0" smtClean="0"/>
              <a:t>o</a:t>
            </a:r>
          </a:p>
          <a:p>
            <a:r>
              <a:rPr lang="pl-PL" sz="2400" dirty="0" smtClean="0"/>
              <a:t>Maksymalna rozdzielczość: </a:t>
            </a:r>
            <a:r>
              <a:rPr lang="en-US" sz="2400" dirty="0" smtClean="0"/>
              <a:t>275 </a:t>
            </a:r>
            <a:r>
              <a:rPr lang="pl-PL" sz="2400" dirty="0" smtClean="0"/>
              <a:t>m</a:t>
            </a:r>
            <a:r>
              <a:rPr lang="en-US" sz="2400" dirty="0" smtClean="0"/>
              <a:t>  </a:t>
            </a:r>
            <a:endParaRPr lang="pl-PL" sz="2400" dirty="0" smtClean="0"/>
          </a:p>
        </p:txBody>
      </p:sp>
      <p:pic>
        <p:nvPicPr>
          <p:cNvPr id="26629" name="Picture 4" descr="MIS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3214688"/>
            <a:ext cx="4716462" cy="3643312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5EA5BE-ACDB-482F-BA56-4BCB54D2B45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/>
              <a:t>MISR używany jest do pomiarów funkcji fazowej aerozoli zarówno dla cząstek sferycznych jak i niesferycznych. </a:t>
            </a:r>
          </a:p>
          <a:p>
            <a:r>
              <a:rPr lang="pl-PL" sz="2400" dirty="0" smtClean="0"/>
              <a:t>Na jej podstawie jesteśmy wstanie określić typ aerozolu oraz znacznie lepiej scharakteryzować własności odbijające powierzchni ziemi</a:t>
            </a:r>
          </a:p>
          <a:p>
            <a:r>
              <a:rPr lang="pl-PL" sz="2400" dirty="0" smtClean="0"/>
              <a:t>Wadą </a:t>
            </a:r>
            <a:r>
              <a:rPr lang="pl-PL" sz="2400" dirty="0" err="1" smtClean="0"/>
              <a:t>MISR’a</a:t>
            </a:r>
            <a:r>
              <a:rPr lang="pl-PL" sz="2400" dirty="0" smtClean="0"/>
              <a:t> jest ograniczony obszar skanowania  i co za tym idzie długi czas skanowania całej kuli ziemskiej (9 dni)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4BA19-4ABA-4078-B241-BB63217BCDA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633413"/>
          </a:xfrm>
        </p:spPr>
        <p:txBody>
          <a:bodyPr/>
          <a:lstStyle/>
          <a:p>
            <a:r>
              <a:rPr lang="pl-PL" sz="3200" b="1" dirty="0" smtClean="0"/>
              <a:t>TOMS- Aerosol </a:t>
            </a:r>
            <a:r>
              <a:rPr lang="pl-PL" sz="3200" b="1" dirty="0" err="1" smtClean="0"/>
              <a:t>Index</a:t>
            </a:r>
            <a:endParaRPr lang="pl-PL" sz="3200" b="1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/>
              <a:t>gdzie pierwszy człon odpowiada stosunkowi radiancji dla długości fali 340 oraz 380 nm mierzonej przez detektor na satelicie zaś drugi jest obliczany dla atmosfery rayleighowskiej</a:t>
            </a:r>
          </a:p>
          <a:p>
            <a:pPr>
              <a:buFontTx/>
              <a:buNone/>
            </a:pPr>
            <a:r>
              <a:rPr lang="pl-PL" sz="2400" smtClean="0"/>
              <a:t>Indeks aerozolowi AI jest dodatni dla absorbujących aerozoli zaś ujemny dla nieabsorbujących.</a:t>
            </a:r>
          </a:p>
          <a:p>
            <a:pPr>
              <a:buFontTx/>
              <a:buNone/>
            </a:pPr>
            <a:r>
              <a:rPr lang="pl-PL" sz="2400" smtClean="0">
                <a:solidFill>
                  <a:schemeClr val="tx2"/>
                </a:solidFill>
              </a:rPr>
              <a:t>Aerozole absorbujące w obszarze UV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484438" y="1196975"/>
          <a:ext cx="4103687" cy="831850"/>
        </p:xfrm>
        <a:graphic>
          <a:graphicData uri="http://schemas.openxmlformats.org/presentationml/2006/ole">
            <p:oleObj spid="_x0000_s9218" name="Równanie" r:id="rId3" imgW="242568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4AF79C-379C-4C54-91CA-C6482A8F0CE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 descr="russ2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570163"/>
            <a:ext cx="3814763" cy="2936875"/>
          </a:xfrm>
          <a:noFill/>
        </p:spPr>
      </p:pic>
      <p:pic>
        <p:nvPicPr>
          <p:cNvPr id="28677" name="Picture 4" descr="dust02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570163"/>
            <a:ext cx="3814762" cy="293687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170D13-76F9-47ED-9139-71E749D1B60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700" name="AutoShape 3" descr="DISPLAY_AER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9701" name="AutoShape 4" descr="DISPLAY_AER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29702" name="Picture 5" descr="DISPLAY_AER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66938"/>
            <a:ext cx="7772400" cy="3741737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54DC5C-4195-4E60-B940-F6D03E93AF0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smtClean="0"/>
              <a:t>Walidacja danych satelitarnych</a:t>
            </a:r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133600"/>
            <a:ext cx="8893175" cy="39671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294537-CDAE-4509-8A00-1CEA7795412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1584325"/>
          </a:xfrm>
        </p:spPr>
        <p:txBody>
          <a:bodyPr/>
          <a:lstStyle/>
          <a:p>
            <a:r>
              <a:rPr lang="pl-PL" sz="2400" smtClean="0"/>
              <a:t>Rozważmy przypadek zerowego odbicia od powierzchni ziemi. Wówczas stosując przyblizenie pojedynczego rozpraszania radiancja docierająca do satelity ma postać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00113" y="1557338"/>
          <a:ext cx="3744912" cy="942975"/>
        </p:xfrm>
        <a:graphic>
          <a:graphicData uri="http://schemas.openxmlformats.org/presentationml/2006/ole">
            <p:oleObj spid="_x0000_s1026" name="Równanie" r:id="rId3" imgW="1663560" imgH="41904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971550" y="2926408"/>
          <a:ext cx="1368425" cy="520700"/>
        </p:xfrm>
        <a:graphic>
          <a:graphicData uri="http://schemas.openxmlformats.org/presentationml/2006/ole">
            <p:oleObj spid="_x0000_s1027" name="Równanie" r:id="rId4" imgW="583920" imgH="203040" progId="Equation.3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3132138" y="2708920"/>
          <a:ext cx="2274887" cy="930275"/>
        </p:xfrm>
        <a:graphic>
          <a:graphicData uri="http://schemas.openxmlformats.org/presentationml/2006/ole">
            <p:oleObj spid="_x0000_s1028" name="Równanie" r:id="rId5" imgW="1155600" imgH="431640" progId="Equation.3">
              <p:embed/>
            </p:oleObj>
          </a:graphicData>
        </a:graphic>
      </p:graphicFrame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395288" y="3933825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, </a:t>
            </a:r>
            <a:r>
              <a:rPr lang="pl-PL" sz="2400" dirty="0">
                <a:latin typeface="Arial" charset="0"/>
                <a:sym typeface="Symbol" pitchFamily="18" charset="2"/>
              </a:rPr>
              <a:t> s</a:t>
            </a:r>
            <a:r>
              <a:rPr lang="pl-PL" sz="2400" dirty="0">
                <a:latin typeface="Arial" charset="0"/>
              </a:rPr>
              <a:t>ą</a:t>
            </a:r>
            <a:r>
              <a:rPr lang="pl-PL" sz="2400" dirty="0">
                <a:latin typeface="Arial" charset="0"/>
                <a:sym typeface="Symbol" pitchFamily="18" charset="2"/>
              </a:rPr>
              <a:t> k</a:t>
            </a:r>
            <a:r>
              <a:rPr lang="pl-PL" sz="2400" dirty="0">
                <a:latin typeface="Arial" charset="0"/>
              </a:rPr>
              <a:t>ą</a:t>
            </a:r>
            <a:r>
              <a:rPr lang="pl-PL" sz="2400" dirty="0">
                <a:latin typeface="Arial" charset="0"/>
                <a:sym typeface="Symbol" pitchFamily="18" charset="2"/>
              </a:rPr>
              <a:t>tami zenitalnymi Słońca oraz satelity,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400" dirty="0">
                <a:latin typeface="Arial" charset="0"/>
                <a:sym typeface="Symbol" pitchFamily="18" charset="2"/>
              </a:rPr>
              <a:t> jest całkowitą grubością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optyczną. </a:t>
            </a:r>
            <a:r>
              <a:rPr lang="pl-PL" sz="2400" dirty="0">
                <a:latin typeface="Arial" charset="0"/>
                <a:sym typeface="Symbol" pitchFamily="18" charset="2"/>
              </a:rPr>
              <a:t>W przypadku małych grubości optycznych wzór uprasza</a:t>
            </a:r>
          </a:p>
        </p:txBody>
      </p:sp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468313" y="5300663"/>
          <a:ext cx="2830512" cy="942975"/>
        </p:xfrm>
        <a:graphic>
          <a:graphicData uri="http://schemas.openxmlformats.org/presentationml/2006/ole">
            <p:oleObj spid="_x0000_s1029" name="Równanie" r:id="rId6" imgW="12571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ED913-6199-410C-BE50-EE00697E551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3" y="2133600"/>
            <a:ext cx="8986837" cy="28003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6BBAD-366D-4DCB-BFA6-E3C03FC5FE60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395536" y="332656"/>
          <a:ext cx="2519363" cy="815975"/>
        </p:xfrm>
        <a:graphic>
          <a:graphicData uri="http://schemas.openxmlformats.org/presentationml/2006/ole">
            <p:oleObj spid="_x0000_s2050" name="Równanie" r:id="rId3" imgW="1333440" imgH="431640" progId="Equation.3">
              <p:embed/>
            </p:oleObj>
          </a:graphicData>
        </a:graphic>
      </p:graphicFrame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348038" y="188913"/>
            <a:ext cx="55451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bliskiej podczerwieni gdy rozpraszanie Rayleigha może być zaniedbane wzór opisuje grubość </a:t>
            </a:r>
            <a:r>
              <a:rPr lang="pl-PL" sz="2400" dirty="0" smtClean="0">
                <a:latin typeface="Arial" charset="0"/>
              </a:rPr>
              <a:t>optyczną </a:t>
            </a:r>
            <a:r>
              <a:rPr lang="pl-PL" sz="2400" dirty="0">
                <a:latin typeface="Arial" charset="0"/>
              </a:rPr>
              <a:t>aerozolu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874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Wzór ten wiąże grubość </a:t>
            </a:r>
            <a:r>
              <a:rPr lang="pl-PL" sz="2400" dirty="0" smtClean="0">
                <a:latin typeface="Arial" charset="0"/>
              </a:rPr>
              <a:t>optyczną </a:t>
            </a:r>
            <a:r>
              <a:rPr lang="pl-PL" sz="2400" dirty="0">
                <a:latin typeface="Arial" charset="0"/>
              </a:rPr>
              <a:t>z iloczynem funkcji fazowej 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i </a:t>
            </a:r>
            <a:r>
              <a:rPr lang="pl-PL" sz="2400" dirty="0">
                <a:latin typeface="Arial" charset="0"/>
              </a:rPr>
              <a:t>albedem pojedynczego rozpraszania. Obie wartości są oczywiście nieznane i zależą od własności optyczno-mikrofizycznych aerozolu</a:t>
            </a:r>
            <a:r>
              <a:rPr lang="pl-PL" sz="2400" dirty="0" smtClean="0">
                <a:latin typeface="Arial" charset="0"/>
              </a:rPr>
              <a:t>.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6BBAD-366D-4DCB-BFA6-E3C03FC5FE6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95288" y="34290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W </a:t>
            </a:r>
            <a:r>
              <a:rPr lang="pl-PL" sz="2400" dirty="0">
                <a:latin typeface="Arial" charset="0"/>
              </a:rPr>
              <a:t>przypadku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AVHRR </a:t>
            </a:r>
            <a:r>
              <a:rPr lang="pl-PL" sz="2400" dirty="0">
                <a:latin typeface="Arial" charset="0"/>
              </a:rPr>
              <a:t>wykorzystywany jest algorytm </a:t>
            </a:r>
            <a:r>
              <a:rPr lang="pl-PL" sz="2400" dirty="0" smtClean="0">
                <a:latin typeface="Arial" charset="0"/>
              </a:rPr>
              <a:t>dwukanałowy </a:t>
            </a:r>
            <a:r>
              <a:rPr lang="pl-PL" sz="2400" dirty="0">
                <a:latin typeface="Arial" charset="0"/>
              </a:rPr>
              <a:t>oparty o długości fali 630 oraz 870 nm. Definiujemy iloraz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95536" y="5301357"/>
          <a:ext cx="2903537" cy="839787"/>
        </p:xfrm>
        <a:graphic>
          <a:graphicData uri="http://schemas.openxmlformats.org/presentationml/2006/ole">
            <p:oleObj spid="_x0000_s40963" name="Równanie" r:id="rId3" imgW="1536480" imgH="444240" progId="Equation.3">
              <p:embed/>
            </p:oleObj>
          </a:graphicData>
        </a:graphic>
      </p:graphicFrame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491880" y="5373365"/>
            <a:ext cx="5113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indeks 1 odpowiada długości fali 630 </a:t>
            </a:r>
            <a:r>
              <a:rPr lang="pl-PL" sz="2400" dirty="0" err="1" smtClean="0">
                <a:latin typeface="Arial" charset="0"/>
              </a:rPr>
              <a:t>nm</a:t>
            </a:r>
            <a:r>
              <a:rPr lang="pl-PL" sz="2400" dirty="0" smtClean="0">
                <a:latin typeface="Arial" charset="0"/>
              </a:rPr>
              <a:t>, </a:t>
            </a:r>
            <a:r>
              <a:rPr lang="pl-PL" sz="2400" dirty="0">
                <a:latin typeface="Arial" charset="0"/>
              </a:rPr>
              <a:t>zaś 2 długości 870 nm.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95536" y="33265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Algorytm dla detektora </a:t>
            </a:r>
            <a:r>
              <a:rPr lang="pl-PL" sz="2800" b="1" dirty="0" smtClean="0">
                <a:latin typeface="Arial" charset="0"/>
              </a:rPr>
              <a:t>AVHRR (</a:t>
            </a:r>
            <a:r>
              <a:rPr lang="pl-PL" sz="2800" b="1" dirty="0" err="1" smtClean="0">
                <a:latin typeface="Arial" charset="0"/>
              </a:rPr>
              <a:t>Advance</a:t>
            </a:r>
            <a:r>
              <a:rPr lang="pl-PL" sz="2800" b="1" dirty="0" smtClean="0">
                <a:latin typeface="Arial" charset="0"/>
              </a:rPr>
              <a:t> </a:t>
            </a:r>
            <a:r>
              <a:rPr lang="pl-PL" sz="2800" b="1" dirty="0" err="1" smtClean="0">
                <a:latin typeface="Arial" charset="0"/>
              </a:rPr>
              <a:t>Very</a:t>
            </a:r>
            <a:r>
              <a:rPr lang="pl-PL" sz="2800" b="1" dirty="0" smtClean="0">
                <a:latin typeface="Arial" charset="0"/>
              </a:rPr>
              <a:t> High Resolution </a:t>
            </a:r>
            <a:r>
              <a:rPr lang="pl-PL" sz="2800" b="1" dirty="0" err="1" smtClean="0">
                <a:latin typeface="Arial" charset="0"/>
              </a:rPr>
              <a:t>Radiometer</a:t>
            </a:r>
            <a:r>
              <a:rPr lang="pl-PL" sz="2800" b="1" dirty="0" smtClean="0">
                <a:latin typeface="Arial" charset="0"/>
              </a:rPr>
              <a:t>)</a:t>
            </a:r>
            <a:endParaRPr lang="en-US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395536" y="148478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Przyrząd AVHRR ma wysoka rozdzielczość przestrzenna (1.1km w nadirze).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Pomiary aerozolu przy użyciu AVHRR są najdłuższe i sięgającą 1982 roku. </a:t>
            </a:r>
            <a:endParaRPr lang="pl-PL" sz="2400" dirty="0" smtClean="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3C2C9-534E-4454-852B-B99B01CA49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244792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Wielkość ta używana jest do parametryzacji funkcji fazowej. </a:t>
            </a:r>
          </a:p>
          <a:p>
            <a:r>
              <a:rPr lang="pl-PL" sz="2400" smtClean="0">
                <a:latin typeface="Arial" charset="0"/>
              </a:rPr>
              <a:t>Jakiekolwiek zmiany w rozkładzie wielkości cząstek aerozolu są mierzone za pośrednictwem radiancji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smtClean="0">
                <a:latin typeface="Arial" charset="0"/>
              </a:rPr>
              <a:t>oraz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pl-PL" sz="2400" smtClean="0">
                <a:latin typeface="Arial" charset="0"/>
              </a:rPr>
              <a:t> Związane są one ze zmianami spektralnymi grubości optycznej oraz funkcji fazowej.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187450" y="2852738"/>
          <a:ext cx="1631950" cy="1087437"/>
        </p:xfrm>
        <a:graphic>
          <a:graphicData uri="http://schemas.openxmlformats.org/presentationml/2006/ole">
            <p:oleObj spid="_x0000_s3074" name="Równanie" r:id="rId3" imgW="787320" imgH="507960" progId="Equation.3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572000" y="2852738"/>
          <a:ext cx="3395663" cy="1087437"/>
        </p:xfrm>
        <a:graphic>
          <a:graphicData uri="http://schemas.openxmlformats.org/presentationml/2006/ole">
            <p:oleObj spid="_x0000_s3075" name="Równanie" r:id="rId4" imgW="1638000" imgH="507960" progId="Equation.3">
              <p:embed/>
            </p:oleObj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323850" y="46529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pierwszym przybliżeniu można przyjąć </a:t>
            </a:r>
            <a:r>
              <a:rPr lang="pl-PL" sz="2400" dirty="0" smtClean="0">
                <a:latin typeface="Arial" charset="0"/>
              </a:rPr>
              <a:t>że </a:t>
            </a:r>
            <a:endParaRPr lang="pl-PL" sz="2400" dirty="0">
              <a:latin typeface="Arial" charset="0"/>
            </a:endParaRP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588224" y="4509120"/>
          <a:ext cx="1152525" cy="792162"/>
        </p:xfrm>
        <a:graphic>
          <a:graphicData uri="http://schemas.openxmlformats.org/presentationml/2006/ole">
            <p:oleObj spid="_x0000_s3076" name="Równanie" r:id="rId5" imgW="4316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054820-3E61-4A10-B978-58EBEF37EE6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57610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3600" dirty="0" smtClean="0">
                <a:sym typeface="Symbol" pitchFamily="18" charset="2"/>
              </a:rPr>
              <a:t>	</a:t>
            </a:r>
            <a:endParaRPr lang="pl-PL" sz="2800" dirty="0" smtClean="0"/>
          </a:p>
          <a:p>
            <a:pPr>
              <a:spcBef>
                <a:spcPct val="50000"/>
              </a:spcBef>
              <a:buFontTx/>
              <a:buNone/>
            </a:pPr>
            <a:r>
              <a:rPr lang="pl-PL" sz="2600" dirty="0" err="1" smtClean="0"/>
              <a:t>Durkee</a:t>
            </a:r>
            <a:r>
              <a:rPr lang="pl-PL" sz="2600" dirty="0" smtClean="0"/>
              <a:t> wprowadził parametryzacje funkcji fazowej przy użyciu parametru </a:t>
            </a:r>
            <a:r>
              <a:rPr lang="pl-PL" sz="2600" dirty="0" smtClean="0">
                <a:solidFill>
                  <a:schemeClr val="folHlink"/>
                </a:solidFill>
              </a:rPr>
              <a:t>S</a:t>
            </a:r>
            <a:r>
              <a:rPr lang="pl-PL" sz="2600" baseline="-25000" dirty="0" smtClean="0">
                <a:solidFill>
                  <a:schemeClr val="folHlink"/>
                </a:solidFill>
              </a:rPr>
              <a:t>12</a:t>
            </a:r>
            <a:r>
              <a:rPr lang="pl-PL" sz="2600" dirty="0" smtClean="0"/>
              <a:t> i dla standardowego aerozolu miejskiego  wielkość ta wynosi około </a:t>
            </a:r>
            <a:r>
              <a:rPr lang="pl-PL" sz="2600" dirty="0" smtClean="0">
                <a:solidFill>
                  <a:schemeClr val="folHlink"/>
                </a:solidFill>
              </a:rPr>
              <a:t>1.2</a:t>
            </a:r>
            <a:r>
              <a:rPr lang="pl-PL" sz="2600" dirty="0" smtClean="0"/>
              <a:t> zaś dla warunków tła </a:t>
            </a:r>
            <a:r>
              <a:rPr lang="pl-PL" sz="2600" dirty="0" smtClean="0"/>
              <a:t>kontynentalnego </a:t>
            </a:r>
            <a:r>
              <a:rPr lang="pl-PL" sz="2600" dirty="0" smtClean="0">
                <a:solidFill>
                  <a:schemeClr val="folHlink"/>
                </a:solidFill>
              </a:rPr>
              <a:t>1.8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600" dirty="0" smtClean="0"/>
              <a:t>Na podstawie parametryzacji oblicza się grubości optyczne 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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1</a:t>
            </a:r>
            <a:r>
              <a:rPr lang="pl-PL" sz="2600" dirty="0" smtClean="0">
                <a:sym typeface="Symbol" pitchFamily="18" charset="2"/>
              </a:rPr>
              <a:t> oraz </a:t>
            </a:r>
            <a:r>
              <a:rPr lang="pl-PL" sz="2600" dirty="0" smtClean="0">
                <a:solidFill>
                  <a:schemeClr val="folHlink"/>
                </a:solidFill>
                <a:sym typeface="Symbol" pitchFamily="18" charset="2"/>
              </a:rPr>
              <a:t></a:t>
            </a:r>
            <a:r>
              <a:rPr lang="pl-PL" sz="2600" baseline="-25000" dirty="0" smtClean="0">
                <a:solidFill>
                  <a:schemeClr val="folHlink"/>
                </a:solidFill>
                <a:sym typeface="Symbol" pitchFamily="18" charset="2"/>
              </a:rPr>
              <a:t>2</a:t>
            </a:r>
            <a:r>
              <a:rPr lang="pl-PL" sz="2600" dirty="0" smtClean="0">
                <a:sym typeface="Symbol" pitchFamily="18" charset="2"/>
              </a:rPr>
              <a:t> a następnie wykładnik Angstroma związany z rozkładem </a:t>
            </a:r>
            <a:r>
              <a:rPr lang="pl-PL" sz="2600" dirty="0" err="1" smtClean="0">
                <a:sym typeface="Symbol" pitchFamily="18" charset="2"/>
              </a:rPr>
              <a:t>Junge</a:t>
            </a:r>
            <a:r>
              <a:rPr lang="pl-PL" sz="2600" dirty="0" smtClean="0"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sz="2600" dirty="0" smtClean="0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2600" dirty="0" smtClean="0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pl-PL" sz="2400" dirty="0" smtClean="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91EF7B-2585-4DCC-B469-E05CE13204F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r>
              <a:rPr lang="pl-PL" sz="3200" b="1" dirty="0" smtClean="0"/>
              <a:t>Algorytm </a:t>
            </a:r>
            <a:r>
              <a:rPr lang="pl-PL" sz="3200" b="1" dirty="0" err="1" smtClean="0"/>
              <a:t>SeaWIFS</a:t>
            </a:r>
            <a:endParaRPr lang="pl-PL" sz="3200" b="1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61657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Współczynnik odbicia na górnej granicy atmosfery dla długości fal: 765 oraz 865 </a:t>
            </a:r>
            <a:r>
              <a:rPr lang="pl-PL" sz="2400" dirty="0" err="1" smtClean="0"/>
              <a:t>nm</a:t>
            </a:r>
            <a:r>
              <a:rPr lang="pl-PL" sz="2400" dirty="0" smtClean="0"/>
              <a:t> ponad powierzchnią wody może być zapisany w postaci.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p</a:t>
            </a:r>
            <a:r>
              <a:rPr lang="pl-PL" sz="2400" dirty="0" smtClean="0"/>
              <a:t>rzy </a:t>
            </a:r>
            <a:r>
              <a:rPr lang="pl-PL" sz="2400" dirty="0" smtClean="0"/>
              <a:t>czym człon związany odblaskiem słonecznym oraz pianą morską został pominięty. Odpowiednie człony oznaczają współczynniki odbicia </a:t>
            </a:r>
            <a:r>
              <a:rPr lang="pl-PL" sz="2400" dirty="0" smtClean="0"/>
              <a:t>związany </a:t>
            </a:r>
            <a:r>
              <a:rPr lang="pl-PL" sz="2400" dirty="0" smtClean="0"/>
              <a:t>z rozpraszaniem </a:t>
            </a:r>
            <a:r>
              <a:rPr lang="pl-PL" sz="2400" dirty="0" smtClean="0"/>
              <a:t>Rayleigha</a:t>
            </a:r>
            <a:r>
              <a:rPr lang="pl-PL" sz="2400" dirty="0" smtClean="0"/>
              <a:t>, rozpraszanie na aerozolu oraz  rozproszeniem Rayleigha i rozpraszaniem na aerozolu jednocześnie. </a:t>
            </a:r>
          </a:p>
          <a:p>
            <a:r>
              <a:rPr lang="pl-PL" sz="2400" dirty="0" smtClean="0"/>
              <a:t>Na podstawie pomiarów w bliskiej podczerwieni oblicza się </a:t>
            </a:r>
            <a:r>
              <a:rPr lang="pl-PL" sz="2400" dirty="0" err="1" smtClean="0">
                <a:solidFill>
                  <a:schemeClr val="folHlink"/>
                </a:solidFill>
              </a:rPr>
              <a:t>R</a:t>
            </a:r>
            <a:r>
              <a:rPr lang="pl-PL" sz="2400" baseline="-25000" dirty="0" err="1" smtClean="0">
                <a:solidFill>
                  <a:schemeClr val="folHlink"/>
                </a:solidFill>
              </a:rPr>
              <a:t>A</a:t>
            </a:r>
            <a:r>
              <a:rPr lang="pl-PL" sz="2400" dirty="0" err="1" smtClean="0">
                <a:solidFill>
                  <a:schemeClr val="folHlink"/>
                </a:solidFill>
              </a:rPr>
              <a:t>+R</a:t>
            </a:r>
            <a:r>
              <a:rPr lang="pl-PL" sz="2400" baseline="-25000" dirty="0" err="1" smtClean="0">
                <a:solidFill>
                  <a:schemeClr val="folHlink"/>
                </a:solidFill>
              </a:rPr>
              <a:t>RA</a:t>
            </a:r>
            <a:r>
              <a:rPr lang="pl-PL" sz="2400" dirty="0" smtClean="0"/>
              <a:t> dla dwóch długości fali a następnie dokonuje ekstrapolacji do obszaru widzialnego. Jest to możliwe przy założeniu pewnego modelu aerozolu.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99592" y="2348880"/>
          <a:ext cx="4994275" cy="546100"/>
        </p:xfrm>
        <a:graphic>
          <a:graphicData uri="http://schemas.openxmlformats.org/presentationml/2006/ole">
            <p:oleObj spid="_x0000_s4098" name="Równanie" r:id="rId3" imgW="21207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F46B6-B27B-4022-8FF4-DBE5285FA5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936625"/>
          </a:xfrm>
        </p:spPr>
        <p:txBody>
          <a:bodyPr/>
          <a:lstStyle/>
          <a:p>
            <a:r>
              <a:rPr lang="pl-PL" sz="2400" dirty="0" smtClean="0"/>
              <a:t>Gordon zdefiniował parametr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</a:t>
            </a:r>
            <a:r>
              <a:rPr lang="pl-PL" sz="2400" dirty="0" smtClean="0">
                <a:sym typeface="Symbol" pitchFamily="18" charset="2"/>
              </a:rPr>
              <a:t> </a:t>
            </a:r>
            <a:r>
              <a:rPr lang="pl-PL" sz="2400" dirty="0" smtClean="0"/>
              <a:t>do obliczania poprawki atmosferycznej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827088" y="1125538"/>
          <a:ext cx="2673350" cy="889000"/>
        </p:xfrm>
        <a:graphic>
          <a:graphicData uri="http://schemas.openxmlformats.org/presentationml/2006/ole">
            <p:oleObj spid="_x0000_s5122" name="Równanie" r:id="rId3" imgW="1193760" imgH="444240" progId="Equation.3">
              <p:embed/>
            </p:oleObj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995738" y="981075"/>
            <a:ext cx="4968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AS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oznacza aerozolowy  współczynnik odbicia na górnej granicy atmosfery w przybliżeniu pojedynczego rozpraszania. 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68313" y="2636838"/>
            <a:ext cx="79914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Dla danej geometrii (położenie Słońca i satelity) parametr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(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j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  <a:r>
              <a:rPr lang="pl-PL" sz="2400" dirty="0">
                <a:latin typeface="Arial" charset="0"/>
                <a:sym typeface="Symbol" pitchFamily="18" charset="2"/>
              </a:rPr>
              <a:t> zależy tylko od typu aerozolu.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Przy użyciu bazy danych własności optycznych aerozoli mierzona suma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+R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AR</a:t>
            </a:r>
            <a:r>
              <a:rPr lang="pl-PL" sz="2400" dirty="0">
                <a:latin typeface="Arial" charset="0"/>
                <a:sym typeface="Symbol" pitchFamily="18" charset="2"/>
              </a:rPr>
              <a:t> jest konwertowana do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AS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następna obliczana jest wartość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(765,870)</a:t>
            </a:r>
            <a:r>
              <a:rPr lang="pl-PL" sz="2400" dirty="0">
                <a:latin typeface="Arial" charset="0"/>
                <a:sym typeface="Symbol" pitchFamily="18" charset="2"/>
              </a:rPr>
              <a:t> dla danego typu aerozolu.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Wartość średnia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ave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jest obliczana poprzez uśrednianie (z odpowiednimi wagami)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>
                <a:latin typeface="Arial" charset="0"/>
                <a:sym typeface="Symbol" pitchFamily="18" charset="2"/>
              </a:rPr>
              <a:t> wynikających z wyboru innych typów aerozolu.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1637</Words>
  <Application>Microsoft Office PowerPoint</Application>
  <PresentationFormat>Pokaz na ekranie (4:3)</PresentationFormat>
  <Paragraphs>302</Paragraphs>
  <Slides>30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Motyw pakietu Office</vt:lpstr>
      <vt:lpstr>Równanie</vt:lpstr>
      <vt:lpstr>Metody teledetekcyjne w badaniach atmosfery Wykład 16. Satelitarne badania aerozoli  </vt:lpstr>
      <vt:lpstr>Satelitarne pomiary własności optycznych aerozoli</vt:lpstr>
      <vt:lpstr>Slajd 3</vt:lpstr>
      <vt:lpstr>Slajd 4</vt:lpstr>
      <vt:lpstr>Slajd 5</vt:lpstr>
      <vt:lpstr>Slajd 6</vt:lpstr>
      <vt:lpstr>Slajd 7</vt:lpstr>
      <vt:lpstr>Algorytm SeaWIFS</vt:lpstr>
      <vt:lpstr>Slajd 9</vt:lpstr>
      <vt:lpstr>Slajd 10</vt:lpstr>
      <vt:lpstr>MODIS</vt:lpstr>
      <vt:lpstr>Slajd 12</vt:lpstr>
      <vt:lpstr>Slajd 13</vt:lpstr>
      <vt:lpstr>Algorytm MODIS nad oceanem</vt:lpstr>
      <vt:lpstr>Algorytm MODIS nad lądem </vt:lpstr>
      <vt:lpstr>Slajd 16</vt:lpstr>
      <vt:lpstr>Slajd 17</vt:lpstr>
      <vt:lpstr>Slajd 18</vt:lpstr>
      <vt:lpstr>Slajd 19</vt:lpstr>
      <vt:lpstr>Slajd 20</vt:lpstr>
      <vt:lpstr>Strategia teledetekcji aerozolu nad lądem - podsumowanie</vt:lpstr>
      <vt:lpstr>Slajd 22</vt:lpstr>
      <vt:lpstr>Pomiary zaawansowane</vt:lpstr>
      <vt:lpstr>MISR dane techniczne</vt:lpstr>
      <vt:lpstr>Slajd 25</vt:lpstr>
      <vt:lpstr>TOMS- Aerosol Index</vt:lpstr>
      <vt:lpstr>Slajd 27</vt:lpstr>
      <vt:lpstr>Slajd 28</vt:lpstr>
      <vt:lpstr>Walidacja danych satelitarnych</vt:lpstr>
      <vt:lpstr>Slajd 30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Krzysztof Markowicz</cp:lastModifiedBy>
  <cp:revision>21</cp:revision>
  <dcterms:created xsi:type="dcterms:W3CDTF">2017-05-22T15:01:16Z</dcterms:created>
  <dcterms:modified xsi:type="dcterms:W3CDTF">2017-06-13T07:05:25Z</dcterms:modified>
</cp:coreProperties>
</file>