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D8CD-0DFE-46C8-BE97-D74CD15253C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E959-EB07-4416-90E7-78AC00DF3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en-US" smtClean="0"/>
              <a:t>Why do you think you need to know where measurements are taken?</a:t>
            </a:r>
          </a:p>
          <a:p>
            <a:pPr marL="228600" indent="-228600"/>
            <a:r>
              <a:rPr lang="en-US" smtClean="0"/>
              <a:t>Can you think of examples of when you need to know locations very accurately? </a:t>
            </a:r>
          </a:p>
          <a:p>
            <a:pPr marL="228600" indent="-228600"/>
            <a:r>
              <a:rPr lang="en-US" smtClean="0"/>
              <a:t>How accurate do you think the location needs to be for the following things?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Finding buried treasure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Locating a tall mountain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When you are on a ship in the middle of the ocean and need to report your location because you have engine trouble.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Locating a country 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Someone calling 911 in an emergency</a:t>
            </a:r>
          </a:p>
          <a:p>
            <a:pPr marL="228600" indent="-228600"/>
            <a:r>
              <a:rPr lang="en-US" smtClean="0"/>
              <a:t>(Invite people to think of other examples)</a:t>
            </a:r>
          </a:p>
          <a:p>
            <a:pPr marL="228600" indent="-228600"/>
            <a:r>
              <a:rPr lang="en-US" smtClean="0"/>
              <a:t>In science, researchers might need to know exact locations to: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different data from similar latitudes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data from different altitudes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Find a measurement nearby to check to see if it similar to your own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temperatures in corn fields to temperatures in soybean fields</a:t>
            </a:r>
          </a:p>
          <a:p>
            <a:pPr marL="228600" indent="-228600"/>
            <a:r>
              <a:rPr lang="en-US" smtClean="0"/>
              <a:t>(Invite people to think of other examples)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mtClean="0"/>
              <a:t>How does the GPS work?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-28 GPS satellites in orbit at 20,200 km above Earth’s surface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-Orbits are planned so at least 4 satellites are always in view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-Satellites broadcast highly accurate time signals every 15 seconds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-GPS receivers calculate distance to GPS satellites by measuring  time delays between 4 satellite timing signals</a:t>
            </a:r>
            <a:br>
              <a:rPr lang="en-US" smtClean="0"/>
            </a:br>
            <a:r>
              <a:rPr lang="en-US" smtClean="0"/>
              <a:t>-At least three satellite signals needed for latitude and longitude, at least four satellite signals are needed for elevation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-time given on GPS receiver is accurate to within one billionth of a second</a:t>
            </a:r>
          </a:p>
          <a:p>
            <a:pPr>
              <a:buClr>
                <a:schemeClr val="accent2"/>
              </a:buClr>
            </a:pPr>
            <a:endParaRPr lang="en-US" smtClean="0"/>
          </a:p>
          <a:p>
            <a:pPr>
              <a:buClr>
                <a:schemeClr val="accent2"/>
              </a:buClr>
            </a:pPr>
            <a:r>
              <a:rPr lang="en-US" smtClean="0"/>
              <a:t>A Global Positioning System (GPS) receiver is a hand-held device that receives data directly from overhead satellites.  Accuracy almost anywhere in the world is about plus or minus 10-15 meters.  This allows for GLOBE sites to identify (with sufficient accuracy) their individual pixel (30m x 30m) in Landsat images.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-All measures of elevation are made using the mean sea level as a point of reference.  Since the sea level fluctuates daily with tides, the </a:t>
            </a:r>
            <a:r>
              <a:rPr lang="en-US" u="sng" smtClean="0"/>
              <a:t>mean</a:t>
            </a:r>
            <a:r>
              <a:rPr lang="en-US" smtClean="0"/>
              <a:t> sea level is used as a reference.  The reference surface that passes through the global mean sea level is called the </a:t>
            </a:r>
            <a:r>
              <a:rPr lang="en-US" b="1" smtClean="0"/>
              <a:t>Geoid</a:t>
            </a:r>
            <a:r>
              <a:rPr lang="en-US" smtClean="0"/>
              <a:t>.  It is shaped by the Earth’s gravitational field and thus is not smooth.  </a:t>
            </a:r>
          </a:p>
          <a:p>
            <a:r>
              <a:rPr lang="en-US" smtClean="0"/>
              <a:t>-GPS receivers cannot save the complicated Geoid shape internally in memory.  Instead a smooth simplified shape is used, called the </a:t>
            </a:r>
            <a:r>
              <a:rPr lang="en-US" b="1" smtClean="0"/>
              <a:t>Reference</a:t>
            </a:r>
            <a:r>
              <a:rPr lang="en-US" smtClean="0"/>
              <a:t> </a:t>
            </a:r>
            <a:r>
              <a:rPr lang="en-US" b="1" smtClean="0"/>
              <a:t>Ellipsoid</a:t>
            </a:r>
            <a:r>
              <a:rPr lang="en-US" smtClean="0"/>
              <a:t>. (A model of the earth’s shape.)</a:t>
            </a:r>
          </a:p>
          <a:p>
            <a:r>
              <a:rPr lang="en-US" smtClean="0"/>
              <a:t>-Because of this, the elevation of your location measured with a GPS receiver may be significantly different from the elevation determined by other methods (for example, topographic maps). The differences between the Geoid and Ellipsoid can from -106 m to +85 m.</a:t>
            </a:r>
          </a:p>
          <a:p>
            <a:endParaRPr lang="en-US" smtClean="0"/>
          </a:p>
          <a:p>
            <a:r>
              <a:rPr lang="en-US" smtClean="0"/>
              <a:t>Note: The GLOBE server will automatically make the Geoid correction to your elevation once you have entered your GPS measurements for latitude, longitude, and elevation for your site.</a:t>
            </a:r>
          </a:p>
          <a:p>
            <a:endParaRPr lang="en-US" smtClean="0"/>
          </a:p>
          <a:p>
            <a:r>
              <a:rPr lang="en-US" smtClean="0"/>
              <a:t>Since the corrections are not exact, the resulting altitudes are sometimes obviously incorrect.  (for example, a school at sea level may be corrected to below sea level).  Scientists will double check elevations when such things occur and make appropriate corrections.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60625" y="684937"/>
            <a:ext cx="2334544" cy="3428999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A469-556A-4F5E-A655-DE62AB43C71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Powierzchnia" TargetMode="External"/><Relationship Id="rId7" Type="http://schemas.openxmlformats.org/officeDocument/2006/relationships/hyperlink" Target="http://pl.wikipedia.org/wiki/L%C4%85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l.wikipedia.org/wiki/Morze" TargetMode="External"/><Relationship Id="rId5" Type="http://schemas.openxmlformats.org/officeDocument/2006/relationships/hyperlink" Target="http://pl.wikipedia.org/wiki/Ziemia" TargetMode="External"/><Relationship Id="rId4" Type="http://schemas.openxmlformats.org/officeDocument/2006/relationships/hyperlink" Target="http://pl.wikipedia.org/wiki/Ci%C4%99%C5%BCa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ps.unavco.org/geoid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psworld.com/gpsworld/article/articleDetail.jsp?id=6845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places/g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736403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B0F0"/>
                </a:solidFill>
              </a:rPr>
              <a:t>Wykład 7 – GPS w badaniach pomiarach wilgotność atmosfery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Jaką wysokość mierzy GPS?</a:t>
            </a:r>
            <a:endParaRPr lang="en-US" sz="3200" b="1" dirty="0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6950" y="2200275"/>
            <a:ext cx="4521200" cy="3771900"/>
          </a:xfrm>
          <a:noFill/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5657850" y="4305300"/>
            <a:ext cx="76200" cy="54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5743575" y="4295775"/>
            <a:ext cx="104775" cy="409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2475" y="2384425"/>
            <a:ext cx="366712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GPS </a:t>
            </a:r>
            <a:r>
              <a:rPr lang="pl-PL">
                <a:latin typeface="Arial" pitchFamily="34" charset="0"/>
              </a:rPr>
              <a:t>mierzy wysokość</a:t>
            </a:r>
            <a:br>
              <a:rPr lang="pl-PL">
                <a:latin typeface="Arial" pitchFamily="34" charset="0"/>
              </a:rPr>
            </a:br>
            <a:r>
              <a:rPr lang="pl-PL">
                <a:latin typeface="Arial" pitchFamily="34" charset="0"/>
              </a:rPr>
              <a:t>względem</a:t>
            </a:r>
            <a:r>
              <a:rPr lang="en-US">
                <a:latin typeface="Arial" pitchFamily="34" charset="0"/>
              </a:rPr>
              <a:t> </a:t>
            </a:r>
            <a:r>
              <a:rPr lang="pl-PL" b="1">
                <a:latin typeface="Arial" pitchFamily="34" charset="0"/>
              </a:rPr>
              <a:t>e</a:t>
            </a:r>
            <a:r>
              <a:rPr lang="en-US" b="1">
                <a:latin typeface="Arial" pitchFamily="34" charset="0"/>
              </a:rPr>
              <a:t>lipsoid</a:t>
            </a:r>
            <a:r>
              <a:rPr lang="pl-PL" b="1">
                <a:latin typeface="Arial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746625" y="2384425"/>
            <a:ext cx="3621088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>
                <a:latin typeface="Arial" pitchFamily="34" charset="0"/>
              </a:rPr>
              <a:t>Wysokość topograficzna</a:t>
            </a:r>
            <a:br>
              <a:rPr lang="pl-PL">
                <a:latin typeface="Arial" pitchFamily="34" charset="0"/>
              </a:rPr>
            </a:br>
            <a:r>
              <a:rPr lang="pl-PL">
                <a:latin typeface="Arial" pitchFamily="34" charset="0"/>
              </a:rPr>
              <a:t>jest mierzona względem</a:t>
            </a:r>
            <a:r>
              <a:rPr lang="en-US">
                <a:latin typeface="Arial" pitchFamily="34" charset="0"/>
              </a:rPr>
              <a:t> </a:t>
            </a:r>
            <a:r>
              <a:rPr lang="pl-PL" b="1">
                <a:latin typeface="Arial" pitchFamily="34" charset="0"/>
              </a:rPr>
              <a:t>ge</a:t>
            </a:r>
            <a:r>
              <a:rPr lang="en-US" b="1">
                <a:latin typeface="Arial" pitchFamily="34" charset="0"/>
              </a:rPr>
              <a:t>oid</a:t>
            </a:r>
            <a:r>
              <a:rPr lang="pl-PL" b="1">
                <a:latin typeface="Arial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5368" name="Arc 8"/>
          <p:cNvSpPr>
            <a:spLocks/>
          </p:cNvSpPr>
          <p:nvPr/>
        </p:nvSpPr>
        <p:spPr bwMode="auto">
          <a:xfrm rot="10982459" flipH="1">
            <a:off x="5894388" y="3154363"/>
            <a:ext cx="1438275" cy="1379537"/>
          </a:xfrm>
          <a:custGeom>
            <a:avLst/>
            <a:gdLst>
              <a:gd name="T0" fmla="*/ 0 w 21597"/>
              <a:gd name="T1" fmla="*/ 0 h 21600"/>
              <a:gd name="T2" fmla="*/ 1438275 w 21597"/>
              <a:gd name="T3" fmla="*/ 1357503 h 21600"/>
              <a:gd name="T4" fmla="*/ 0 w 21597"/>
              <a:gd name="T5" fmla="*/ 137953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4" y="0"/>
                  <a:pt x="21408" y="9461"/>
                  <a:pt x="21597" y="21254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4" y="0"/>
                  <a:pt x="21408" y="9461"/>
                  <a:pt x="21597" y="2125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rc 9"/>
          <p:cNvSpPr>
            <a:spLocks/>
          </p:cNvSpPr>
          <p:nvPr/>
        </p:nvSpPr>
        <p:spPr bwMode="auto">
          <a:xfrm rot="-10614139">
            <a:off x="2282825" y="3133725"/>
            <a:ext cx="3382963" cy="1343025"/>
          </a:xfrm>
          <a:custGeom>
            <a:avLst/>
            <a:gdLst>
              <a:gd name="T0" fmla="*/ 0 w 22207"/>
              <a:gd name="T1" fmla="*/ 995 h 21600"/>
              <a:gd name="T2" fmla="*/ 3382963 w 22207"/>
              <a:gd name="T3" fmla="*/ 1150090 h 21600"/>
              <a:gd name="T4" fmla="*/ 126593 w 22207"/>
              <a:gd name="T5" fmla="*/ 1343025 h 21600"/>
              <a:gd name="T6" fmla="*/ 0 60000 65536"/>
              <a:gd name="T7" fmla="*/ 0 60000 65536"/>
              <a:gd name="T8" fmla="*/ 0 60000 65536"/>
              <a:gd name="T9" fmla="*/ 0 w 22207"/>
              <a:gd name="T10" fmla="*/ 0 h 21600"/>
              <a:gd name="T11" fmla="*/ 22207 w 222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7" h="21600" fill="none" extrusionOk="0">
                <a:moveTo>
                  <a:pt x="-1" y="15"/>
                </a:moveTo>
                <a:cubicBezTo>
                  <a:pt x="276" y="5"/>
                  <a:pt x="553" y="-1"/>
                  <a:pt x="831" y="0"/>
                </a:cubicBezTo>
                <a:cubicBezTo>
                  <a:pt x="11561" y="0"/>
                  <a:pt x="20665" y="7877"/>
                  <a:pt x="22206" y="18497"/>
                </a:cubicBezTo>
              </a:path>
              <a:path w="22207" h="21600" stroke="0" extrusionOk="0">
                <a:moveTo>
                  <a:pt x="-1" y="15"/>
                </a:moveTo>
                <a:cubicBezTo>
                  <a:pt x="276" y="5"/>
                  <a:pt x="553" y="-1"/>
                  <a:pt x="831" y="0"/>
                </a:cubicBezTo>
                <a:cubicBezTo>
                  <a:pt x="11561" y="0"/>
                  <a:pt x="20665" y="7877"/>
                  <a:pt x="22206" y="18497"/>
                </a:cubicBezTo>
                <a:lnTo>
                  <a:pt x="831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30px-Geo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08925" cy="36623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94475" y="1181100"/>
            <a:ext cx="2578100" cy="457200"/>
          </a:xfrm>
          <a:solidFill>
            <a:srgbClr val="FFFF99">
              <a:alpha val="50195"/>
            </a:srgbClr>
          </a:solidFill>
        </p:spPr>
        <p:txBody>
          <a:bodyPr wrap="none">
            <a:spAutoFit/>
          </a:bodyPr>
          <a:lstStyle/>
          <a:p>
            <a:r>
              <a:rPr lang="pl-PL" sz="2400" smtClean="0"/>
              <a:t>Elipsoida i geoida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7038" y="4940300"/>
            <a:ext cx="1727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000"/>
              <a:t>1. Ocean</a:t>
            </a:r>
            <a:br>
              <a:rPr lang="pl-PL" sz="2000"/>
            </a:br>
            <a:r>
              <a:rPr lang="pl-PL" sz="2000"/>
              <a:t>2. Elipsoida</a:t>
            </a:r>
            <a:br>
              <a:rPr lang="pl-PL" sz="2000"/>
            </a:br>
            <a:r>
              <a:rPr lang="pl-PL" sz="2000"/>
              <a:t>3. Pion lokalny</a:t>
            </a:r>
            <a:br>
              <a:rPr lang="pl-PL" sz="2000"/>
            </a:br>
            <a:r>
              <a:rPr lang="pl-PL" sz="2000"/>
              <a:t>4. Kontynent</a:t>
            </a:r>
            <a:br>
              <a:rPr lang="pl-PL" sz="2000"/>
            </a:br>
            <a:r>
              <a:rPr lang="pl-PL" sz="2000"/>
              <a:t>5. Geoida</a:t>
            </a:r>
            <a:r>
              <a:rPr lang="en-US" sz="2000"/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13063" y="4895850"/>
            <a:ext cx="5897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Geoida</a:t>
            </a:r>
            <a:r>
              <a:rPr lang="en-US" sz="2000"/>
              <a:t> jest teoretyczną </a:t>
            </a:r>
            <a:r>
              <a:rPr lang="en-US" sz="2000">
                <a:hlinkClick r:id="rId3" tooltip="Powierzchnia"/>
              </a:rPr>
              <a:t>powierzchnią</a:t>
            </a:r>
            <a:r>
              <a:rPr lang="en-US" sz="2000"/>
              <a:t>, na której potencjał </a:t>
            </a:r>
            <a:r>
              <a:rPr lang="en-US" sz="2000">
                <a:hlinkClick r:id="rId4" tooltip="Ciężar"/>
              </a:rPr>
              <a:t>siły ciężkości</a:t>
            </a:r>
            <a:r>
              <a:rPr lang="en-US" sz="2000"/>
              <a:t> </a:t>
            </a:r>
            <a:r>
              <a:rPr lang="en-US" sz="2000">
                <a:hlinkClick r:id="rId5" tooltip="Ziemia"/>
              </a:rPr>
              <a:t>Ziemi</a:t>
            </a:r>
            <a:r>
              <a:rPr lang="en-US" sz="2000"/>
              <a:t> jest stały, równy potencjałowi siły ciężkości na średnim poziomie </a:t>
            </a:r>
            <a:r>
              <a:rPr lang="en-US" sz="2000">
                <a:hlinkClick r:id="rId6" tooltip="Morze"/>
              </a:rPr>
              <a:t>mórz</a:t>
            </a:r>
            <a:r>
              <a:rPr lang="en-US" sz="2000"/>
              <a:t> otwartych i przedłużoną umownie pod powierzchnią </a:t>
            </a:r>
            <a:r>
              <a:rPr lang="en-US" sz="2000">
                <a:hlinkClick r:id="rId7" tooltip="Ląd"/>
              </a:rPr>
              <a:t>lądów</a:t>
            </a:r>
            <a:r>
              <a:rPr lang="en-US" sz="2000"/>
              <a:t>.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565900" y="1773238"/>
            <a:ext cx="25781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000"/>
              <a:t>Model geoidy jest zbyt </a:t>
            </a:r>
            <a:br>
              <a:rPr lang="pl-PL" sz="2000"/>
            </a:br>
            <a:r>
              <a:rPr lang="pl-PL" sz="2000"/>
              <a:t>skomplikowany by był</a:t>
            </a:r>
            <a:br>
              <a:rPr lang="pl-PL" sz="2000"/>
            </a:br>
            <a:r>
              <a:rPr lang="pl-PL" sz="2000"/>
              <a:t>zapisany w GPS.</a:t>
            </a:r>
            <a:br>
              <a:rPr lang="pl-PL" sz="2000"/>
            </a:br>
            <a:r>
              <a:rPr lang="pl-PL" sz="2000"/>
              <a:t>Dlatego używa się</a:t>
            </a:r>
            <a:br>
              <a:rPr lang="pl-PL" sz="2000"/>
            </a:br>
            <a:r>
              <a:rPr lang="pl-PL" sz="2000"/>
              <a:t>elipsoidy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eoid_calcul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9838"/>
            <a:ext cx="71183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11775" y="1417638"/>
            <a:ext cx="1601788" cy="244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000">
                <a:hlinkClick r:id="rId4"/>
              </a:rPr>
              <a:t>http://sps.unavco.org/geoid/</a:t>
            </a:r>
            <a:endParaRPr lang="pl-PL" sz="1000"/>
          </a:p>
        </p:txBody>
      </p:sp>
      <p:sp useBgFill="1"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5064125"/>
            <a:ext cx="5159375" cy="1793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Your Input Coordinates and GPS Height: 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Latitude = 52.25° N = 52° 15' 0" N </a:t>
            </a:r>
            <a:br>
              <a:rPr lang="en-US" sz="1400"/>
            </a:br>
            <a:r>
              <a:rPr lang="en-US" sz="1400"/>
              <a:t>Longitude = 16.2° E = 16° 11' 60" E </a:t>
            </a:r>
            <a:br>
              <a:rPr lang="en-US" sz="1400"/>
            </a:br>
            <a:r>
              <a:rPr lang="en-US" sz="1400"/>
              <a:t>GPS ellipsoidal height = 280 (meters) </a:t>
            </a:r>
            <a:br>
              <a:rPr lang="en-US" sz="1400"/>
            </a:br>
            <a:r>
              <a:rPr lang="en-US" sz="1400"/>
              <a:t>Geoid height = 37.054 (meters) </a:t>
            </a:r>
            <a:br>
              <a:rPr lang="en-US" sz="1400"/>
            </a:br>
            <a:r>
              <a:rPr lang="en-US" sz="1400"/>
              <a:t>Orthometric height (height above mean sea level) = 242.946 (meters) </a:t>
            </a:r>
            <a:br>
              <a:rPr lang="en-US" sz="1400"/>
            </a:br>
            <a:r>
              <a:rPr lang="en-US" sz="1400"/>
              <a:t>(note: orthometric Height = GPS ellipsoidal height - geoid height)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35638" y="3552825"/>
            <a:ext cx="3452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1600"/>
              <a:t>Kalkulator geoidy oblicza dla danych współrzędnych geograficznych wysokość geoidy  względem elipsoidy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2825" y="5492750"/>
            <a:ext cx="3948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l-PL" sz="2000"/>
              <a:t>(elewacja GPS) – (wysokość geoidy)</a:t>
            </a:r>
            <a:br>
              <a:rPr lang="pl-PL" sz="2000"/>
            </a:br>
            <a:r>
              <a:rPr lang="pl-PL" sz="2000"/>
              <a:t>= (wysokość ortometryczna)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854700" y="2103438"/>
            <a:ext cx="3297238" cy="579437"/>
          </a:xfr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pl-PL" sz="3200" smtClean="0"/>
              <a:t>Kalkulator geoidy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07038" y="6226175"/>
            <a:ext cx="331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600"/>
              <a:t> -106 m  &lt;  Wysokość geoidy  &lt;  85 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188640"/>
            <a:ext cx="5251450" cy="35877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Zastosowania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58237" cy="56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b="1" dirty="0">
                <a:latin typeface="Arial" pitchFamily="34" charset="0"/>
              </a:rPr>
              <a:t>TRANSPORT</a:t>
            </a:r>
            <a:r>
              <a:rPr lang="pl-PL" sz="2000" dirty="0">
                <a:latin typeface="Arial" pitchFamily="34" charset="0"/>
              </a:rPr>
              <a:t/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> Drogowy, Kolejowy, Lotniczy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Publiczny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Morski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endParaRPr lang="pl-PL" sz="2000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pl-PL" sz="2000" b="1" dirty="0">
                <a:latin typeface="Arial" pitchFamily="34" charset="0"/>
                <a:sym typeface="Wingdings" pitchFamily="2" charset="2"/>
              </a:rPr>
              <a:t>SIECI ENERGETYCZNE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/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Pomiar czasu z dokładnością mikrosekundową pozwala zlokalizować miejsce awarii z dokładnością do 300 m, co jest równe odległości między słupami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Prace poszukiwawcze, np. pozycjonowanie platform wiertniczych.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endParaRPr lang="pl-PL" sz="2000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pl-PL" sz="2000" b="1" dirty="0">
                <a:latin typeface="Arial" pitchFamily="34" charset="0"/>
                <a:sym typeface="Wingdings" pitchFamily="2" charset="2"/>
              </a:rPr>
              <a:t>TELEKOMUNIKACJA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/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Precyzyjna lokalizacja telefonów komórkowych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Serwisy informacyjne zależne od lokalizacji telefonu 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Procedury ratunkowe zależne od położenia ratowanego.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Wycena usług zależna od położenia (strefy „biznesowe” i „mieszkaniowe”)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836712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SZYFROWANIE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Precyzyjny sygnał czasu może być podstawą skutecznych i powszechnych metod szyfrowania </a:t>
            </a:r>
            <a:r>
              <a:rPr lang="pl-PL" sz="1800" b="1" dirty="0">
                <a:latin typeface="Arial" pitchFamily="34" charset="0"/>
              </a:rPr>
              <a:t>finanse, bankowość, ubezpieczenia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	    certyfikacja dokumentów elektronicznych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ROLNICTWO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Łatwa i szybka rejestracja obszarów zajmowanych pod poszczególne uprawy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Precyzyjne stosowanie chemikaliów</a:t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ŚRODOWISKO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Badanie stanu atmosfery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Monitorowanie gatunków zwierząt</a:t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POMOC LUDZIOM NIEPEŁNOSPRAWNYM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Informacja o położeniu i wskazywanie drogi niewidomym (zastępuje mapę)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Planowanie trasy dla ludzi na wózkach inwalidzkich (programowalne wózki)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Pomoc dla ludzi z zanikami pamięci (choroba Alzheimera)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Systemy informacji w środkach transportu publicznego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1_main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4062413"/>
            <a:ext cx="3257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00025"/>
            <a:ext cx="8534400" cy="65563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Ekstremalna precyzja – drgania budynków</a:t>
            </a:r>
          </a:p>
        </p:txBody>
      </p:sp>
      <p:pic>
        <p:nvPicPr>
          <p:cNvPr id="20484" name="Picture 4" descr="image1_tn_thumbnai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844824"/>
            <a:ext cx="4215782" cy="19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512" y="4221088"/>
            <a:ext cx="4826642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Patrz "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The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 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height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 of precision" na </a:t>
            </a:r>
            <a:r>
              <a:rPr lang="pl-PL" sz="2000" dirty="0" smtClean="0">
                <a:solidFill>
                  <a:schemeClr val="bg2"/>
                </a:solidFill>
                <a:latin typeface="Arial" pitchFamily="34" charset="0"/>
                <a:hlinkClick r:id="rId4"/>
              </a:rPr>
              <a:t>stronie</a:t>
            </a:r>
          </a:p>
          <a:p>
            <a:pPr algn="ctr" eaLnBrk="1" hangingPunct="1"/>
            <a:r>
              <a:rPr lang="pl-PL" sz="2000" dirty="0" smtClean="0">
                <a:solidFill>
                  <a:schemeClr val="bg2"/>
                </a:solidFill>
                <a:latin typeface="Arial" pitchFamily="34" charset="0"/>
                <a:hlinkClick r:id="rId4"/>
              </a:rPr>
              <a:t> 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www.gpsworld.com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/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gpsworld</a:t>
            </a:r>
            <a:endParaRPr lang="pl-PL" sz="20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11200" y="5381625"/>
            <a:ext cx="47752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>
                <a:solidFill>
                  <a:schemeClr val="bg2"/>
                </a:solidFill>
                <a:latin typeface="Arial" pitchFamily="34" charset="0"/>
              </a:rPr>
              <a:t>Dokładność 7.6 mm 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120281" y="5064125"/>
            <a:ext cx="42575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 b="1" dirty="0">
                <a:solidFill>
                  <a:srgbClr val="3717F7"/>
                </a:solidFill>
                <a:latin typeface="Arial" pitchFamily="34" charset="0"/>
              </a:rPr>
              <a:t>Całkowita zawartość pary </a:t>
            </a:r>
            <a:r>
              <a:rPr lang="pl-PL" sz="2000" b="1" dirty="0" smtClean="0">
                <a:solidFill>
                  <a:srgbClr val="3717F7"/>
                </a:solidFill>
                <a:latin typeface="Arial" pitchFamily="34" charset="0"/>
              </a:rPr>
              <a:t>wodnej</a:t>
            </a:r>
            <a:endParaRPr lang="pl-PL" sz="2000" b="1" dirty="0">
              <a:solidFill>
                <a:srgbClr val="3717F7"/>
              </a:solidFill>
              <a:latin typeface="Arial" pitchFamily="34" charset="0"/>
            </a:endParaRPr>
          </a:p>
        </p:txBody>
      </p:sp>
      <p:pic>
        <p:nvPicPr>
          <p:cNvPr id="6146" name="Picture 2" descr="http://www.citg.tudelft.nl/fileadmin/Faculteit/LR/Organisatie/Afdelingen_en_Leerstoelen/Afdeling_RS/Mathematical_Geodesy_and_Positioning/Research/GNSS_meteorology/img/2dwv-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7627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E40BF-51F9-443C-8E77-0AC9E160278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9001125" cy="1239838"/>
          </a:xfrm>
        </p:spPr>
        <p:txBody>
          <a:bodyPr>
            <a:normAutofit fontScale="90000"/>
          </a:bodyPr>
          <a:lstStyle/>
          <a:p>
            <a:r>
              <a:rPr lang="pl-PL" sz="2800" smtClean="0">
                <a:latin typeface="Arial" pitchFamily="34" charset="0"/>
              </a:rPr>
              <a:t>Wykorzystanie GPS do wyznaczania całkowitej zawartości pary wodnej w pionowej kolumnie powietrza</a:t>
            </a:r>
            <a:r>
              <a:rPr lang="pl-PL" sz="3200" smtClean="0">
                <a:latin typeface="Arial" pitchFamily="34" charset="0"/>
              </a:rPr>
              <a:t>.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smtClean="0">
                <a:latin typeface="Arial" pitchFamily="34" charset="0"/>
              </a:rPr>
              <a:t>. </a:t>
            </a:r>
          </a:p>
        </p:txBody>
      </p:sp>
      <p:pic>
        <p:nvPicPr>
          <p:cNvPr id="22533" name="Obraz 4" descr="PPS_P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57313"/>
            <a:ext cx="66182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928688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Sygnał GPS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357188" y="1214438"/>
            <a:ext cx="8643937" cy="4114800"/>
          </a:xfrm>
        </p:spPr>
        <p:txBody>
          <a:bodyPr>
            <a:normAutofit fontScale="92500" lnSpcReduction="10000"/>
          </a:bodyPr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Satelity GPS (24) nadają sygnał na dwóch częstotliwościach L1=1575.42 MHz oraz L2=1227.60 MHz.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Sygnał ten ulega w atmosferze refrakcji co przy braku korekcji atmosferycznej prowadziłoby do dużych błędów (od kilku do kilkudziesięciu metrów) w lokalizacji obiektów.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W najprostszych odbiornikach odbierana jest tylko jedna długość fali w której zawarta jest poprawka atmosferyczna. Jest ona przybliżona i odgranicza dokładność lokalizacji z reguły do kilku metrów.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Zaawansowane odbiorniki GPS odbierają dwie długości fali pozwalające wyznaczyć wpływ atmosfery (metoda analogiczna do „split window”) 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BE8945-7B4F-4E24-9C0B-77FD1D434F9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785813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Poprawka (opóźnienie) atmosferyczna </a:t>
            </a:r>
            <a:r>
              <a:rPr lang="pl-PL" sz="3200" b="1" dirty="0" smtClean="0"/>
              <a:t> </a:t>
            </a:r>
            <a:endParaRPr lang="en-US" sz="3200" b="1" dirty="0" smtClean="0"/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500063" y="928688"/>
            <a:ext cx="8358187" cy="4714875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względu na refrakcję fale w atmosferze ulegają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opóźnieniu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w stosunku do fali propagującej się z prędkością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światła w próżni,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opóźnienie jonosferyczne (typowa wartość 0.5-15 m, jednak w czasie silnej aktywności słonecznej może sięgać 150 m). Zależy ono od koncentracji jonów. Wyznacza jest ono na podstawie różnic czasu propagacji fali L1 oraz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L2,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opóźnienie troposferyczne ma dwie składowe: suchą (temperatura oraz ciśnienie) i mokrą (para wodna). Przy czym opóźnienie związane z temperaturą i ciśnieniem sięga 240 cm zaś pary wodnej 40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cm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20431-99DF-48EF-B0F2-66ED44E7A38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0850" y="1114425"/>
            <a:ext cx="6019800" cy="762000"/>
          </a:xfrm>
          <a:noFill/>
        </p:spPr>
        <p:txBody>
          <a:bodyPr lIns="92075" tIns="46038" rIns="92075" bIns="46038">
            <a:spAutoFit/>
          </a:bodyPr>
          <a:lstStyle/>
          <a:p>
            <a:r>
              <a:rPr lang="pl-PL" smtClean="0"/>
              <a:t>Czym jest GPS 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3568" y="3717925"/>
            <a:ext cx="8064896" cy="240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</a:t>
            </a:r>
            <a:r>
              <a:rPr lang="pl-PL" sz="2000" dirty="0" smtClean="0">
                <a:latin typeface="Arial" pitchFamily="34" charset="0"/>
              </a:rPr>
              <a:t>minimum 24 </a:t>
            </a:r>
            <a:r>
              <a:rPr lang="pl-PL" sz="2000" dirty="0">
                <a:latin typeface="Arial" pitchFamily="34" charset="0"/>
              </a:rPr>
              <a:t>satelity na orbitach wokółziemskich</a:t>
            </a: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Wyznaczanie pozycji, nawigacja i </a:t>
            </a:r>
            <a:r>
              <a:rPr lang="pl-PL" sz="2000" dirty="0" smtClean="0">
                <a:latin typeface="Arial" pitchFamily="34" charset="0"/>
              </a:rPr>
              <a:t>precyzyjny </a:t>
            </a:r>
            <a:r>
              <a:rPr lang="pl-PL" sz="2000" dirty="0">
                <a:latin typeface="Arial" pitchFamily="34" charset="0"/>
              </a:rPr>
              <a:t>pomiar czasu</a:t>
            </a: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Działają 24 godziny na dobę przy </a:t>
            </a:r>
            <a:r>
              <a:rPr lang="pl-PL" sz="2000" dirty="0" smtClean="0">
                <a:latin typeface="Arial" pitchFamily="34" charset="0"/>
              </a:rPr>
              <a:t>warunkach atmosferycznych</a:t>
            </a:r>
            <a:endParaRPr lang="pl-PL" sz="2000" dirty="0">
              <a:latin typeface="Arial" pitchFamily="34" charset="0"/>
            </a:endParaRP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Używane wszędzie tam, gdzie potrzebna </a:t>
            </a:r>
            <a:r>
              <a:rPr lang="pl-PL" sz="2000" dirty="0" smtClean="0">
                <a:latin typeface="Arial" pitchFamily="34" charset="0"/>
              </a:rPr>
              <a:t>jest </a:t>
            </a:r>
            <a:r>
              <a:rPr lang="pl-PL" sz="2000" dirty="0">
                <a:latin typeface="Arial" pitchFamily="34" charset="0"/>
              </a:rPr>
              <a:t>dokładna znajomość położenia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68600" y="1844675"/>
            <a:ext cx="3886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800" b="1">
                <a:latin typeface="Arial" pitchFamily="34" charset="0"/>
              </a:rPr>
              <a:t>NAVSTAR GPS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Nav</a:t>
            </a:r>
            <a:r>
              <a:rPr lang="pl-PL" sz="2000" i="1">
                <a:latin typeface="Arial" pitchFamily="34" charset="0"/>
              </a:rPr>
              <a:t>igation</a:t>
            </a:r>
            <a:r>
              <a:rPr lang="pl-PL" sz="2000" i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S</a:t>
            </a:r>
            <a:r>
              <a:rPr lang="pl-PL" sz="2000" i="1">
                <a:latin typeface="Arial" pitchFamily="34" charset="0"/>
              </a:rPr>
              <a:t>atellite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pl-PL" sz="2000" i="1">
                <a:latin typeface="Arial" pitchFamily="34" charset="0"/>
              </a:rPr>
              <a:t>iming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pl-PL" sz="2000" i="1">
                <a:latin typeface="Arial" pitchFamily="34" charset="0"/>
              </a:rPr>
              <a:t>nd</a:t>
            </a:r>
            <a:r>
              <a:rPr lang="pl-PL" sz="2000" i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pl-PL" sz="2000" i="1">
                <a:latin typeface="Arial" pitchFamily="34" charset="0"/>
              </a:rPr>
              <a:t>anging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Opóźnienie jonosferyczne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Na błąd jonosferyczny (tzw. opóźnienie jonosferyczne) największy wpływ ma warstwa F (120-450 km), a przede wszystkim F</a:t>
            </a:r>
            <a:r>
              <a:rPr lang="pl-PL" baseline="-25000" dirty="0" smtClean="0"/>
              <a:t>2</a:t>
            </a:r>
            <a:r>
              <a:rPr lang="pl-PL" dirty="0" smtClean="0"/>
              <a:t>. Wpływ pozostałych warstw jonosfery jest znacznie mniejszy. </a:t>
            </a:r>
          </a:p>
          <a:p>
            <a:r>
              <a:rPr lang="pl-PL" dirty="0" smtClean="0"/>
              <a:t>Poprawka wyznaczana jest na </a:t>
            </a:r>
            <a:r>
              <a:rPr lang="pl-PL" dirty="0" smtClean="0"/>
              <a:t>podstawie modeli numerycznych na podstawie aktualnych warunków panujących w jonosferze i wysyłana do satelitów GPS. </a:t>
            </a:r>
          </a:p>
          <a:p>
            <a:r>
              <a:rPr lang="pl-PL" dirty="0" smtClean="0"/>
              <a:t>Z racji tego, że stan jonosfery jest zmienny i zależy od wielu czynników jak: pora roku (deklinacja Słońca), pora dnia, aktywność słoneczna, szerokość geograficzna czy inne zaburzenia, jego przewidzenie jest bardzo trudne. </a:t>
            </a:r>
          </a:p>
          <a:p>
            <a:r>
              <a:rPr lang="pl-PL" dirty="0" smtClean="0"/>
              <a:t>Opóźnienie jonosferyczne jest wprost proporcjonalne do liczby swobodnych elektronów TEC (ang. Total </a:t>
            </a:r>
            <a:r>
              <a:rPr lang="pl-PL" dirty="0" err="1" smtClean="0"/>
              <a:t>Electron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) na drodze sygnału satelity oraz odwrotnie proporcjonalne do kwadratu częstotliwości fali nośnej </a:t>
            </a:r>
          </a:p>
          <a:p>
            <a:pPr>
              <a:buNone/>
            </a:pPr>
            <a:r>
              <a:rPr lang="pl-PL" dirty="0" smtClean="0"/>
              <a:t>									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gdzie TEC określa liczbę cząstek w jednostkowej kolumnie atmosfery łączącej antenę odbiornika z satelitą w jednostce 1016 elektronów/m</a:t>
            </a:r>
            <a:r>
              <a:rPr lang="pl-PL" baseline="30000" dirty="0" smtClean="0"/>
              <a:t>2</a:t>
            </a:r>
            <a:r>
              <a:rPr lang="pl-PL" dirty="0" smtClean="0"/>
              <a:t>, c jest prędkością światła w próżni, zaś f określa częstotliwość fali elektromagnetycznej w [Hz].  </a:t>
            </a:r>
          </a:p>
          <a:p>
            <a:r>
              <a:rPr lang="pl-PL" dirty="0" smtClean="0"/>
              <a:t>Do korekcji jonosferycznej stosuje się odbiorniki GPS wyposażone w detektory dwóch długości fali. W tym przypadku rejestracja różnicy fazy pomiędzy obiema długościami fali pozwala wyznaczyć wielkość TEC, co umożliwia wyznaczenia opóźnienia dla odbiorników wyposażonych tylko w detekcje jednej długości fali. </a:t>
            </a:r>
          </a:p>
          <a:p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6948264" y="3501008"/>
          <a:ext cx="1512168" cy="504056"/>
        </p:xfrm>
        <a:graphic>
          <a:graphicData uri="http://schemas.openxmlformats.org/presentationml/2006/ole">
            <p:oleObj spid="_x0000_s41985" name="Równanie" r:id="rId3" imgW="1167893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Opóźnienie troposferyczne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714375" y="857250"/>
            <a:ext cx="7772400" cy="4114800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Współczynnik refrakcji powietrza dany jest wzorem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T - temperatura powietrza w [K],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– ciśnienie suchego powietrza [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], e i ciśnienie pary wodnej w [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].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Refrakcja atmosferyczna wyraża się wzorem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75190-AB00-49C0-BC87-88EE83F94211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5605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264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Obraz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857625"/>
            <a:ext cx="16430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429125"/>
            <a:ext cx="2606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pitchFamily="34" charset="0"/>
                <a:cs typeface="Arial" pitchFamily="34" charset="0"/>
              </a:rPr>
              <a:t>Opóźnienie zenitalne w troposferze ZTD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Symbol zastępczy zawartości 2"/>
          <p:cNvSpPr>
            <a:spLocks noGrp="1"/>
          </p:cNvSpPr>
          <p:nvPr>
            <p:ph idx="1"/>
          </p:nvPr>
        </p:nvSpPr>
        <p:spPr>
          <a:xfrm>
            <a:off x="785813" y="3857625"/>
            <a:ext cx="7772400" cy="1881188"/>
          </a:xfrm>
        </p:spPr>
        <p:txBody>
          <a:bodyPr/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Jeśli znamy dokładne położenie anteny GPS, możemy określić na podstawie pomiarów opóźnienie troposferyczne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Drugi człon równania na ZTD ma postać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83C48-C63F-4AB7-B0EA-BCB68EC19292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1030" name="Obraz 21" descr="http://apollo.lsc.vsc.edu/classes/remote/lecture_notes/gps/theory/theory2html_files/image0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928813"/>
            <a:ext cx="4357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Obraz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1000125"/>
            <a:ext cx="1343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Nawias klamrowy otwierający 6"/>
          <p:cNvSpPr>
            <a:spLocks/>
          </p:cNvSpPr>
          <p:nvPr/>
        </p:nvSpPr>
        <p:spPr bwMode="auto">
          <a:xfrm rot="-5400000">
            <a:off x="4071937" y="2357438"/>
            <a:ext cx="214313" cy="928688"/>
          </a:xfrm>
          <a:prstGeom prst="leftBrace">
            <a:avLst>
              <a:gd name="adj1" fmla="val 832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33" name="Nawias klamrowy otwierający 7"/>
          <p:cNvSpPr>
            <a:spLocks/>
          </p:cNvSpPr>
          <p:nvPr/>
        </p:nvSpPr>
        <p:spPr bwMode="auto">
          <a:xfrm rot="-5400000">
            <a:off x="6072187" y="2357438"/>
            <a:ext cx="214313" cy="928688"/>
          </a:xfrm>
          <a:prstGeom prst="leftBrace">
            <a:avLst>
              <a:gd name="adj1" fmla="val 832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34" name="pole tekstowe 8"/>
          <p:cNvSpPr txBox="1">
            <a:spLocks noChangeArrowheads="1"/>
          </p:cNvSpPr>
          <p:nvPr/>
        </p:nvSpPr>
        <p:spPr bwMode="auto">
          <a:xfrm>
            <a:off x="5500688" y="2928938"/>
            <a:ext cx="2239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err="1" smtClean="0"/>
              <a:t>zenith</a:t>
            </a:r>
            <a:r>
              <a:rPr lang="pl-PL" dirty="0" smtClean="0"/>
              <a:t> wet </a:t>
            </a:r>
            <a:r>
              <a:rPr lang="pl-PL" dirty="0" err="1"/>
              <a:t>delay</a:t>
            </a:r>
            <a:r>
              <a:rPr lang="pl-PL" dirty="0"/>
              <a:t> ZWD</a:t>
            </a:r>
            <a:endParaRPr lang="en-US" dirty="0"/>
          </a:p>
        </p:txBody>
      </p:sp>
      <p:sp>
        <p:nvSpPr>
          <p:cNvPr id="1035" name="pole tekstowe 9"/>
          <p:cNvSpPr txBox="1">
            <a:spLocks noChangeArrowheads="1"/>
          </p:cNvSpPr>
          <p:nvPr/>
        </p:nvSpPr>
        <p:spPr bwMode="auto">
          <a:xfrm>
            <a:off x="2483768" y="2928938"/>
            <a:ext cx="2445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err="1" smtClean="0"/>
              <a:t>zenith</a:t>
            </a:r>
            <a:r>
              <a:rPr lang="pl-PL" dirty="0" smtClean="0"/>
              <a:t> </a:t>
            </a:r>
            <a:r>
              <a:rPr lang="pl-PL" dirty="0" err="1" smtClean="0"/>
              <a:t>dry</a:t>
            </a:r>
            <a:r>
              <a:rPr lang="pl-PL" dirty="0" smtClean="0"/>
              <a:t> </a:t>
            </a:r>
            <a:r>
              <a:rPr lang="pl-PL" dirty="0" err="1"/>
              <a:t>delay</a:t>
            </a:r>
            <a:r>
              <a:rPr lang="pl-PL" dirty="0"/>
              <a:t> ZDD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138238" y="5643563"/>
          <a:ext cx="5799137" cy="796925"/>
        </p:xfrm>
        <a:graphic>
          <a:graphicData uri="http://schemas.openxmlformats.org/presentationml/2006/ole">
            <p:oleObj spid="_x0000_s1026" name="Równanie" r:id="rId5" imgW="328896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ymbol zastępczy zawartości 2"/>
          <p:cNvSpPr>
            <a:spLocks noGrp="1"/>
          </p:cNvSpPr>
          <p:nvPr>
            <p:ph idx="1"/>
          </p:nvPr>
        </p:nvSpPr>
        <p:spPr>
          <a:xfrm>
            <a:off x="500063" y="2143125"/>
            <a:ext cx="7772400" cy="4286250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gdzie PW jest całkowitą zawartością pary wodnej w kolumnie powietrza a &lt;T&gt; średnią temperaturą powietrza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Jest to bardzo przybliżony wzór przy założeniu średniej temperatury atmosfery około 258K.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Lepszym przybliżeniem jest założenie stałego gradientu temperatury z wysokością i wzięcie pod uwagę wartości temperatury na powierzchni Ziemi.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Ponadto uwzględnienie zakrzywienia drogi promieniowania w atmosferze.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0131E-EF0D-4CD4-901B-74BA500B405F}" type="slidenum">
              <a:rPr lang="en-US" smtClean="0"/>
              <a:pPr/>
              <a:t>23</a:t>
            </a:fld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214438" y="285750"/>
          <a:ext cx="5732462" cy="796925"/>
        </p:xfrm>
        <a:graphic>
          <a:graphicData uri="http://schemas.openxmlformats.org/presentationml/2006/ole">
            <p:oleObj spid="_x0000_s2050" name="Równanie" r:id="rId3" imgW="3251160" imgH="4950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43188" y="1428750"/>
          <a:ext cx="2844800" cy="633413"/>
        </p:xfrm>
        <a:graphic>
          <a:graphicData uri="http://schemas.openxmlformats.org/presentationml/2006/ole">
            <p:oleObj spid="_x0000_s2051" name="Równanie" r:id="rId4" imgW="1612800" imgH="393480" progId="Equation.3">
              <p:embed/>
            </p:oleObj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2786063" y="3143250"/>
          <a:ext cx="2571750" cy="400050"/>
        </p:xfrm>
        <a:graphic>
          <a:graphicData uri="http://schemas.openxmlformats.org/presentationml/2006/ole">
            <p:oleObj spid="_x0000_s2052" name="Równanie" r:id="rId5" imgW="104112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Symbol zastępczy zawartości 2"/>
          <p:cNvSpPr>
            <a:spLocks noGrp="1"/>
          </p:cNvSpPr>
          <p:nvPr>
            <p:ph idx="1"/>
          </p:nvPr>
        </p:nvSpPr>
        <p:spPr>
          <a:xfrm>
            <a:off x="5072063" y="6215063"/>
            <a:ext cx="3100387" cy="523875"/>
          </a:xfrm>
        </p:spPr>
        <p:txBody>
          <a:bodyPr/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Suparta 2008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5AF34C-273E-4234-A51E-2364FE62224F}" type="slidenum">
              <a:rPr lang="en-US" smtClean="0"/>
              <a:pPr/>
              <a:t>24</a:t>
            </a:fld>
            <a:endParaRPr lang="en-US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07704" y="692696"/>
          <a:ext cx="6540500" cy="830262"/>
        </p:xfrm>
        <a:graphic>
          <a:graphicData uri="http://schemas.openxmlformats.org/presentationml/2006/ole">
            <p:oleObj spid="_x0000_s3074" name="Równanie" r:id="rId3" imgW="3403440" imgH="431640" progId="Equation.3">
              <p:embed/>
            </p:oleObj>
          </a:graphicData>
        </a:graphic>
      </p:graphicFrame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2075"/>
            <a:ext cx="4357688" cy="295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4143375"/>
            <a:ext cx="4019550" cy="205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082" name="pole tekstowe 7"/>
          <p:cNvSpPr txBox="1">
            <a:spLocks noChangeArrowheads="1"/>
          </p:cNvSpPr>
          <p:nvPr/>
        </p:nvSpPr>
        <p:spPr bwMode="auto">
          <a:xfrm>
            <a:off x="179512" y="0"/>
            <a:ext cx="8250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itchFamily="34" charset="0"/>
                <a:cs typeface="Arial" pitchFamily="34" charset="0"/>
              </a:rPr>
              <a:t>Bierzemy pod uwagę oba człony z parą wodną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500063" y="1571625"/>
          <a:ext cx="2489200" cy="415925"/>
        </p:xfrm>
        <a:graphic>
          <a:graphicData uri="http://schemas.openxmlformats.org/presentationml/2006/ole">
            <p:oleObj spid="_x0000_s3075" name="Równanie" r:id="rId6" imgW="1295280" imgH="215640" progId="Equation.3">
              <p:embed/>
            </p:oleObj>
          </a:graphicData>
        </a:graphic>
      </p:graphicFrame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357188" y="2286000"/>
          <a:ext cx="3832225" cy="976313"/>
        </p:xfrm>
        <a:graphic>
          <a:graphicData uri="http://schemas.openxmlformats.org/presentationml/2006/ole">
            <p:oleObj spid="_x0000_s3076" name="Równanie" r:id="rId7" imgW="1993680" imgH="507960" progId="Equation.3">
              <p:embed/>
            </p:oleObj>
          </a:graphicData>
        </a:graphic>
      </p:graphicFrame>
      <p:graphicFrame>
        <p:nvGraphicFramePr>
          <p:cNvPr id="3077" name="Object 10"/>
          <p:cNvGraphicFramePr>
            <a:graphicFrameLocks noChangeAspect="1"/>
          </p:cNvGraphicFramePr>
          <p:nvPr/>
        </p:nvGraphicFramePr>
        <p:xfrm>
          <a:off x="357188" y="3357563"/>
          <a:ext cx="2439987" cy="441325"/>
        </p:xfrm>
        <a:graphic>
          <a:graphicData uri="http://schemas.openxmlformats.org/presentationml/2006/ole">
            <p:oleObj spid="_x0000_s3077" name="Równanie" r:id="rId8" imgW="1269720" imgH="228600" progId="Equation.3">
              <p:embed/>
            </p:oleObj>
          </a:graphicData>
        </a:graphic>
      </p:graphicFrame>
      <p:sp>
        <p:nvSpPr>
          <p:cNvPr id="3083" name="pole tekstowe 14"/>
          <p:cNvSpPr txBox="1">
            <a:spLocks noChangeArrowheads="1"/>
          </p:cNvSpPr>
          <p:nvPr/>
        </p:nvSpPr>
        <p:spPr bwMode="auto">
          <a:xfrm>
            <a:off x="4286250" y="2286000"/>
            <a:ext cx="3857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w gęstość wody, Tsurf temperatura przy powierzchni Ziemi 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K1=77.6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pl-PL" sz="1800">
                <a:latin typeface="Arial" pitchFamily="34" charset="0"/>
                <a:cs typeface="Arial" pitchFamily="34" charset="0"/>
              </a:rPr>
              <a:t>0.05 K/hPa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K2=22.1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2.2</a:t>
            </a:r>
            <a:r>
              <a:rPr lang="pl-PL" sz="1800">
                <a:latin typeface="Arial" pitchFamily="34" charset="0"/>
                <a:cs typeface="Arial" pitchFamily="34" charset="0"/>
              </a:rPr>
              <a:t> K/hPa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K3=(3.739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pl-PL" sz="1800">
                <a:latin typeface="Arial" pitchFamily="34" charset="0"/>
                <a:cs typeface="Arial" pitchFamily="34" charset="0"/>
              </a:rPr>
              <a:t>0.012)x10^5 K^2/hPa</a:t>
            </a:r>
          </a:p>
          <a:p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3F104-A927-447F-B1D2-068ED8F1FEC8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7839075" cy="5800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6630" name="pole tekstowe 5"/>
          <p:cNvSpPr txBox="1">
            <a:spLocks noChangeArrowheads="1"/>
          </p:cNvSpPr>
          <p:nvPr/>
        </p:nvSpPr>
        <p:spPr bwMode="auto">
          <a:xfrm>
            <a:off x="2214563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Ogólnodostępne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dane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571500" y="1428750"/>
            <a:ext cx="7772400" cy="4114800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IGSIGS(‘ZPD’ format) (GFZ testowo już od 890 tygodnia GPS; dostępny po kilku tygodniach; dokładność nominalna 4 mm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IGS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UltraI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Rapid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(SINEX troposferyczny) (GFZ od połowy 2001; dostępny po 3 godzinach; dokładność nominalna 6 mm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EPNEPN,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zmod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SINEX troposferyczny) od 1110 tygodnia GPS. GPSBKG, GFZ od 1130 (zbiory tygodniowe, interwał,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interwał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1 godzina) 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C8D678-E82B-4FC0-A7C7-4BE3E4B78E5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66E93E-25B1-4D18-AF3C-0972620BC118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85750"/>
            <a:ext cx="5884862" cy="5929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8" name="pole tekstowe 5"/>
          <p:cNvSpPr txBox="1">
            <a:spLocks noChangeArrowheads="1"/>
          </p:cNvSpPr>
          <p:nvPr/>
        </p:nvSpPr>
        <p:spPr bwMode="auto">
          <a:xfrm>
            <a:off x="2214563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6FB1DA-26E6-4A81-950D-EE27B1A415CA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7800975" cy="5819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702" name="pole tekstowe 5"/>
          <p:cNvSpPr txBox="1">
            <a:spLocks noChangeArrowheads="1"/>
          </p:cNvSpPr>
          <p:nvPr/>
        </p:nvSpPr>
        <p:spPr bwMode="auto">
          <a:xfrm>
            <a:off x="1785938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Tomografia atmosferyczna z wykorzystaniem GPS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2494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Inwersje stosowane w tomografii atmosferycznej opierają się na opóźnieniu sygnału GPS mierzone dla różnych kątów zenitalnych i azymutalnych satelity. </a:t>
            </a:r>
          </a:p>
          <a:p>
            <a:r>
              <a:rPr lang="pl-PL" sz="2400" dirty="0" smtClean="0"/>
              <a:t>Tomografia wymaga gęstej i jednorodnej sieci odbiorników GPS </a:t>
            </a:r>
          </a:p>
          <a:p>
            <a:r>
              <a:rPr lang="pl-PL" sz="2400" dirty="0" smtClean="0"/>
              <a:t>Można uzyskać rozdzielczość pionową rzędu 500 m i rozdzielczość czasową 15 min.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Z czego składa się GPS?</a:t>
            </a:r>
          </a:p>
        </p:txBody>
      </p:sp>
      <p:pic>
        <p:nvPicPr>
          <p:cNvPr id="8195" name="Picture 3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119313"/>
            <a:ext cx="42068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 rot="-5400000">
            <a:off x="-1482725" y="2952750"/>
            <a:ext cx="3571875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>
                <a:solidFill>
                  <a:schemeClr val="accent2"/>
                </a:solidFill>
                <a:latin typeface="Arial" pitchFamily="34" charset="0"/>
                <a:hlinkClick r:id="rId3"/>
              </a:rPr>
              <a:t>www.montana.edu/places/gps</a:t>
            </a:r>
            <a:endParaRPr lang="pl-PL" sz="2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68863" y="2117725"/>
            <a:ext cx="2654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Satelity na orbicie</a:t>
            </a:r>
          </a:p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Kontrola naziemna</a:t>
            </a:r>
          </a:p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Użytkownicy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81113" y="5102225"/>
            <a:ext cx="74977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1978 Pierwszy satelita </a:t>
            </a:r>
            <a:r>
              <a:rPr lang="pl-PL" sz="1600" b="1" i="1" dirty="0">
                <a:latin typeface="Arial" pitchFamily="34" charset="0"/>
              </a:rPr>
              <a:t>Block 1</a:t>
            </a:r>
            <a:r>
              <a:rPr lang="pl-PL" sz="1600" b="1" dirty="0">
                <a:latin typeface="Arial" pitchFamily="34" charset="0"/>
              </a:rPr>
              <a:t> umieszczony na orbicie w roku.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1986 Katastrofa </a:t>
            </a:r>
            <a:r>
              <a:rPr lang="pl-PL" sz="1600" b="1" i="1" dirty="0" err="1">
                <a:latin typeface="Arial" pitchFamily="34" charset="0"/>
              </a:rPr>
              <a:t>Challengera</a:t>
            </a:r>
            <a:r>
              <a:rPr lang="pl-PL" sz="1600" b="1" dirty="0">
                <a:latin typeface="Arial" pitchFamily="34" charset="0"/>
              </a:rPr>
              <a:t>  opóźnia budowę systemu.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1989 Pierwszy satelita </a:t>
            </a:r>
            <a:r>
              <a:rPr lang="pl-PL" sz="1600" b="1" i="1" dirty="0">
                <a:latin typeface="Arial" pitchFamily="34" charset="0"/>
              </a:rPr>
              <a:t>Delta 2</a:t>
            </a:r>
            <a:r>
              <a:rPr lang="pl-PL" sz="1600" b="1" dirty="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System GPS jest pod kontrolą Departamentu Obrony USA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Metoda pozyskiwania profili pary wodnej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92138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835696" y="6165304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636912"/>
            <a:ext cx="460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Przykładowe wyniki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7"/>
            <a:ext cx="8951765" cy="48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347864" y="6165304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57150"/>
            <a:ext cx="86296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444208" y="6021288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tellite-nav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1366838"/>
            <a:ext cx="284638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Image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7975" y="1316038"/>
            <a:ext cx="21574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03575" y="1612900"/>
            <a:ext cx="3505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>
                <a:solidFill>
                  <a:srgbClr val="990099"/>
                </a:solidFill>
                <a:latin typeface="Arial" pitchFamily="34" charset="0"/>
              </a:rPr>
              <a:t>Okres obiegu ok. 12 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>
                <a:solidFill>
                  <a:srgbClr val="990099"/>
                </a:solidFill>
                <a:latin typeface="Arial" pitchFamily="34" charset="0"/>
              </a:rPr>
              <a:t>Codziennie wyłaniają się znad horyzontu o 4 min. wcześniej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27438" y="3722688"/>
            <a:ext cx="4800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>
                <a:latin typeface="Arial" pitchFamily="34" charset="0"/>
              </a:rPr>
              <a:t> 24 satelity w sześciu</a:t>
            </a:r>
            <a:br>
              <a:rPr lang="pl-PL" sz="1800" b="1">
                <a:latin typeface="Arial" pitchFamily="34" charset="0"/>
              </a:rPr>
            </a:br>
            <a:r>
              <a:rPr lang="pl-PL" sz="1800" b="1">
                <a:latin typeface="Arial" pitchFamily="34" charset="0"/>
              </a:rPr>
              <a:t>  płaszczyznach orbitalnych</a:t>
            </a:r>
            <a:br>
              <a:rPr lang="pl-PL" sz="1800" b="1">
                <a:latin typeface="Arial" pitchFamily="34" charset="0"/>
              </a:rPr>
            </a:br>
            <a:r>
              <a:rPr lang="pl-PL" sz="1800" b="1">
                <a:latin typeface="Arial" pitchFamily="34" charset="0"/>
              </a:rPr>
              <a:t>  nachylonych pod kątem 55</a:t>
            </a:r>
            <a:r>
              <a:rPr lang="pl-PL" sz="1800" b="1">
                <a:latin typeface="Arial" pitchFamily="34" charset="0"/>
                <a:sym typeface="Symbol" pitchFamily="18" charset="2"/>
              </a:rPr>
              <a:t> do </a:t>
            </a:r>
            <a:br>
              <a:rPr lang="pl-PL" sz="1800" b="1">
                <a:latin typeface="Arial" pitchFamily="34" charset="0"/>
                <a:sym typeface="Symbol" pitchFamily="18" charset="2"/>
              </a:rPr>
            </a:br>
            <a:r>
              <a:rPr lang="pl-PL" sz="1800" b="1">
                <a:latin typeface="Arial" pitchFamily="34" charset="0"/>
                <a:sym typeface="Symbol" pitchFamily="18" charset="2"/>
              </a:rPr>
              <a:t>  płaszczyzny równika. </a:t>
            </a:r>
            <a:br>
              <a:rPr lang="pl-PL" sz="1800" b="1">
                <a:latin typeface="Arial" pitchFamily="34" charset="0"/>
                <a:sym typeface="Symbol" pitchFamily="18" charset="2"/>
              </a:rPr>
            </a:br>
            <a:r>
              <a:rPr lang="pl-PL" sz="1800" b="1">
                <a:latin typeface="Arial" pitchFamily="34" charset="0"/>
                <a:sym typeface="Symbol" pitchFamily="18" charset="2"/>
              </a:rPr>
              <a:t>  Wysokie orbity są stabilne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>
                <a:latin typeface="Arial" pitchFamily="34" charset="0"/>
              </a:rPr>
              <a:t> Odległość od Ziemi ok. 20 000 km.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>
                <a:latin typeface="Arial" pitchFamily="34" charset="0"/>
              </a:rPr>
              <a:t> Dla porównania satelity TV </a:t>
            </a:r>
            <a:br>
              <a:rPr lang="pl-PL" sz="1800" b="1">
                <a:latin typeface="Arial" pitchFamily="34" charset="0"/>
              </a:rPr>
            </a:br>
            <a:r>
              <a:rPr lang="pl-PL" sz="1800" b="1">
                <a:latin typeface="Arial" pitchFamily="34" charset="0"/>
              </a:rPr>
              <a:t>  (geostacjonarne) 42,245 km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1675" y="4619625"/>
            <a:ext cx="1828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600">
                <a:latin typeface="Arial" pitchFamily="34" charset="0"/>
              </a:rPr>
              <a:t>28 na orbicie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1600">
                <a:latin typeface="Arial" pitchFamily="34" charset="0"/>
              </a:rPr>
              <a:t>(maj 2003)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1600">
                <a:latin typeface="Arial" pitchFamily="34" charset="0"/>
              </a:rPr>
              <a:t>minimum: 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168400"/>
            <a:ext cx="9144000" cy="51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Satelity nadają sygnały radiowe (mikrofalowe) </a:t>
            </a:r>
            <a:r>
              <a:rPr lang="pl-PL" sz="2000" dirty="0" smtClean="0">
                <a:latin typeface="Arial" pitchFamily="34" charset="0"/>
              </a:rPr>
              <a:t>na </a:t>
            </a:r>
            <a:r>
              <a:rPr lang="pl-PL" sz="2000" dirty="0">
                <a:latin typeface="Arial" pitchFamily="34" charset="0"/>
              </a:rPr>
              <a:t>dwóch częstotliwościach nośnych </a:t>
            </a:r>
            <a:r>
              <a:rPr lang="pl-PL" sz="2000" dirty="0" smtClean="0">
                <a:latin typeface="Arial" pitchFamily="34" charset="0"/>
              </a:rPr>
              <a:t>(</a:t>
            </a:r>
            <a:r>
              <a:rPr lang="pl-PL" sz="2000" dirty="0">
                <a:latin typeface="Arial" pitchFamily="34" charset="0"/>
              </a:rPr>
              <a:t>moc 300-350 W):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/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L1:  1575.42 </a:t>
            </a:r>
            <a:r>
              <a:rPr lang="pl-PL" sz="2000" dirty="0" err="1">
                <a:latin typeface="Arial" pitchFamily="34" charset="0"/>
              </a:rPr>
              <a:t>MHz</a:t>
            </a:r>
            <a:r>
              <a:rPr lang="pl-PL" sz="2000" dirty="0">
                <a:latin typeface="Arial" pitchFamily="34" charset="0"/>
              </a:rPr>
              <a:t> 	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		kod C/A – cywilny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	kod P/Y – wojskowy	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L2:  1227.60 </a:t>
            </a:r>
            <a:r>
              <a:rPr lang="pl-PL" sz="2000" dirty="0" err="1">
                <a:latin typeface="Arial" pitchFamily="34" charset="0"/>
              </a:rPr>
              <a:t>MHz</a:t>
            </a:r>
            <a:r>
              <a:rPr lang="pl-PL" sz="2000" dirty="0">
                <a:latin typeface="Arial" pitchFamily="34" charset="0"/>
              </a:rPr>
              <a:t>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  	kod P/Y – wojskowy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Dostępne są dwie usługi: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Standard </a:t>
            </a:r>
            <a:r>
              <a:rPr lang="pl-PL" sz="2000" dirty="0" err="1">
                <a:latin typeface="Arial" pitchFamily="34" charset="0"/>
              </a:rPr>
              <a:t>Positioning</a:t>
            </a:r>
            <a:r>
              <a:rPr lang="pl-PL" sz="2000" dirty="0">
                <a:latin typeface="Arial" pitchFamily="34" charset="0"/>
              </a:rPr>
              <a:t> System 	(SPS)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Dokładność przed wyłączeniem 	zakłócania (</a:t>
            </a:r>
            <a:r>
              <a:rPr lang="pl-PL" sz="2000" dirty="0" err="1">
                <a:latin typeface="Arial" pitchFamily="34" charset="0"/>
              </a:rPr>
              <a:t>Selective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dirty="0" err="1">
                <a:latin typeface="Arial" pitchFamily="34" charset="0"/>
              </a:rPr>
              <a:t>Availability</a:t>
            </a:r>
            <a:r>
              <a:rPr lang="pl-PL" sz="2000" dirty="0">
                <a:latin typeface="Arial" pitchFamily="34" charset="0"/>
              </a:rPr>
              <a:t>) ok. 100 m. 	Obecnie (po 1 maja 2000) &lt; 13m (22m pion)	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 err="1">
                <a:latin typeface="Arial" pitchFamily="34" charset="0"/>
              </a:rPr>
              <a:t>Precise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dirty="0" err="1">
                <a:latin typeface="Arial" pitchFamily="34" charset="0"/>
              </a:rPr>
              <a:t>Positioning</a:t>
            </a:r>
            <a:r>
              <a:rPr lang="pl-PL" sz="2000" dirty="0">
                <a:latin typeface="Arial" pitchFamily="34" charset="0"/>
              </a:rPr>
              <a:t> System 	(PPS) Dokładność nominalna poniżej 1 m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Sygnał nie przenika przez przeszkody. Odbiornik   musi „widzieć” satelity. Problemy pojawiają się w  dżungli i w miejskich „kanionach”.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Almanach satelitów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0988" y="2192338"/>
            <a:ext cx="8432800" cy="37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   </a:t>
            </a:r>
            <a:r>
              <a:rPr lang="pl-PL" sz="2000" dirty="0">
                <a:latin typeface="Arial" pitchFamily="34" charset="0"/>
              </a:rPr>
              <a:t>Almanach satelitów jest to kompletna  informacja o wszystkich 	przewidywanych orbitach satelitów. 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Almanach nadawany jest przez satelity razem z sygnałem czasu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Odbiornik GPS automatycznie wczytuje almanach za każdym razem, kiedy włączony jest przez czas dłuższy niż 15 min.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Dane almanachu są aktualne ok. 30 dni. Odbiornik nieużywany przez dłuższy czas pozostawić przez ok. 30 min. w miejscu </a:t>
            </a:r>
            <a:r>
              <a:rPr lang="pl-PL" sz="2000" dirty="0" smtClean="0">
                <a:latin typeface="Arial" pitchFamily="34" charset="0"/>
              </a:rPr>
              <a:t>gdzie widoczna </a:t>
            </a:r>
            <a:r>
              <a:rPr lang="pl-PL" sz="2000" dirty="0">
                <a:latin typeface="Arial" pitchFamily="34" charset="0"/>
              </a:rPr>
              <a:t>jest większość nieba.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Dane almanachu są odbiornikowi potrzebne do oceny dostępności satelitów i wyświetlania ich położenia.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7724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Kontrola naziemna</a:t>
            </a:r>
          </a:p>
        </p:txBody>
      </p:sp>
      <p:pic>
        <p:nvPicPr>
          <p:cNvPr id="12291" name="Picture 3" descr="gps_st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82550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33600" y="3640138"/>
            <a:ext cx="497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pl-PL" sz="20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08000" y="3059113"/>
            <a:ext cx="8636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Stacje monitoringu śledzą wszystkie satelity precyzyjnie mierząc w jakiej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odległości się znajdują.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Stacja Centralna (</a:t>
            </a:r>
            <a:r>
              <a:rPr lang="pl-PL" sz="2800" dirty="0">
                <a:latin typeface="Arial" pitchFamily="34" charset="0"/>
              </a:rPr>
              <a:t>M</a:t>
            </a:r>
            <a:r>
              <a:rPr lang="pl-PL" sz="2000" dirty="0">
                <a:latin typeface="Arial" pitchFamily="34" charset="0"/>
              </a:rPr>
              <a:t>aster </a:t>
            </a:r>
            <a:r>
              <a:rPr lang="pl-PL" sz="2800" dirty="0" err="1">
                <a:latin typeface="Arial" pitchFamily="34" charset="0"/>
              </a:rPr>
              <a:t>C</a:t>
            </a:r>
            <a:r>
              <a:rPr lang="pl-PL" sz="2000" dirty="0" err="1">
                <a:latin typeface="Arial" pitchFamily="34" charset="0"/>
              </a:rPr>
              <a:t>ontrol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800" dirty="0" err="1">
                <a:latin typeface="Arial" pitchFamily="34" charset="0"/>
              </a:rPr>
              <a:t>S</a:t>
            </a:r>
            <a:r>
              <a:rPr lang="pl-PL" sz="2000" dirty="0" err="1">
                <a:latin typeface="Arial" pitchFamily="34" charset="0"/>
              </a:rPr>
              <a:t>tation</a:t>
            </a:r>
            <a:r>
              <a:rPr lang="pl-PL" sz="2000" dirty="0">
                <a:latin typeface="Arial" pitchFamily="34" charset="0"/>
              </a:rPr>
              <a:t> - </a:t>
            </a:r>
            <a:r>
              <a:rPr lang="pl-PL" sz="2800" dirty="0">
                <a:latin typeface="Arial" pitchFamily="34" charset="0"/>
              </a:rPr>
              <a:t>MCS</a:t>
            </a:r>
            <a:r>
              <a:rPr lang="pl-PL" sz="2000" dirty="0">
                <a:latin typeface="Arial" pitchFamily="34" charset="0"/>
              </a:rPr>
              <a:t>)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przetwarza dane obliczając trajektorie satelitów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MCS poprzez anteny naziemne przesyła dane o położeniu i trajektorii do satelitów.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Satelity nadają informacje: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1)	Położenie i czas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2)	Almanach - obliczone (przewidywane) 	trajektorie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3)	Poprawki do orbit otrzymane z MCS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11138"/>
            <a:ext cx="8534400" cy="300037"/>
          </a:xfrm>
        </p:spPr>
        <p:txBody>
          <a:bodyPr>
            <a:normAutofit fontScale="90000"/>
          </a:bodyPr>
          <a:lstStyle/>
          <a:p>
            <a:r>
              <a:rPr lang="pl-PL" sz="3600" smtClean="0"/>
              <a:t>Wyznaczanie odległości od satelity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685800"/>
            <a:ext cx="83312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4022725"/>
            <a:ext cx="8534400" cy="22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Zegary satelitów i odbiornika są dokładnie </a:t>
            </a:r>
            <a:r>
              <a:rPr lang="pl-PL" sz="2000" dirty="0" smtClean="0">
                <a:latin typeface="Arial" pitchFamily="34" charset="0"/>
              </a:rPr>
              <a:t>zsynchronizowane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</a:rPr>
              <a:t> Satelity </a:t>
            </a:r>
            <a:r>
              <a:rPr lang="pl-PL" sz="2000" dirty="0">
                <a:latin typeface="Arial" pitchFamily="34" charset="0"/>
              </a:rPr>
              <a:t>i odbiorniki generują ten sam pseudolosowy </a:t>
            </a:r>
            <a:r>
              <a:rPr lang="pl-PL" sz="2000" dirty="0" smtClean="0">
                <a:latin typeface="Arial" pitchFamily="34" charset="0"/>
              </a:rPr>
              <a:t>kod</a:t>
            </a:r>
            <a:endParaRPr lang="pl-PL" sz="2000" dirty="0">
              <a:latin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Z przesunięcia kodu własnego i kodu otrzymanego z </a:t>
            </a:r>
            <a:r>
              <a:rPr lang="pl-PL" sz="2000" dirty="0" smtClean="0">
                <a:latin typeface="Arial" pitchFamily="34" charset="0"/>
              </a:rPr>
              <a:t>satelity </a:t>
            </a:r>
            <a:r>
              <a:rPr lang="pl-PL" sz="2000" dirty="0">
                <a:latin typeface="Arial" pitchFamily="34" charset="0"/>
              </a:rPr>
              <a:t>odbiornik może obliczyć odległość do satelity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Dodatkowe komplikacje są spowodowane tym, że </a:t>
            </a:r>
            <a:r>
              <a:rPr lang="pl-PL" sz="2000" dirty="0" smtClean="0">
                <a:latin typeface="Arial" pitchFamily="34" charset="0"/>
              </a:rPr>
              <a:t>prędkość rozchodzenia </a:t>
            </a:r>
            <a:r>
              <a:rPr lang="pl-PL" sz="2000" dirty="0">
                <a:latin typeface="Arial" pitchFamily="34" charset="0"/>
              </a:rPr>
              <a:t>się sygnału zależy od stanu </a:t>
            </a:r>
            <a:r>
              <a:rPr lang="pl-PL" sz="2000" dirty="0" smtClean="0">
                <a:latin typeface="Arial" pitchFamily="34" charset="0"/>
              </a:rPr>
              <a:t>atmosfery </a:t>
            </a:r>
            <a:r>
              <a:rPr lang="pl-PL" sz="2000" dirty="0">
                <a:latin typeface="Arial" pitchFamily="34" charset="0"/>
              </a:rPr>
              <a:t>(zawartość wody) i wysokości satelity </a:t>
            </a:r>
            <a:r>
              <a:rPr lang="pl-PL" sz="2000" dirty="0" smtClean="0">
                <a:latin typeface="Arial" pitchFamily="34" charset="0"/>
              </a:rPr>
              <a:t>(</a:t>
            </a:r>
            <a:r>
              <a:rPr lang="pl-PL" sz="2000" dirty="0">
                <a:latin typeface="Arial" pitchFamily="34" charset="0"/>
              </a:rPr>
              <a:t>teoria względności)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07963" y="1844675"/>
            <a:ext cx="868451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l-PL" sz="2000" dirty="0"/>
              <a:t>    </a:t>
            </a:r>
            <a:r>
              <a:rPr lang="pl-PL" dirty="0"/>
              <a:t>Orbity są tak zaprojektowane, że w każdym miejscu na Ziemi</a:t>
            </a:r>
            <a:r>
              <a:rPr lang="pl-PL" dirty="0" smtClean="0"/>
              <a:t>, w </a:t>
            </a:r>
            <a:r>
              <a:rPr lang="pl-PL" dirty="0"/>
              <a:t>każdym momencie „widać” co najmniej 4 satelity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Satelity nadają zsynchronizowany sygnał czasu co 15 sekund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Odbiornik GPS oblicza swoje położenie na podstawie </a:t>
            </a:r>
            <a:r>
              <a:rPr lang="pl-PL" dirty="0" smtClean="0"/>
              <a:t>względnych opóźnień </a:t>
            </a:r>
            <a:r>
              <a:rPr lang="pl-PL" dirty="0"/>
              <a:t>między sygnałami, które do niego docierają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Odbiornik musi „widzieć” minimum 3 satelity, żeby </a:t>
            </a:r>
            <a:r>
              <a:rPr lang="pl-PL" dirty="0" smtClean="0"/>
              <a:t>obliczyć długość </a:t>
            </a:r>
            <a:r>
              <a:rPr lang="pl-PL" dirty="0"/>
              <a:t>i szerokość geograficzną, a 4 satelity, żeby </a:t>
            </a:r>
            <a:r>
              <a:rPr lang="pl-PL" dirty="0" smtClean="0"/>
              <a:t>obliczyć </a:t>
            </a:r>
            <a:r>
              <a:rPr lang="pl-PL" dirty="0"/>
              <a:t>	również wysokość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Sygnały czasu są zsynchronizowane z dokładnością do nanosekund</a:t>
            </a:r>
            <a:br>
              <a:rPr lang="pl-PL" dirty="0"/>
            </a:br>
            <a:r>
              <a:rPr lang="pl-PL" dirty="0"/>
              <a:t>	(0,000000001 s). W czasie jednej </a:t>
            </a:r>
            <a:r>
              <a:rPr lang="pl-PL" dirty="0" err="1"/>
              <a:t>ns</a:t>
            </a:r>
            <a:r>
              <a:rPr lang="pl-PL" dirty="0"/>
              <a:t> sygnał przebywa ok. 30cm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Dokładność pomiaru ręcznym odbiornikiem jest na całym </a:t>
            </a:r>
            <a:r>
              <a:rPr lang="pl-PL" dirty="0" smtClean="0"/>
              <a:t>świecie </a:t>
            </a:r>
            <a:r>
              <a:rPr lang="pl-PL" dirty="0"/>
              <a:t>	nie mniejsza niż 10-15m a zwykle jest znacznie lepsza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pl-PL" dirty="0" smtClean="0"/>
              <a:t>Jak działa GPS?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1484</Words>
  <Application>Microsoft Office PowerPoint</Application>
  <PresentationFormat>Pokaz na ekranie (4:3)</PresentationFormat>
  <Paragraphs>180</Paragraphs>
  <Slides>32</Slides>
  <Notes>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4" baseType="lpstr">
      <vt:lpstr>Motyw pakietu Office</vt:lpstr>
      <vt:lpstr>Równanie</vt:lpstr>
      <vt:lpstr> Metody teledetekcyjne w badaniach atmosfery.  Wykład 7 – GPS w badaniach pomiarach wilgotność atmosfery</vt:lpstr>
      <vt:lpstr>Czym jest GPS ?</vt:lpstr>
      <vt:lpstr>Z czego składa się GPS?</vt:lpstr>
      <vt:lpstr>Slajd 4</vt:lpstr>
      <vt:lpstr>Slajd 5</vt:lpstr>
      <vt:lpstr>Almanach satelitów</vt:lpstr>
      <vt:lpstr>Kontrola naziemna</vt:lpstr>
      <vt:lpstr>Wyznaczanie odległości od satelity</vt:lpstr>
      <vt:lpstr>Jak działa GPS?</vt:lpstr>
      <vt:lpstr>Jaką wysokość mierzy GPS?</vt:lpstr>
      <vt:lpstr>Elipsoida i geoida</vt:lpstr>
      <vt:lpstr>Kalkulator geoidy</vt:lpstr>
      <vt:lpstr>Zastosowania</vt:lpstr>
      <vt:lpstr>Slajd 14</vt:lpstr>
      <vt:lpstr>Ekstremalna precyzja – drgania budynków</vt:lpstr>
      <vt:lpstr>Slajd 16</vt:lpstr>
      <vt:lpstr>Wykorzystanie GPS do wyznaczania całkowitej zawartości pary wodnej w pionowej kolumnie powietrza. </vt:lpstr>
      <vt:lpstr>Sygnał GPS</vt:lpstr>
      <vt:lpstr>Poprawka (opóźnienie) atmosferyczna  </vt:lpstr>
      <vt:lpstr>Opóźnienie jonosferyczne</vt:lpstr>
      <vt:lpstr>Opóźnienie troposferyczne</vt:lpstr>
      <vt:lpstr>Opóźnienie zenitalne w troposferze ZTD</vt:lpstr>
      <vt:lpstr>Slajd 23</vt:lpstr>
      <vt:lpstr>Slajd 24</vt:lpstr>
      <vt:lpstr>Slajd 25</vt:lpstr>
      <vt:lpstr>Ogólnodostępne dane</vt:lpstr>
      <vt:lpstr>Slajd 27</vt:lpstr>
      <vt:lpstr>Slajd 28</vt:lpstr>
      <vt:lpstr>Tomografia atmosferyczna z wykorzystaniem GPS</vt:lpstr>
      <vt:lpstr>Metoda pozyskiwania profili pary wodnej</vt:lpstr>
      <vt:lpstr>Przykładowe wyniki</vt:lpstr>
      <vt:lpstr>Slajd 32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Metody teledetekcyjne w badaniach atmosfery.  Wykład 7 – GPS w badaniach pomiarach wilgotność atmosfery</dc:title>
  <dc:creator>Krzysztof Markowicz</dc:creator>
  <cp:lastModifiedBy>Krzysztof Markowicz</cp:lastModifiedBy>
  <cp:revision>19</cp:revision>
  <dcterms:created xsi:type="dcterms:W3CDTF">2017-04-04T07:11:15Z</dcterms:created>
  <dcterms:modified xsi:type="dcterms:W3CDTF">2019-04-16T08:41:10Z</dcterms:modified>
</cp:coreProperties>
</file>