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8" r:id="rId5"/>
    <p:sldId id="286" r:id="rId6"/>
    <p:sldId id="287" r:id="rId7"/>
    <p:sldId id="288" r:id="rId8"/>
    <p:sldId id="289" r:id="rId9"/>
    <p:sldId id="277" r:id="rId10"/>
    <p:sldId id="282" r:id="rId11"/>
    <p:sldId id="281" r:id="rId12"/>
    <p:sldId id="279" r:id="rId13"/>
    <p:sldId id="280" r:id="rId14"/>
    <p:sldId id="283" r:id="rId15"/>
    <p:sldId id="284" r:id="rId16"/>
    <p:sldId id="285" r:id="rId17"/>
    <p:sldId id="276" r:id="rId18"/>
    <p:sldId id="264" r:id="rId19"/>
    <p:sldId id="265" r:id="rId20"/>
    <p:sldId id="266" r:id="rId21"/>
    <p:sldId id="267" r:id="rId22"/>
    <p:sldId id="268" r:id="rId23"/>
    <p:sldId id="269" r:id="rId24"/>
    <p:sldId id="290" r:id="rId25"/>
    <p:sldId id="271" r:id="rId26"/>
    <p:sldId id="272" r:id="rId27"/>
    <p:sldId id="273" r:id="rId28"/>
    <p:sldId id="274" r:id="rId29"/>
    <p:sldId id="275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6CF4B-F6ED-492B-81A2-A50BCE55E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63E0B-E142-475A-B15F-97CB8A9C1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DDAAB-F9A1-4B12-B373-13CA66907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E7B0D-A6EB-410B-A15E-2A540BEE4EC6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mss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2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8913"/>
            <a:ext cx="7772400" cy="3455987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Metody teledetekcyjne w badaniach atmosfery</a:t>
            </a:r>
            <a:r>
              <a:rPr lang="pl-PL" sz="4000" dirty="0" smtClean="0"/>
              <a:t>.</a:t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>
                <a:solidFill>
                  <a:srgbClr val="0000FF"/>
                </a:solidFill>
              </a:rPr>
              <a:t>Wykład 6 – </a:t>
            </a:r>
            <a:r>
              <a:rPr lang="pl-PL" sz="4000" smtClean="0">
                <a:solidFill>
                  <a:srgbClr val="0000FF"/>
                </a:solidFill>
              </a:rPr>
              <a:t>Teledetekcja pasywna </a:t>
            </a:r>
            <a:br>
              <a:rPr lang="pl-PL" sz="4000" smtClean="0">
                <a:solidFill>
                  <a:srgbClr val="0000FF"/>
                </a:solidFill>
              </a:rPr>
            </a:br>
            <a:r>
              <a:rPr lang="pl-PL" sz="4000" smtClean="0">
                <a:solidFill>
                  <a:srgbClr val="0000FF"/>
                </a:solidFill>
              </a:rPr>
              <a:t>w </a:t>
            </a:r>
            <a:r>
              <a:rPr lang="pl-PL" sz="4000" dirty="0" smtClean="0">
                <a:solidFill>
                  <a:srgbClr val="0000FF"/>
                </a:solidFill>
              </a:rPr>
              <a:t>zakresie mikrofalowym. </a:t>
            </a:r>
            <a:br>
              <a:rPr lang="pl-PL" sz="4000" dirty="0" smtClean="0">
                <a:solidFill>
                  <a:srgbClr val="0000FF"/>
                </a:solidFill>
              </a:rPr>
            </a:br>
            <a:endParaRPr lang="pl-PL" sz="4000" dirty="0" smtClean="0">
              <a:solidFill>
                <a:srgbClr val="0000FF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smtClean="0"/>
              <a:t>Krzysztof Markowicz</a:t>
            </a:r>
          </a:p>
          <a:p>
            <a:r>
              <a:rPr lang="pl-PL" b="1" smtClean="0"/>
              <a:t>kmark@igf.fuw.edu.pl</a:t>
            </a:r>
          </a:p>
          <a:p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MP-3000A </a:t>
            </a:r>
            <a:r>
              <a:rPr lang="pl-PL" sz="3200" dirty="0" err="1" smtClean="0"/>
              <a:t>Portable</a:t>
            </a:r>
            <a:r>
              <a:rPr lang="pl-PL" sz="3200" dirty="0" smtClean="0"/>
              <a:t> </a:t>
            </a:r>
            <a:r>
              <a:rPr lang="pl-PL" sz="3200" dirty="0" err="1" smtClean="0"/>
              <a:t>Profiling</a:t>
            </a:r>
            <a:r>
              <a:rPr lang="pl-PL" sz="3200" dirty="0" smtClean="0"/>
              <a:t> </a:t>
            </a:r>
            <a:r>
              <a:rPr lang="pl-PL" sz="3200" dirty="0" err="1" smtClean="0"/>
              <a:t>Microwave</a:t>
            </a:r>
            <a:r>
              <a:rPr lang="pl-PL" sz="3200" dirty="0" smtClean="0"/>
              <a:t> </a:t>
            </a:r>
            <a:r>
              <a:rPr lang="pl-PL" sz="3200" dirty="0" err="1" smtClean="0"/>
              <a:t>Radiometer</a:t>
            </a:r>
            <a:r>
              <a:rPr lang="pl-PL" sz="3200" dirty="0" smtClean="0"/>
              <a:t> </a:t>
            </a:r>
            <a:endParaRPr lang="en-US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21 K band (22-30 </a:t>
            </a:r>
            <a:r>
              <a:rPr lang="pl-PL" sz="2400" dirty="0" err="1" smtClean="0"/>
              <a:t>GHz</a:t>
            </a:r>
            <a:r>
              <a:rPr lang="pl-PL" sz="2400" dirty="0" smtClean="0"/>
              <a:t>) plus 14 V band (51-59 </a:t>
            </a:r>
            <a:r>
              <a:rPr lang="pl-PL" sz="2400" dirty="0" err="1" smtClean="0"/>
              <a:t>GHz</a:t>
            </a:r>
            <a:r>
              <a:rPr lang="pl-PL" sz="2400" dirty="0" smtClean="0"/>
              <a:t>) </a:t>
            </a:r>
            <a:r>
              <a:rPr lang="pl-PL" sz="2400" dirty="0" err="1" smtClean="0"/>
              <a:t>factory-calibrated</a:t>
            </a:r>
            <a:r>
              <a:rPr lang="pl-PL" sz="2400" dirty="0" smtClean="0"/>
              <a:t> </a:t>
            </a:r>
            <a:r>
              <a:rPr lang="pl-PL" sz="2400" dirty="0" err="1" smtClean="0"/>
              <a:t>channels</a:t>
            </a:r>
            <a:r>
              <a:rPr lang="pl-PL" sz="2400" dirty="0" smtClean="0"/>
              <a:t> </a:t>
            </a:r>
          </a:p>
          <a:p>
            <a:r>
              <a:rPr lang="pl-PL" sz="2400" dirty="0" err="1" smtClean="0"/>
              <a:t>Measures</a:t>
            </a:r>
            <a:r>
              <a:rPr lang="pl-PL" sz="2400" dirty="0" smtClean="0"/>
              <a:t> </a:t>
            </a:r>
            <a:r>
              <a:rPr lang="pl-PL" sz="2400" dirty="0" err="1" smtClean="0"/>
              <a:t>brightness</a:t>
            </a:r>
            <a:r>
              <a:rPr lang="pl-PL" sz="2400" dirty="0" smtClean="0"/>
              <a:t> </a:t>
            </a:r>
            <a:r>
              <a:rPr lang="pl-PL" sz="2400" dirty="0" err="1" smtClean="0"/>
              <a:t>temperatures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err="1" smtClean="0"/>
              <a:t>both</a:t>
            </a:r>
            <a:r>
              <a:rPr lang="pl-PL" sz="2400" dirty="0" smtClean="0"/>
              <a:t> </a:t>
            </a:r>
            <a:r>
              <a:rPr lang="pl-PL" sz="2400" dirty="0" err="1" smtClean="0"/>
              <a:t>water</a:t>
            </a:r>
            <a:r>
              <a:rPr lang="pl-PL" sz="2400" dirty="0" smtClean="0"/>
              <a:t> </a:t>
            </a:r>
            <a:r>
              <a:rPr lang="pl-PL" sz="2400" dirty="0" err="1" smtClean="0"/>
              <a:t>vapor</a:t>
            </a:r>
            <a:r>
              <a:rPr lang="pl-PL" sz="2400" dirty="0" smtClean="0"/>
              <a:t> and </a:t>
            </a:r>
            <a:r>
              <a:rPr lang="pl-PL" sz="2400" dirty="0" err="1" smtClean="0"/>
              <a:t>oxygen</a:t>
            </a:r>
            <a:r>
              <a:rPr lang="pl-PL" sz="2400" dirty="0" smtClean="0"/>
              <a:t> </a:t>
            </a:r>
            <a:r>
              <a:rPr lang="pl-PL" sz="2400" dirty="0" err="1" smtClean="0"/>
              <a:t>bands</a:t>
            </a:r>
            <a:r>
              <a:rPr lang="pl-PL" sz="2400" dirty="0" smtClean="0"/>
              <a:t> </a:t>
            </a:r>
          </a:p>
          <a:p>
            <a:r>
              <a:rPr lang="pl-PL" sz="2400" dirty="0" err="1" smtClean="0"/>
              <a:t>Measures</a:t>
            </a:r>
            <a:r>
              <a:rPr lang="pl-PL" sz="2400" dirty="0" smtClean="0"/>
              <a:t> </a:t>
            </a:r>
            <a:r>
              <a:rPr lang="pl-PL" sz="2400" dirty="0" err="1" smtClean="0"/>
              <a:t>cloud</a:t>
            </a:r>
            <a:r>
              <a:rPr lang="pl-PL" sz="2400" dirty="0" smtClean="0"/>
              <a:t> </a:t>
            </a:r>
            <a:r>
              <a:rPr lang="pl-PL" sz="2400" dirty="0" err="1" smtClean="0"/>
              <a:t>base</a:t>
            </a:r>
            <a:r>
              <a:rPr lang="pl-PL" sz="2400" dirty="0" smtClean="0"/>
              <a:t> </a:t>
            </a:r>
            <a:r>
              <a:rPr lang="pl-PL" sz="2400" dirty="0" err="1" smtClean="0"/>
              <a:t>temperature</a:t>
            </a:r>
            <a:r>
              <a:rPr lang="pl-PL" sz="2400" dirty="0" smtClean="0"/>
              <a:t> and </a:t>
            </a:r>
            <a:r>
              <a:rPr lang="pl-PL" sz="2400" dirty="0" err="1" smtClean="0"/>
              <a:t>height</a:t>
            </a:r>
            <a:r>
              <a:rPr lang="pl-PL" sz="2400" dirty="0" smtClean="0"/>
              <a:t> </a:t>
            </a:r>
            <a:r>
              <a:rPr lang="pl-PL" sz="2400" dirty="0" err="1" smtClean="0"/>
              <a:t>with</a:t>
            </a:r>
            <a:r>
              <a:rPr lang="pl-PL" sz="2400" dirty="0" smtClean="0"/>
              <a:t> </a:t>
            </a:r>
            <a:r>
              <a:rPr lang="pl-PL" sz="2400" dirty="0" err="1" smtClean="0"/>
              <a:t>optional</a:t>
            </a:r>
            <a:r>
              <a:rPr lang="pl-PL" sz="2400" dirty="0" smtClean="0"/>
              <a:t> IRT </a:t>
            </a:r>
          </a:p>
          <a:p>
            <a:r>
              <a:rPr lang="pl-PL" sz="2400" dirty="0" smtClean="0"/>
              <a:t>Standard </a:t>
            </a:r>
            <a:r>
              <a:rPr lang="pl-PL" sz="2400" dirty="0" err="1" smtClean="0"/>
              <a:t>Neural</a:t>
            </a:r>
            <a:r>
              <a:rPr lang="pl-PL" sz="2400" dirty="0" smtClean="0"/>
              <a:t> Net </a:t>
            </a:r>
            <a:r>
              <a:rPr lang="pl-PL" sz="2400" dirty="0" err="1" smtClean="0"/>
              <a:t>retrievals</a:t>
            </a:r>
            <a:r>
              <a:rPr lang="pl-PL" sz="2400" dirty="0" smtClean="0"/>
              <a:t> </a:t>
            </a:r>
            <a:r>
              <a:rPr lang="pl-PL" sz="2400" dirty="0" err="1" smtClean="0"/>
              <a:t>provide</a:t>
            </a:r>
            <a:r>
              <a:rPr lang="pl-PL" sz="2400" dirty="0" smtClean="0"/>
              <a:t> </a:t>
            </a:r>
            <a:r>
              <a:rPr lang="pl-PL" sz="2400" dirty="0" err="1" smtClean="0"/>
              <a:t>temperature</a:t>
            </a:r>
            <a:r>
              <a:rPr lang="pl-PL" sz="2400" dirty="0" smtClean="0"/>
              <a:t>, </a:t>
            </a:r>
            <a:r>
              <a:rPr lang="pl-PL" sz="2400" dirty="0" err="1" smtClean="0"/>
              <a:t>water</a:t>
            </a:r>
            <a:r>
              <a:rPr lang="pl-PL" sz="2400" dirty="0" smtClean="0"/>
              <a:t> </a:t>
            </a:r>
            <a:r>
              <a:rPr lang="pl-PL" sz="2400" dirty="0" err="1" smtClean="0"/>
              <a:t>vapor</a:t>
            </a:r>
            <a:r>
              <a:rPr lang="pl-PL" sz="2400" dirty="0" smtClean="0"/>
              <a:t>, </a:t>
            </a:r>
            <a:r>
              <a:rPr lang="pl-PL" sz="2400" dirty="0" err="1" smtClean="0"/>
              <a:t>relative</a:t>
            </a:r>
            <a:r>
              <a:rPr lang="pl-PL" sz="2400" dirty="0" smtClean="0"/>
              <a:t> </a:t>
            </a:r>
            <a:r>
              <a:rPr lang="pl-PL" sz="2400" dirty="0" err="1" smtClean="0"/>
              <a:t>humidity</a:t>
            </a:r>
            <a:r>
              <a:rPr lang="pl-PL" sz="2400" dirty="0" smtClean="0"/>
              <a:t>, and (</a:t>
            </a:r>
            <a:r>
              <a:rPr lang="pl-PL" sz="2400" dirty="0" err="1" smtClean="0"/>
              <a:t>with</a:t>
            </a:r>
            <a:r>
              <a:rPr lang="pl-PL" sz="2400" dirty="0" smtClean="0"/>
              <a:t> </a:t>
            </a:r>
            <a:r>
              <a:rPr lang="pl-PL" sz="2400" dirty="0" err="1" smtClean="0"/>
              <a:t>optional</a:t>
            </a:r>
            <a:r>
              <a:rPr lang="pl-PL" sz="2400" dirty="0" smtClean="0"/>
              <a:t> IRT) </a:t>
            </a:r>
            <a:r>
              <a:rPr lang="pl-PL" sz="2400" dirty="0" err="1" smtClean="0"/>
              <a:t>liquid</a:t>
            </a:r>
            <a:r>
              <a:rPr lang="pl-PL" sz="2400" dirty="0" smtClean="0"/>
              <a:t> </a:t>
            </a:r>
            <a:r>
              <a:rPr lang="pl-PL" sz="2400" dirty="0" err="1" smtClean="0"/>
              <a:t>profiles</a:t>
            </a:r>
            <a:r>
              <a:rPr lang="pl-PL" sz="2400" dirty="0" smtClean="0"/>
              <a:t> </a:t>
            </a:r>
            <a:r>
              <a:rPr lang="pl-PL" sz="2400" dirty="0" err="1" smtClean="0"/>
              <a:t>from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surface</a:t>
            </a:r>
            <a:r>
              <a:rPr lang="pl-PL" sz="2400" dirty="0" smtClean="0"/>
              <a:t> to 10 km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Pomiary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W ramach cyklu pomiarowego radiometr wykonuje pomiary w kierunku ciała doskonale czarnego </a:t>
            </a:r>
          </a:p>
          <a:p>
            <a:r>
              <a:rPr lang="pl-PL" sz="2400" dirty="0" smtClean="0"/>
              <a:t>Radiometr mikrofalowy wykonuje </a:t>
            </a:r>
            <a:r>
              <a:rPr lang="pl-PL" sz="2400" dirty="0" err="1" smtClean="0"/>
              <a:t>skan</a:t>
            </a:r>
            <a:r>
              <a:rPr lang="pl-PL" sz="2400" dirty="0" smtClean="0"/>
              <a:t> nieboskłonu dla różnych kątów zenitalnych</a:t>
            </a:r>
          </a:p>
          <a:p>
            <a:r>
              <a:rPr lang="pl-PL" sz="2400" dirty="0" err="1" smtClean="0"/>
              <a:t>Radiancja</a:t>
            </a:r>
            <a:r>
              <a:rPr lang="pl-PL" sz="2400" dirty="0" smtClean="0"/>
              <a:t> dla </a:t>
            </a:r>
            <a:r>
              <a:rPr lang="pl-PL" sz="2400" dirty="0" smtClean="0"/>
              <a:t>różnych katów zenitalnych </a:t>
            </a:r>
            <a:r>
              <a:rPr lang="pl-PL" sz="2400" dirty="0" smtClean="0"/>
              <a:t>i różnych długości </a:t>
            </a:r>
            <a:r>
              <a:rPr lang="pl-PL" sz="2400" dirty="0" smtClean="0"/>
              <a:t>fali </a:t>
            </a:r>
            <a:r>
              <a:rPr lang="pl-PL" sz="2400" dirty="0" smtClean="0"/>
              <a:t>zawiera informacje </a:t>
            </a:r>
            <a:r>
              <a:rPr lang="pl-PL" sz="2400" dirty="0" smtClean="0"/>
              <a:t>o profilu temperatury powietrza oraz zawartości pary wodnej </a:t>
            </a:r>
            <a:r>
              <a:rPr lang="pl-PL" sz="2400" dirty="0" smtClean="0"/>
              <a:t>(wilgotności powietrza). 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3113" y="1690688"/>
            <a:ext cx="50577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Wyznaczanie temperatury radiacyjnej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525963"/>
          </a:xfrm>
        </p:spPr>
        <p:txBody>
          <a:bodyPr>
            <a:normAutofit/>
          </a:bodyPr>
          <a:lstStyle/>
          <a:p>
            <a:r>
              <a:rPr lang="pl-PL" sz="2400" dirty="0" smtClean="0"/>
              <a:t>Dla każdej długości fali przyrząd wyznacza temperaturę radiacyjną ze wzoru:</a:t>
            </a:r>
          </a:p>
          <a:p>
            <a:endParaRPr lang="pl-PL" sz="2400" dirty="0" smtClean="0"/>
          </a:p>
          <a:p>
            <a:endParaRPr lang="pl-PL" sz="2400" dirty="0" smtClean="0"/>
          </a:p>
          <a:p>
            <a:r>
              <a:rPr lang="pl-PL" sz="2400" dirty="0" smtClean="0"/>
              <a:t>gdzie T</a:t>
            </a:r>
            <a:r>
              <a:rPr lang="pl-PL" sz="2400" baseline="-25000" dirty="0" smtClean="0"/>
              <a:t>ref</a:t>
            </a:r>
            <a:r>
              <a:rPr lang="pl-PL" sz="2400" dirty="0" smtClean="0"/>
              <a:t> jest temperaturą ciała doskonale czarnego (wywnętrz radiometru) w temperaturze zbliżonej do otoczenia, G współczynnik kalibracyjny, </a:t>
            </a:r>
            <a:r>
              <a:rPr lang="pl-PL" sz="2400" dirty="0" err="1" smtClean="0"/>
              <a:t>V</a:t>
            </a:r>
            <a:r>
              <a:rPr lang="pl-PL" sz="2400" baseline="-25000" dirty="0" err="1" smtClean="0"/>
              <a:t>rev</a:t>
            </a:r>
            <a:r>
              <a:rPr lang="pl-PL" sz="2400" dirty="0" smtClean="0"/>
              <a:t> i </a:t>
            </a:r>
            <a:r>
              <a:rPr lang="pl-PL" sz="2400" dirty="0" err="1" smtClean="0"/>
              <a:t>V</a:t>
            </a:r>
            <a:r>
              <a:rPr lang="pl-PL" sz="2400" baseline="-25000" dirty="0" err="1" smtClean="0"/>
              <a:t>sky</a:t>
            </a:r>
            <a:r>
              <a:rPr lang="pl-PL" sz="2400" dirty="0" smtClean="0"/>
              <a:t> oznaczają napięcia zmierzone odpowiednio dla ciała doskonale czarnego i nieboskłonu. </a:t>
            </a:r>
          </a:p>
          <a:p>
            <a:endParaRPr lang="en-US" sz="2400" dirty="0"/>
          </a:p>
        </p:txBody>
      </p:sp>
      <p:graphicFrame>
        <p:nvGraphicFramePr>
          <p:cNvPr id="39939" name="Object 4"/>
          <p:cNvGraphicFramePr>
            <a:graphicFrameLocks noChangeAspect="1"/>
          </p:cNvGraphicFramePr>
          <p:nvPr/>
        </p:nvGraphicFramePr>
        <p:xfrm>
          <a:off x="827584" y="1916832"/>
          <a:ext cx="2518618" cy="791167"/>
        </p:xfrm>
        <a:graphic>
          <a:graphicData uri="http://schemas.openxmlformats.org/presentationml/2006/ole">
            <p:oleObj spid="_x0000_s39939" name="Równanie" r:id="rId3" imgW="133344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Algorytm oparty na sieciach neuronowych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28801"/>
            <a:ext cx="8507288" cy="1728192"/>
          </a:xfrm>
        </p:spPr>
        <p:txBody>
          <a:bodyPr>
            <a:normAutofit/>
          </a:bodyPr>
          <a:lstStyle/>
          <a:p>
            <a:r>
              <a:rPr lang="pl-PL" sz="2400" dirty="0" smtClean="0"/>
              <a:t>Algorytm jest trenowany na zestawie profili radiosondażowych</a:t>
            </a:r>
          </a:p>
          <a:p>
            <a:r>
              <a:rPr lang="pl-PL" sz="2400" dirty="0" smtClean="0"/>
              <a:t>Algorytm oparty jest na module transferu promieniowania w zakresie mikrofal </a:t>
            </a:r>
          </a:p>
          <a:p>
            <a:r>
              <a:rPr lang="pl-PL" sz="2400" dirty="0" smtClean="0"/>
              <a:t>Program RAOB </a:t>
            </a:r>
            <a:endParaRPr lang="en-US" sz="2400" dirty="0"/>
          </a:p>
        </p:txBody>
      </p:sp>
      <p:pic>
        <p:nvPicPr>
          <p:cNvPr id="40962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564904"/>
            <a:ext cx="5724128" cy="4293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Inny algorytm do wyznaczania profilu temperatury</a:t>
            </a:r>
            <a:endParaRPr lang="en-US" sz="3200" b="1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140968"/>
            <a:ext cx="7026413" cy="149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060848"/>
            <a:ext cx="5252226" cy="6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797152"/>
            <a:ext cx="137469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2564904"/>
            <a:ext cx="2100360" cy="58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395536" y="1700808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Minimalizacja funkcji kosztu</a:t>
            </a:r>
            <a:endParaRPr lang="en-US" sz="24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39552" y="530120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gdzie x jest wektorem temperatury na różnych wysokościach, y jest wektorem obserwacji </a:t>
            </a:r>
            <a:r>
              <a:rPr lang="pl-PL" sz="2400" smtClean="0"/>
              <a:t>temperatury radiacyjnej.  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/>
              <a:t>Przykładowe wyniki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28190"/>
            <a:ext cx="4860032" cy="381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237312"/>
            <a:ext cx="4476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4538" y="2348880"/>
            <a:ext cx="460946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2F3685-680F-4AB2-BAF0-7E122B820C22}" type="slidenum">
              <a:rPr lang="en-US"/>
              <a:pPr/>
              <a:t>17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>
                <a:latin typeface="Arial" charset="0"/>
              </a:rPr>
              <a:t>Pomiary satelitarne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AMSU</a:t>
            </a:r>
            <a:r>
              <a:rPr lang="pl-PL" sz="2400" dirty="0" smtClean="0">
                <a:latin typeface="Arial" charset="0"/>
              </a:rPr>
              <a:t> (</a:t>
            </a:r>
            <a:r>
              <a:rPr lang="pl-PL" sz="2400" dirty="0" err="1" smtClean="0">
                <a:latin typeface="Arial" charset="0"/>
              </a:rPr>
              <a:t>Advanced</a:t>
            </a:r>
            <a:r>
              <a:rPr lang="pl-PL" sz="2400" dirty="0" smtClean="0">
                <a:latin typeface="Arial" charset="0"/>
              </a:rPr>
              <a:t> </a:t>
            </a:r>
            <a:r>
              <a:rPr lang="pl-PL" sz="2400" dirty="0" err="1" smtClean="0">
                <a:latin typeface="Arial" charset="0"/>
              </a:rPr>
              <a:t>Microwave</a:t>
            </a:r>
            <a:r>
              <a:rPr lang="pl-PL" sz="2400" dirty="0" smtClean="0">
                <a:latin typeface="Arial" charset="0"/>
              </a:rPr>
              <a:t> </a:t>
            </a:r>
            <a:r>
              <a:rPr lang="pl-PL" sz="2400" dirty="0" err="1" smtClean="0">
                <a:latin typeface="Arial" charset="0"/>
              </a:rPr>
              <a:t>Sounding</a:t>
            </a:r>
            <a:r>
              <a:rPr lang="pl-PL" sz="2400" dirty="0" smtClean="0">
                <a:latin typeface="Arial" charset="0"/>
              </a:rPr>
              <a:t> Unit) na NOAA15</a:t>
            </a:r>
          </a:p>
          <a:p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AMSU-A</a:t>
            </a:r>
            <a:r>
              <a:rPr lang="pl-PL" sz="2400" dirty="0" smtClean="0">
                <a:latin typeface="Arial" charset="0"/>
              </a:rPr>
              <a:t> 1998</a:t>
            </a:r>
          </a:p>
          <a:p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AMSU-A</a:t>
            </a:r>
            <a:r>
              <a:rPr lang="pl-PL" sz="2400" dirty="0" smtClean="0">
                <a:latin typeface="Arial" charset="0"/>
              </a:rPr>
              <a:t> 15 kanałowy, </a:t>
            </a:r>
            <a:r>
              <a:rPr lang="pl-PL" sz="2400" dirty="0" err="1" smtClean="0">
                <a:latin typeface="Arial" charset="0"/>
              </a:rPr>
              <a:t>skan</a:t>
            </a:r>
            <a:r>
              <a:rPr lang="pl-PL" sz="2400" dirty="0" smtClean="0">
                <a:latin typeface="Arial" charset="0"/>
              </a:rPr>
              <a:t> poprzeczny</a:t>
            </a:r>
          </a:p>
          <a:p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AMSU-B</a:t>
            </a:r>
            <a:r>
              <a:rPr lang="pl-PL" sz="2400" dirty="0" smtClean="0">
                <a:latin typeface="Arial" charset="0"/>
              </a:rPr>
              <a:t> 5 kanałowy</a:t>
            </a:r>
          </a:p>
          <a:p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MSPPS</a:t>
            </a:r>
            <a:r>
              <a:rPr lang="pl-PL" sz="2400" dirty="0" smtClean="0">
                <a:latin typeface="Arial" charset="0"/>
              </a:rPr>
              <a:t> (</a:t>
            </a:r>
            <a:r>
              <a:rPr lang="pl-PL" sz="2400" dirty="0" err="1" smtClean="0">
                <a:latin typeface="Arial" charset="0"/>
              </a:rPr>
              <a:t>Microwave</a:t>
            </a:r>
            <a:r>
              <a:rPr lang="pl-PL" sz="2400" dirty="0" smtClean="0">
                <a:latin typeface="Arial" charset="0"/>
              </a:rPr>
              <a:t> </a:t>
            </a:r>
            <a:r>
              <a:rPr lang="pl-PL" sz="2400" dirty="0" err="1" smtClean="0">
                <a:latin typeface="Arial" charset="0"/>
              </a:rPr>
              <a:t>Surface</a:t>
            </a:r>
            <a:r>
              <a:rPr lang="pl-PL" sz="2400" dirty="0" smtClean="0">
                <a:latin typeface="Arial" charset="0"/>
              </a:rPr>
              <a:t> and </a:t>
            </a:r>
            <a:r>
              <a:rPr lang="pl-PL" sz="2400" dirty="0" err="1" smtClean="0">
                <a:latin typeface="Arial" charset="0"/>
              </a:rPr>
              <a:t>Precipitation</a:t>
            </a:r>
            <a:r>
              <a:rPr lang="pl-PL" sz="2400" dirty="0" smtClean="0">
                <a:latin typeface="Arial" charset="0"/>
              </a:rPr>
              <a:t> Products System)</a:t>
            </a:r>
          </a:p>
          <a:p>
            <a:r>
              <a:rPr lang="pl-PL" sz="2400" dirty="0" smtClean="0">
                <a:latin typeface="Arial" charset="0"/>
              </a:rPr>
              <a:t>SSM/I – </a:t>
            </a:r>
            <a:r>
              <a:rPr lang="pl-PL" sz="2400" dirty="0" err="1" smtClean="0">
                <a:latin typeface="Arial" charset="0"/>
              </a:rPr>
              <a:t>Special</a:t>
            </a:r>
            <a:r>
              <a:rPr lang="pl-PL" sz="2400" dirty="0" smtClean="0">
                <a:latin typeface="Arial" charset="0"/>
              </a:rPr>
              <a:t> Sensor </a:t>
            </a:r>
            <a:r>
              <a:rPr lang="pl-PL" sz="2400" dirty="0" err="1" smtClean="0">
                <a:latin typeface="Arial" charset="0"/>
              </a:rPr>
              <a:t>Microwave</a:t>
            </a:r>
            <a:r>
              <a:rPr lang="pl-PL" sz="2400" dirty="0" smtClean="0">
                <a:latin typeface="Arial" charset="0"/>
              </a:rPr>
              <a:t> </a:t>
            </a:r>
            <a:r>
              <a:rPr lang="pl-PL" sz="2400" dirty="0" err="1" smtClean="0">
                <a:latin typeface="Arial" charset="0"/>
              </a:rPr>
              <a:t>Imager</a:t>
            </a:r>
            <a:r>
              <a:rPr lang="pl-PL" sz="2400" dirty="0" smtClean="0">
                <a:latin typeface="Arial" charset="0"/>
              </a:rPr>
              <a:t>, </a:t>
            </a:r>
            <a:r>
              <a:rPr lang="pl-PL" sz="2400" dirty="0" err="1" smtClean="0">
                <a:latin typeface="Arial" charset="0"/>
                <a:hlinkClick r:id="rId2"/>
              </a:rPr>
              <a:t>www.remss.com</a:t>
            </a:r>
            <a:endParaRPr lang="pl-PL" sz="2400" dirty="0" smtClean="0">
              <a:latin typeface="Arial" charset="0"/>
            </a:endParaRPr>
          </a:p>
          <a:p>
            <a:r>
              <a:rPr lang="pl-PL" sz="2400" dirty="0" smtClean="0">
                <a:latin typeface="Arial" charset="0"/>
              </a:rPr>
              <a:t>F08SSM/I od 1987-1991</a:t>
            </a:r>
          </a:p>
          <a:p>
            <a:r>
              <a:rPr lang="pl-PL" sz="2400" dirty="0" smtClean="0">
                <a:latin typeface="Arial" charset="0"/>
              </a:rPr>
              <a:t>F15 SSM/I od 1999</a:t>
            </a:r>
          </a:p>
          <a:p>
            <a:endParaRPr lang="pl-PL" sz="2400" dirty="0" smtClean="0">
              <a:latin typeface="Arial" charset="0"/>
            </a:endParaRPr>
          </a:p>
          <a:p>
            <a:pPr>
              <a:buFontTx/>
              <a:buNone/>
            </a:pPr>
            <a:endParaRPr lang="pl-PL" sz="2400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DB9A02-E27B-4CEA-8A19-7F117FEB260A}" type="slidenum">
              <a:rPr lang="en-US"/>
              <a:pPr/>
              <a:t>18</a:t>
            </a:fld>
            <a:endParaRPr lang="en-US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0"/>
            <a:ext cx="8075613" cy="1252538"/>
          </a:xfrm>
        </p:spPr>
        <p:txBody>
          <a:bodyPr/>
          <a:lstStyle/>
          <a:p>
            <a:r>
              <a:rPr lang="pl-PL" sz="2400" smtClean="0">
                <a:solidFill>
                  <a:schemeClr val="tx2"/>
                </a:solidFill>
                <a:latin typeface="Arial" charset="0"/>
              </a:rPr>
              <a:t>Brigthness temperature</a:t>
            </a:r>
            <a:r>
              <a:rPr lang="pl-PL" sz="2400" smtClean="0">
                <a:latin typeface="Arial" charset="0"/>
              </a:rPr>
              <a:t> (radiancja) obserwowana przez satelitę w obszarze mikrofalowym ma postać: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827088" y="836613"/>
          <a:ext cx="6985000" cy="955675"/>
        </p:xfrm>
        <a:graphic>
          <a:graphicData uri="http://schemas.openxmlformats.org/presentationml/2006/ole">
            <p:oleObj spid="_x0000_s2050" name="Równanie" r:id="rId3" imgW="3619440" imgH="495000" progId="Equation.3">
              <p:embed/>
            </p:oleObj>
          </a:graphicData>
        </a:graphic>
      </p:graphicFrame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13593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</a:t>
            </a:r>
            <a:r>
              <a:rPr lang="pl-PL" sz="2400" baseline="30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p</a:t>
            </a:r>
            <a:r>
              <a:rPr lang="pl-PL" sz="2400" baseline="-25000" dirty="0">
                <a:latin typeface="Arial" charset="0"/>
                <a:sym typeface="Symbol" pitchFamily="18" charset="2"/>
              </a:rPr>
              <a:t> </a:t>
            </a:r>
            <a:r>
              <a:rPr lang="pl-PL" sz="2400" dirty="0">
                <a:latin typeface="Arial" charset="0"/>
                <a:sym typeface="Symbol" pitchFamily="18" charset="2"/>
              </a:rPr>
              <a:t>jest zdolnością emisyjna dla polaryzacji 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p</a:t>
            </a:r>
            <a:r>
              <a:rPr lang="pl-PL" sz="2400" dirty="0">
                <a:latin typeface="Arial" charset="0"/>
                <a:sym typeface="Symbol" pitchFamily="18" charset="2"/>
              </a:rPr>
              <a:t> zaś 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R</a:t>
            </a:r>
            <a:r>
              <a:rPr lang="pl-PL" sz="2400" baseline="30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p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=1-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</a:t>
            </a:r>
            <a:r>
              <a:rPr lang="pl-PL" sz="2400" baseline="30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p</a:t>
            </a:r>
            <a:r>
              <a:rPr lang="pl-PL" sz="2400" dirty="0">
                <a:latin typeface="Arial" charset="0"/>
                <a:sym typeface="Symbol" pitchFamily="18" charset="2"/>
              </a:rPr>
              <a:t> jest współczynnikiem odbicia. Pierwszy człon równania jest czynnikiem powierzchniowym, drugi zaś definiuje promieniowanie emitowane przez atmosfer trzeci zaś odpowiada promieniowaniu idącemu w dół i następnie odbitemu przez powierzchnie Ziemi. </a:t>
            </a:r>
          </a:p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  <a:sym typeface="Symbol" pitchFamily="18" charset="2"/>
              </a:rPr>
              <a:t>Jeśli założyć, że para wodna absorbuje tylko w warstwie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granicznej, gdzie temperatura </a:t>
            </a:r>
            <a:r>
              <a:rPr lang="pl-PL" sz="2400" dirty="0">
                <a:latin typeface="Arial" charset="0"/>
                <a:sym typeface="Symbol" pitchFamily="18" charset="2"/>
              </a:rPr>
              <a:t>jest stała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z wysokością i </a:t>
            </a:r>
            <a:r>
              <a:rPr lang="pl-PL" sz="2400" dirty="0">
                <a:latin typeface="Arial" charset="0"/>
                <a:sym typeface="Symbol" pitchFamily="18" charset="2"/>
              </a:rPr>
              <a:t>równa temperaturze powierzchni Ziemi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wówczas możemy </a:t>
            </a:r>
            <a:r>
              <a:rPr lang="pl-PL" sz="2400" dirty="0">
                <a:latin typeface="Arial" charset="0"/>
                <a:sym typeface="Symbol" pitchFamily="18" charset="2"/>
              </a:rPr>
              <a:t>zapisać:</a:t>
            </a:r>
          </a:p>
        </p:txBody>
      </p:sp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1403350" y="5516563"/>
          <a:ext cx="5751513" cy="1014412"/>
        </p:xfrm>
        <a:graphic>
          <a:graphicData uri="http://schemas.openxmlformats.org/presentationml/2006/ole">
            <p:oleObj spid="_x0000_s2051" name="Równanie" r:id="rId4" imgW="2806560" imgH="495000" progId="Equation.3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617BDA-BB43-4C14-8F58-32E31C673D8E}" type="slidenum">
              <a:rPr lang="en-US"/>
              <a:pPr/>
              <a:t>19</a:t>
            </a:fld>
            <a:endParaRPr 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ph idx="1"/>
          </p:nvPr>
        </p:nvGraphicFramePr>
        <p:xfrm>
          <a:off x="2038350" y="481013"/>
          <a:ext cx="3119438" cy="569912"/>
        </p:xfrm>
        <a:graphic>
          <a:graphicData uri="http://schemas.openxmlformats.org/presentationml/2006/ole">
            <p:oleObj spid="_x0000_s3074" name="Równanie" r:id="rId3" imgW="1320480" imgH="241200" progId="Equation.3">
              <p:embed/>
            </p:oleObj>
          </a:graphicData>
        </a:graphic>
      </p:graphicFrame>
      <p:sp>
        <p:nvSpPr>
          <p:cNvPr id="3080" name="Text Box 3"/>
          <p:cNvSpPr txBox="1">
            <a:spLocks noChangeArrowheads="1"/>
          </p:cNvSpPr>
          <p:nvPr/>
        </p:nvSpPr>
        <p:spPr bwMode="auto">
          <a:xfrm>
            <a:off x="323528" y="1052736"/>
            <a:ext cx="81375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Jeśli dla danej długości fali mierzymy obie składowe polaryzacyjne (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V</a:t>
            </a:r>
            <a:r>
              <a:rPr lang="pl-PL" sz="2400" dirty="0">
                <a:latin typeface="Arial" charset="0"/>
              </a:rPr>
              <a:t>- pionowa,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H</a:t>
            </a:r>
            <a:r>
              <a:rPr lang="pl-PL" sz="2400" dirty="0" err="1">
                <a:latin typeface="Arial" charset="0"/>
              </a:rPr>
              <a:t>-pozioma</a:t>
            </a:r>
            <a:r>
              <a:rPr lang="pl-PL" sz="2400" dirty="0">
                <a:latin typeface="Arial" charset="0"/>
              </a:rPr>
              <a:t>) to różnica </a:t>
            </a:r>
            <a:r>
              <a:rPr lang="pl-PL" sz="2400" dirty="0" smtClean="0">
                <a:latin typeface="Arial" charset="0"/>
              </a:rPr>
              <a:t>temperatur radiacyjnych </a:t>
            </a:r>
            <a:r>
              <a:rPr lang="pl-PL" sz="2400" dirty="0">
                <a:latin typeface="Arial" charset="0"/>
              </a:rPr>
              <a:t>dla obu składowych wynosi:</a:t>
            </a:r>
          </a:p>
        </p:txBody>
      </p:sp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563563" y="2490147"/>
          <a:ext cx="6456709" cy="675328"/>
        </p:xfrm>
        <a:graphic>
          <a:graphicData uri="http://schemas.openxmlformats.org/presentationml/2006/ole">
            <p:oleObj spid="_x0000_s3075" name="Równanie" r:id="rId4" imgW="2311200" imgH="241200" progId="Equation.3">
              <p:embed/>
            </p:oleObj>
          </a:graphicData>
        </a:graphic>
      </p:graphicFrame>
      <p:sp>
        <p:nvSpPr>
          <p:cNvPr id="3081" name="Text Box 5"/>
          <p:cNvSpPr txBox="1">
            <a:spLocks noChangeArrowheads="1"/>
          </p:cNvSpPr>
          <p:nvPr/>
        </p:nvSpPr>
        <p:spPr bwMode="auto">
          <a:xfrm>
            <a:off x="468313" y="3284538"/>
            <a:ext cx="7561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Transmisja atmosferyczna ma postać</a:t>
            </a:r>
          </a:p>
        </p:txBody>
      </p:sp>
      <p:graphicFrame>
        <p:nvGraphicFramePr>
          <p:cNvPr id="3076" name="Object 6"/>
          <p:cNvGraphicFramePr>
            <a:graphicFrameLocks noChangeAspect="1"/>
          </p:cNvGraphicFramePr>
          <p:nvPr/>
        </p:nvGraphicFramePr>
        <p:xfrm>
          <a:off x="611188" y="3789363"/>
          <a:ext cx="2238375" cy="631825"/>
        </p:xfrm>
        <a:graphic>
          <a:graphicData uri="http://schemas.openxmlformats.org/presentationml/2006/ole">
            <p:oleObj spid="_x0000_s3076" name="Równanie" r:id="rId5" imgW="901440" imgH="253800" progId="Equation.3">
              <p:embed/>
            </p:oleObj>
          </a:graphicData>
        </a:graphic>
      </p:graphicFrame>
      <p:sp>
        <p:nvSpPr>
          <p:cNvPr id="3082" name="Text Box 7"/>
          <p:cNvSpPr txBox="1">
            <a:spLocks noChangeArrowheads="1"/>
          </p:cNvSpPr>
          <p:nvPr/>
        </p:nvSpPr>
        <p:spPr bwMode="auto">
          <a:xfrm>
            <a:off x="395288" y="4508500"/>
            <a:ext cx="849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i zawiera przyczynek od pary wodnej, wody ciekłej oraz tlenu</a:t>
            </a:r>
          </a:p>
        </p:txBody>
      </p:sp>
      <p:graphicFrame>
        <p:nvGraphicFramePr>
          <p:cNvPr id="3077" name="Object 8"/>
          <p:cNvGraphicFramePr>
            <a:graphicFrameLocks noChangeAspect="1"/>
          </p:cNvGraphicFramePr>
          <p:nvPr/>
        </p:nvGraphicFramePr>
        <p:xfrm>
          <a:off x="825500" y="5316538"/>
          <a:ext cx="1955800" cy="600075"/>
        </p:xfrm>
        <a:graphic>
          <a:graphicData uri="http://schemas.openxmlformats.org/presentationml/2006/ole">
            <p:oleObj spid="_x0000_s3077" name="Równanie" r:id="rId6" imgW="787320" imgH="241200" progId="Equation.3">
              <p:embed/>
            </p:oleObj>
          </a:graphicData>
        </a:graphic>
      </p:graphicFrame>
      <p:graphicFrame>
        <p:nvGraphicFramePr>
          <p:cNvPr id="3078" name="Object 9"/>
          <p:cNvGraphicFramePr>
            <a:graphicFrameLocks noChangeAspect="1"/>
          </p:cNvGraphicFramePr>
          <p:nvPr/>
        </p:nvGraphicFramePr>
        <p:xfrm>
          <a:off x="4516438" y="5300663"/>
          <a:ext cx="1924050" cy="600075"/>
        </p:xfrm>
        <a:graphic>
          <a:graphicData uri="http://schemas.openxmlformats.org/presentationml/2006/ole">
            <p:oleObj spid="_x0000_s3078" name="Równanie" r:id="rId7" imgW="77436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56D326-0B71-405C-AEF1-D9C0EF8F0289}" type="slidenum">
              <a:rPr lang="en-US"/>
              <a:pPr/>
              <a:t>2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b="1" dirty="0" smtClean="0">
                <a:latin typeface="Arial" charset="0"/>
              </a:rPr>
              <a:t>Transfer promieniowania mikrofalowego w atmosferze.</a:t>
            </a:r>
            <a:r>
              <a:rPr lang="pl-PL" sz="4000" b="1" dirty="0" smtClean="0"/>
              <a:t>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 smtClean="0">
                <a:latin typeface="Arial" charset="0"/>
              </a:rPr>
              <a:t>W porównaniu z promieniowaniem długofalowym znaczna część promieniowania mikrofalowego padająca na powierzchnie Ziemi zostaje od niej odbita w kierunku atmosfery. </a:t>
            </a:r>
          </a:p>
          <a:p>
            <a:r>
              <a:rPr lang="pl-PL" sz="2400" smtClean="0">
                <a:latin typeface="Arial" charset="0"/>
              </a:rPr>
              <a:t>Odbite promieniowanie jest częściowo spolaryzowane.</a:t>
            </a:r>
          </a:p>
          <a:p>
            <a:r>
              <a:rPr lang="pl-PL" sz="2400" smtClean="0">
                <a:latin typeface="Arial" charset="0"/>
              </a:rPr>
              <a:t>Istnieją metody teledetekcyjne, które wykorzystują pomiary dwóch składowych polaryzacyjnych.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E9C0E0-CBDB-4D95-9690-48328FE59DB9}" type="slidenum">
              <a:rPr lang="en-US"/>
              <a:pPr/>
              <a:t>20</a:t>
            </a:fld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8913"/>
            <a:ext cx="8147050" cy="647700"/>
          </a:xfrm>
        </p:spPr>
        <p:txBody>
          <a:bodyPr/>
          <a:lstStyle/>
          <a:p>
            <a:pPr>
              <a:buFontTx/>
              <a:buNone/>
            </a:pPr>
            <a:r>
              <a:rPr lang="pl-PL" sz="2400" smtClean="0">
                <a:latin typeface="Arial" charset="0"/>
              </a:rPr>
              <a:t>po przekształceniach mamy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4284663" y="620713"/>
          <a:ext cx="4248150" cy="801687"/>
        </p:xfrm>
        <a:graphic>
          <a:graphicData uri="http://schemas.openxmlformats.org/presentationml/2006/ole">
            <p:oleObj spid="_x0000_s4098" name="Równanie" r:id="rId3" imgW="2286000" imgH="431640" progId="Equation.3">
              <p:embed/>
            </p:oleObj>
          </a:graphicData>
        </a:graphic>
      </p:graphicFrame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23850" y="1557338"/>
            <a:ext cx="842486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Stosując równanie to dla kanałów 19GHz oraz 37 </a:t>
            </a:r>
            <a:r>
              <a:rPr lang="pl-PL" sz="2400" dirty="0" err="1">
                <a:latin typeface="Arial" charset="0"/>
              </a:rPr>
              <a:t>GHz</a:t>
            </a:r>
            <a:r>
              <a:rPr lang="pl-PL" sz="2400" dirty="0">
                <a:latin typeface="Arial" charset="0"/>
              </a:rPr>
              <a:t> możemy wyznaczyć wartości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W</a:t>
            </a:r>
            <a:r>
              <a:rPr lang="pl-PL" sz="2400" dirty="0">
                <a:latin typeface="Arial" charset="0"/>
              </a:rPr>
              <a:t> oraz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w</a:t>
            </a:r>
            <a:r>
              <a:rPr lang="pl-PL" sz="2400" dirty="0">
                <a:latin typeface="Arial" charset="0"/>
              </a:rPr>
              <a:t> , które oznaczają zawartość całkowitej wody ciekłej oraz pary wodnej w pionowej kolumnie powietrza. </a:t>
            </a:r>
          </a:p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Wartości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k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</a:rPr>
              <a:t>L</a:t>
            </a:r>
            <a:r>
              <a:rPr lang="pl-PL" sz="2400" dirty="0">
                <a:latin typeface="Arial" charset="0"/>
              </a:rPr>
              <a:t> oraz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k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</a:rPr>
              <a:t>w</a:t>
            </a:r>
            <a:r>
              <a:rPr lang="pl-PL" sz="2400" dirty="0">
                <a:latin typeface="Arial" charset="0"/>
              </a:rPr>
              <a:t> są źródłem największych błędów </a:t>
            </a:r>
            <a:r>
              <a:rPr lang="pl-PL" sz="2400" dirty="0" smtClean="0">
                <a:latin typeface="Arial" charset="0"/>
              </a:rPr>
              <a:t>w powyższej metodzie. </a:t>
            </a:r>
            <a:endParaRPr lang="pl-PL" sz="2400" dirty="0" smtClean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pl-PL" sz="2400" dirty="0" smtClean="0">
                <a:latin typeface="Arial" charset="0"/>
              </a:rPr>
              <a:t>Ponadto </a:t>
            </a:r>
            <a:r>
              <a:rPr lang="pl-PL" sz="2400" dirty="0">
                <a:latin typeface="Arial" charset="0"/>
              </a:rPr>
              <a:t>jednym z największych problemów jest weryfikacja tego typu </a:t>
            </a:r>
            <a:r>
              <a:rPr lang="pl-PL" sz="2400" dirty="0" smtClean="0">
                <a:latin typeface="Arial" charset="0"/>
              </a:rPr>
              <a:t>pomiarów (np. zawartości wody ciekłej)</a:t>
            </a:r>
            <a:endParaRPr lang="pl-PL" sz="24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25660C-ACE5-4100-8307-DA8AA2B2FA23}" type="slidenum">
              <a:rPr lang="en-US"/>
              <a:pPr/>
              <a:t>21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741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148388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C53F32-F401-4670-AD2F-020F7494CE26}" type="slidenum">
              <a:rPr lang="en-US"/>
              <a:pPr/>
              <a:t>22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843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9896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8EAB50-51C1-4F6B-8287-975A7C2735E3}" type="slidenum">
              <a:rPr lang="en-US"/>
              <a:pPr/>
              <a:t>23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0"/>
            <a:ext cx="8569325" cy="6669088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pl-PL" sz="2400" dirty="0" smtClean="0">
                <a:latin typeface="Arial" charset="0"/>
              </a:rPr>
              <a:t>Zdolność emisyjna powierzchni ziemi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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zależy od temperatury ze względu na temperaturową zależność współczynnika załamania oraz stopnia sfalowania oceanu, które w przybliżeniu jest proporcjonalne do prędkości wiatru. Stad: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pl-PL" sz="2400" dirty="0" smtClean="0">
                <a:latin typeface="Arial" charset="0"/>
                <a:sym typeface="Symbol" pitchFamily="18" charset="2"/>
              </a:rPr>
              <a:t>	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= 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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(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T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s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,v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pl-PL" sz="2400" dirty="0" smtClean="0">
                <a:latin typeface="Arial" charset="0"/>
                <a:sym typeface="Symbol" pitchFamily="18" charset="2"/>
              </a:rPr>
              <a:t>Np. dla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f=37 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GHz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 </a:t>
            </a:r>
            <a:r>
              <a:rPr lang="pl-PL" sz="2400" baseline="300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H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=0.35 zaś </a:t>
            </a:r>
            <a:r>
              <a:rPr lang="pl-PL" sz="2400" baseline="300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v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=0.65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 oraz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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 zmniejsza się ze wzrostem temperatury. </a:t>
            </a:r>
          </a:p>
          <a:p>
            <a:pPr>
              <a:spcBef>
                <a:spcPct val="50000"/>
              </a:spcBef>
            </a:pPr>
            <a:r>
              <a:rPr lang="pl-PL" sz="2400" dirty="0" smtClean="0">
                <a:latin typeface="Arial" charset="0"/>
                <a:sym typeface="Symbol" pitchFamily="18" charset="2"/>
              </a:rPr>
              <a:t>Z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zależności tej wynika,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że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istnieje możliwość pomiaru prędkości wiatru powierzchniowego z dokładnością ok.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2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m/s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 oraz temperatury powierzchni Ziemi z dokładnością do kilku dziesiątych stopnia. Poprawka atmosferyczna dla niskich częstości jest mała i nie przekracza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10K.</a:t>
            </a:r>
          </a:p>
          <a:p>
            <a:pPr>
              <a:spcBef>
                <a:spcPct val="50000"/>
              </a:spcBef>
            </a:pPr>
            <a:r>
              <a:rPr lang="pl-PL" sz="2400" dirty="0" smtClean="0">
                <a:latin typeface="Arial" charset="0"/>
                <a:sym typeface="Symbol" pitchFamily="18" charset="2"/>
              </a:rPr>
              <a:t>Sytuacja nad lądem staje się znacznie trudniejsza ze względu na złożoną zależność zdolności emisyjne od typu podłoża.</a:t>
            </a:r>
          </a:p>
          <a:p>
            <a:endParaRPr lang="pl-PL" sz="24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ymbol zastępczy zawartości 4" descr="analysis_20080601_v11l30flk_00Z_sm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68671"/>
            <a:ext cx="8229600" cy="3589020"/>
          </a:xfrm>
        </p:spPr>
      </p:pic>
      <p:sp>
        <p:nvSpPr>
          <p:cNvPr id="80898" name="AutoShape 2" descr="https://podaac.jpl.nasa.gov/sites/default/files/content/analysis_20080601_v11l30flk_00Z_sm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0" y="5805264"/>
            <a:ext cx="89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Snapshot of CCMP 6-hourly wind fields on 1 June 2008 00Z. Typhoon 06W (</a:t>
            </a:r>
            <a:r>
              <a:rPr lang="en-US" dirty="0" err="1" smtClean="0"/>
              <a:t>Nakri</a:t>
            </a:r>
            <a:r>
              <a:rPr lang="en-US" dirty="0" smtClean="0"/>
              <a:t>) is visible in this image north east of the Philippines. Wind data during this time was assimilated from the following satellite instruments: </a:t>
            </a:r>
            <a:r>
              <a:rPr lang="en-US" dirty="0" err="1" smtClean="0"/>
              <a:t>QuikSCAT</a:t>
            </a:r>
            <a:r>
              <a:rPr lang="en-US" dirty="0" smtClean="0"/>
              <a:t>, SSM/I F13, SSM/I F14, TMI, and AMSRE.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95DE2F-F2D0-4673-B0D7-B60FCD27E444}" type="slidenum">
              <a:rPr lang="en-US"/>
              <a:pPr/>
              <a:t>25</a:t>
            </a:fld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33413"/>
          </a:xfrm>
        </p:spPr>
        <p:txBody>
          <a:bodyPr/>
          <a:lstStyle/>
          <a:p>
            <a:r>
              <a:rPr lang="pl-PL" sz="3200" b="1" dirty="0" smtClean="0"/>
              <a:t>Teledetekcja opadów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5175"/>
            <a:ext cx="8229600" cy="30241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Teledetekcja opadów jest bardzo trudna zarówno z powierzchni ziemi jak i satelitów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Tylko nieznaczna </a:t>
            </a:r>
            <a:r>
              <a:rPr lang="pl-PL" sz="2400" dirty="0" smtClean="0">
                <a:latin typeface="Arial" charset="0"/>
              </a:rPr>
              <a:t>część </a:t>
            </a:r>
            <a:r>
              <a:rPr lang="pl-PL" sz="2400" dirty="0" smtClean="0">
                <a:latin typeface="Arial" charset="0"/>
              </a:rPr>
              <a:t>chmur </a:t>
            </a:r>
            <a:r>
              <a:rPr lang="pl-PL" sz="2400" dirty="0" smtClean="0">
                <a:latin typeface="Arial" charset="0"/>
              </a:rPr>
              <a:t>powoduje opady atmosferyczne, a więc </a:t>
            </a:r>
            <a:r>
              <a:rPr lang="pl-PL" sz="2400" dirty="0" smtClean="0">
                <a:latin typeface="Arial" charset="0"/>
              </a:rPr>
              <a:t>w celu oszacowania wysokości opadu należy </a:t>
            </a:r>
            <a:r>
              <a:rPr lang="pl-PL" sz="2400" dirty="0" smtClean="0">
                <a:latin typeface="Arial" charset="0"/>
              </a:rPr>
              <a:t>potrafić </a:t>
            </a:r>
            <a:r>
              <a:rPr lang="pl-PL" sz="2400" dirty="0" smtClean="0">
                <a:latin typeface="Arial" charset="0"/>
              </a:rPr>
              <a:t>oddzielić chmury z których wypada opad od tych z których nie pada.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sz="2400" dirty="0" smtClean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 smtClean="0">
                <a:latin typeface="Arial" charset="0"/>
              </a:rPr>
              <a:t>1) Cloud </a:t>
            </a:r>
            <a:r>
              <a:rPr lang="pl-PL" sz="2400" dirty="0" err="1" smtClean="0">
                <a:latin typeface="Arial" charset="0"/>
              </a:rPr>
              <a:t>indexing</a:t>
            </a:r>
            <a:endParaRPr lang="pl-PL" sz="2400" dirty="0" smtClean="0">
              <a:latin typeface="Arial" charset="0"/>
            </a:endParaRP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3027363" y="3429000"/>
          <a:ext cx="1790700" cy="879475"/>
        </p:xfrm>
        <a:graphic>
          <a:graphicData uri="http://schemas.openxmlformats.org/presentationml/2006/ole">
            <p:oleObj spid="_x0000_s5122" name="Równanie" r:id="rId3" imgW="723600" imgH="342720" progId="Equation.3">
              <p:embed/>
            </p:oleObj>
          </a:graphicData>
        </a:graphic>
      </p:graphicFrame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323850" y="4437063"/>
            <a:ext cx="8496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>
                <a:latin typeface="Arial" charset="0"/>
              </a:rPr>
              <a:t> natężenie opadu,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>
                <a:latin typeface="Arial" charset="0"/>
              </a:rPr>
              <a:t> natężenie opadu związane z rodzajem chmury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>
                <a:latin typeface="Arial" charset="0"/>
              </a:rPr>
              <a:t> o frakcji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f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i</a:t>
            </a:r>
            <a:endParaRPr lang="pl-PL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2C91F0-A6A0-4EAE-9EF7-082537A553FD}" type="slidenum">
              <a:rPr lang="en-US"/>
              <a:pPr/>
              <a:t>26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569325" cy="6408737"/>
          </a:xfrm>
        </p:spPr>
        <p:txBody>
          <a:bodyPr/>
          <a:lstStyle/>
          <a:p>
            <a:pPr>
              <a:buFontTx/>
              <a:buNone/>
            </a:pPr>
            <a:r>
              <a:rPr lang="pl-PL" sz="2400" dirty="0" smtClean="0">
                <a:latin typeface="Arial" charset="0"/>
              </a:rPr>
              <a:t>2) Odbiciowość chmury</a:t>
            </a:r>
          </a:p>
          <a:p>
            <a:pPr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Motywacja</a:t>
            </a:r>
            <a:r>
              <a:rPr lang="pl-PL" sz="2400" dirty="0" smtClean="0">
                <a:latin typeface="Arial" charset="0"/>
              </a:rPr>
              <a:t>: Opady tropikalne zdeterminowane są przez chmury głębokiej konwekcji, które wykazują wysoki współczynnik odbicia.</a:t>
            </a:r>
          </a:p>
          <a:p>
            <a:pPr>
              <a:buFontTx/>
              <a:buNone/>
            </a:pPr>
            <a:r>
              <a:rPr lang="pl-PL" sz="2400" dirty="0" smtClean="0">
                <a:latin typeface="Arial" charset="0"/>
              </a:rPr>
              <a:t>Parametryzacja Garcia 1981</a:t>
            </a:r>
          </a:p>
          <a:p>
            <a:pPr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=62.6+37.4N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</a:rPr>
              <a:t>D</a:t>
            </a:r>
          </a:p>
          <a:p>
            <a:pPr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N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</a:rPr>
              <a:t>D</a:t>
            </a:r>
            <a:r>
              <a:rPr lang="pl-PL" sz="2400" dirty="0" smtClean="0">
                <a:latin typeface="Arial" charset="0"/>
              </a:rPr>
              <a:t>- liczba dni z chmurami o wysokim współczynniku odbicia</a:t>
            </a:r>
          </a:p>
          <a:p>
            <a:pPr>
              <a:buFontTx/>
              <a:buNone/>
            </a:pPr>
            <a:r>
              <a:rPr lang="pl-PL" sz="2400" dirty="0" smtClean="0">
                <a:latin typeface="Arial" charset="0"/>
              </a:rPr>
              <a:t>3)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OLR</a:t>
            </a:r>
            <a:r>
              <a:rPr lang="pl-PL" sz="2400" dirty="0" smtClean="0">
                <a:latin typeface="Arial" charset="0"/>
              </a:rPr>
              <a:t> – </a:t>
            </a:r>
            <a:r>
              <a:rPr lang="pl-PL" sz="2400" dirty="0" err="1" smtClean="0">
                <a:latin typeface="Arial" charset="0"/>
              </a:rPr>
              <a:t>Outgoing</a:t>
            </a:r>
            <a:r>
              <a:rPr lang="pl-PL" sz="2400" dirty="0" smtClean="0">
                <a:latin typeface="Arial" charset="0"/>
              </a:rPr>
              <a:t> Longwave </a:t>
            </a:r>
            <a:r>
              <a:rPr lang="pl-PL" sz="2400" dirty="0" err="1" smtClean="0">
                <a:latin typeface="Arial" charset="0"/>
              </a:rPr>
              <a:t>Radiation</a:t>
            </a:r>
            <a:r>
              <a:rPr lang="pl-PL" sz="2400" dirty="0" smtClean="0">
                <a:latin typeface="Arial" charset="0"/>
              </a:rPr>
              <a:t>. Chmury chłodniejsze (poza cirrusami) powodują większe opady niż chmury ciepłe. </a:t>
            </a:r>
          </a:p>
          <a:p>
            <a:pPr>
              <a:buFontTx/>
              <a:buNone/>
            </a:pPr>
            <a:r>
              <a:rPr lang="pl-PL" sz="2400" dirty="0" smtClean="0">
                <a:latin typeface="Arial" charset="0"/>
              </a:rPr>
              <a:t>4) Chmury o wysokim prawdopodobieństwie opadu mają niską temperaturę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</a:rPr>
              <a:t>b</a:t>
            </a:r>
            <a:r>
              <a:rPr lang="pl-PL" sz="2400" dirty="0" smtClean="0">
                <a:latin typeface="Arial" charset="0"/>
              </a:rPr>
              <a:t> (w dalekiej podczerwieni) oraz wysoki współczynnik odbicia w obszarze widzialnym. </a:t>
            </a:r>
          </a:p>
          <a:p>
            <a:pPr>
              <a:buFontTx/>
              <a:buNone/>
            </a:pPr>
            <a:endParaRPr lang="pl-PL" sz="2400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E59D70-7D79-4B47-99D7-5EB96A841417}" type="slidenum">
              <a:rPr lang="en-US"/>
              <a:pPr/>
              <a:t>27</a:t>
            </a:fld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8229600" cy="489743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l-PL" sz="2400" dirty="0" smtClean="0">
                <a:latin typeface="Arial" charset="0"/>
              </a:rPr>
              <a:t>5) Metody mikrofalowe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Promieniowanie to penetruje chmury gdyż krople chmurowe słabo oddziaływają z mikrofalami.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Krople deszczowe silnie oddziaływają </a:t>
            </a:r>
            <a:r>
              <a:rPr lang="pl-PL" sz="2400" dirty="0" smtClean="0">
                <a:latin typeface="Arial" charset="0"/>
              </a:rPr>
              <a:t>z mikrofalami</a:t>
            </a:r>
            <a:endParaRPr lang="pl-PL" sz="24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Niska rozdzielczość przestrzenna przyrządów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Nie można odróżnić kropel wody od kryształków lodu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 smtClean="0">
                <a:latin typeface="Arial" charset="0"/>
              </a:rPr>
              <a:t>Jednak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Kryształy głównie rozpraszają promieniowanie mikrofalowe, zaś kropelki je absorbują (rozpraszania kropel czasami jednak zaniedbać nie można) 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Rozkład wielkości kropel deszczowych można opisywać rożnym rozkładami jednak dość często stosuje się rozkład </a:t>
            </a:r>
            <a:r>
              <a:rPr lang="pl-PL" sz="2400" dirty="0" err="1" smtClean="0">
                <a:latin typeface="Arial" charset="0"/>
              </a:rPr>
              <a:t>Mashalla-Palmera</a:t>
            </a:r>
            <a:endParaRPr lang="pl-PL" sz="2400" dirty="0" smtClean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pl-PL" sz="2400" dirty="0" smtClean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pl-PL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pl-PL" sz="2400" dirty="0" smtClean="0"/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4716463" y="5013325"/>
          <a:ext cx="2509837" cy="714375"/>
        </p:xfrm>
        <a:graphic>
          <a:graphicData uri="http://schemas.openxmlformats.org/presentationml/2006/ole">
            <p:oleObj spid="_x0000_s6146" name="Równanie" r:id="rId3" imgW="952200" imgH="241200" progId="Equation.3">
              <p:embed/>
            </p:oleObj>
          </a:graphicData>
        </a:graphic>
      </p:graphicFrame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323850" y="5805488"/>
            <a:ext cx="856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gdzie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N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o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=8 10</a:t>
            </a:r>
            <a:r>
              <a:rPr lang="pl-PL" baseline="30000">
                <a:solidFill>
                  <a:schemeClr val="folHlink"/>
                </a:solidFill>
                <a:latin typeface="Arial" charset="0"/>
              </a:rPr>
              <a:t>-3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m</a:t>
            </a:r>
            <a:r>
              <a:rPr lang="pl-PL" baseline="30000">
                <a:solidFill>
                  <a:schemeClr val="folHlink"/>
                </a:solidFill>
                <a:latin typeface="Arial" charset="0"/>
              </a:rPr>
              <a:t>3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mm</a:t>
            </a:r>
            <a:r>
              <a:rPr lang="pl-PL" baseline="30000">
                <a:solidFill>
                  <a:schemeClr val="folHlink"/>
                </a:solidFill>
                <a:latin typeface="Arial" charset="0"/>
              </a:rPr>
              <a:t>-1</a:t>
            </a:r>
            <a:r>
              <a:rPr lang="pl-PL">
                <a:latin typeface="Arial" charset="0"/>
              </a:rPr>
              <a:t> ale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N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o</a:t>
            </a:r>
            <a:r>
              <a:rPr lang="pl-PL">
                <a:latin typeface="Arial" charset="0"/>
              </a:rPr>
              <a:t> zależy od typu opadu</a:t>
            </a:r>
          </a:p>
        </p:txBody>
      </p:sp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1331913" y="6256338"/>
          <a:ext cx="2241550" cy="601662"/>
        </p:xfrm>
        <a:graphic>
          <a:graphicData uri="http://schemas.openxmlformats.org/presentationml/2006/ole">
            <p:oleObj spid="_x0000_s6147" name="Równanie" r:id="rId4" imgW="8506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Symbol zastępczy numeru slajdu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20B899-4D46-445A-AC9C-DC5E01489EDC}" type="slidenum">
              <a:rPr lang="en-US"/>
              <a:pPr/>
              <a:t>28</a:t>
            </a:fld>
            <a:endParaRPr lang="en-US"/>
          </a:p>
        </p:txBody>
      </p:sp>
      <p:sp>
        <p:nvSpPr>
          <p:cNvPr id="717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8913"/>
            <a:ext cx="6994525" cy="576262"/>
          </a:xfrm>
        </p:spPr>
        <p:txBody>
          <a:bodyPr/>
          <a:lstStyle/>
          <a:p>
            <a:r>
              <a:rPr lang="pl-PL" sz="2800" smtClean="0"/>
              <a:t>Współczynnik ekstynkcji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4572000" y="188640"/>
          <a:ext cx="2935288" cy="946150"/>
        </p:xfrm>
        <a:graphic>
          <a:graphicData uri="http://schemas.openxmlformats.org/presentationml/2006/ole">
            <p:oleObj spid="_x0000_s7170" name="Równanie" r:id="rId3" imgW="1536480" imgH="495000" progId="Equation.3">
              <p:embed/>
            </p:oleObj>
          </a:graphicData>
        </a:graphic>
      </p:graphicFrame>
      <p:sp>
        <p:nvSpPr>
          <p:cNvPr id="7176" name="Text Box 4"/>
          <p:cNvSpPr txBox="1">
            <a:spLocks noChangeArrowheads="1"/>
          </p:cNvSpPr>
          <p:nvPr/>
        </p:nvSpPr>
        <p:spPr bwMode="auto">
          <a:xfrm>
            <a:off x="395288" y="1341438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Wracamy do równania transferu mikrofal w atmosferze.</a:t>
            </a:r>
          </a:p>
        </p:txBody>
      </p:sp>
      <p:graphicFrame>
        <p:nvGraphicFramePr>
          <p:cNvPr id="7171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323850" y="1844675"/>
          <a:ext cx="6257925" cy="787400"/>
        </p:xfrm>
        <a:graphic>
          <a:graphicData uri="http://schemas.openxmlformats.org/presentationml/2006/ole">
            <p:oleObj spid="_x0000_s7171" name="Równanie" r:id="rId4" imgW="3784320" imgH="495000" progId="Equation.3">
              <p:embed/>
            </p:oleObj>
          </a:graphicData>
        </a:graphic>
      </p:graphicFrame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250825" y="2852738"/>
            <a:ext cx="84248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Założymy, że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 dirty="0">
                <a:latin typeface="Arial" charset="0"/>
              </a:rPr>
              <a:t> jest stała w warstwie gdzie mamy krople deszczu oraz, że objętościowy współczynnik absorpcji jest bliski zero wszędzie poza </a:t>
            </a:r>
            <a:r>
              <a:rPr lang="pl-PL" dirty="0" smtClean="0">
                <a:latin typeface="Arial" charset="0"/>
              </a:rPr>
              <a:t>warstwą, gdzie występują krople deszczu.</a:t>
            </a:r>
            <a:endParaRPr lang="pl-PL" dirty="0">
              <a:latin typeface="Arial" charset="0"/>
            </a:endParaRPr>
          </a:p>
        </p:txBody>
      </p:sp>
      <p:graphicFrame>
        <p:nvGraphicFramePr>
          <p:cNvPr id="7172" name="Object 7"/>
          <p:cNvGraphicFramePr>
            <a:graphicFrameLocks noChangeAspect="1"/>
          </p:cNvGraphicFramePr>
          <p:nvPr/>
        </p:nvGraphicFramePr>
        <p:xfrm>
          <a:off x="395288" y="4076700"/>
          <a:ext cx="3384550" cy="915988"/>
        </p:xfrm>
        <a:graphic>
          <a:graphicData uri="http://schemas.openxmlformats.org/presentationml/2006/ole">
            <p:oleObj spid="_x0000_s7172" name="Równanie" r:id="rId5" imgW="1828800" imgH="495000" progId="Equation.3">
              <p:embed/>
            </p:oleObj>
          </a:graphicData>
        </a:graphic>
      </p:graphicFrame>
      <p:sp>
        <p:nvSpPr>
          <p:cNvPr id="7178" name="Text Box 8"/>
          <p:cNvSpPr txBox="1">
            <a:spLocks noChangeArrowheads="1"/>
          </p:cNvSpPr>
          <p:nvPr/>
        </p:nvSpPr>
        <p:spPr bwMode="auto">
          <a:xfrm>
            <a:off x="250825" y="5084763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Temperatura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b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>
                <a:latin typeface="Arial" charset="0"/>
              </a:rPr>
              <a:t>w kierunku nadiru ma postać.</a:t>
            </a:r>
          </a:p>
        </p:txBody>
      </p:sp>
      <p:graphicFrame>
        <p:nvGraphicFramePr>
          <p:cNvPr id="7173" name="Object 9"/>
          <p:cNvGraphicFramePr>
            <a:graphicFrameLocks noChangeAspect="1"/>
          </p:cNvGraphicFramePr>
          <p:nvPr/>
        </p:nvGraphicFramePr>
        <p:xfrm>
          <a:off x="395288" y="5734050"/>
          <a:ext cx="5837237" cy="600075"/>
        </p:xfrm>
        <a:graphic>
          <a:graphicData uri="http://schemas.openxmlformats.org/presentationml/2006/ole">
            <p:oleObj spid="_x0000_s7173" name="Równanie" r:id="rId6" imgW="2717640" imgH="279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23BB4E-6565-4C3B-A0CB-B937C68A2EF4}" type="slidenum">
              <a:rPr lang="en-US"/>
              <a:pPr/>
              <a:t>29</a:t>
            </a:fld>
            <a:endParaRPr lang="en-US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ph/>
          </p:nvPr>
        </p:nvGraphicFramePr>
        <p:xfrm>
          <a:off x="2843213" y="981075"/>
          <a:ext cx="4319587" cy="865188"/>
        </p:xfrm>
        <a:graphic>
          <a:graphicData uri="http://schemas.openxmlformats.org/presentationml/2006/ole">
            <p:oleObj spid="_x0000_s8194" name="Równanie" r:id="rId3" imgW="2539800" imgH="507960" progId="Equation.3">
              <p:embed/>
            </p:oleObj>
          </a:graphicData>
        </a:graphic>
      </p:graphicFrame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323850" y="0"/>
            <a:ext cx="8135938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gdzie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</a:t>
            </a:r>
            <a:r>
              <a:rPr lang="pl-PL" baseline="30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*</a:t>
            </a:r>
            <a:r>
              <a:rPr lang="pl-PL">
                <a:latin typeface="Arial" charset="0"/>
                <a:sym typeface="Symbol" pitchFamily="18" charset="2"/>
              </a:rPr>
              <a:t> jest grubością optyczną związaną z absorpcją przez krople deszczu i wynosi:</a:t>
            </a:r>
          </a:p>
          <a:p>
            <a:pPr eaLnBrk="1" hangingPunct="1"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*=k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e,rain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z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rain</a:t>
            </a:r>
            <a:endParaRPr lang="pl-PL">
              <a:solidFill>
                <a:schemeClr val="folHlink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395288" y="2133600"/>
            <a:ext cx="770572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Z równania tego wynika: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arenR"/>
            </a:pPr>
            <a:r>
              <a:rPr lang="pl-PL" dirty="0">
                <a:latin typeface="Arial" charset="0"/>
              </a:rPr>
              <a:t>Przy braku deszczu </a:t>
            </a: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* =0</a:t>
            </a:r>
            <a:r>
              <a:rPr lang="pl-PL" dirty="0">
                <a:latin typeface="Arial" charset="0"/>
                <a:sym typeface="Symbol" pitchFamily="18" charset="2"/>
              </a:rPr>
              <a:t> 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pl-PL" dirty="0">
                <a:latin typeface="Arial" charset="0"/>
                <a:sym typeface="Symbol" pitchFamily="18" charset="2"/>
              </a:rPr>
              <a:t>Zdolność emisyjna jest mała dla powierzchni wody i około 0.9 dla suchego lądu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pl-PL" dirty="0">
                <a:latin typeface="Arial" charset="0"/>
                <a:sym typeface="Symbol" pitchFamily="18" charset="2"/>
              </a:rPr>
              <a:t>2) Przy wzroście </a:t>
            </a:r>
            <a:r>
              <a:rPr lang="pl-PL" dirty="0" smtClean="0">
                <a:latin typeface="Arial" charset="0"/>
                <a:sym typeface="Symbol" pitchFamily="18" charset="2"/>
              </a:rPr>
              <a:t>natężenia opadu </a:t>
            </a: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b</a:t>
            </a:r>
            <a:r>
              <a:rPr lang="pl-PL" dirty="0">
                <a:latin typeface="Arial" charset="0"/>
                <a:sym typeface="Symbol" pitchFamily="18" charset="2"/>
              </a:rPr>
              <a:t> dąży do temperatury atmosfery . Dlatego nad </a:t>
            </a:r>
            <a:r>
              <a:rPr lang="pl-PL" dirty="0" smtClean="0">
                <a:latin typeface="Arial" charset="0"/>
                <a:sym typeface="Symbol" pitchFamily="18" charset="2"/>
              </a:rPr>
              <a:t>powierzchnią </a:t>
            </a:r>
            <a:r>
              <a:rPr lang="pl-PL" dirty="0">
                <a:latin typeface="Arial" charset="0"/>
                <a:sym typeface="Symbol" pitchFamily="18" charset="2"/>
              </a:rPr>
              <a:t>oceanu </a:t>
            </a: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b</a:t>
            </a:r>
            <a:r>
              <a:rPr lang="pl-PL" baseline="-25000" dirty="0">
                <a:latin typeface="Arial" charset="0"/>
                <a:sym typeface="Symbol" pitchFamily="18" charset="2"/>
              </a:rPr>
              <a:t> </a:t>
            </a:r>
            <a:r>
              <a:rPr lang="pl-PL" dirty="0">
                <a:latin typeface="Arial" charset="0"/>
                <a:sym typeface="Symbol" pitchFamily="18" charset="2"/>
              </a:rPr>
              <a:t>rośnie silnie ze wzrostem natężenia opadu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pl-PL" dirty="0">
                <a:latin typeface="Arial" charset="0"/>
                <a:sym typeface="Symbol" pitchFamily="18" charset="2"/>
              </a:rPr>
              <a:t>Opad można łatwo wyznaczyć nad </a:t>
            </a:r>
            <a:r>
              <a:rPr lang="pl-PL" dirty="0" smtClean="0">
                <a:latin typeface="Arial" charset="0"/>
                <a:sym typeface="Symbol" pitchFamily="18" charset="2"/>
              </a:rPr>
              <a:t>oceanem, </a:t>
            </a:r>
            <a:r>
              <a:rPr lang="pl-PL" dirty="0">
                <a:latin typeface="Arial" charset="0"/>
                <a:sym typeface="Symbol" pitchFamily="18" charset="2"/>
              </a:rPr>
              <a:t>zaś nad lądem zmiana </a:t>
            </a: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b</a:t>
            </a:r>
            <a:r>
              <a:rPr lang="pl-PL" dirty="0">
                <a:latin typeface="Arial" charset="0"/>
                <a:sym typeface="Symbol" pitchFamily="18" charset="2"/>
              </a:rPr>
              <a:t> związana z natężeniem opadu jest </a:t>
            </a:r>
            <a:r>
              <a:rPr lang="pl-PL" dirty="0" smtClean="0">
                <a:latin typeface="Arial" charset="0"/>
                <a:sym typeface="Symbol" pitchFamily="18" charset="2"/>
              </a:rPr>
              <a:t>mała.</a:t>
            </a:r>
            <a:endParaRPr lang="pl-PL" dirty="0"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7740650" y="1268413"/>
          <a:ext cx="1203325" cy="461962"/>
        </p:xfrm>
        <a:graphic>
          <a:graphicData uri="http://schemas.openxmlformats.org/presentationml/2006/ole">
            <p:oleObj spid="_x0000_s8195" name="Równanie" r:id="rId4" imgW="660240" imgH="253800" progId="Equation.3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F0FD98-822B-4658-92B0-7FF1BC81F83C}" type="slidenum">
              <a:rPr lang="en-US"/>
              <a:pPr/>
              <a:t>3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5888"/>
            <a:ext cx="8204076" cy="720725"/>
          </a:xfrm>
        </p:spPr>
        <p:txBody>
          <a:bodyPr>
            <a:normAutofit fontScale="90000"/>
          </a:bodyPr>
          <a:lstStyle/>
          <a:p>
            <a:r>
              <a:rPr lang="pl-PL" sz="2800" dirty="0" smtClean="0">
                <a:latin typeface="Arial" charset="0"/>
              </a:rPr>
              <a:t>Porównanie promieniowania </a:t>
            </a:r>
            <a:br>
              <a:rPr lang="pl-PL" sz="2800" dirty="0" smtClean="0">
                <a:latin typeface="Arial" charset="0"/>
              </a:rPr>
            </a:br>
            <a:r>
              <a:rPr lang="pl-PL" sz="2800" dirty="0" smtClean="0">
                <a:latin typeface="Arial" charset="0"/>
              </a:rPr>
              <a:t>długofalowego i mikrofalowego</a:t>
            </a:r>
          </a:p>
        </p:txBody>
      </p:sp>
      <p:pic>
        <p:nvPicPr>
          <p:cNvPr id="1331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938213"/>
            <a:ext cx="7523163" cy="59197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Reżimy rozpraszania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00808"/>
            <a:ext cx="5638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CBFE8C-93CB-416E-885D-9F59BC465513}" type="slidenum">
              <a:rPr lang="en-US"/>
              <a:pPr/>
              <a:t>5</a:t>
            </a:fld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549275"/>
            <a:ext cx="7859712" cy="12525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smtClean="0">
                <a:latin typeface="Arial" charset="0"/>
              </a:rPr>
              <a:t>Dla dużych długości fali (daleko od maksimum) funkcja Plancka opisywana jest przez przybliżenie Rayleigh’a-Jeans’a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900113" y="1916113"/>
          <a:ext cx="2855912" cy="844550"/>
        </p:xfrm>
        <a:graphic>
          <a:graphicData uri="http://schemas.openxmlformats.org/presentationml/2006/ole">
            <p:oleObj spid="_x0000_s75778" name="Równanie" r:id="rId3" imgW="1447560" imgH="444240" progId="Equation.3">
              <p:embed/>
            </p:oleObj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4859338" y="1916113"/>
          <a:ext cx="2292350" cy="900112"/>
        </p:xfrm>
        <a:graphic>
          <a:graphicData uri="http://schemas.openxmlformats.org/presentationml/2006/ole">
            <p:oleObj spid="_x0000_s75779" name="Równanie" r:id="rId4" imgW="1066680" imgH="419040" progId="Equation.3">
              <p:embed/>
            </p:oleObj>
          </a:graphicData>
        </a:graphic>
      </p:graphicFrame>
      <p:sp>
        <p:nvSpPr>
          <p:cNvPr id="1032" name="Text Box 5"/>
          <p:cNvSpPr txBox="1">
            <a:spLocks noChangeArrowheads="1"/>
          </p:cNvSpPr>
          <p:nvPr/>
        </p:nvSpPr>
        <p:spPr bwMode="auto">
          <a:xfrm>
            <a:off x="468313" y="2924175"/>
            <a:ext cx="7993062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Energia emitowana w tym obszarze spektralnym jest proporcjonalna do temperatury.</a:t>
            </a:r>
          </a:p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Podobnie, znacznie upraszcza się definicja </a:t>
            </a:r>
            <a:r>
              <a:rPr lang="pl-PL">
                <a:solidFill>
                  <a:schemeClr val="accent1"/>
                </a:solidFill>
                <a:latin typeface="Arial" charset="0"/>
              </a:rPr>
              <a:t>Brightness temperature</a:t>
            </a:r>
            <a:r>
              <a:rPr lang="pl-PL">
                <a:latin typeface="Arial" charset="0"/>
              </a:rPr>
              <a:t>:</a:t>
            </a:r>
          </a:p>
        </p:txBody>
      </p:sp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830263" y="4716463"/>
          <a:ext cx="2441575" cy="1379537"/>
        </p:xfrm>
        <a:graphic>
          <a:graphicData uri="http://schemas.openxmlformats.org/presentationml/2006/ole">
            <p:oleObj spid="_x0000_s75780" name="Równanie" r:id="rId5" imgW="1168200" imgH="660240" progId="Equation.3">
              <p:embed/>
            </p:oleObj>
          </a:graphicData>
        </a:graphic>
      </p:graphicFrame>
      <p:graphicFrame>
        <p:nvGraphicFramePr>
          <p:cNvPr id="1029" name="Object 7"/>
          <p:cNvGraphicFramePr>
            <a:graphicFrameLocks noChangeAspect="1"/>
          </p:cNvGraphicFramePr>
          <p:nvPr/>
        </p:nvGraphicFramePr>
        <p:xfrm>
          <a:off x="5389563" y="4935538"/>
          <a:ext cx="1379537" cy="955675"/>
        </p:xfrm>
        <a:graphic>
          <a:graphicData uri="http://schemas.openxmlformats.org/presentationml/2006/ole">
            <p:oleObj spid="_x0000_s75781" name="Równanie" r:id="rId6" imgW="660240" imgH="457200" progId="Equation.3">
              <p:embed/>
            </p:oleObj>
          </a:graphicData>
        </a:graphic>
      </p:graphicFrame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250825" y="6092825"/>
            <a:ext cx="741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  <a:latin typeface="Arial" charset="0"/>
              </a:rPr>
              <a:t>C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1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=1.19 10</a:t>
            </a:r>
            <a:r>
              <a:rPr lang="pl-PL" baseline="30000">
                <a:solidFill>
                  <a:schemeClr val="folHlink"/>
                </a:solidFill>
                <a:latin typeface="Arial" charset="0"/>
              </a:rPr>
              <a:t>8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 Wm</a:t>
            </a:r>
            <a:r>
              <a:rPr lang="pl-PL" baseline="30000">
                <a:solidFill>
                  <a:schemeClr val="folHlink"/>
                </a:solidFill>
                <a:latin typeface="Arial" charset="0"/>
              </a:rPr>
              <a:t>-2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sr</a:t>
            </a:r>
            <a:r>
              <a:rPr lang="pl-PL" baseline="30000">
                <a:solidFill>
                  <a:schemeClr val="folHlink"/>
                </a:solidFill>
                <a:latin typeface="Arial" charset="0"/>
              </a:rPr>
              <a:t>-1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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m</a:t>
            </a:r>
            <a:r>
              <a:rPr lang="pl-PL" baseline="30000">
                <a:solidFill>
                  <a:schemeClr val="folHlink"/>
                </a:solidFill>
                <a:latin typeface="Arial" charset="0"/>
              </a:rPr>
              <a:t>-4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,   C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=1.439 10</a:t>
            </a:r>
            <a:r>
              <a:rPr lang="pl-PL" baseline="30000">
                <a:solidFill>
                  <a:schemeClr val="folHlink"/>
                </a:solidFill>
                <a:latin typeface="Arial" charset="0"/>
              </a:rPr>
              <a:t>4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m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1B6DC7-A525-4B0D-AFBF-0E458690F402}" type="slidenum">
              <a:rPr lang="en-US"/>
              <a:pPr/>
              <a:t>6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229600" cy="5400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W obszarze mikrofalowym odstępstwa od modelu ciała doskonale czarnego są znaczące i </a:t>
            </a:r>
            <a:r>
              <a:rPr lang="pl-PL" sz="2400" dirty="0" smtClean="0">
                <a:latin typeface="Arial" charset="0"/>
              </a:rPr>
              <a:t>muszą </a:t>
            </a:r>
            <a:r>
              <a:rPr lang="pl-PL" sz="2400" dirty="0" smtClean="0">
                <a:latin typeface="Arial" charset="0"/>
              </a:rPr>
              <a:t>być </a:t>
            </a:r>
            <a:r>
              <a:rPr lang="pl-PL" sz="2400" dirty="0" smtClean="0">
                <a:latin typeface="Arial" charset="0"/>
              </a:rPr>
              <a:t>wzięte pod uwagę:</a:t>
            </a:r>
            <a:endParaRPr lang="pl-PL" sz="2400" dirty="0" smtClean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	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</a:rPr>
              <a:t>b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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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 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</a:t>
            </a:r>
            <a:endParaRPr lang="pl-PL" sz="2400" baseline="-25000" dirty="0" smtClean="0">
              <a:solidFill>
                <a:schemeClr val="folHlink"/>
              </a:solidFill>
              <a:latin typeface="Arial" charset="0"/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  <a:sym typeface="Symbol" pitchFamily="18" charset="2"/>
              </a:rPr>
              <a:t>Zdolność emisyjna powierzchni wody może zmienia się od 0.4 do 0.5 i zależy od stanu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morza, a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więc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pośrednio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od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prędkości wiatru. 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  <a:sym typeface="Symbol" pitchFamily="18" charset="2"/>
              </a:rPr>
              <a:t>Sygnał w obszarze mikrofal jest słaby i stosunek radiancji emitowanej przez powierzchnie Ziemi do emitowanej przez atmosferę jest mały. 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  <a:sym typeface="Symbol" pitchFamily="18" charset="2"/>
              </a:rPr>
              <a:t>Z tego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powodu,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oraz ze względu na silną zmienność zdolności emisyjnej powierzchni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lądowych,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satelitarna teledetekcja mikrofalowa jest bardzo trudna i ograniczymy się tutaj jedynie do przypadku powierzchni wody.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E1FD4D-AA93-4FD0-81C3-7FFC0F350AA6}" type="slidenum">
              <a:rPr lang="en-US"/>
              <a:pPr/>
              <a:t>7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33413"/>
          </a:xfrm>
        </p:spPr>
        <p:txBody>
          <a:bodyPr/>
          <a:lstStyle/>
          <a:p>
            <a:r>
              <a:rPr lang="pl-PL" sz="2800" dirty="0" smtClean="0">
                <a:latin typeface="Arial" charset="0"/>
              </a:rPr>
              <a:t>Transmisja atmosferyczna w obszarze mikrofal</a:t>
            </a:r>
          </a:p>
        </p:txBody>
      </p:sp>
      <p:pic>
        <p:nvPicPr>
          <p:cNvPr id="1536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2205038"/>
            <a:ext cx="6872287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1BA453-ADBD-40C6-874B-FBE6CF9B560C}" type="slidenum">
              <a:rPr lang="en-US"/>
              <a:pPr/>
              <a:t>8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Arial" charset="0"/>
              </a:rPr>
              <a:t>Transmisja atmosferyczna w obszarze mikrofal dla różnych mas powietrza</a:t>
            </a:r>
            <a:endParaRPr lang="pl-PL" sz="3200" dirty="0" smtClean="0"/>
          </a:p>
        </p:txBody>
      </p:sp>
      <p:pic>
        <p:nvPicPr>
          <p:cNvPr id="1638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08100" y="2084388"/>
            <a:ext cx="6527800" cy="3908425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1143000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Naziemne radiometry mikrofalowe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44008" y="1412776"/>
            <a:ext cx="4320480" cy="2188840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/>
              <a:t>Z wykorzystaniem algorytmu opartego na sieciach neuronowych algorytm wyznacza profil pionowy temperatury, pary wodnej i wody ciekłej na 47 poziomach; 11 poziomach pomiędzy powierzchnią ziemi a 1 km i pozostałe co 250 metrów do wysokości 10 </a:t>
            </a:r>
            <a:r>
              <a:rPr lang="pl-PL" dirty="0" err="1" smtClean="0"/>
              <a:t>km</a:t>
            </a:r>
            <a:r>
              <a:rPr lang="pl-PL" dirty="0" smtClean="0"/>
              <a:t>. </a:t>
            </a:r>
          </a:p>
        </p:txBody>
      </p:sp>
      <p:sp>
        <p:nvSpPr>
          <p:cNvPr id="24578" name="AutoShape 2" descr="https://upload.wikimedia.org/wikipedia/commons/8/80/Microwaveradiometerbardab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0" name="Picture 4" descr="Znalezione obrazy dla zapytania microwave radiome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4409331" cy="4409332"/>
          </a:xfrm>
          <a:prstGeom prst="rect">
            <a:avLst/>
          </a:prstGeom>
          <a:noFill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1204" y="3856434"/>
            <a:ext cx="50673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1080</Words>
  <Application>Microsoft Office PowerPoint</Application>
  <PresentationFormat>Pokaz na ekranie (4:3)</PresentationFormat>
  <Paragraphs>121</Paragraphs>
  <Slides>29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1" baseType="lpstr">
      <vt:lpstr>Motyw pakietu Office</vt:lpstr>
      <vt:lpstr>Równanie</vt:lpstr>
      <vt:lpstr>Metody teledetekcyjne w badaniach atmosfery.  Wykład 6 – Teledetekcja pasywna  w zakresie mikrofalowym.  </vt:lpstr>
      <vt:lpstr>Transfer promieniowania mikrofalowego w atmosferze. </vt:lpstr>
      <vt:lpstr>Porównanie promieniowania  długofalowego i mikrofalowego</vt:lpstr>
      <vt:lpstr>Reżimy rozpraszania</vt:lpstr>
      <vt:lpstr>Slajd 5</vt:lpstr>
      <vt:lpstr>Slajd 6</vt:lpstr>
      <vt:lpstr>Transmisja atmosferyczna w obszarze mikrofal</vt:lpstr>
      <vt:lpstr>Transmisja atmosferyczna w obszarze mikrofal dla różnych mas powietrza</vt:lpstr>
      <vt:lpstr>Naziemne radiometry mikrofalowe</vt:lpstr>
      <vt:lpstr>MP-3000A Portable Profiling Microwave Radiometer </vt:lpstr>
      <vt:lpstr>Pomiary</vt:lpstr>
      <vt:lpstr>Slajd 12</vt:lpstr>
      <vt:lpstr>Wyznaczanie temperatury radiacyjnej</vt:lpstr>
      <vt:lpstr>Algorytm oparty na sieciach neuronowych</vt:lpstr>
      <vt:lpstr>Inny algorytm do wyznaczania profilu temperatury</vt:lpstr>
      <vt:lpstr>Przykładowe wyniki</vt:lpstr>
      <vt:lpstr>Pomiary satelitarne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Teledetekcja opadów</vt:lpstr>
      <vt:lpstr>Slajd 26</vt:lpstr>
      <vt:lpstr>Slajd 27</vt:lpstr>
      <vt:lpstr>Slajd 28</vt:lpstr>
      <vt:lpstr>Slajd 29</vt:lpstr>
    </vt:vector>
  </TitlesOfParts>
  <Company>IGF-UW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teledetekcyjne w badaniach atmosfery i oceanów.  Wykład 10.  </dc:title>
  <dc:creator>Krzysztof Markowicz</dc:creator>
  <cp:lastModifiedBy>Krzysztof Markowicz</cp:lastModifiedBy>
  <cp:revision>51</cp:revision>
  <dcterms:created xsi:type="dcterms:W3CDTF">2017-03-27T20:41:31Z</dcterms:created>
  <dcterms:modified xsi:type="dcterms:W3CDTF">2019-04-09T08:52:57Z</dcterms:modified>
</cp:coreProperties>
</file>