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4" Type="http://schemas.openxmlformats.org/officeDocument/2006/relationships/image" Target="../media/image5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7" Type="http://schemas.openxmlformats.org/officeDocument/2006/relationships/image" Target="../media/image64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4B68-C630-41E0-BA12-7947DE55F8CF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1BA1-D122-41E7-81AD-DC2727A70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4B68-C630-41E0-BA12-7947DE55F8CF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1BA1-D122-41E7-81AD-DC2727A70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4B68-C630-41E0-BA12-7947DE55F8CF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1BA1-D122-41E7-81AD-DC2727A70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18005-978D-4195-99AA-97110CBBF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E2B40-0DFC-4A81-A021-67885348CE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4B68-C630-41E0-BA12-7947DE55F8CF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1BA1-D122-41E7-81AD-DC2727A70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4B68-C630-41E0-BA12-7947DE55F8CF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1BA1-D122-41E7-81AD-DC2727A70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4B68-C630-41E0-BA12-7947DE55F8CF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1BA1-D122-41E7-81AD-DC2727A70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4B68-C630-41E0-BA12-7947DE55F8CF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1BA1-D122-41E7-81AD-DC2727A70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4B68-C630-41E0-BA12-7947DE55F8CF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1BA1-D122-41E7-81AD-DC2727A70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4B68-C630-41E0-BA12-7947DE55F8CF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1BA1-D122-41E7-81AD-DC2727A70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4B68-C630-41E0-BA12-7947DE55F8CF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1BA1-D122-41E7-81AD-DC2727A70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4B68-C630-41E0-BA12-7947DE55F8CF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1BA1-D122-41E7-81AD-DC2727A70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64B68-C630-41E0-BA12-7947DE55F8CF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F1BA1-D122-41E7-81AD-DC2727A70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Relationship Id="rId9" Type="http://schemas.openxmlformats.org/officeDocument/2006/relationships/oleObject" Target="../embeddings/oleObject2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6.bin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2.bin"/><Relationship Id="rId5" Type="http://schemas.openxmlformats.org/officeDocument/2006/relationships/oleObject" Target="../embeddings/oleObject41.bin"/><Relationship Id="rId4" Type="http://schemas.openxmlformats.org/officeDocument/2006/relationships/oleObject" Target="../embeddings/oleObject40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8.bin"/><Relationship Id="rId5" Type="http://schemas.openxmlformats.org/officeDocument/2006/relationships/oleObject" Target="../embeddings/oleObject47.bin"/><Relationship Id="rId4" Type="http://schemas.openxmlformats.org/officeDocument/2006/relationships/oleObject" Target="../embeddings/oleObject4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3.bin"/><Relationship Id="rId5" Type="http://schemas.openxmlformats.org/officeDocument/2006/relationships/oleObject" Target="../embeddings/oleObject52.bin"/><Relationship Id="rId4" Type="http://schemas.openxmlformats.org/officeDocument/2006/relationships/oleObject" Target="../embeddings/oleObject51.bin"/><Relationship Id="rId9" Type="http://schemas.openxmlformats.org/officeDocument/2006/relationships/oleObject" Target="../embeddings/oleObject56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58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4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692696"/>
            <a:ext cx="7772400" cy="3455987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/>
              <a:t>Metody teledetekcyjne w badaniach atmosfery.</a:t>
            </a:r>
            <a:br>
              <a:rPr lang="pl-PL" sz="4000" b="1" dirty="0" smtClean="0"/>
            </a:br>
            <a:r>
              <a:rPr lang="pl-PL" sz="4000" b="1" dirty="0"/>
              <a:t/>
            </a:r>
            <a:br>
              <a:rPr lang="pl-PL" sz="4000" b="1" dirty="0"/>
            </a:br>
            <a:r>
              <a:rPr lang="pl-PL" sz="4000" dirty="0" smtClean="0">
                <a:solidFill>
                  <a:srgbClr val="0000FF"/>
                </a:solidFill>
              </a:rPr>
              <a:t>Wykład 5. </a:t>
            </a:r>
            <a:br>
              <a:rPr lang="pl-PL" sz="4000" dirty="0" smtClean="0">
                <a:solidFill>
                  <a:srgbClr val="0000FF"/>
                </a:solidFill>
              </a:rPr>
            </a:br>
            <a:r>
              <a:rPr lang="pl-PL" sz="4000" dirty="0" smtClean="0">
                <a:solidFill>
                  <a:srgbClr val="0000FF"/>
                </a:solidFill>
              </a:rPr>
              <a:t>Wyznaczanie profilu pionowego temperatury</a:t>
            </a:r>
            <a:br>
              <a:rPr lang="pl-PL" sz="4000" dirty="0" smtClean="0">
                <a:solidFill>
                  <a:srgbClr val="0000FF"/>
                </a:solidFill>
              </a:rPr>
            </a:br>
            <a:endParaRPr lang="pl-PL" sz="4000" dirty="0" smtClean="0">
              <a:solidFill>
                <a:srgbClr val="0000FF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4509120"/>
            <a:ext cx="6400800" cy="1752600"/>
          </a:xfrm>
        </p:spPr>
        <p:txBody>
          <a:bodyPr/>
          <a:lstStyle/>
          <a:p>
            <a:r>
              <a:rPr lang="pl-PL" b="1" dirty="0" smtClean="0"/>
              <a:t>Krzysztof Markowicz</a:t>
            </a:r>
          </a:p>
          <a:p>
            <a:r>
              <a:rPr lang="pl-PL" b="1" dirty="0" err="1" smtClean="0"/>
              <a:t>kmark@igf.fuw.edu.pl</a:t>
            </a:r>
            <a:endParaRPr lang="pl-PL" b="1" dirty="0" smtClean="0"/>
          </a:p>
          <a:p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C1D3C12-B031-4D7B-8A6E-BA080485588C}" type="slidenum">
              <a:rPr lang="en-US"/>
              <a:pPr/>
              <a:t>10</a:t>
            </a:fld>
            <a:endParaRPr 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2400" dirty="0" smtClean="0">
                <a:latin typeface="Arial" charset="0"/>
              </a:rPr>
              <a:t>Im wyższa wartość absorpcji tym </a:t>
            </a:r>
            <a:r>
              <a:rPr lang="pl-PL" sz="2400" dirty="0" smtClean="0">
                <a:latin typeface="Arial" charset="0"/>
              </a:rPr>
              <a:t>wyższej w atmosferze znajduje się poziom </a:t>
            </a:r>
            <a:r>
              <a:rPr lang="pl-PL" sz="2400" dirty="0" smtClean="0">
                <a:latin typeface="Arial" charset="0"/>
              </a:rPr>
              <a:t>efektywnej emisji (maksimum funkcji wagowej)</a:t>
            </a:r>
          </a:p>
          <a:p>
            <a:r>
              <a:rPr lang="pl-PL" sz="2400" dirty="0" smtClean="0">
                <a:latin typeface="Arial" charset="0"/>
              </a:rPr>
              <a:t>Funkcje wagowe oblicza się przy pomocy modelu transferu promieniowania typu linia po linii dla standardowego profilu temperatury i ciśnienia.</a:t>
            </a:r>
          </a:p>
          <a:p>
            <a:r>
              <a:rPr lang="pl-PL" sz="2400" dirty="0" smtClean="0">
                <a:latin typeface="Arial" charset="0"/>
              </a:rPr>
              <a:t>Znacznym ograniczeniem metody jest nakładanie się funkcji wagowych.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F86651-E3CC-46C2-8BF1-4F69AB74455F}" type="slidenum">
              <a:rPr lang="en-US"/>
              <a:pPr/>
              <a:t>11</a:t>
            </a:fld>
            <a:endParaRPr lang="en-US"/>
          </a:p>
        </p:txBody>
      </p:sp>
      <p:sp>
        <p:nvSpPr>
          <p:cNvPr id="4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772400" cy="706437"/>
          </a:xfrm>
        </p:spPr>
        <p:txBody>
          <a:bodyPr/>
          <a:lstStyle/>
          <a:p>
            <a:r>
              <a:rPr lang="pl-PL" sz="3200" b="1" dirty="0" smtClean="0">
                <a:latin typeface="Arial" charset="0"/>
              </a:rPr>
              <a:t>Funkcja wagowa - analiza</a:t>
            </a:r>
          </a:p>
        </p:txBody>
      </p:sp>
      <p:sp>
        <p:nvSpPr>
          <p:cNvPr id="4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229600" cy="863600"/>
          </a:xfrm>
        </p:spPr>
        <p:txBody>
          <a:bodyPr/>
          <a:lstStyle/>
          <a:p>
            <a:r>
              <a:rPr lang="pl-PL" sz="2400" smtClean="0">
                <a:latin typeface="Arial" charset="0"/>
              </a:rPr>
              <a:t>Funkcja wagowa we współrzędnych kartezianskich ma postać: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755650" y="2133600"/>
          <a:ext cx="1320800" cy="879475"/>
        </p:xfrm>
        <a:graphic>
          <a:graphicData uri="http://schemas.openxmlformats.org/presentationml/2006/ole">
            <p:oleObj spid="_x0000_s4098" name="Równanie" r:id="rId3" imgW="609480" imgH="431640" progId="Equation.3">
              <p:embed/>
            </p:oleObj>
          </a:graphicData>
        </a:graphic>
      </p:graphicFrame>
      <p:graphicFrame>
        <p:nvGraphicFramePr>
          <p:cNvPr id="4099" name="Object 5"/>
          <p:cNvGraphicFramePr>
            <a:graphicFrameLocks noChangeAspect="1"/>
          </p:cNvGraphicFramePr>
          <p:nvPr/>
        </p:nvGraphicFramePr>
        <p:xfrm>
          <a:off x="2843213" y="2276475"/>
          <a:ext cx="1544637" cy="517525"/>
        </p:xfrm>
        <a:graphic>
          <a:graphicData uri="http://schemas.openxmlformats.org/presentationml/2006/ole">
            <p:oleObj spid="_x0000_s4099" name="Równanie" r:id="rId4" imgW="571320" imgH="203040" progId="Equation.3">
              <p:embed/>
            </p:oleObj>
          </a:graphicData>
        </a:graphic>
      </p:graphicFrame>
      <p:graphicFrame>
        <p:nvGraphicFramePr>
          <p:cNvPr id="4100" name="Object 6"/>
          <p:cNvGraphicFramePr>
            <a:graphicFrameLocks noChangeAspect="1"/>
          </p:cNvGraphicFramePr>
          <p:nvPr/>
        </p:nvGraphicFramePr>
        <p:xfrm>
          <a:off x="4932363" y="2205038"/>
          <a:ext cx="1922462" cy="711200"/>
        </p:xfrm>
        <a:graphic>
          <a:graphicData uri="http://schemas.openxmlformats.org/presentationml/2006/ole">
            <p:oleObj spid="_x0000_s4100" name="Równanie" r:id="rId5" imgW="711000" imgH="279360" progId="Equation.3">
              <p:embed/>
            </p:oleObj>
          </a:graphicData>
        </a:graphic>
      </p:graphicFrame>
      <p:graphicFrame>
        <p:nvGraphicFramePr>
          <p:cNvPr id="4101" name="Object 7"/>
          <p:cNvGraphicFramePr>
            <a:graphicFrameLocks noChangeAspect="1"/>
          </p:cNvGraphicFramePr>
          <p:nvPr/>
        </p:nvGraphicFramePr>
        <p:xfrm>
          <a:off x="395288" y="3141663"/>
          <a:ext cx="2093912" cy="841375"/>
        </p:xfrm>
        <a:graphic>
          <a:graphicData uri="http://schemas.openxmlformats.org/presentationml/2006/ole">
            <p:oleObj spid="_x0000_s4101" name="Równanie" r:id="rId6" imgW="774360" imgH="330120" progId="Equation.3">
              <p:embed/>
            </p:oleObj>
          </a:graphicData>
        </a:graphic>
      </p:graphicFrame>
      <p:graphicFrame>
        <p:nvGraphicFramePr>
          <p:cNvPr id="4102" name="Object 8"/>
          <p:cNvGraphicFramePr>
            <a:graphicFrameLocks noChangeAspect="1"/>
          </p:cNvGraphicFramePr>
          <p:nvPr/>
        </p:nvGraphicFramePr>
        <p:xfrm>
          <a:off x="395288" y="4076700"/>
          <a:ext cx="3001962" cy="1068388"/>
        </p:xfrm>
        <a:graphic>
          <a:graphicData uri="http://schemas.openxmlformats.org/presentationml/2006/ole">
            <p:oleObj spid="_x0000_s4102" name="Równanie" r:id="rId7" imgW="1244520" imgH="469800" progId="Equation.3">
              <p:embed/>
            </p:oleObj>
          </a:graphicData>
        </a:graphic>
      </p:graphicFrame>
      <p:graphicFrame>
        <p:nvGraphicFramePr>
          <p:cNvPr id="4103" name="Object 9"/>
          <p:cNvGraphicFramePr>
            <a:graphicFrameLocks noChangeAspect="1"/>
          </p:cNvGraphicFramePr>
          <p:nvPr/>
        </p:nvGraphicFramePr>
        <p:xfrm>
          <a:off x="7273925" y="2252663"/>
          <a:ext cx="1270000" cy="614362"/>
        </p:xfrm>
        <a:graphic>
          <a:graphicData uri="http://schemas.openxmlformats.org/presentationml/2006/ole">
            <p:oleObj spid="_x0000_s4103" name="Równanie" r:id="rId8" imgW="469800" imgH="241200" progId="Equation.3">
              <p:embed/>
            </p:oleObj>
          </a:graphicData>
        </a:graphic>
      </p:graphicFrame>
      <p:graphicFrame>
        <p:nvGraphicFramePr>
          <p:cNvPr id="4104" name="Object 10"/>
          <p:cNvGraphicFramePr>
            <a:graphicFrameLocks noChangeAspect="1"/>
          </p:cNvGraphicFramePr>
          <p:nvPr/>
        </p:nvGraphicFramePr>
        <p:xfrm>
          <a:off x="4500563" y="4076700"/>
          <a:ext cx="2970212" cy="1068388"/>
        </p:xfrm>
        <a:graphic>
          <a:graphicData uri="http://schemas.openxmlformats.org/presentationml/2006/ole">
            <p:oleObj spid="_x0000_s4104" name="Równanie" r:id="rId9" imgW="1231560" imgH="469800" progId="Equation.3">
              <p:embed/>
            </p:oleObj>
          </a:graphicData>
        </a:graphic>
      </p:graphicFrame>
      <p:sp>
        <p:nvSpPr>
          <p:cNvPr id="4108" name="Text Box 11"/>
          <p:cNvSpPr txBox="1">
            <a:spLocks noChangeArrowheads="1"/>
          </p:cNvSpPr>
          <p:nvPr/>
        </p:nvSpPr>
        <p:spPr bwMode="auto">
          <a:xfrm>
            <a:off x="250825" y="5445125"/>
            <a:ext cx="84978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Jeśli stosunek zmieszania </a:t>
            </a:r>
            <a:r>
              <a:rPr lang="pl-PL" sz="2400" dirty="0" err="1">
                <a:solidFill>
                  <a:schemeClr val="folHlink"/>
                </a:solidFill>
                <a:latin typeface="Arial" charset="0"/>
              </a:rPr>
              <a:t>r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pl-PL" sz="2400" dirty="0">
                <a:latin typeface="Arial" charset="0"/>
              </a:rPr>
              <a:t>jest stały z wysokością to cała zmienność funkcji wagowej wynika ze zmian gęstości powietrza.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EDDC9A-C336-474B-B5B5-9420DB60AE92}" type="slidenum">
              <a:rPr lang="en-US"/>
              <a:pPr/>
              <a:t>12</a:t>
            </a:fld>
            <a:endParaRPr lang="en-US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>
            <p:ph idx="1"/>
          </p:nvPr>
        </p:nvGraphicFramePr>
        <p:xfrm>
          <a:off x="900113" y="260350"/>
          <a:ext cx="3214687" cy="1038225"/>
        </p:xfrm>
        <a:graphic>
          <a:graphicData uri="http://schemas.openxmlformats.org/presentationml/2006/ole">
            <p:oleObj spid="_x0000_s5122" name="Równanie" r:id="rId3" imgW="1231560" imgH="533160" progId="Equation.3">
              <p:embed/>
            </p:oleObj>
          </a:graphicData>
        </a:graphic>
      </p:graphicFrame>
      <p:sp>
        <p:nvSpPr>
          <p:cNvPr id="5129" name="AutoShape 3"/>
          <p:cNvSpPr>
            <a:spLocks/>
          </p:cNvSpPr>
          <p:nvPr/>
        </p:nvSpPr>
        <p:spPr bwMode="auto">
          <a:xfrm rot="5400000">
            <a:off x="2339975" y="1052513"/>
            <a:ext cx="287337" cy="719138"/>
          </a:xfrm>
          <a:prstGeom prst="rightBrace">
            <a:avLst>
              <a:gd name="adj1" fmla="val 2085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5130" name="AutoShape 4"/>
          <p:cNvSpPr>
            <a:spLocks/>
          </p:cNvSpPr>
          <p:nvPr/>
        </p:nvSpPr>
        <p:spPr bwMode="auto">
          <a:xfrm rot="5400000">
            <a:off x="3348038" y="908050"/>
            <a:ext cx="287337" cy="1008063"/>
          </a:xfrm>
          <a:prstGeom prst="rightBrace">
            <a:avLst>
              <a:gd name="adj1" fmla="val 2923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5131" name="Text Box 5"/>
          <p:cNvSpPr txBox="1">
            <a:spLocks noChangeArrowheads="1"/>
          </p:cNvSpPr>
          <p:nvPr/>
        </p:nvSpPr>
        <p:spPr bwMode="auto">
          <a:xfrm>
            <a:off x="395288" y="1700213"/>
            <a:ext cx="273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</a:rPr>
              <a:t>maleje z wysokością</a:t>
            </a:r>
          </a:p>
        </p:txBody>
      </p:sp>
      <p:sp>
        <p:nvSpPr>
          <p:cNvPr id="5132" name="Text Box 6"/>
          <p:cNvSpPr txBox="1">
            <a:spLocks noChangeArrowheads="1"/>
          </p:cNvSpPr>
          <p:nvPr/>
        </p:nvSpPr>
        <p:spPr bwMode="auto">
          <a:xfrm>
            <a:off x="3276600" y="1700213"/>
            <a:ext cx="273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</a:rPr>
              <a:t>rośnie z wysokością</a:t>
            </a:r>
          </a:p>
        </p:txBody>
      </p:sp>
      <p:graphicFrame>
        <p:nvGraphicFramePr>
          <p:cNvPr id="5123" name="Object 7"/>
          <p:cNvGraphicFramePr>
            <a:graphicFrameLocks noChangeAspect="1"/>
          </p:cNvGraphicFramePr>
          <p:nvPr/>
        </p:nvGraphicFramePr>
        <p:xfrm>
          <a:off x="539750" y="2276475"/>
          <a:ext cx="5302250" cy="1038225"/>
        </p:xfrm>
        <a:graphic>
          <a:graphicData uri="http://schemas.openxmlformats.org/presentationml/2006/ole">
            <p:oleObj spid="_x0000_s5123" name="Równanie" r:id="rId4" imgW="2031840" imgH="533160" progId="Equation.3">
              <p:embed/>
            </p:oleObj>
          </a:graphicData>
        </a:graphic>
      </p:graphicFrame>
      <p:sp>
        <p:nvSpPr>
          <p:cNvPr id="5133" name="Text Box 8"/>
          <p:cNvSpPr txBox="1">
            <a:spLocks noChangeArrowheads="1"/>
          </p:cNvSpPr>
          <p:nvPr/>
        </p:nvSpPr>
        <p:spPr bwMode="auto">
          <a:xfrm>
            <a:off x="5651500" y="333375"/>
            <a:ext cx="3203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</a:rPr>
              <a:t>Zatem istnieje wysokością gdzie </a:t>
            </a:r>
            <a:r>
              <a:rPr lang="pl-PL" sz="1800">
                <a:solidFill>
                  <a:schemeClr val="folHlink"/>
                </a:solidFill>
                <a:latin typeface="Arial" charset="0"/>
              </a:rPr>
              <a:t>W(z)</a:t>
            </a:r>
            <a:r>
              <a:rPr lang="pl-PL" sz="1800">
                <a:latin typeface="Arial" charset="0"/>
              </a:rPr>
              <a:t> osiąga maksimum</a:t>
            </a:r>
          </a:p>
        </p:txBody>
      </p:sp>
      <p:graphicFrame>
        <p:nvGraphicFramePr>
          <p:cNvPr id="5124" name="Object 9"/>
          <p:cNvGraphicFramePr>
            <a:graphicFrameLocks noChangeAspect="1"/>
          </p:cNvGraphicFramePr>
          <p:nvPr/>
        </p:nvGraphicFramePr>
        <p:xfrm>
          <a:off x="539750" y="3644900"/>
          <a:ext cx="5567363" cy="914400"/>
        </p:xfrm>
        <a:graphic>
          <a:graphicData uri="http://schemas.openxmlformats.org/presentationml/2006/ole">
            <p:oleObj spid="_x0000_s5124" name="Równanie" r:id="rId5" imgW="2133360" imgH="469800" progId="Equation.3">
              <p:embed/>
            </p:oleObj>
          </a:graphicData>
        </a:graphic>
      </p:graphicFrame>
      <p:graphicFrame>
        <p:nvGraphicFramePr>
          <p:cNvPr id="5125" name="Object 10"/>
          <p:cNvGraphicFramePr>
            <a:graphicFrameLocks noChangeAspect="1"/>
          </p:cNvGraphicFramePr>
          <p:nvPr/>
        </p:nvGraphicFramePr>
        <p:xfrm>
          <a:off x="539750" y="4868863"/>
          <a:ext cx="2386013" cy="666750"/>
        </p:xfrm>
        <a:graphic>
          <a:graphicData uri="http://schemas.openxmlformats.org/presentationml/2006/ole">
            <p:oleObj spid="_x0000_s5125" name="Równanie" r:id="rId6" imgW="914400" imgH="342720" progId="Equation.3">
              <p:embed/>
            </p:oleObj>
          </a:graphicData>
        </a:graphic>
      </p:graphicFrame>
      <p:graphicFrame>
        <p:nvGraphicFramePr>
          <p:cNvPr id="5126" name="Object 11"/>
          <p:cNvGraphicFramePr>
            <a:graphicFrameLocks noChangeAspect="1"/>
          </p:cNvGraphicFramePr>
          <p:nvPr/>
        </p:nvGraphicFramePr>
        <p:xfrm>
          <a:off x="4859338" y="4868863"/>
          <a:ext cx="2232025" cy="666750"/>
        </p:xfrm>
        <a:graphic>
          <a:graphicData uri="http://schemas.openxmlformats.org/presentationml/2006/ole">
            <p:oleObj spid="_x0000_s5126" name="Równanie" r:id="rId7" imgW="1104840" imgH="342720" progId="Equation.3">
              <p:embed/>
            </p:oleObj>
          </a:graphicData>
        </a:graphic>
      </p:graphicFrame>
      <p:graphicFrame>
        <p:nvGraphicFramePr>
          <p:cNvPr id="5127" name="Object 12"/>
          <p:cNvGraphicFramePr>
            <a:graphicFrameLocks noChangeAspect="1"/>
          </p:cNvGraphicFramePr>
          <p:nvPr/>
        </p:nvGraphicFramePr>
        <p:xfrm>
          <a:off x="539750" y="5805488"/>
          <a:ext cx="3527425" cy="914400"/>
        </p:xfrm>
        <a:graphic>
          <a:graphicData uri="http://schemas.openxmlformats.org/presentationml/2006/ole">
            <p:oleObj spid="_x0000_s5127" name="Równanie" r:id="rId8" imgW="1739880" imgH="469800" progId="Equation.3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B9D8D4-DB4E-45B4-ADAF-3C3EA37B8C04}" type="slidenum">
              <a:rPr lang="en-US"/>
              <a:pPr/>
              <a:t>13</a:t>
            </a:fld>
            <a:endParaRPr 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835525" cy="1066800"/>
          </a:xfrm>
        </p:spPr>
        <p:txBody>
          <a:bodyPr/>
          <a:lstStyle/>
          <a:p>
            <a:r>
              <a:rPr lang="pl-PL" sz="3200" smtClean="0"/>
              <a:t>Przykłady funkcji wagowej</a:t>
            </a:r>
          </a:p>
        </p:txBody>
      </p:sp>
      <p:pic>
        <p:nvPicPr>
          <p:cNvPr id="24580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429000"/>
            <a:ext cx="9144000" cy="3113088"/>
          </a:xfrm>
          <a:noFill/>
        </p:spPr>
      </p:pic>
      <p:pic>
        <p:nvPicPr>
          <p:cNvPr id="24581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95963" y="0"/>
            <a:ext cx="3348037" cy="3135313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06BDE0-8AA6-401F-B490-B5B9F84E52C8}" type="slidenum">
              <a:rPr lang="en-US"/>
              <a:pPr/>
              <a:t>14</a:t>
            </a:fld>
            <a:endParaRPr lang="en-US"/>
          </a:p>
        </p:txBody>
      </p:sp>
      <p:sp>
        <p:nvSpPr>
          <p:cNvPr id="6151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88913"/>
            <a:ext cx="8642350" cy="2879725"/>
          </a:xfrm>
        </p:spPr>
        <p:txBody>
          <a:bodyPr>
            <a:normAutofit fontScale="85000" lnSpcReduction="10000"/>
          </a:bodyPr>
          <a:lstStyle/>
          <a:p>
            <a:r>
              <a:rPr lang="pl-PL" sz="2400" dirty="0" smtClean="0">
                <a:latin typeface="Arial" charset="0"/>
              </a:rPr>
              <a:t>Jedną z najprostszych metod wyznaczania profilu temperatury polega na założeniu początkowego profilu, a następnie obliczeniu odpowiadającej mu radiancji na górnej granicy atmosfery w zależności od liczby falowej. </a:t>
            </a:r>
          </a:p>
          <a:p>
            <a:r>
              <a:rPr lang="pl-PL" sz="2400" dirty="0" smtClean="0">
                <a:latin typeface="Arial" charset="0"/>
              </a:rPr>
              <a:t>Następnie na podstawie różnicy radiancji obliczonej i  obserwowanej modyfikuje się profil tak aby zminimalizować tę różnicę. </a:t>
            </a:r>
          </a:p>
          <a:p>
            <a:r>
              <a:rPr lang="pl-PL" sz="2400" dirty="0" smtClean="0">
                <a:latin typeface="Arial" charset="0"/>
              </a:rPr>
              <a:t>Ze względu na błędy obserwacyjne równanie </a:t>
            </a:r>
            <a:r>
              <a:rPr lang="pl-PL" sz="2400" dirty="0" err="1" smtClean="0">
                <a:latin typeface="Arial" charset="0"/>
              </a:rPr>
              <a:t>Fredholma</a:t>
            </a:r>
            <a:r>
              <a:rPr lang="pl-PL" sz="2400" dirty="0" smtClean="0">
                <a:latin typeface="Arial" charset="0"/>
              </a:rPr>
              <a:t> może nie posiadać fizycznego rozwiązania. Aby tego uniknąć stosuje się metodę zwaną: nieliniowa iteracją.</a:t>
            </a:r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683568" y="3140968"/>
          <a:ext cx="4351337" cy="806450"/>
        </p:xfrm>
        <a:graphic>
          <a:graphicData uri="http://schemas.openxmlformats.org/presentationml/2006/ole">
            <p:oleObj spid="_x0000_s6146" name="Równanie" r:id="rId3" imgW="2577960" imgH="495000" progId="Equation.3">
              <p:embed/>
            </p:oleObj>
          </a:graphicData>
        </a:graphic>
      </p:graphicFrame>
      <p:sp>
        <p:nvSpPr>
          <p:cNvPr id="6153" name="Text Box 5"/>
          <p:cNvSpPr txBox="1">
            <a:spLocks noChangeArrowheads="1"/>
          </p:cNvSpPr>
          <p:nvPr/>
        </p:nvSpPr>
        <p:spPr bwMode="auto">
          <a:xfrm>
            <a:off x="179512" y="4365104"/>
            <a:ext cx="8208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Funkcja Plancka w jednostkach częstości ma postać:</a:t>
            </a:r>
          </a:p>
        </p:txBody>
      </p:sp>
      <p:graphicFrame>
        <p:nvGraphicFramePr>
          <p:cNvPr id="6147" name="Object 6"/>
          <p:cNvGraphicFramePr>
            <a:graphicFrameLocks noChangeAspect="1"/>
          </p:cNvGraphicFramePr>
          <p:nvPr/>
        </p:nvGraphicFramePr>
        <p:xfrm>
          <a:off x="323528" y="4941168"/>
          <a:ext cx="1930400" cy="768350"/>
        </p:xfrm>
        <a:graphic>
          <a:graphicData uri="http://schemas.openxmlformats.org/presentationml/2006/ole">
            <p:oleObj spid="_x0000_s6147" name="Równanie" r:id="rId4" imgW="1054080" imgH="419040" progId="Equation.3">
              <p:embed/>
            </p:oleObj>
          </a:graphicData>
        </a:graphic>
      </p:graphicFrame>
      <p:graphicFrame>
        <p:nvGraphicFramePr>
          <p:cNvPr id="6148" name="Object 7"/>
          <p:cNvGraphicFramePr>
            <a:graphicFrameLocks noChangeAspect="1"/>
          </p:cNvGraphicFramePr>
          <p:nvPr/>
        </p:nvGraphicFramePr>
        <p:xfrm>
          <a:off x="2987353" y="5228505"/>
          <a:ext cx="1000125" cy="373063"/>
        </p:xfrm>
        <a:graphic>
          <a:graphicData uri="http://schemas.openxmlformats.org/presentationml/2006/ole">
            <p:oleObj spid="_x0000_s6148" name="Równanie" r:id="rId5" imgW="545760" imgH="203040" progId="Equation.3">
              <p:embed/>
            </p:oleObj>
          </a:graphicData>
        </a:graphic>
      </p:graphicFrame>
      <p:graphicFrame>
        <p:nvGraphicFramePr>
          <p:cNvPr id="6149" name="Object 8"/>
          <p:cNvGraphicFramePr>
            <a:graphicFrameLocks noChangeAspect="1"/>
          </p:cNvGraphicFramePr>
          <p:nvPr/>
        </p:nvGraphicFramePr>
        <p:xfrm>
          <a:off x="5076503" y="4869730"/>
          <a:ext cx="814388" cy="722313"/>
        </p:xfrm>
        <a:graphic>
          <a:graphicData uri="http://schemas.openxmlformats.org/presentationml/2006/ole">
            <p:oleObj spid="_x0000_s6149" name="Równanie" r:id="rId6" imgW="444240" imgH="393480" progId="Equation.3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C52A54-CDA0-4793-877A-DB6D0BE08929}" type="slidenum">
              <a:rPr lang="en-US"/>
              <a:pPr/>
              <a:t>15</a:t>
            </a:fld>
            <a:endParaRPr lang="en-US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>
            <p:ph idx="1"/>
          </p:nvPr>
        </p:nvGraphicFramePr>
        <p:xfrm>
          <a:off x="395288" y="3217863"/>
          <a:ext cx="5329237" cy="931862"/>
        </p:xfrm>
        <a:graphic>
          <a:graphicData uri="http://schemas.openxmlformats.org/presentationml/2006/ole">
            <p:oleObj spid="_x0000_s7170" name="Równanie" r:id="rId3" imgW="2831760" imgH="495000" progId="Equation.3">
              <p:embed/>
            </p:oleObj>
          </a:graphicData>
        </a:graphic>
      </p:graphicFrame>
      <p:sp>
        <p:nvSpPr>
          <p:cNvPr id="7176" name="Text Box 3"/>
          <p:cNvSpPr txBox="1">
            <a:spLocks noChangeArrowheads="1"/>
          </p:cNvSpPr>
          <p:nvPr/>
        </p:nvSpPr>
        <p:spPr bwMode="auto">
          <a:xfrm>
            <a:off x="250825" y="0"/>
            <a:ext cx="87137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Zauważmy, że maksimum funkcji podcałkowej zależy od wysokości</a:t>
            </a:r>
            <a:r>
              <a:rPr lang="pl-PL" sz="2400" dirty="0" smtClean="0">
                <a:latin typeface="Arial" charset="0"/>
              </a:rPr>
              <a:t>. Z </a:t>
            </a:r>
            <a:r>
              <a:rPr lang="pl-PL" sz="2400" dirty="0">
                <a:latin typeface="Arial" charset="0"/>
              </a:rPr>
              <a:t>twierdzenia o wartości średniej mamy</a:t>
            </a:r>
          </a:p>
        </p:txBody>
      </p:sp>
      <p:graphicFrame>
        <p:nvGraphicFramePr>
          <p:cNvPr id="7171" name="Object 4"/>
          <p:cNvGraphicFramePr>
            <a:graphicFrameLocks noChangeAspect="1"/>
          </p:cNvGraphicFramePr>
          <p:nvPr/>
        </p:nvGraphicFramePr>
        <p:xfrm>
          <a:off x="107504" y="1124744"/>
          <a:ext cx="5281612" cy="944563"/>
        </p:xfrm>
        <a:graphic>
          <a:graphicData uri="http://schemas.openxmlformats.org/presentationml/2006/ole">
            <p:oleObj spid="_x0000_s7171" name="Równanie" r:id="rId4" imgW="2768400" imgH="495000" progId="Equation.3">
              <p:embed/>
            </p:oleObj>
          </a:graphicData>
        </a:graphic>
      </p:graphicFrame>
      <p:graphicFrame>
        <p:nvGraphicFramePr>
          <p:cNvPr id="7172" name="Object 5"/>
          <p:cNvGraphicFramePr>
            <a:graphicFrameLocks noChangeAspect="1"/>
          </p:cNvGraphicFramePr>
          <p:nvPr/>
        </p:nvGraphicFramePr>
        <p:xfrm>
          <a:off x="4859338" y="4221163"/>
          <a:ext cx="3390900" cy="896937"/>
        </p:xfrm>
        <a:graphic>
          <a:graphicData uri="http://schemas.openxmlformats.org/presentationml/2006/ole">
            <p:oleObj spid="_x0000_s7172" name="Równanie" r:id="rId5" imgW="1777680" imgH="469800" progId="Equation.3">
              <p:embed/>
            </p:oleObj>
          </a:graphicData>
        </a:graphic>
      </p:graphicFrame>
      <p:graphicFrame>
        <p:nvGraphicFramePr>
          <p:cNvPr id="7173" name="Object 6"/>
          <p:cNvGraphicFramePr>
            <a:graphicFrameLocks noChangeAspect="1"/>
          </p:cNvGraphicFramePr>
          <p:nvPr/>
        </p:nvGraphicFramePr>
        <p:xfrm>
          <a:off x="539750" y="5805488"/>
          <a:ext cx="1743075" cy="896937"/>
        </p:xfrm>
        <a:graphic>
          <a:graphicData uri="http://schemas.openxmlformats.org/presentationml/2006/ole">
            <p:oleObj spid="_x0000_s7173" name="Równanie" r:id="rId6" imgW="914400" imgH="469800" progId="Equation.3">
              <p:embed/>
            </p:oleObj>
          </a:graphicData>
        </a:graphic>
      </p:graphicFrame>
      <p:sp>
        <p:nvSpPr>
          <p:cNvPr id="7177" name="Text Box 7"/>
          <p:cNvSpPr txBox="1">
            <a:spLocks noChangeArrowheads="1"/>
          </p:cNvSpPr>
          <p:nvPr/>
        </p:nvSpPr>
        <p:spPr bwMode="auto">
          <a:xfrm>
            <a:off x="2484438" y="5876925"/>
            <a:ext cx="6659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Równanie relaksacyjne, Chahine, Smith 1970</a:t>
            </a:r>
          </a:p>
        </p:txBody>
      </p:sp>
      <p:sp>
        <p:nvSpPr>
          <p:cNvPr id="7178" name="Text Box 8"/>
          <p:cNvSpPr txBox="1">
            <a:spLocks noChangeArrowheads="1"/>
          </p:cNvSpPr>
          <p:nvPr/>
        </p:nvSpPr>
        <p:spPr bwMode="auto">
          <a:xfrm>
            <a:off x="323850" y="5373688"/>
            <a:ext cx="8569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Przy założeniu braku wkładu od powierzchni ziemi mamy:</a:t>
            </a:r>
          </a:p>
        </p:txBody>
      </p:sp>
      <p:sp>
        <p:nvSpPr>
          <p:cNvPr id="7179" name="Text Box 9"/>
          <p:cNvSpPr txBox="1">
            <a:spLocks noChangeArrowheads="1"/>
          </p:cNvSpPr>
          <p:nvPr/>
        </p:nvSpPr>
        <p:spPr bwMode="auto">
          <a:xfrm>
            <a:off x="5724525" y="1125538"/>
            <a:ext cx="3419475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1800">
                <a:solidFill>
                  <a:schemeClr val="folHlink"/>
                </a:solidFill>
                <a:latin typeface="Arial" charset="0"/>
              </a:rPr>
              <a:t>p</a:t>
            </a:r>
            <a:r>
              <a:rPr lang="pl-PL" sz="1800" baseline="-25000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 sz="1800">
                <a:latin typeface="Arial" charset="0"/>
              </a:rPr>
              <a:t> ciśnienie na poziomie gdzie waga                              </a:t>
            </a:r>
          </a:p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</a:rPr>
              <a:t> osiąga maksimum</a:t>
            </a:r>
          </a:p>
          <a:p>
            <a:pPr eaLnBrk="1" hangingPunct="1">
              <a:spcBef>
                <a:spcPct val="50000"/>
              </a:spcBef>
            </a:pPr>
            <a:r>
              <a:rPr lang="pl-PL" sz="180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</a:t>
            </a:r>
            <a:r>
              <a:rPr lang="pl-PL" sz="1800" baseline="-2500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i</a:t>
            </a:r>
            <a:r>
              <a:rPr lang="pl-PL" sz="180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lnp</a:t>
            </a:r>
            <a:r>
              <a:rPr lang="pl-PL" sz="1800">
                <a:latin typeface="Arial" charset="0"/>
                <a:sym typeface="Symbol" pitchFamily="18" charset="2"/>
              </a:rPr>
              <a:t> oznacza efektywna szerokość funkcji wagowej</a:t>
            </a:r>
          </a:p>
        </p:txBody>
      </p:sp>
      <p:graphicFrame>
        <p:nvGraphicFramePr>
          <p:cNvPr id="7174" name="Object 10"/>
          <p:cNvGraphicFramePr>
            <a:graphicFrameLocks noChangeAspect="1"/>
          </p:cNvGraphicFramePr>
          <p:nvPr/>
        </p:nvGraphicFramePr>
        <p:xfrm>
          <a:off x="7956550" y="1484313"/>
          <a:ext cx="663575" cy="609600"/>
        </p:xfrm>
        <a:graphic>
          <a:graphicData uri="http://schemas.openxmlformats.org/presentationml/2006/ole">
            <p:oleObj spid="_x0000_s7174" name="Równanie" r:id="rId7" imgW="457200" imgH="419040" progId="Equation.3">
              <p:embed/>
            </p:oleObj>
          </a:graphicData>
        </a:graphic>
      </p:graphicFrame>
      <p:sp>
        <p:nvSpPr>
          <p:cNvPr id="7180" name="Text Box 11"/>
          <p:cNvSpPr txBox="1">
            <a:spLocks noChangeArrowheads="1"/>
          </p:cNvSpPr>
          <p:nvPr/>
        </p:nvSpPr>
        <p:spPr bwMode="auto">
          <a:xfrm>
            <a:off x="179512" y="2204864"/>
            <a:ext cx="54726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800" dirty="0">
                <a:latin typeface="Arial" charset="0"/>
              </a:rPr>
              <a:t>Niech </a:t>
            </a:r>
            <a:r>
              <a:rPr lang="pl-PL" sz="1800" dirty="0">
                <a:solidFill>
                  <a:schemeClr val="folHlink"/>
                </a:solidFill>
                <a:latin typeface="Arial" charset="0"/>
              </a:rPr>
              <a:t>T</a:t>
            </a:r>
            <a:r>
              <a:rPr lang="pl-PL" sz="1800" baseline="30000" dirty="0">
                <a:solidFill>
                  <a:schemeClr val="folHlink"/>
                </a:solidFill>
                <a:latin typeface="Arial" charset="0"/>
              </a:rPr>
              <a:t>*</a:t>
            </a:r>
            <a:r>
              <a:rPr lang="pl-PL" sz="1800" baseline="30000" dirty="0">
                <a:latin typeface="Arial" charset="0"/>
              </a:rPr>
              <a:t> </a:t>
            </a:r>
            <a:r>
              <a:rPr lang="pl-PL" sz="1800" dirty="0">
                <a:latin typeface="Arial" charset="0"/>
              </a:rPr>
              <a:t>oznacza </a:t>
            </a:r>
            <a:r>
              <a:rPr lang="pl-PL" sz="1800" dirty="0" smtClean="0">
                <a:latin typeface="Arial" charset="0"/>
              </a:rPr>
              <a:t>wartość zakładaną </a:t>
            </a:r>
            <a:r>
              <a:rPr lang="pl-PL" dirty="0" smtClean="0">
                <a:latin typeface="Arial" charset="0"/>
              </a:rPr>
              <a:t>wartość </a:t>
            </a:r>
            <a:r>
              <a:rPr lang="pl-PL" dirty="0" smtClean="0">
                <a:latin typeface="Arial" charset="0"/>
              </a:rPr>
              <a:t>temperatury powietrza w </a:t>
            </a:r>
            <a:r>
              <a:rPr lang="pl-PL" sz="1800" dirty="0" smtClean="0">
                <a:latin typeface="Arial" charset="0"/>
              </a:rPr>
              <a:t>zerowym przybliżeniu dla </a:t>
            </a:r>
            <a:r>
              <a:rPr lang="pl-PL" sz="1800" dirty="0" smtClean="0">
                <a:latin typeface="Arial" charset="0"/>
              </a:rPr>
              <a:t>poziomu, zaś I</a:t>
            </a:r>
            <a:r>
              <a:rPr lang="pl-PL" sz="1800" baseline="30000" dirty="0" smtClean="0">
                <a:solidFill>
                  <a:schemeClr val="folHlink"/>
                </a:solidFill>
                <a:latin typeface="Arial" charset="0"/>
              </a:rPr>
              <a:t>*</a:t>
            </a:r>
            <a:r>
              <a:rPr lang="pl-PL" sz="1800" baseline="30000" dirty="0" smtClean="0">
                <a:latin typeface="Arial" charset="0"/>
              </a:rPr>
              <a:t> </a:t>
            </a:r>
            <a:r>
              <a:rPr lang="pl-PL" sz="1800" dirty="0" smtClean="0">
                <a:latin typeface="Arial" charset="0"/>
              </a:rPr>
              <a:t>oznacza odpowiadającą </a:t>
            </a:r>
            <a:r>
              <a:rPr lang="pl-PL" sz="1800" dirty="0">
                <a:latin typeface="Arial" charset="0"/>
              </a:rPr>
              <a:t>jej </a:t>
            </a:r>
            <a:r>
              <a:rPr lang="pl-PL" sz="1800" dirty="0" err="1" smtClean="0">
                <a:latin typeface="Arial" charset="0"/>
              </a:rPr>
              <a:t>radiancję</a:t>
            </a:r>
            <a:r>
              <a:rPr lang="pl-PL" sz="1800" dirty="0" smtClean="0">
                <a:latin typeface="Arial" charset="0"/>
              </a:rPr>
              <a:t> na </a:t>
            </a:r>
            <a:r>
              <a:rPr lang="pl-PL" sz="1800" dirty="0">
                <a:latin typeface="Arial" charset="0"/>
              </a:rPr>
              <a:t>TOA</a:t>
            </a:r>
          </a:p>
        </p:txBody>
      </p:sp>
      <p:sp>
        <p:nvSpPr>
          <p:cNvPr id="7181" name="Text Box 12"/>
          <p:cNvSpPr txBox="1">
            <a:spLocks noChangeArrowheads="1"/>
          </p:cNvSpPr>
          <p:nvPr/>
        </p:nvSpPr>
        <p:spPr bwMode="auto">
          <a:xfrm>
            <a:off x="395288" y="4437063"/>
            <a:ext cx="43926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</a:rPr>
              <a:t>Dzieląc stronami oba równania mamy: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5A8EF5-3656-4D4E-B1C4-6FCEE5D677C6}" type="slidenum">
              <a:rPr lang="en-US"/>
              <a:pPr/>
              <a:t>16</a:t>
            </a:fld>
            <a:endParaRPr lang="en-US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r>
              <a:rPr lang="pl-PL" sz="3200" b="1" dirty="0" smtClean="0"/>
              <a:t>Algorytm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981075"/>
            <a:ext cx="7772400" cy="1990725"/>
          </a:xfrm>
        </p:spPr>
        <p:txBody>
          <a:bodyPr>
            <a:normAutofit fontScale="92500"/>
          </a:bodyPr>
          <a:lstStyle/>
          <a:p>
            <a:pPr marL="609600" indent="-609600">
              <a:buFontTx/>
              <a:buAutoNum type="arabicParenR"/>
            </a:pPr>
            <a:r>
              <a:rPr lang="pl-PL" sz="2400" smtClean="0">
                <a:latin typeface="Arial" charset="0"/>
              </a:rPr>
              <a:t>Początkowy profil </a:t>
            </a:r>
            <a:r>
              <a:rPr lang="pl-PL" sz="2400" smtClean="0">
                <a:solidFill>
                  <a:schemeClr val="folHlink"/>
                </a:solidFill>
                <a:latin typeface="Arial" charset="0"/>
              </a:rPr>
              <a:t>T</a:t>
            </a:r>
            <a:r>
              <a:rPr lang="pl-PL" sz="2400" baseline="30000" smtClean="0">
                <a:solidFill>
                  <a:schemeClr val="folHlink"/>
                </a:solidFill>
                <a:latin typeface="Arial" charset="0"/>
              </a:rPr>
              <a:t>(n)</a:t>
            </a:r>
            <a:r>
              <a:rPr lang="pl-PL" sz="2400" smtClean="0">
                <a:solidFill>
                  <a:schemeClr val="folHlink"/>
                </a:solidFill>
                <a:latin typeface="Arial" charset="0"/>
              </a:rPr>
              <a:t>(p</a:t>
            </a:r>
            <a:r>
              <a:rPr lang="pl-PL" sz="2400" baseline="-25000" smtClean="0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 sz="2400" smtClean="0">
                <a:solidFill>
                  <a:schemeClr val="folHlink"/>
                </a:solidFill>
                <a:latin typeface="Arial" charset="0"/>
              </a:rPr>
              <a:t>)</a:t>
            </a:r>
            <a:r>
              <a:rPr lang="pl-PL" sz="2400" smtClean="0">
                <a:latin typeface="Arial" charset="0"/>
              </a:rPr>
              <a:t> dla </a:t>
            </a:r>
            <a:r>
              <a:rPr lang="pl-PL" sz="2400" smtClean="0">
                <a:solidFill>
                  <a:schemeClr val="folHlink"/>
                </a:solidFill>
                <a:latin typeface="Arial" charset="0"/>
              </a:rPr>
              <a:t>n=0</a:t>
            </a:r>
          </a:p>
          <a:p>
            <a:pPr marL="609600" indent="-609600">
              <a:buFontTx/>
              <a:buAutoNum type="arabicParenR"/>
            </a:pPr>
            <a:r>
              <a:rPr lang="pl-PL" sz="2400" smtClean="0">
                <a:latin typeface="Arial" charset="0"/>
              </a:rPr>
              <a:t>Podstawiając profil </a:t>
            </a:r>
            <a:r>
              <a:rPr lang="pl-PL" sz="2400" smtClean="0">
                <a:solidFill>
                  <a:schemeClr val="folHlink"/>
                </a:solidFill>
                <a:latin typeface="Arial" charset="0"/>
              </a:rPr>
              <a:t>T</a:t>
            </a:r>
            <a:r>
              <a:rPr lang="pl-PL" sz="2400" baseline="30000" smtClean="0">
                <a:solidFill>
                  <a:schemeClr val="folHlink"/>
                </a:solidFill>
                <a:latin typeface="Arial" charset="0"/>
              </a:rPr>
              <a:t>(n)</a:t>
            </a:r>
            <a:r>
              <a:rPr lang="pl-PL" sz="2400" smtClean="0">
                <a:solidFill>
                  <a:schemeClr val="folHlink"/>
                </a:solidFill>
                <a:latin typeface="Arial" charset="0"/>
              </a:rPr>
              <a:t>(p</a:t>
            </a:r>
            <a:r>
              <a:rPr lang="pl-PL" sz="2400" baseline="-25000" smtClean="0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 sz="2400" smtClean="0">
                <a:solidFill>
                  <a:schemeClr val="folHlink"/>
                </a:solidFill>
                <a:latin typeface="Arial" charset="0"/>
              </a:rPr>
              <a:t>)</a:t>
            </a:r>
            <a:r>
              <a:rPr lang="pl-PL" sz="2400" smtClean="0">
                <a:latin typeface="Arial" charset="0"/>
              </a:rPr>
              <a:t> do wyjściowego równania obliczamy wartość radiancji dla każdego kanału</a:t>
            </a:r>
          </a:p>
          <a:p>
            <a:pPr marL="609600" indent="-609600">
              <a:buFontTx/>
              <a:buAutoNum type="arabicParenR"/>
            </a:pPr>
            <a:r>
              <a:rPr lang="pl-PL" sz="2400" smtClean="0">
                <a:latin typeface="Arial" charset="0"/>
              </a:rPr>
              <a:t>Porównujemy obliczoną radiancję </a:t>
            </a:r>
            <a:r>
              <a:rPr lang="pl-PL" sz="2400" smtClean="0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 sz="2400" baseline="-25000" smtClean="0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 sz="2400" smtClean="0">
                <a:latin typeface="Arial" charset="0"/>
              </a:rPr>
              <a:t> z wartością zmierzona i obliczamy wartość residualną.</a:t>
            </a:r>
            <a:r>
              <a:rPr lang="pl-PL" sz="2400" smtClean="0"/>
              <a:t> </a:t>
            </a:r>
          </a:p>
          <a:p>
            <a:pPr marL="609600" indent="-609600">
              <a:buFontTx/>
              <a:buNone/>
            </a:pPr>
            <a:endParaRPr lang="pl-PL" sz="2400" smtClean="0"/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1042988" y="3500438"/>
          <a:ext cx="1943100" cy="887412"/>
        </p:xfrm>
        <a:graphic>
          <a:graphicData uri="http://schemas.openxmlformats.org/presentationml/2006/ole">
            <p:oleObj spid="_x0000_s8194" name="Równanie" r:id="rId3" imgW="888840" imgH="469800" progId="Equation.3">
              <p:embed/>
            </p:oleObj>
          </a:graphicData>
        </a:graphic>
      </p:graphicFrame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539552" y="4581525"/>
            <a:ext cx="806469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000" dirty="0">
                <a:latin typeface="Arial" charset="0"/>
              </a:rPr>
              <a:t>gdy </a:t>
            </a:r>
            <a:r>
              <a:rPr lang="pl-PL" sz="2000" dirty="0">
                <a:solidFill>
                  <a:schemeClr val="folHlink"/>
                </a:solidFill>
                <a:latin typeface="Arial" charset="0"/>
              </a:rPr>
              <a:t>R&lt;10</a:t>
            </a:r>
            <a:r>
              <a:rPr lang="pl-PL" sz="2000" baseline="30000" dirty="0">
                <a:solidFill>
                  <a:schemeClr val="folHlink"/>
                </a:solidFill>
                <a:latin typeface="Arial" charset="0"/>
              </a:rPr>
              <a:t>-4</a:t>
            </a:r>
            <a:r>
              <a:rPr lang="pl-PL" sz="2000" dirty="0">
                <a:latin typeface="Arial" charset="0"/>
              </a:rPr>
              <a:t> dla wszystkich kanałów kończymy iteracje</a:t>
            </a:r>
          </a:p>
          <a:p>
            <a:pPr eaLnBrk="1" hangingPunct="1">
              <a:spcBef>
                <a:spcPct val="50000"/>
              </a:spcBef>
            </a:pPr>
            <a:r>
              <a:rPr lang="pl-PL" sz="2000" dirty="0">
                <a:latin typeface="Arial" charset="0"/>
              </a:rPr>
              <a:t>4)     Stosujemy równanie relaksacyjne </a:t>
            </a:r>
            <a:r>
              <a:rPr lang="pl-PL" sz="2000" dirty="0">
                <a:solidFill>
                  <a:schemeClr val="tx2"/>
                </a:solidFill>
                <a:latin typeface="Arial" charset="0"/>
              </a:rPr>
              <a:t>M-razy</a:t>
            </a:r>
            <a:r>
              <a:rPr lang="pl-PL" sz="2000" dirty="0">
                <a:latin typeface="Arial" charset="0"/>
              </a:rPr>
              <a:t> dla obliczonego nowego profilu </a:t>
            </a:r>
            <a:r>
              <a:rPr lang="pl-PL" sz="2000" dirty="0">
                <a:solidFill>
                  <a:schemeClr val="folHlink"/>
                </a:solidFill>
                <a:latin typeface="Arial" charset="0"/>
              </a:rPr>
              <a:t>T</a:t>
            </a:r>
            <a:r>
              <a:rPr lang="pl-PL" sz="2000" baseline="30000" dirty="0">
                <a:solidFill>
                  <a:schemeClr val="folHlink"/>
                </a:solidFill>
                <a:latin typeface="Arial" charset="0"/>
              </a:rPr>
              <a:t>(n+1)</a:t>
            </a:r>
            <a:r>
              <a:rPr lang="pl-PL" sz="2000" dirty="0">
                <a:solidFill>
                  <a:schemeClr val="folHlink"/>
                </a:solidFill>
                <a:latin typeface="Arial" charset="0"/>
              </a:rPr>
              <a:t>(p</a:t>
            </a:r>
            <a:r>
              <a:rPr lang="pl-PL" sz="2000" baseline="-25000" dirty="0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 sz="2000" dirty="0">
                <a:solidFill>
                  <a:schemeClr val="folHlink"/>
                </a:solidFill>
                <a:latin typeface="Arial" charset="0"/>
              </a:rPr>
              <a:t>)</a:t>
            </a:r>
            <a:r>
              <a:rPr lang="pl-PL" sz="2000" dirty="0">
                <a:latin typeface="Arial" charset="0"/>
              </a:rPr>
              <a:t> ze wzoru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5E9537-32DA-4E08-9E04-84D868C2669F}" type="slidenum">
              <a:rPr lang="en-US"/>
              <a:pPr/>
              <a:t>17</a:t>
            </a:fld>
            <a:endParaRPr lang="en-US"/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>
            <p:ph idx="1"/>
          </p:nvPr>
        </p:nvGraphicFramePr>
        <p:xfrm>
          <a:off x="468313" y="284163"/>
          <a:ext cx="5087937" cy="1382712"/>
        </p:xfrm>
        <a:graphic>
          <a:graphicData uri="http://schemas.openxmlformats.org/presentationml/2006/ole">
            <p:oleObj spid="_x0000_s9218" name="Równanie" r:id="rId3" imgW="2616120" imgH="711000" progId="Equation.3">
              <p:embed/>
            </p:oleObj>
          </a:graphicData>
        </a:graphic>
      </p:graphicFrame>
      <p:sp>
        <p:nvSpPr>
          <p:cNvPr id="9225" name="Text Box 3"/>
          <p:cNvSpPr txBox="1">
            <a:spLocks noChangeArrowheads="1"/>
          </p:cNvSpPr>
          <p:nvPr/>
        </p:nvSpPr>
        <p:spPr bwMode="auto">
          <a:xfrm>
            <a:off x="7019925" y="476250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solidFill>
                  <a:schemeClr val="folHlink"/>
                </a:solidFill>
                <a:latin typeface="Arial" charset="0"/>
              </a:rPr>
              <a:t>i=1,2,…,M</a:t>
            </a:r>
          </a:p>
        </p:txBody>
      </p:sp>
      <p:sp>
        <p:nvSpPr>
          <p:cNvPr id="9226" name="Text Box 4"/>
          <p:cNvSpPr txBox="1">
            <a:spLocks noChangeArrowheads="1"/>
          </p:cNvSpPr>
          <p:nvPr/>
        </p:nvSpPr>
        <p:spPr bwMode="auto">
          <a:xfrm>
            <a:off x="468313" y="1773238"/>
            <a:ext cx="7991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Wzór ten wynika z ilorazu</a:t>
            </a:r>
          </a:p>
        </p:txBody>
      </p:sp>
      <p:graphicFrame>
        <p:nvGraphicFramePr>
          <p:cNvPr id="9219" name="Object 5"/>
          <p:cNvGraphicFramePr>
            <a:graphicFrameLocks noChangeAspect="1"/>
          </p:cNvGraphicFramePr>
          <p:nvPr/>
        </p:nvGraphicFramePr>
        <p:xfrm>
          <a:off x="395288" y="2276475"/>
          <a:ext cx="2087562" cy="933450"/>
        </p:xfrm>
        <a:graphic>
          <a:graphicData uri="http://schemas.openxmlformats.org/presentationml/2006/ole">
            <p:oleObj spid="_x0000_s9219" name="Równanie" r:id="rId4" imgW="977760" imgH="469800" progId="Equation.3">
              <p:embed/>
            </p:oleObj>
          </a:graphicData>
        </a:graphic>
      </p:graphicFrame>
      <p:graphicFrame>
        <p:nvGraphicFramePr>
          <p:cNvPr id="9220" name="Object 6"/>
          <p:cNvGraphicFramePr>
            <a:graphicFrameLocks noChangeAspect="1"/>
          </p:cNvGraphicFramePr>
          <p:nvPr/>
        </p:nvGraphicFramePr>
        <p:xfrm>
          <a:off x="4643438" y="2276475"/>
          <a:ext cx="2211387" cy="925513"/>
        </p:xfrm>
        <a:graphic>
          <a:graphicData uri="http://schemas.openxmlformats.org/presentationml/2006/ole">
            <p:oleObj spid="_x0000_s9220" name="Równanie" r:id="rId5" imgW="1143000" imgH="469800" progId="Equation.3">
              <p:embed/>
            </p:oleObj>
          </a:graphicData>
        </a:graphic>
      </p:graphicFrame>
      <p:graphicFrame>
        <p:nvGraphicFramePr>
          <p:cNvPr id="9221" name="Object 7"/>
          <p:cNvGraphicFramePr>
            <a:graphicFrameLocks noChangeAspect="1"/>
          </p:cNvGraphicFramePr>
          <p:nvPr/>
        </p:nvGraphicFramePr>
        <p:xfrm>
          <a:off x="395288" y="3644900"/>
          <a:ext cx="2554287" cy="915988"/>
        </p:xfrm>
        <a:graphic>
          <a:graphicData uri="http://schemas.openxmlformats.org/presentationml/2006/ole">
            <p:oleObj spid="_x0000_s9221" name="Równanie" r:id="rId6" imgW="1371600" imgH="482400" progId="Equation.3">
              <p:embed/>
            </p:oleObj>
          </a:graphicData>
        </a:graphic>
      </p:graphicFrame>
      <p:graphicFrame>
        <p:nvGraphicFramePr>
          <p:cNvPr id="9222" name="Object 8"/>
          <p:cNvGraphicFramePr>
            <a:graphicFrameLocks noChangeAspect="1"/>
          </p:cNvGraphicFramePr>
          <p:nvPr/>
        </p:nvGraphicFramePr>
        <p:xfrm>
          <a:off x="4678363" y="3573463"/>
          <a:ext cx="3687762" cy="1004887"/>
        </p:xfrm>
        <a:graphic>
          <a:graphicData uri="http://schemas.openxmlformats.org/presentationml/2006/ole">
            <p:oleObj spid="_x0000_s9222" name="Równanie" r:id="rId7" imgW="1803240" imgH="482400" progId="Equation.3">
              <p:embed/>
            </p:oleObj>
          </a:graphicData>
        </a:graphic>
      </p:graphicFrame>
      <p:graphicFrame>
        <p:nvGraphicFramePr>
          <p:cNvPr id="9223" name="Object 9"/>
          <p:cNvGraphicFramePr>
            <a:graphicFrameLocks noChangeAspect="1"/>
          </p:cNvGraphicFramePr>
          <p:nvPr/>
        </p:nvGraphicFramePr>
        <p:xfrm>
          <a:off x="395288" y="4941888"/>
          <a:ext cx="4643437" cy="1382712"/>
        </p:xfrm>
        <a:graphic>
          <a:graphicData uri="http://schemas.openxmlformats.org/presentationml/2006/ole">
            <p:oleObj spid="_x0000_s9223" name="Równanie" r:id="rId8" imgW="2387520" imgH="711000" progId="Equation.3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583F5F-C906-4D60-9CBF-6FA38B48B4FD}" type="slidenum">
              <a:rPr lang="en-US"/>
              <a:pPr/>
              <a:t>18</a:t>
            </a:fld>
            <a:endParaRPr lang="en-US"/>
          </a:p>
        </p:txBody>
      </p:sp>
      <p:sp>
        <p:nvSpPr>
          <p:cNvPr id="25603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29600" cy="4525963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5) Dokonujemy interpolacji temperatury z każdego poziomu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</a:rPr>
              <a:t>p</a:t>
            </a:r>
            <a:r>
              <a:rPr lang="pl-PL" sz="2400" baseline="-25000" dirty="0" smtClean="0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 sz="2400" dirty="0" smtClean="0">
                <a:latin typeface="Arial" charset="0"/>
              </a:rPr>
              <a:t> do poziomów które nas interesują</a:t>
            </a: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6) Wracamy do punku 2 i powtarzamy do osiągnięcia zadanej dokładności</a:t>
            </a: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Nie zawsze metoda ta </a:t>
            </a:r>
            <a:r>
              <a:rPr lang="pl-PL" sz="2400" dirty="0" smtClean="0">
                <a:latin typeface="Arial" charset="0"/>
              </a:rPr>
              <a:t>wykazuje zbieżność. </a:t>
            </a:r>
            <a:r>
              <a:rPr lang="pl-PL" sz="2400" dirty="0" smtClean="0">
                <a:latin typeface="Arial" charset="0"/>
              </a:rPr>
              <a:t>Dlatego stosuje się inne metody np. minimalnej wariancji (teledetekcja hybrydowa) uwzględniająca fakt, iż wiele błędów ma charakter statystyczny.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5DC59C-FDBA-43A5-8379-29614E38935A}" type="slidenum">
              <a:rPr lang="en-US"/>
              <a:pPr/>
              <a:t>19</a:t>
            </a:fld>
            <a:endParaRPr 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706438"/>
          </a:xfrm>
        </p:spPr>
        <p:txBody>
          <a:bodyPr/>
          <a:lstStyle/>
          <a:p>
            <a:r>
              <a:rPr lang="pl-PL" sz="3200" b="1" dirty="0" smtClean="0"/>
              <a:t>Przyrządy satelitarne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229600" cy="4525962"/>
          </a:xfrm>
        </p:spPr>
        <p:txBody>
          <a:bodyPr/>
          <a:lstStyle/>
          <a:p>
            <a:r>
              <a:rPr lang="pl-PL" sz="2400" smtClean="0">
                <a:solidFill>
                  <a:schemeClr val="folHlink"/>
                </a:solidFill>
                <a:latin typeface="Arial" charset="0"/>
              </a:rPr>
              <a:t>HIRS/2</a:t>
            </a:r>
            <a:r>
              <a:rPr lang="pl-PL" sz="2400" smtClean="0">
                <a:latin typeface="Arial" charset="0"/>
              </a:rPr>
              <a:t> (High Resolution Infrared Radiometer sounder), 20 kanałów, rozdzielczość 19 km</a:t>
            </a:r>
          </a:p>
          <a:p>
            <a:r>
              <a:rPr lang="pl-PL" sz="2400" smtClean="0">
                <a:solidFill>
                  <a:schemeClr val="folHlink"/>
                </a:solidFill>
                <a:latin typeface="Arial" charset="0"/>
              </a:rPr>
              <a:t>SSU</a:t>
            </a:r>
            <a:r>
              <a:rPr lang="pl-PL" sz="2400" smtClean="0">
                <a:latin typeface="Arial" charset="0"/>
              </a:rPr>
              <a:t> (Stratospheric Sounding Unit), 3 kanały w paśmie CO (15 m), rozdzielczości 111 km.</a:t>
            </a:r>
          </a:p>
          <a:p>
            <a:r>
              <a:rPr lang="pl-PL" sz="2400" smtClean="0">
                <a:solidFill>
                  <a:schemeClr val="folHlink"/>
                </a:solidFill>
                <a:latin typeface="Arial" charset="0"/>
              </a:rPr>
              <a:t>GOME</a:t>
            </a:r>
            <a:r>
              <a:rPr lang="pl-PL" sz="2400" smtClean="0">
                <a:latin typeface="Arial" charset="0"/>
              </a:rPr>
              <a:t> – gazy śladowe</a:t>
            </a:r>
          </a:p>
          <a:p>
            <a:r>
              <a:rPr lang="pl-PL" sz="2400" smtClean="0">
                <a:solidFill>
                  <a:schemeClr val="folHlink"/>
                </a:solidFill>
                <a:latin typeface="Arial" charset="0"/>
              </a:rPr>
              <a:t>SCIAMATCHY</a:t>
            </a:r>
            <a:r>
              <a:rPr lang="pl-PL" sz="2400" smtClean="0">
                <a:latin typeface="Arial" charset="0"/>
              </a:rPr>
              <a:t> – gazy śladowe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CE59C2-A48F-4B14-9C1C-3CB527A7D3E8}" type="slidenum">
              <a:rPr lang="en-US"/>
              <a:pPr/>
              <a:t>2</a:t>
            </a:fld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 dirty="0" smtClean="0">
                <a:latin typeface="Arial" charset="0"/>
              </a:rPr>
              <a:t>Wyznaczanie pionowego profilu temperatury powietrza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2400" smtClean="0">
                <a:latin typeface="Arial" charset="0"/>
              </a:rPr>
              <a:t>Pierwsze próby oszacowania profilu temperatury w atmosferze na podstawie spektralnych obserwacji promieniowanie długofalowego zasugerował King w 1956 roku.</a:t>
            </a:r>
          </a:p>
          <a:p>
            <a:r>
              <a:rPr lang="pl-PL" sz="2400" smtClean="0">
                <a:latin typeface="Arial" charset="0"/>
              </a:rPr>
              <a:t>W swoich badania pokazał, że rozkład kątowy radiancji jest równy transformacie Laplace’a funkcji Plancka zależnej od grubości optycznej. </a:t>
            </a:r>
          </a:p>
          <a:p>
            <a:pPr>
              <a:buFontTx/>
              <a:buNone/>
            </a:pPr>
            <a:r>
              <a:rPr lang="pl-PL" sz="2400" smtClean="0">
                <a:latin typeface="Arial" charset="0"/>
              </a:rPr>
              <a:t>	Przedstawił metodę jak wykorzystać tą zależność do obliczania profilu temperatury na podstawie pomiarów satelitarnych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A1A95C-C32A-4562-A7C8-14C3B62CEE73}" type="slidenum">
              <a:rPr lang="en-US"/>
              <a:pPr/>
              <a:t>20</a:t>
            </a:fld>
            <a:endParaRPr lang="en-US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smtClean="0">
                <a:latin typeface="Arial" charset="0"/>
              </a:rPr>
              <a:t>Skanowanie metodą LIMB</a:t>
            </a:r>
          </a:p>
        </p:txBody>
      </p:sp>
      <p:pic>
        <p:nvPicPr>
          <p:cNvPr id="2765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1582738"/>
            <a:ext cx="7056438" cy="3900487"/>
          </a:xfr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791197-F589-43DD-A081-140958395821}" type="slidenum">
              <a:rPr lang="en-US"/>
              <a:pPr/>
              <a:t>21</a:t>
            </a:fld>
            <a:endParaRPr lang="en-US"/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>
            <p:ph idx="1"/>
          </p:nvPr>
        </p:nvGraphicFramePr>
        <p:xfrm>
          <a:off x="323850" y="657225"/>
          <a:ext cx="3648075" cy="1062038"/>
        </p:xfrm>
        <a:graphic>
          <a:graphicData uri="http://schemas.openxmlformats.org/presentationml/2006/ole">
            <p:oleObj spid="_x0000_s10242" name="Równanie" r:id="rId3" imgW="1612800" imgH="469800" progId="Equation.3">
              <p:embed/>
            </p:oleObj>
          </a:graphicData>
        </a:graphic>
      </p:graphicFrame>
      <p:sp>
        <p:nvSpPr>
          <p:cNvPr id="10247" name="Text Box 3"/>
          <p:cNvSpPr txBox="1">
            <a:spLocks noChangeArrowheads="1"/>
          </p:cNvSpPr>
          <p:nvPr/>
        </p:nvSpPr>
        <p:spPr bwMode="auto">
          <a:xfrm>
            <a:off x="179388" y="0"/>
            <a:ext cx="7345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Radiancja wzdłuż ścieżki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LOS</a:t>
            </a:r>
            <a:r>
              <a:rPr lang="pl-PL">
                <a:latin typeface="Arial" charset="0"/>
              </a:rPr>
              <a:t> (line of sign)</a:t>
            </a:r>
          </a:p>
        </p:txBody>
      </p:sp>
      <p:sp>
        <p:nvSpPr>
          <p:cNvPr id="10248" name="Text Box 4"/>
          <p:cNvSpPr txBox="1">
            <a:spLocks noChangeArrowheads="1"/>
          </p:cNvSpPr>
          <p:nvPr/>
        </p:nvSpPr>
        <p:spPr bwMode="auto">
          <a:xfrm>
            <a:off x="4356100" y="620713"/>
            <a:ext cx="4787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solidFill>
                  <a:schemeClr val="folHlink"/>
                </a:solidFill>
                <a:latin typeface="Arial" charset="0"/>
              </a:rPr>
              <a:t>h</a:t>
            </a:r>
            <a:r>
              <a:rPr lang="pl-PL" dirty="0">
                <a:latin typeface="Arial" charset="0"/>
              </a:rPr>
              <a:t> jest wysokością styczna (tangent </a:t>
            </a:r>
            <a:r>
              <a:rPr lang="pl-PL" dirty="0" err="1">
                <a:latin typeface="Arial" charset="0"/>
              </a:rPr>
              <a:t>height</a:t>
            </a:r>
            <a:r>
              <a:rPr lang="pl-PL" dirty="0">
                <a:latin typeface="Arial" charset="0"/>
              </a:rPr>
              <a:t>), </a:t>
            </a:r>
            <a:r>
              <a:rPr lang="pl-PL" dirty="0">
                <a:solidFill>
                  <a:schemeClr val="folHlink"/>
                </a:solidFill>
                <a:latin typeface="Monotype Corsiva" pitchFamily="66" charset="0"/>
              </a:rPr>
              <a:t>T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(s,0)</a:t>
            </a:r>
            <a:r>
              <a:rPr lang="pl-PL" dirty="0">
                <a:latin typeface="Arial" charset="0"/>
              </a:rPr>
              <a:t> transmisja wzdłuż ścieżki o długości 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s</a:t>
            </a:r>
          </a:p>
        </p:txBody>
      </p:sp>
      <p:sp>
        <p:nvSpPr>
          <p:cNvPr id="10249" name="Text Box 5"/>
          <p:cNvSpPr txBox="1">
            <a:spLocks noChangeArrowheads="1"/>
          </p:cNvSpPr>
          <p:nvPr/>
        </p:nvSpPr>
        <p:spPr bwMode="auto">
          <a:xfrm>
            <a:off x="0" y="2276475"/>
            <a:ext cx="7667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Z geometrii mamy:</a:t>
            </a:r>
          </a:p>
        </p:txBody>
      </p:sp>
      <p:graphicFrame>
        <p:nvGraphicFramePr>
          <p:cNvPr id="10243" name="Object 6"/>
          <p:cNvGraphicFramePr>
            <a:graphicFrameLocks noChangeAspect="1"/>
          </p:cNvGraphicFramePr>
          <p:nvPr/>
        </p:nvGraphicFramePr>
        <p:xfrm>
          <a:off x="2916238" y="2565400"/>
          <a:ext cx="2449512" cy="522288"/>
        </p:xfrm>
        <a:graphic>
          <a:graphicData uri="http://schemas.openxmlformats.org/presentationml/2006/ole">
            <p:oleObj spid="_x0000_s10243" name="Równanie" r:id="rId4" imgW="1422360" imgH="228600" progId="Equation.3">
              <p:embed/>
            </p:oleObj>
          </a:graphicData>
        </a:graphic>
      </p:graphicFrame>
      <p:sp>
        <p:nvSpPr>
          <p:cNvPr id="10250" name="Text Box 7"/>
          <p:cNvSpPr txBox="1">
            <a:spLocks noChangeArrowheads="1"/>
          </p:cNvSpPr>
          <p:nvPr/>
        </p:nvSpPr>
        <p:spPr bwMode="auto">
          <a:xfrm>
            <a:off x="323850" y="3213100"/>
            <a:ext cx="84963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ponieważ promień ziemi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R</a:t>
            </a:r>
            <a:r>
              <a:rPr lang="pl-PL">
                <a:latin typeface="Arial" charset="0"/>
              </a:rPr>
              <a:t> jest znacznie większy od wysokości stycznej</a:t>
            </a:r>
          </a:p>
        </p:txBody>
      </p:sp>
      <p:graphicFrame>
        <p:nvGraphicFramePr>
          <p:cNvPr id="10244" name="Object 8"/>
          <p:cNvGraphicFramePr>
            <a:graphicFrameLocks noChangeAspect="1"/>
          </p:cNvGraphicFramePr>
          <p:nvPr/>
        </p:nvGraphicFramePr>
        <p:xfrm>
          <a:off x="3724275" y="3933825"/>
          <a:ext cx="1855788" cy="522288"/>
        </p:xfrm>
        <a:graphic>
          <a:graphicData uri="http://schemas.openxmlformats.org/presentationml/2006/ole">
            <p:oleObj spid="_x0000_s10244" name="Równanie" r:id="rId5" imgW="901440" imgH="228600" progId="Equation.3">
              <p:embed/>
            </p:oleObj>
          </a:graphicData>
        </a:graphic>
      </p:graphicFrame>
      <p:graphicFrame>
        <p:nvGraphicFramePr>
          <p:cNvPr id="10245" name="Object 9"/>
          <p:cNvGraphicFramePr>
            <a:graphicFrameLocks noChangeAspect="1"/>
          </p:cNvGraphicFramePr>
          <p:nvPr/>
        </p:nvGraphicFramePr>
        <p:xfrm>
          <a:off x="625475" y="4652963"/>
          <a:ext cx="7412038" cy="1062037"/>
        </p:xfrm>
        <a:graphic>
          <a:graphicData uri="http://schemas.openxmlformats.org/presentationml/2006/ole">
            <p:oleObj spid="_x0000_s10245" name="Równanie" r:id="rId6" imgW="3276360" imgH="469800" progId="Equation.3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F9C6AC-02BF-4856-AE57-914A11C4E087}" type="slidenum">
              <a:rPr lang="en-US"/>
              <a:pPr/>
              <a:t>22</a:t>
            </a:fld>
            <a:endParaRPr lang="en-US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038600" cy="676275"/>
          </a:xfrm>
        </p:spPr>
        <p:txBody>
          <a:bodyPr/>
          <a:lstStyle/>
          <a:p>
            <a:pPr>
              <a:buFontTx/>
              <a:buNone/>
            </a:pPr>
            <a:r>
              <a:rPr lang="pl-PL" sz="2800" smtClean="0"/>
              <a:t>gdzie </a:t>
            </a:r>
          </a:p>
        </p:txBody>
      </p:sp>
      <p:graphicFrame>
        <p:nvGraphicFramePr>
          <p:cNvPr id="11266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1692275" y="188913"/>
          <a:ext cx="3995738" cy="1387475"/>
        </p:xfrm>
        <a:graphic>
          <a:graphicData uri="http://schemas.openxmlformats.org/presentationml/2006/ole">
            <p:oleObj spid="_x0000_s11266" name="Równanie" r:id="rId3" imgW="2120760" imgH="736560" progId="Equation.3">
              <p:embed/>
            </p:oleObj>
          </a:graphicData>
        </a:graphic>
      </p:graphicFrame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6516688" y="0"/>
            <a:ext cx="22733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pl-PL" sz="2800">
                <a:solidFill>
                  <a:schemeClr val="folHlink"/>
                </a:solidFill>
              </a:rPr>
              <a:t>z&lt;h</a:t>
            </a:r>
            <a:r>
              <a:rPr lang="pl-PL" sz="2800"/>
              <a:t> </a:t>
            </a:r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6516688" y="836613"/>
            <a:ext cx="22383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pl-PL" sz="2800">
                <a:solidFill>
                  <a:schemeClr val="folHlink"/>
                </a:solidFill>
              </a:rPr>
              <a:t>z&gt;h</a:t>
            </a:r>
            <a:r>
              <a:rPr lang="pl-PL" sz="2800"/>
              <a:t> </a:t>
            </a:r>
          </a:p>
        </p:txBody>
      </p:sp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0" y="1844675"/>
            <a:ext cx="9144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</a:pPr>
            <a:r>
              <a:rPr lang="pl-PL" sz="2000" dirty="0">
                <a:latin typeface="Arial" charset="0"/>
              </a:rPr>
              <a:t>Skanowanie metodą </a:t>
            </a:r>
            <a:r>
              <a:rPr lang="pl-PL" sz="2000" dirty="0">
                <a:solidFill>
                  <a:schemeClr val="folHlink"/>
                </a:solidFill>
                <a:latin typeface="Arial" charset="0"/>
              </a:rPr>
              <a:t>LIMB</a:t>
            </a:r>
            <a:r>
              <a:rPr lang="pl-PL" sz="2000" dirty="0">
                <a:latin typeface="Arial" charset="0"/>
              </a:rPr>
              <a:t> wykazuje dużą czułość, jej główne zalety to:</a:t>
            </a:r>
          </a:p>
          <a:p>
            <a:pPr marL="342900" indent="-342900" eaLnBrk="1" hangingPunct="1">
              <a:spcBef>
                <a:spcPct val="50000"/>
              </a:spcBef>
              <a:buFontTx/>
              <a:buAutoNum type="arabicPeriod"/>
            </a:pPr>
            <a:r>
              <a:rPr lang="pl-PL" sz="2000" dirty="0">
                <a:latin typeface="Arial" charset="0"/>
              </a:rPr>
              <a:t>Umożliwia pomiar koncentracji gazów śladowych (CO, NO, N</a:t>
            </a:r>
            <a:r>
              <a:rPr lang="pl-PL" sz="2000" baseline="-25000" dirty="0">
                <a:latin typeface="Arial" charset="0"/>
              </a:rPr>
              <a:t>2</a:t>
            </a:r>
            <a:r>
              <a:rPr lang="pl-PL" sz="2000" dirty="0">
                <a:latin typeface="Arial" charset="0"/>
              </a:rPr>
              <a:t> </a:t>
            </a:r>
            <a:r>
              <a:rPr lang="pl-PL" sz="2000" dirty="0" err="1">
                <a:latin typeface="Arial" charset="0"/>
              </a:rPr>
              <a:t>ClO</a:t>
            </a:r>
            <a:r>
              <a:rPr lang="pl-PL" sz="2000" dirty="0">
                <a:latin typeface="Arial" charset="0"/>
              </a:rPr>
              <a:t>)</a:t>
            </a:r>
          </a:p>
          <a:p>
            <a:pPr marL="342900" indent="-342900" eaLnBrk="1" hangingPunct="1">
              <a:spcBef>
                <a:spcPct val="50000"/>
              </a:spcBef>
              <a:buFontTx/>
              <a:buAutoNum type="arabicPeriod"/>
            </a:pPr>
            <a:r>
              <a:rPr lang="pl-PL" sz="2000" dirty="0">
                <a:latin typeface="Arial" charset="0"/>
              </a:rPr>
              <a:t>Emisja powierzchni Ziemi nie wpływa na obserwacje</a:t>
            </a:r>
          </a:p>
          <a:p>
            <a:pPr marL="342900" indent="-342900" eaLnBrk="1" hangingPunct="1">
              <a:spcBef>
                <a:spcPct val="50000"/>
              </a:spcBef>
              <a:buFontTx/>
              <a:buAutoNum type="arabicPeriod"/>
            </a:pPr>
            <a:r>
              <a:rPr lang="pl-PL" sz="2000" dirty="0">
                <a:latin typeface="Arial" charset="0"/>
              </a:rPr>
              <a:t>Daje dobre wyniki od  wysokości kilku kilometrów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pl-PL" sz="2000" dirty="0">
                <a:latin typeface="Arial" charset="0"/>
              </a:rPr>
              <a:t>Ograniczenia</a:t>
            </a:r>
          </a:p>
          <a:p>
            <a:pPr marL="342900" indent="-342900" eaLnBrk="1" hangingPunct="1">
              <a:spcBef>
                <a:spcPct val="50000"/>
              </a:spcBef>
              <a:buFontTx/>
              <a:buAutoNum type="arabicPeriod"/>
            </a:pPr>
            <a:r>
              <a:rPr lang="pl-PL" sz="2000" dirty="0">
                <a:latin typeface="Arial" charset="0"/>
              </a:rPr>
              <a:t>Nie może być używana dla dolnej troposfery</a:t>
            </a:r>
          </a:p>
          <a:p>
            <a:pPr marL="342900" indent="-342900" eaLnBrk="1" hangingPunct="1">
              <a:spcBef>
                <a:spcPct val="50000"/>
              </a:spcBef>
              <a:buFontTx/>
              <a:buAutoNum type="arabicPeriod"/>
            </a:pPr>
            <a:r>
              <a:rPr lang="pl-PL" sz="2000" dirty="0">
                <a:latin typeface="Arial" charset="0"/>
              </a:rPr>
              <a:t>Wymaga bardzo dokładnych informacji o geometrii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45198A-6500-4415-801C-FD0500F72437}" type="slidenum">
              <a:rPr lang="en-US"/>
              <a:pPr/>
              <a:t>23</a:t>
            </a:fld>
            <a:endParaRPr 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28676" name="Picture 3" descr="rys2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5435600" cy="4319588"/>
          </a:xfrm>
          <a:noFill/>
        </p:spPr>
      </p:pic>
      <p:pic>
        <p:nvPicPr>
          <p:cNvPr id="28677" name="Picture 4" descr="rys2b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75238" y="1844675"/>
            <a:ext cx="4068762" cy="50133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9DDB90-DC15-44C7-800A-09A9EBFD94B7}" type="slidenum">
              <a:rPr lang="en-US"/>
              <a:pPr/>
              <a:t>24</a:t>
            </a:fld>
            <a:endParaRPr lang="en-US"/>
          </a:p>
        </p:txBody>
      </p:sp>
      <p:sp>
        <p:nvSpPr>
          <p:cNvPr id="1332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88913"/>
            <a:ext cx="7772400" cy="561975"/>
          </a:xfrm>
        </p:spPr>
        <p:txBody>
          <a:bodyPr/>
          <a:lstStyle/>
          <a:p>
            <a:r>
              <a:rPr lang="pl-PL" sz="2800" b="1" dirty="0" smtClean="0"/>
              <a:t>Problem chmur- </a:t>
            </a:r>
            <a:r>
              <a:rPr lang="pl-PL" sz="2800" b="1" dirty="0" err="1" smtClean="0"/>
              <a:t>cloud</a:t>
            </a:r>
            <a:r>
              <a:rPr lang="pl-PL" sz="2800" b="1" dirty="0" smtClean="0"/>
              <a:t> </a:t>
            </a:r>
            <a:r>
              <a:rPr lang="pl-PL" sz="2800" b="1" dirty="0" err="1" smtClean="0"/>
              <a:t>screening</a:t>
            </a:r>
            <a:r>
              <a:rPr lang="pl-PL" sz="2800" b="1" dirty="0" smtClean="0"/>
              <a:t> </a:t>
            </a:r>
          </a:p>
        </p:txBody>
      </p:sp>
      <p:sp>
        <p:nvSpPr>
          <p:cNvPr id="13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229600" cy="1108075"/>
          </a:xfrm>
        </p:spPr>
        <p:txBody>
          <a:bodyPr/>
          <a:lstStyle/>
          <a:p>
            <a:r>
              <a:rPr lang="pl-PL" sz="2400" smtClean="0">
                <a:latin typeface="Arial" charset="0"/>
              </a:rPr>
              <a:t>Rozpatrzy dwa przylegające obszary (piksele) dla których radiancja wyraża się wzorem</a:t>
            </a:r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395288" y="1989138"/>
          <a:ext cx="3529012" cy="590550"/>
        </p:xfrm>
        <a:graphic>
          <a:graphicData uri="http://schemas.openxmlformats.org/presentationml/2006/ole">
            <p:oleObj spid="_x0000_s13314" name="Równanie" r:id="rId3" imgW="1333440" imgH="241200" progId="Equation.3">
              <p:embed/>
            </p:oleObj>
          </a:graphicData>
        </a:graphic>
      </p:graphicFrame>
      <p:graphicFrame>
        <p:nvGraphicFramePr>
          <p:cNvPr id="13315" name="Object 5"/>
          <p:cNvGraphicFramePr>
            <a:graphicFrameLocks noChangeAspect="1"/>
          </p:cNvGraphicFramePr>
          <p:nvPr/>
        </p:nvGraphicFramePr>
        <p:xfrm>
          <a:off x="395288" y="2781300"/>
          <a:ext cx="3662362" cy="590550"/>
        </p:xfrm>
        <a:graphic>
          <a:graphicData uri="http://schemas.openxmlformats.org/presentationml/2006/ole">
            <p:oleObj spid="_x0000_s13315" name="Równanie" r:id="rId4" imgW="1384200" imgH="241200" progId="Equation.3">
              <p:embed/>
            </p:oleObj>
          </a:graphicData>
        </a:graphic>
      </p:graphicFrame>
      <p:sp>
        <p:nvSpPr>
          <p:cNvPr id="13324" name="Text Box 6"/>
          <p:cNvSpPr txBox="1">
            <a:spLocks noChangeArrowheads="1"/>
          </p:cNvSpPr>
          <p:nvPr/>
        </p:nvSpPr>
        <p:spPr bwMode="auto">
          <a:xfrm>
            <a:off x="6011863" y="2060575"/>
            <a:ext cx="28082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</a:rPr>
              <a:t>Radiancja od obszaru bezchmurnego</a:t>
            </a:r>
          </a:p>
        </p:txBody>
      </p:sp>
      <p:graphicFrame>
        <p:nvGraphicFramePr>
          <p:cNvPr id="13316" name="Object 7"/>
          <p:cNvGraphicFramePr>
            <a:graphicFrameLocks noChangeAspect="1"/>
          </p:cNvGraphicFramePr>
          <p:nvPr/>
        </p:nvGraphicFramePr>
        <p:xfrm>
          <a:off x="5292725" y="2060575"/>
          <a:ext cx="538163" cy="622300"/>
        </p:xfrm>
        <a:graphic>
          <a:graphicData uri="http://schemas.openxmlformats.org/presentationml/2006/ole">
            <p:oleObj spid="_x0000_s13316" name="Równanie" r:id="rId5" imgW="203040" imgH="253800" progId="Equation.3">
              <p:embed/>
            </p:oleObj>
          </a:graphicData>
        </a:graphic>
      </p:graphicFrame>
      <p:graphicFrame>
        <p:nvGraphicFramePr>
          <p:cNvPr id="13317" name="Object 8"/>
          <p:cNvGraphicFramePr>
            <a:graphicFrameLocks noChangeAspect="1"/>
          </p:cNvGraphicFramePr>
          <p:nvPr/>
        </p:nvGraphicFramePr>
        <p:xfrm>
          <a:off x="5275263" y="2852738"/>
          <a:ext cx="573087" cy="622300"/>
        </p:xfrm>
        <a:graphic>
          <a:graphicData uri="http://schemas.openxmlformats.org/presentationml/2006/ole">
            <p:oleObj spid="_x0000_s13317" name="Równanie" r:id="rId6" imgW="215640" imgH="253800" progId="Equation.3">
              <p:embed/>
            </p:oleObj>
          </a:graphicData>
        </a:graphic>
      </p:graphicFrame>
      <p:sp>
        <p:nvSpPr>
          <p:cNvPr id="13325" name="Text Box 9"/>
          <p:cNvSpPr txBox="1">
            <a:spLocks noChangeArrowheads="1"/>
          </p:cNvSpPr>
          <p:nvPr/>
        </p:nvSpPr>
        <p:spPr bwMode="auto">
          <a:xfrm>
            <a:off x="6011863" y="2852738"/>
            <a:ext cx="28082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</a:rPr>
              <a:t>Radiancja od obszaru pochmurnego</a:t>
            </a:r>
          </a:p>
        </p:txBody>
      </p:sp>
      <p:sp>
        <p:nvSpPr>
          <p:cNvPr id="13326" name="Text Box 10"/>
          <p:cNvSpPr txBox="1">
            <a:spLocks noChangeArrowheads="1"/>
          </p:cNvSpPr>
          <p:nvPr/>
        </p:nvSpPr>
        <p:spPr bwMode="auto">
          <a:xfrm>
            <a:off x="323850" y="3573463"/>
            <a:ext cx="792003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</a:t>
            </a:r>
            <a:r>
              <a:rPr lang="pl-PL" sz="2000" baseline="-25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1</a:t>
            </a:r>
            <a:r>
              <a:rPr lang="pl-PL" sz="2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 , </a:t>
            </a:r>
            <a:r>
              <a:rPr lang="pl-PL" sz="2000" baseline="-25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2</a:t>
            </a:r>
            <a:r>
              <a:rPr lang="pl-PL" sz="2000" dirty="0">
                <a:latin typeface="Arial" charset="0"/>
                <a:sym typeface="Symbol" pitchFamily="18" charset="2"/>
              </a:rPr>
              <a:t> oznacza efektywne pokrycie chmurami w poszczególnych obszarach</a:t>
            </a:r>
          </a:p>
          <a:p>
            <a:pPr eaLnBrk="1" hangingPunct="1">
              <a:spcBef>
                <a:spcPct val="50000"/>
              </a:spcBef>
            </a:pPr>
            <a:r>
              <a:rPr lang="pl-PL" sz="2000" dirty="0">
                <a:latin typeface="Arial" charset="0"/>
                <a:sym typeface="Symbol" pitchFamily="18" charset="2"/>
              </a:rPr>
              <a:t>W przypadku gdy chmury w obu obszarach maj</a:t>
            </a:r>
            <a:r>
              <a:rPr lang="pl-PL" sz="2000" dirty="0">
                <a:latin typeface="Arial" charset="0"/>
              </a:rPr>
              <a:t>ą</a:t>
            </a:r>
            <a:r>
              <a:rPr lang="pl-PL" sz="2000" dirty="0">
                <a:latin typeface="Arial" charset="0"/>
                <a:sym typeface="Symbol" pitchFamily="18" charset="2"/>
              </a:rPr>
              <a:t> tak</a:t>
            </a:r>
            <a:r>
              <a:rPr lang="pl-PL" sz="2000" dirty="0">
                <a:latin typeface="Arial" charset="0"/>
              </a:rPr>
              <a:t>ą</a:t>
            </a:r>
            <a:r>
              <a:rPr lang="pl-PL" sz="2000" dirty="0">
                <a:latin typeface="Arial" charset="0"/>
                <a:sym typeface="Symbol" pitchFamily="18" charset="2"/>
              </a:rPr>
              <a:t> sam</a:t>
            </a:r>
            <a:r>
              <a:rPr lang="pl-PL" sz="2000" dirty="0">
                <a:latin typeface="Arial" charset="0"/>
              </a:rPr>
              <a:t>ą</a:t>
            </a:r>
            <a:r>
              <a:rPr lang="pl-PL" sz="2000" dirty="0">
                <a:latin typeface="Arial" charset="0"/>
                <a:sym typeface="Symbol" pitchFamily="18" charset="2"/>
              </a:rPr>
              <a:t> temperaturę wówczas: </a:t>
            </a:r>
          </a:p>
        </p:txBody>
      </p:sp>
      <p:graphicFrame>
        <p:nvGraphicFramePr>
          <p:cNvPr id="13318" name="Object 11"/>
          <p:cNvGraphicFramePr>
            <a:graphicFrameLocks noChangeAspect="1"/>
          </p:cNvGraphicFramePr>
          <p:nvPr/>
        </p:nvGraphicFramePr>
        <p:xfrm>
          <a:off x="4859338" y="5013325"/>
          <a:ext cx="2325687" cy="560388"/>
        </p:xfrm>
        <a:graphic>
          <a:graphicData uri="http://schemas.openxmlformats.org/presentationml/2006/ole">
            <p:oleObj spid="_x0000_s13318" name="Równanie" r:id="rId7" imgW="876240" imgH="228600" progId="Equation.3">
              <p:embed/>
            </p:oleObj>
          </a:graphicData>
        </a:graphic>
      </p:graphicFrame>
      <p:graphicFrame>
        <p:nvGraphicFramePr>
          <p:cNvPr id="13319" name="Object 12"/>
          <p:cNvGraphicFramePr>
            <a:graphicFrameLocks noChangeAspect="1"/>
          </p:cNvGraphicFramePr>
          <p:nvPr/>
        </p:nvGraphicFramePr>
        <p:xfrm>
          <a:off x="338138" y="5430838"/>
          <a:ext cx="3124200" cy="1179512"/>
        </p:xfrm>
        <a:graphic>
          <a:graphicData uri="http://schemas.openxmlformats.org/presentationml/2006/ole">
            <p:oleObj spid="_x0000_s13319" name="Równanie" r:id="rId8" imgW="1180800" imgH="482400" progId="Equation.3">
              <p:embed/>
            </p:oleObj>
          </a:graphicData>
        </a:graphic>
      </p:graphicFrame>
      <p:graphicFrame>
        <p:nvGraphicFramePr>
          <p:cNvPr id="13320" name="Object 13"/>
          <p:cNvGraphicFramePr>
            <a:graphicFrameLocks noChangeAspect="1"/>
          </p:cNvGraphicFramePr>
          <p:nvPr/>
        </p:nvGraphicFramePr>
        <p:xfrm>
          <a:off x="4859338" y="5661025"/>
          <a:ext cx="2224087" cy="560388"/>
        </p:xfrm>
        <a:graphic>
          <a:graphicData uri="http://schemas.openxmlformats.org/presentationml/2006/ole">
            <p:oleObj spid="_x0000_s13320" name="Równanie" r:id="rId9" imgW="838080" imgH="228600" progId="Equation.3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FEE76A-EBB9-4957-B781-FF379AC317C1}" type="slidenum">
              <a:rPr lang="en-US"/>
              <a:pPr/>
              <a:t>25</a:t>
            </a:fld>
            <a:endParaRPr lang="en-US"/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>
            <p:ph idx="1"/>
          </p:nvPr>
        </p:nvGraphicFramePr>
        <p:xfrm>
          <a:off x="323850" y="1052513"/>
          <a:ext cx="1941513" cy="868362"/>
        </p:xfrm>
        <a:graphic>
          <a:graphicData uri="http://schemas.openxmlformats.org/presentationml/2006/ole">
            <p:oleObj spid="_x0000_s14338" name="Równanie" r:id="rId3" imgW="965160" imgH="431640" progId="Equation.3">
              <p:embed/>
            </p:oleObj>
          </a:graphicData>
        </a:graphic>
      </p:graphicFrame>
      <p:sp>
        <p:nvSpPr>
          <p:cNvPr id="14341" name="Text Box 3"/>
          <p:cNvSpPr txBox="1">
            <a:spLocks noChangeArrowheads="1"/>
          </p:cNvSpPr>
          <p:nvPr/>
        </p:nvSpPr>
        <p:spPr bwMode="auto">
          <a:xfrm>
            <a:off x="179388" y="188913"/>
            <a:ext cx="84248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000" dirty="0">
                <a:latin typeface="Arial" charset="0"/>
              </a:rPr>
              <a:t>Jeśli znamy stosunek zachmurzenia w obu obszarach </a:t>
            </a:r>
            <a:r>
              <a:rPr lang="pl-PL" sz="2000" dirty="0">
                <a:solidFill>
                  <a:schemeClr val="folHlink"/>
                </a:solidFill>
                <a:latin typeface="Arial" charset="0"/>
              </a:rPr>
              <a:t>N</a:t>
            </a:r>
            <a:r>
              <a:rPr lang="pl-PL" sz="2000" baseline="30000" dirty="0">
                <a:solidFill>
                  <a:schemeClr val="folHlink"/>
                </a:solidFill>
                <a:latin typeface="Arial" charset="0"/>
              </a:rPr>
              <a:t>*</a:t>
            </a:r>
            <a:r>
              <a:rPr lang="pl-PL" sz="2000" dirty="0">
                <a:latin typeface="Arial" charset="0"/>
              </a:rPr>
              <a:t> możemy policzyć </a:t>
            </a:r>
            <a:r>
              <a:rPr lang="pl-PL" sz="2000" dirty="0" err="1">
                <a:latin typeface="Arial" charset="0"/>
              </a:rPr>
              <a:t>radiancje</a:t>
            </a:r>
            <a:r>
              <a:rPr lang="pl-PL" sz="2000" dirty="0">
                <a:latin typeface="Arial" charset="0"/>
              </a:rPr>
              <a:t> od czystego obszaru.</a:t>
            </a:r>
          </a:p>
        </p:txBody>
      </p:sp>
      <p:sp>
        <p:nvSpPr>
          <p:cNvPr id="14342" name="Text Box 4"/>
          <p:cNvSpPr txBox="1">
            <a:spLocks noChangeArrowheads="1"/>
          </p:cNvSpPr>
          <p:nvPr/>
        </p:nvSpPr>
        <p:spPr bwMode="auto">
          <a:xfrm>
            <a:off x="323850" y="2205038"/>
            <a:ext cx="8569325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</a:pPr>
            <a:r>
              <a:rPr lang="pl-PL" sz="2000" dirty="0">
                <a:latin typeface="Arial" charset="0"/>
              </a:rPr>
              <a:t>Oczywiście </a:t>
            </a:r>
            <a:r>
              <a:rPr lang="pl-PL" sz="2000" dirty="0">
                <a:solidFill>
                  <a:schemeClr val="folHlink"/>
                </a:solidFill>
                <a:latin typeface="Arial" charset="0"/>
              </a:rPr>
              <a:t>N</a:t>
            </a:r>
            <a:r>
              <a:rPr lang="pl-PL" sz="2000" baseline="30000" dirty="0">
                <a:solidFill>
                  <a:schemeClr val="folHlink"/>
                </a:solidFill>
                <a:latin typeface="Arial" charset="0"/>
              </a:rPr>
              <a:t>*</a:t>
            </a:r>
            <a:r>
              <a:rPr lang="pl-PL" sz="2000" dirty="0">
                <a:latin typeface="Arial" charset="0"/>
              </a:rPr>
              <a:t> nie zależy od numeru kanału jednak musimy założyć </a:t>
            </a:r>
          </a:p>
          <a:p>
            <a:pPr marL="342900" indent="-342900" eaLnBrk="1" hangingPunct="1">
              <a:spcBef>
                <a:spcPct val="50000"/>
              </a:spcBef>
              <a:buFontTx/>
              <a:buAutoNum type="alphaLcParenR"/>
            </a:pPr>
            <a:r>
              <a:rPr lang="pl-PL" sz="2000" dirty="0">
                <a:latin typeface="Arial" charset="0"/>
              </a:rPr>
              <a:t>że chmury mają tę samą wysokość, temperaturę i własności optyczne</a:t>
            </a:r>
          </a:p>
          <a:p>
            <a:pPr marL="342900" indent="-342900" eaLnBrk="1" hangingPunct="1">
              <a:spcBef>
                <a:spcPct val="50000"/>
              </a:spcBef>
              <a:buFontTx/>
              <a:buAutoNum type="alphaLcParenR"/>
            </a:pPr>
            <a:r>
              <a:rPr lang="pl-PL" sz="2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</a:t>
            </a:r>
            <a:r>
              <a:rPr lang="pl-PL" sz="2000" baseline="-25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1</a:t>
            </a:r>
            <a:r>
              <a:rPr lang="pl-PL" sz="2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 </a:t>
            </a:r>
            <a:r>
              <a:rPr lang="pl-PL" sz="2000" baseline="-25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2</a:t>
            </a:r>
            <a:r>
              <a:rPr lang="pl-PL" sz="2000" dirty="0">
                <a:latin typeface="Arial" charset="0"/>
                <a:sym typeface="Symbol" pitchFamily="18" charset="2"/>
              </a:rPr>
              <a:t> musza być rożne ze względu na mianownik </a:t>
            </a:r>
            <a:r>
              <a:rPr lang="pl-PL" sz="2000" dirty="0" smtClean="0">
                <a:latin typeface="Arial" charset="0"/>
                <a:sym typeface="Symbol" pitchFamily="18" charset="2"/>
              </a:rPr>
              <a:t>powyższym równaniu</a:t>
            </a:r>
            <a:endParaRPr lang="pl-PL" sz="2000" dirty="0">
              <a:latin typeface="Arial" charset="0"/>
              <a:sym typeface="Symbol" pitchFamily="18" charset="2"/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AutoNum type="alphaLcParenR"/>
            </a:pPr>
            <a:r>
              <a:rPr lang="pl-PL" sz="2000" dirty="0" smtClean="0">
                <a:latin typeface="Arial" charset="0"/>
                <a:sym typeface="Symbol" pitchFamily="18" charset="2"/>
              </a:rPr>
              <a:t>dodatkowa,  musimy ją znać wartości </a:t>
            </a:r>
            <a:r>
              <a:rPr lang="pl-PL" sz="2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N</a:t>
            </a:r>
            <a:r>
              <a:rPr lang="pl-PL" sz="2000" baseline="30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*</a:t>
            </a:r>
            <a:r>
              <a:rPr lang="pl-PL" sz="2000" baseline="30000" dirty="0">
                <a:latin typeface="Arial" charset="0"/>
                <a:sym typeface="Symbol" pitchFamily="18" charset="2"/>
              </a:rPr>
              <a:t> </a:t>
            </a:r>
            <a:r>
              <a:rPr lang="pl-PL" sz="2000" dirty="0" smtClean="0">
                <a:latin typeface="Arial" charset="0"/>
                <a:sym typeface="Symbol" pitchFamily="18" charset="2"/>
              </a:rPr>
              <a:t>. </a:t>
            </a:r>
            <a:r>
              <a:rPr lang="pl-PL" sz="2000" dirty="0">
                <a:latin typeface="Arial" charset="0"/>
                <a:sym typeface="Symbol" pitchFamily="18" charset="2"/>
              </a:rPr>
              <a:t>Można ja obliczyć na podstawie pomiarów mikrofalowych</a:t>
            </a:r>
          </a:p>
        </p:txBody>
      </p:sp>
      <p:graphicFrame>
        <p:nvGraphicFramePr>
          <p:cNvPr id="14339" name="Object 5"/>
          <p:cNvGraphicFramePr>
            <a:graphicFrameLocks noChangeAspect="1"/>
          </p:cNvGraphicFramePr>
          <p:nvPr/>
        </p:nvGraphicFramePr>
        <p:xfrm>
          <a:off x="458788" y="5695950"/>
          <a:ext cx="1812925" cy="944563"/>
        </p:xfrm>
        <a:graphic>
          <a:graphicData uri="http://schemas.openxmlformats.org/presentationml/2006/ole">
            <p:oleObj spid="_x0000_s14339" name="Równanie" r:id="rId4" imgW="901440" imgH="469800" progId="Equation.3">
              <p:embed/>
            </p:oleObj>
          </a:graphicData>
        </a:graphic>
      </p:graphicFrame>
      <p:sp>
        <p:nvSpPr>
          <p:cNvPr id="14343" name="Text Box 6"/>
          <p:cNvSpPr txBox="1">
            <a:spLocks noChangeArrowheads="1"/>
          </p:cNvSpPr>
          <p:nvPr/>
        </p:nvSpPr>
        <p:spPr bwMode="auto">
          <a:xfrm>
            <a:off x="2555875" y="5805488"/>
            <a:ext cx="612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000">
                <a:latin typeface="Arial" charset="0"/>
              </a:rPr>
              <a:t>Niestety na ogół w obszarze mikrofalowym mamy znacznie gorsza rozdzielczość przestrzenna.</a:t>
            </a:r>
            <a:r>
              <a:rPr lang="pl-PL">
                <a:latin typeface="Arial" charset="0"/>
              </a:rPr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D635833-9F63-407D-8D00-0B108C5CF58F}" type="slidenum">
              <a:rPr lang="en-US"/>
              <a:pPr/>
              <a:t>26</a:t>
            </a:fld>
            <a:endParaRPr 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7772400" cy="633413"/>
          </a:xfrm>
        </p:spPr>
        <p:txBody>
          <a:bodyPr/>
          <a:lstStyle/>
          <a:p>
            <a:r>
              <a:rPr lang="pl-PL" sz="2800" b="1" dirty="0" smtClean="0"/>
              <a:t>Naziemne pomiary radiancji nieboskłonu</a:t>
            </a:r>
            <a:endParaRPr lang="en-US" sz="2800" b="1" dirty="0" smtClean="0"/>
          </a:p>
        </p:txBody>
      </p:sp>
      <p:pic>
        <p:nvPicPr>
          <p:cNvPr id="2970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1050" y="1341438"/>
            <a:ext cx="4724400" cy="45259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F39C7D-2C75-4A2E-982D-EA978D5C4567}" type="slidenum">
              <a:rPr lang="en-US"/>
              <a:pPr/>
              <a:t>27</a:t>
            </a:fld>
            <a:endParaRPr lang="en-US"/>
          </a:p>
        </p:txBody>
      </p:sp>
      <p:pic>
        <p:nvPicPr>
          <p:cNvPr id="307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27488" y="0"/>
            <a:ext cx="5116512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235BC3-221B-4945-B1CA-A3A868FEB810}" type="slidenum">
              <a:rPr lang="en-US"/>
              <a:pPr/>
              <a:t>28</a:t>
            </a:fld>
            <a:endParaRPr lang="en-US"/>
          </a:p>
        </p:txBody>
      </p:sp>
      <p:pic>
        <p:nvPicPr>
          <p:cNvPr id="3174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03663" y="0"/>
            <a:ext cx="5240337" cy="6858000"/>
          </a:xfrm>
          <a:noFill/>
        </p:spPr>
      </p:pic>
      <p:sp>
        <p:nvSpPr>
          <p:cNvPr id="31749" name="Rectangle 4"/>
          <p:cNvSpPr>
            <a:spLocks noChangeArrowheads="1"/>
          </p:cNvSpPr>
          <p:nvPr/>
        </p:nvSpPr>
        <p:spPr bwMode="auto">
          <a:xfrm>
            <a:off x="251520" y="260648"/>
            <a:ext cx="368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l-PL" sz="3200" dirty="0" err="1">
                <a:solidFill>
                  <a:schemeClr val="tx2"/>
                </a:solidFill>
                <a:latin typeface="Arial" charset="0"/>
              </a:rPr>
              <a:t>Radiancja</a:t>
            </a:r>
            <a:r>
              <a:rPr lang="pl-PL" sz="3200" dirty="0">
                <a:solidFill>
                  <a:schemeClr val="tx2"/>
                </a:solidFill>
                <a:latin typeface="Arial" charset="0"/>
              </a:rPr>
              <a:t> mierzona z satelity</a:t>
            </a:r>
            <a:endParaRPr lang="en-US" sz="3200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C5EB2F-F5F9-4B83-876C-DBD6CECD6C14}" type="slidenum">
              <a:rPr lang="en-US"/>
              <a:pPr/>
              <a:t>29</a:t>
            </a:fld>
            <a:endParaRPr lang="en-US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3277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00200" y="0"/>
            <a:ext cx="5275263" cy="6858000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8AE948-FCB7-4006-9AE7-6CDAE38FD59C}" type="slidenum">
              <a:rPr lang="en-US"/>
              <a:pPr/>
              <a:t>3</a:t>
            </a:fld>
            <a:endParaRPr lang="en-US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ph sz="half" idx="1"/>
          </p:nvPr>
        </p:nvGraphicFramePr>
        <p:xfrm>
          <a:off x="3563888" y="548680"/>
          <a:ext cx="4687887" cy="909637"/>
        </p:xfrm>
        <a:graphic>
          <a:graphicData uri="http://schemas.openxmlformats.org/presentationml/2006/ole">
            <p:oleObj spid="_x0000_s1026" name="Równanie" r:id="rId3" imgW="2552400" imgH="495000" progId="Equation.3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611188" y="908050"/>
          <a:ext cx="1693862" cy="508000"/>
        </p:xfrm>
        <a:graphic>
          <a:graphicData uri="http://schemas.openxmlformats.org/presentationml/2006/ole">
            <p:oleObj spid="_x0000_s1027" name="Równanie" r:id="rId4" imgW="761760" imgH="228600" progId="Equation.3">
              <p:embed/>
            </p:oleObj>
          </a:graphicData>
        </a:graphic>
      </p:graphicFrame>
      <p:sp>
        <p:nvSpPr>
          <p:cNvPr id="1033" name="Text Box 4"/>
          <p:cNvSpPr txBox="1">
            <a:spLocks noChangeArrowheads="1"/>
          </p:cNvSpPr>
          <p:nvPr/>
        </p:nvSpPr>
        <p:spPr bwMode="auto">
          <a:xfrm>
            <a:off x="323850" y="0"/>
            <a:ext cx="84963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Promieniowanie długofalowe na górnej granicy atmosfery wyraża się wzorem:</a:t>
            </a:r>
          </a:p>
        </p:txBody>
      </p:sp>
      <p:graphicFrame>
        <p:nvGraphicFramePr>
          <p:cNvPr id="1028" name="Object 5"/>
          <p:cNvGraphicFramePr>
            <a:graphicFrameLocks noChangeAspect="1"/>
          </p:cNvGraphicFramePr>
          <p:nvPr/>
        </p:nvGraphicFramePr>
        <p:xfrm>
          <a:off x="412750" y="1628775"/>
          <a:ext cx="2560638" cy="939800"/>
        </p:xfrm>
        <a:graphic>
          <a:graphicData uri="http://schemas.openxmlformats.org/presentationml/2006/ole">
            <p:oleObj spid="_x0000_s1028" name="Równanie" r:id="rId5" imgW="1143000" imgH="419040" progId="Equation.3">
              <p:embed/>
            </p:oleObj>
          </a:graphicData>
        </a:graphic>
      </p:graphicFrame>
      <p:graphicFrame>
        <p:nvGraphicFramePr>
          <p:cNvPr id="1029" name="Object 6"/>
          <p:cNvGraphicFramePr>
            <a:graphicFrameLocks noChangeAspect="1"/>
          </p:cNvGraphicFramePr>
          <p:nvPr/>
        </p:nvGraphicFramePr>
        <p:xfrm>
          <a:off x="250825" y="2708275"/>
          <a:ext cx="5613400" cy="1003300"/>
        </p:xfrm>
        <a:graphic>
          <a:graphicData uri="http://schemas.openxmlformats.org/presentationml/2006/ole">
            <p:oleObj spid="_x0000_s1029" name="Równanie" r:id="rId6" imgW="2705040" imgH="482400" progId="Equation.3">
              <p:embed/>
            </p:oleObj>
          </a:graphicData>
        </a:graphic>
      </p:graphicFrame>
      <p:sp>
        <p:nvSpPr>
          <p:cNvPr id="1034" name="Text Box 7"/>
          <p:cNvSpPr txBox="1">
            <a:spLocks noChangeArrowheads="1"/>
          </p:cNvSpPr>
          <p:nvPr/>
        </p:nvSpPr>
        <p:spPr bwMode="auto">
          <a:xfrm>
            <a:off x="179388" y="3860800"/>
            <a:ext cx="5616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lub we współrzędnych ciśnieniowych</a:t>
            </a:r>
          </a:p>
        </p:txBody>
      </p:sp>
      <p:graphicFrame>
        <p:nvGraphicFramePr>
          <p:cNvPr id="1030" name="Object 8"/>
          <p:cNvGraphicFramePr>
            <a:graphicFrameLocks noChangeAspect="1"/>
          </p:cNvGraphicFramePr>
          <p:nvPr/>
        </p:nvGraphicFramePr>
        <p:xfrm>
          <a:off x="4067175" y="4292600"/>
          <a:ext cx="4156075" cy="939800"/>
        </p:xfrm>
        <a:graphic>
          <a:graphicData uri="http://schemas.openxmlformats.org/presentationml/2006/ole">
            <p:oleObj spid="_x0000_s1030" name="Równanie" r:id="rId7" imgW="1854000" imgH="419040" progId="Equation.3">
              <p:embed/>
            </p:oleObj>
          </a:graphicData>
        </a:graphic>
      </p:graphicFrame>
      <p:graphicFrame>
        <p:nvGraphicFramePr>
          <p:cNvPr id="1031" name="Object 9"/>
          <p:cNvGraphicFramePr>
            <a:graphicFrameLocks noChangeAspect="1"/>
          </p:cNvGraphicFramePr>
          <p:nvPr/>
        </p:nvGraphicFramePr>
        <p:xfrm>
          <a:off x="179388" y="5589588"/>
          <a:ext cx="5246687" cy="1028700"/>
        </p:xfrm>
        <a:graphic>
          <a:graphicData uri="http://schemas.openxmlformats.org/presentationml/2006/ole">
            <p:oleObj spid="_x0000_s1031" name="Równanie" r:id="rId8" imgW="2527200" imgH="495000" progId="Equation.3">
              <p:embed/>
            </p:oleObj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AF4F85-C873-430A-B99F-740AEBEEB63A}" type="slidenum">
              <a:rPr lang="en-US"/>
              <a:pPr/>
              <a:t>30</a:t>
            </a:fld>
            <a:endParaRPr lang="en-US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pl-PL" sz="2800" b="1" dirty="0" smtClean="0">
                <a:latin typeface="Arial" charset="0"/>
              </a:rPr>
              <a:t>Niepewności w wyznaczaniu profilu temperatury powietrza</a:t>
            </a:r>
            <a:endParaRPr lang="en-US" sz="2800" b="1" dirty="0" smtClean="0">
              <a:latin typeface="Arial" charset="0"/>
            </a:endParaRPr>
          </a:p>
        </p:txBody>
      </p:sp>
      <p:pic>
        <p:nvPicPr>
          <p:cNvPr id="33796" name="Picture 3" descr="rys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1196975"/>
            <a:ext cx="6248400" cy="5338763"/>
          </a:xfr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B285F0-59C8-4D87-B446-68CB50F35BC2}" type="slidenum">
              <a:rPr lang="en-US"/>
              <a:pPr/>
              <a:t>31</a:t>
            </a:fld>
            <a:endParaRPr lang="en-US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34820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39975" y="0"/>
            <a:ext cx="3894138" cy="1965325"/>
          </a:xfrm>
          <a:noFill/>
        </p:spPr>
      </p:pic>
      <p:pic>
        <p:nvPicPr>
          <p:cNvPr id="34821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03350" y="2054225"/>
            <a:ext cx="5905500" cy="4803775"/>
          </a:xfr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numeru slajdu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68F6D2-28BE-47A5-A461-331917A1EE4E}" type="slidenum">
              <a:rPr lang="en-US"/>
              <a:pPr/>
              <a:t>32</a:t>
            </a:fld>
            <a:endParaRPr lang="en-US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35844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3741738" cy="3192463"/>
          </a:xfrm>
          <a:noFill/>
        </p:spPr>
      </p:pic>
      <p:pic>
        <p:nvPicPr>
          <p:cNvPr id="35845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492500" y="3754438"/>
            <a:ext cx="5651500" cy="3103562"/>
          </a:xfrm>
          <a:noFill/>
        </p:spPr>
      </p:pic>
      <p:pic>
        <p:nvPicPr>
          <p:cNvPr id="35846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96913" y="3578225"/>
            <a:ext cx="2719387" cy="349250"/>
          </a:xfr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F83AB1-A486-45F4-BD51-A011D49B35C8}" type="slidenum">
              <a:rPr lang="en-US"/>
              <a:pPr/>
              <a:t>33</a:t>
            </a:fld>
            <a:endParaRPr lang="en-US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36868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500563" cy="4064000"/>
          </a:xfrm>
          <a:noFill/>
        </p:spPr>
      </p:pic>
      <p:pic>
        <p:nvPicPr>
          <p:cNvPr id="36869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29138" y="0"/>
            <a:ext cx="4614862" cy="6165850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22FE1A-D8E4-4DEB-8E57-A2745470F26E}" type="slidenum">
              <a:rPr lang="en-US"/>
              <a:pPr/>
              <a:t>4</a:t>
            </a:fld>
            <a:endParaRPr lang="en-US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88913"/>
            <a:ext cx="8002587" cy="194468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W przypadku gdy czynnik powierzchniowy wnosi znaczący wkład do radiancji na górnej granicy atmosfery musi być on oczywiście uwzględniony w równaniu. </a:t>
            </a: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Jednak w dalszych rozważaniach zakładać będziemy jednak atmosfera ma dużą grubość optyczną, a zatem </a:t>
            </a:r>
            <a:r>
              <a:rPr lang="pl-PL" sz="2400" i="1" dirty="0" smtClean="0">
                <a:solidFill>
                  <a:schemeClr val="folHlink"/>
                </a:solidFill>
                <a:latin typeface="Arial" charset="0"/>
              </a:rPr>
              <a:t>T</a:t>
            </a:r>
            <a:r>
              <a:rPr lang="pl-PL" sz="2400" dirty="0" err="1" smtClean="0">
                <a:solidFill>
                  <a:schemeClr val="folHlink"/>
                </a:solidFill>
                <a:latin typeface="Arial" charset="0"/>
              </a:rPr>
              <a:t>(p</a:t>
            </a:r>
            <a:r>
              <a:rPr lang="pl-PL" sz="2400" baseline="-25000" dirty="0" smtClean="0">
                <a:solidFill>
                  <a:schemeClr val="folHlink"/>
                </a:solidFill>
                <a:latin typeface="Arial" charset="0"/>
              </a:rPr>
              <a:t>s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</a:rPr>
              <a:t>)=0</a:t>
            </a:r>
            <a:r>
              <a:rPr lang="pl-PL" sz="2400" dirty="0" smtClean="0">
                <a:latin typeface="Arial" charset="0"/>
              </a:rPr>
              <a:t>. Wówczas mamy: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1115616" y="2204864"/>
          <a:ext cx="2876550" cy="893762"/>
        </p:xfrm>
        <a:graphic>
          <a:graphicData uri="http://schemas.openxmlformats.org/presentationml/2006/ole">
            <p:oleObj spid="_x0000_s2050" name="Równanie" r:id="rId3" imgW="1536480" imgH="495000" progId="Equation.3">
              <p:embed/>
            </p:oleObj>
          </a:graphicData>
        </a:graphic>
      </p:graphicFrame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468313" y="3429000"/>
            <a:ext cx="8675687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Fundamentalnym problemem w teledetekcyjnych metodach pomiaru profilu temperatury jest wyznaczenie zależności </a:t>
            </a:r>
            <a:r>
              <a:rPr lang="pl-PL" sz="2400" dirty="0" err="1">
                <a:solidFill>
                  <a:schemeClr val="folHlink"/>
                </a:solidFill>
                <a:latin typeface="Arial" charset="0"/>
              </a:rPr>
              <a:t>B</a:t>
            </a:r>
            <a:r>
              <a:rPr lang="pl-PL" sz="2400" baseline="-25000" dirty="0" err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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(T(p))</a:t>
            </a:r>
            <a:r>
              <a:rPr lang="pl-PL" sz="2400" dirty="0">
                <a:latin typeface="Arial" charset="0"/>
              </a:rPr>
              <a:t> dla zmierzonej radiancji na górnej granicy atmosfery </a:t>
            </a:r>
            <a:r>
              <a:rPr lang="pl-PL" sz="2400" dirty="0" smtClean="0">
                <a:latin typeface="Arial" charset="0"/>
              </a:rPr>
              <a:t>dla znanej </a:t>
            </a:r>
            <a:r>
              <a:rPr lang="pl-PL" sz="2400" dirty="0">
                <a:latin typeface="Arial" charset="0"/>
              </a:rPr>
              <a:t>funkcji wagowej</a:t>
            </a:r>
          </a:p>
          <a:p>
            <a:pPr eaLnBrk="1" hangingPunct="1">
              <a:spcBef>
                <a:spcPct val="50000"/>
              </a:spcBef>
            </a:pPr>
            <a:r>
              <a:rPr lang="pl-PL" sz="2400" dirty="0">
                <a:solidFill>
                  <a:schemeClr val="accent1"/>
                </a:solidFill>
                <a:latin typeface="Arial" charset="0"/>
              </a:rPr>
              <a:t>Funkcja wagowa jest pochodna transmisji po ciśnieniu atmosferycznym</a:t>
            </a:r>
            <a:r>
              <a:rPr lang="pl-PL" sz="2400" dirty="0">
                <a:latin typeface="Arial" charset="0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A0F6B5F-4446-46A5-ACED-DD28EFE1E1D6}" type="slidenum">
              <a:rPr lang="en-US"/>
              <a:pPr/>
              <a:t>5</a:t>
            </a:fld>
            <a:endParaRPr 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260350"/>
            <a:ext cx="8229600" cy="56896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pl-PL" sz="2400" dirty="0" smtClean="0">
                <a:latin typeface="Arial" charset="0"/>
              </a:rPr>
              <a:t>Wybierając obszar spektralny, gdzie absorpcja promieniowania przez gaz (gazy) atmosferyczny, którego koncentracja nie zmienia się z wysokością zapewniamy, że w pierwszym przybliżeniu funkcja wagowa jest stała w czasie. </a:t>
            </a:r>
          </a:p>
          <a:p>
            <a:pPr>
              <a:lnSpc>
                <a:spcPct val="80000"/>
              </a:lnSpc>
            </a:pPr>
            <a:r>
              <a:rPr lang="pl-PL" sz="2400" dirty="0" smtClean="0">
                <a:latin typeface="Arial" charset="0"/>
              </a:rPr>
              <a:t>Najczęściej używa się do tego celu gazów: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</a:rPr>
              <a:t>CO</a:t>
            </a:r>
            <a:r>
              <a:rPr lang="pl-PL" sz="2400" baseline="-25000" dirty="0" smtClean="0">
                <a:solidFill>
                  <a:schemeClr val="folHlink"/>
                </a:solidFill>
                <a:latin typeface="Arial" charset="0"/>
              </a:rPr>
              <a:t>2</a:t>
            </a:r>
            <a:r>
              <a:rPr lang="pl-PL" sz="2400" dirty="0" smtClean="0">
                <a:latin typeface="Arial" charset="0"/>
              </a:rPr>
              <a:t> lub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</a:rPr>
              <a:t>O</a:t>
            </a:r>
            <a:r>
              <a:rPr lang="pl-PL" sz="2400" baseline="-25000" dirty="0" smtClean="0">
                <a:solidFill>
                  <a:schemeClr val="folHlink"/>
                </a:solidFill>
                <a:latin typeface="Arial" charset="0"/>
              </a:rPr>
              <a:t>2</a:t>
            </a:r>
          </a:p>
          <a:p>
            <a:pPr>
              <a:lnSpc>
                <a:spcPct val="80000"/>
              </a:lnSpc>
            </a:pPr>
            <a:r>
              <a:rPr lang="pl-PL" sz="2400" dirty="0" smtClean="0">
                <a:latin typeface="Arial" charset="0"/>
              </a:rPr>
              <a:t>Transmisja tych gazów nawet dla stałego stosunku zmieszania (jak to ma miejsce do około 100 km) zmienia się </a:t>
            </a:r>
            <a:r>
              <a:rPr lang="pl-PL" sz="2400" dirty="0" smtClean="0">
                <a:latin typeface="Arial" charset="0"/>
              </a:rPr>
              <a:t>z wysokością, gdyż </a:t>
            </a:r>
            <a:r>
              <a:rPr lang="pl-PL" sz="2400" dirty="0" smtClean="0">
                <a:latin typeface="Arial" charset="0"/>
              </a:rPr>
              <a:t>zależy od ciśnienia oraz temperatury powietrza  </a:t>
            </a:r>
            <a:r>
              <a:rPr lang="pl-PL" sz="2400" dirty="0" smtClean="0">
                <a:latin typeface="Arial" charset="0"/>
              </a:rPr>
              <a:t>(poszerzenia </a:t>
            </a:r>
            <a:r>
              <a:rPr lang="pl-PL" sz="2400" dirty="0" smtClean="0">
                <a:latin typeface="Arial" charset="0"/>
              </a:rPr>
              <a:t>ciśnieniowe i dopplerowskie linii </a:t>
            </a:r>
            <a:r>
              <a:rPr lang="pl-PL" sz="2400" dirty="0" smtClean="0">
                <a:latin typeface="Arial" charset="0"/>
              </a:rPr>
              <a:t>widomych). </a:t>
            </a:r>
            <a:endParaRPr lang="pl-PL" sz="240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pl-PL" sz="2400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pl-PL" sz="2400" dirty="0" smtClean="0">
                <a:latin typeface="Arial" charset="0"/>
              </a:rPr>
              <a:t>W dalszej części używać będziemy zamiast długości fali liczby falowej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</a:t>
            </a:r>
          </a:p>
          <a:p>
            <a:pPr>
              <a:lnSpc>
                <a:spcPct val="80000"/>
              </a:lnSpc>
            </a:pPr>
            <a:r>
              <a:rPr lang="pl-PL" sz="2400" dirty="0" smtClean="0">
                <a:latin typeface="Arial" charset="0"/>
                <a:sym typeface="Symbol" pitchFamily="18" charset="2"/>
              </a:rPr>
              <a:t>Ponieważ funkcja Plancka jest funkcją temperatury i częstotliwości musimy wyeliminować zależność od częstotliwości. </a:t>
            </a:r>
            <a:endParaRPr lang="pl-PL" sz="2400" dirty="0" smtClean="0">
              <a:latin typeface="Arial" charset="0"/>
              <a:sym typeface="Symbol" pitchFamily="18" charset="2"/>
            </a:endParaRPr>
          </a:p>
          <a:p>
            <a:pPr>
              <a:lnSpc>
                <a:spcPct val="80000"/>
              </a:lnSpc>
            </a:pPr>
            <a:r>
              <a:rPr lang="pl-PL" sz="2400" dirty="0" smtClean="0">
                <a:latin typeface="Arial" charset="0"/>
                <a:sym typeface="Symbol" pitchFamily="18" charset="2"/>
              </a:rPr>
              <a:t>W 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wąskim obszarze spektralnym zmienność funkcji Plancka możemy opisać zależnością liniową: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652C5E-8D93-4FF4-B727-B508EFF74F31}" type="slidenum">
              <a:rPr lang="en-US"/>
              <a:pPr/>
              <a:t>6</a:t>
            </a:fld>
            <a:endParaRPr lang="en-US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ph idx="1"/>
          </p:nvPr>
        </p:nvGraphicFramePr>
        <p:xfrm>
          <a:off x="539552" y="260648"/>
          <a:ext cx="3207692" cy="549052"/>
        </p:xfrm>
        <a:graphic>
          <a:graphicData uri="http://schemas.openxmlformats.org/presentationml/2006/ole">
            <p:oleObj spid="_x0000_s3074" name="Równanie" r:id="rId3" imgW="1409400" imgH="241200" progId="Equation.3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642938" y="1052513"/>
          <a:ext cx="406400" cy="504825"/>
        </p:xfrm>
        <a:graphic>
          <a:graphicData uri="http://schemas.openxmlformats.org/presentationml/2006/ole">
            <p:oleObj spid="_x0000_s3075" name="Równanie" r:id="rId4" imgW="164880" imgH="215640" progId="Equation.3">
              <p:embed/>
            </p:oleObj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611188" y="1679575"/>
          <a:ext cx="473075" cy="504825"/>
        </p:xfrm>
        <a:graphic>
          <a:graphicData uri="http://schemas.openxmlformats.org/presentationml/2006/ole">
            <p:oleObj spid="_x0000_s3076" name="Równanie" r:id="rId5" imgW="203040" imgH="228600" progId="Equation.3">
              <p:embed/>
            </p:oleObj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1290638" y="1639889"/>
          <a:ext cx="430097" cy="492968"/>
        </p:xfrm>
        <a:graphic>
          <a:graphicData uri="http://schemas.openxmlformats.org/presentationml/2006/ole">
            <p:oleObj spid="_x0000_s3077" name="Równanie" r:id="rId6" imgW="190440" imgH="228600" progId="Equation.3">
              <p:embed/>
            </p:oleObj>
          </a:graphicData>
        </a:graphic>
      </p:graphicFrame>
      <p:sp>
        <p:nvSpPr>
          <p:cNvPr id="3083" name="Text Box 6"/>
          <p:cNvSpPr txBox="1">
            <a:spLocks noChangeArrowheads="1"/>
          </p:cNvSpPr>
          <p:nvPr/>
        </p:nvSpPr>
        <p:spPr bwMode="auto">
          <a:xfrm>
            <a:off x="1763713" y="1125538"/>
            <a:ext cx="597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częstotliwość referencyjna </a:t>
            </a:r>
          </a:p>
        </p:txBody>
      </p:sp>
      <p:sp>
        <p:nvSpPr>
          <p:cNvPr id="3084" name="Text Box 7"/>
          <p:cNvSpPr txBox="1">
            <a:spLocks noChangeArrowheads="1"/>
          </p:cNvSpPr>
          <p:nvPr/>
        </p:nvSpPr>
        <p:spPr bwMode="auto">
          <a:xfrm>
            <a:off x="1979613" y="1700213"/>
            <a:ext cx="597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parametry dofitowania</a:t>
            </a:r>
          </a:p>
        </p:txBody>
      </p:sp>
      <p:sp>
        <p:nvSpPr>
          <p:cNvPr id="3085" name="Text Box 8"/>
          <p:cNvSpPr txBox="1">
            <a:spLocks noChangeArrowheads="1"/>
          </p:cNvSpPr>
          <p:nvPr/>
        </p:nvSpPr>
        <p:spPr bwMode="auto">
          <a:xfrm>
            <a:off x="323850" y="2492375"/>
            <a:ext cx="84963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Równanie opisujące radiancję na górnej granicy atmosfery można zapisać w postaci</a:t>
            </a:r>
          </a:p>
        </p:txBody>
      </p:sp>
      <p:graphicFrame>
        <p:nvGraphicFramePr>
          <p:cNvPr id="3078" name="Object 9"/>
          <p:cNvGraphicFramePr>
            <a:graphicFrameLocks noChangeAspect="1"/>
          </p:cNvGraphicFramePr>
          <p:nvPr/>
        </p:nvGraphicFramePr>
        <p:xfrm>
          <a:off x="395288" y="3284538"/>
          <a:ext cx="2370137" cy="963612"/>
        </p:xfrm>
        <a:graphic>
          <a:graphicData uri="http://schemas.openxmlformats.org/presentationml/2006/ole">
            <p:oleObj spid="_x0000_s3078" name="Równanie" r:id="rId7" imgW="1218960" imgH="495000" progId="Equation.3">
              <p:embed/>
            </p:oleObj>
          </a:graphicData>
        </a:graphic>
      </p:graphicFrame>
      <p:graphicFrame>
        <p:nvGraphicFramePr>
          <p:cNvPr id="3079" name="Object 10"/>
          <p:cNvGraphicFramePr>
            <a:graphicFrameLocks noChangeAspect="1"/>
          </p:cNvGraphicFramePr>
          <p:nvPr/>
        </p:nvGraphicFramePr>
        <p:xfrm>
          <a:off x="395288" y="4292600"/>
          <a:ext cx="1530350" cy="841375"/>
        </p:xfrm>
        <a:graphic>
          <a:graphicData uri="http://schemas.openxmlformats.org/presentationml/2006/ole">
            <p:oleObj spid="_x0000_s3079" name="Równanie" r:id="rId8" imgW="787320" imgH="431640" progId="Equation.3">
              <p:embed/>
            </p:oleObj>
          </a:graphicData>
        </a:graphic>
      </p:graphicFrame>
      <p:graphicFrame>
        <p:nvGraphicFramePr>
          <p:cNvPr id="3080" name="Object 11"/>
          <p:cNvGraphicFramePr>
            <a:graphicFrameLocks noChangeAspect="1"/>
          </p:cNvGraphicFramePr>
          <p:nvPr/>
        </p:nvGraphicFramePr>
        <p:xfrm>
          <a:off x="2771775" y="4437063"/>
          <a:ext cx="1974850" cy="469900"/>
        </p:xfrm>
        <a:graphic>
          <a:graphicData uri="http://schemas.openxmlformats.org/presentationml/2006/ole">
            <p:oleObj spid="_x0000_s3080" name="Równanie" r:id="rId9" imgW="1015920" imgH="241200" progId="Equation.3">
              <p:embed/>
            </p:oleObj>
          </a:graphicData>
        </a:graphic>
      </p:graphicFrame>
      <p:graphicFrame>
        <p:nvGraphicFramePr>
          <p:cNvPr id="3081" name="Object 12"/>
          <p:cNvGraphicFramePr>
            <a:graphicFrameLocks noChangeAspect="1"/>
          </p:cNvGraphicFramePr>
          <p:nvPr/>
        </p:nvGraphicFramePr>
        <p:xfrm>
          <a:off x="5651500" y="4264025"/>
          <a:ext cx="1974850" cy="817563"/>
        </p:xfrm>
        <a:graphic>
          <a:graphicData uri="http://schemas.openxmlformats.org/presentationml/2006/ole">
            <p:oleObj spid="_x0000_s3081" name="Równanie" r:id="rId10" imgW="1015920" imgH="419040" progId="Equation.3">
              <p:embed/>
            </p:oleObj>
          </a:graphicData>
        </a:graphic>
      </p:graphicFrame>
      <p:sp>
        <p:nvSpPr>
          <p:cNvPr id="3086" name="Text Box 13"/>
          <p:cNvSpPr txBox="1">
            <a:spLocks noChangeArrowheads="1"/>
          </p:cNvSpPr>
          <p:nvPr/>
        </p:nvSpPr>
        <p:spPr bwMode="auto">
          <a:xfrm>
            <a:off x="250825" y="5373688"/>
            <a:ext cx="84978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Równanie jest więc równaniem Fredholma pierwszego rodzaju z funkcją wagową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K</a:t>
            </a:r>
            <a:r>
              <a:rPr lang="pl-PL">
                <a:latin typeface="Arial" charset="0"/>
              </a:rPr>
              <a:t>, funkcja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f(p)</a:t>
            </a:r>
            <a:r>
              <a:rPr lang="pl-PL">
                <a:latin typeface="Arial" charset="0"/>
              </a:rPr>
              <a:t> jest szukaną wielkością, zaś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g</a:t>
            </a:r>
            <a:r>
              <a:rPr lang="pl-PL">
                <a:latin typeface="Arial" charset="0"/>
              </a:rPr>
              <a:t> znamy na podstawie obserwacji.</a:t>
            </a:r>
            <a:endParaRPr lang="pl-PL">
              <a:solidFill>
                <a:schemeClr val="folHlink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2B83B5-5660-411C-AB38-E25CF846518B}" type="slidenum">
              <a:rPr lang="en-US"/>
              <a:pPr/>
              <a:t>7</a:t>
            </a:fld>
            <a:endParaRPr 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20484" name="Picture 3" descr="rys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8888" y="0"/>
            <a:ext cx="54737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49D4C6-F4E2-4FA6-BA20-4F5FC6C464D9}" type="slidenum">
              <a:rPr lang="en-US"/>
              <a:pPr/>
              <a:t>8</a:t>
            </a:fld>
            <a:endParaRPr 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229600" cy="640873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Wykres przedstawia pasmo absorpcyjne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</a:rPr>
              <a:t>CO</a:t>
            </a:r>
            <a:r>
              <a:rPr lang="pl-PL" sz="2400" baseline="-25000" dirty="0" smtClean="0">
                <a:solidFill>
                  <a:schemeClr val="folHlink"/>
                </a:solidFill>
                <a:latin typeface="Arial" charset="0"/>
              </a:rPr>
              <a:t>2</a:t>
            </a:r>
            <a:r>
              <a:rPr lang="pl-PL" sz="2400" dirty="0" smtClean="0">
                <a:latin typeface="Arial" charset="0"/>
              </a:rPr>
              <a:t> (oscylacyjno-rotacyjne). Wynika z niego, że odpowiadająca ciału doskonale czarnemu, temperatura spada w kierunku środka pasma. Spadek ten związany jest z obniżaniem się temperatury powietrza w troposferze. Jedynie maksimum w środku pasma jest odzwierciedleniem wzrostu temperatury w stratosferze.</a:t>
            </a: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Na podstawie wykresu możemy wybrać kilka charakterystycznych punktów, które posłużą od obliczania profilu temperatury. </a:t>
            </a: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Obliczamy dla nich funkcje wagowe K, które w idealnym przypadku powinny być deltami </a:t>
            </a:r>
            <a:r>
              <a:rPr lang="pl-PL" sz="2400" dirty="0" err="1" smtClean="0">
                <a:latin typeface="Arial" charset="0"/>
              </a:rPr>
              <a:t>diracka</a:t>
            </a:r>
            <a:r>
              <a:rPr lang="pl-PL" sz="2400" dirty="0" smtClean="0">
                <a:latin typeface="Arial" charset="0"/>
              </a:rPr>
              <a:t>. W takim przypadku pozwoliłoby to na wyznaczenie profilu temperatury z bardzo duża rozdzielczością.</a:t>
            </a: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Dla wybranych punktów (1-6) wykreślone zostały odpowiadające im funkcje wagowe. Mają one charakterystyczne maksimum na wysokości, która zależy od współczynnika absorpcji.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F655E9-1D16-48E7-9236-ED814F715F3F}" type="slidenum">
              <a:rPr lang="en-US"/>
              <a:pPr/>
              <a:t>9</a:t>
            </a:fld>
            <a:endParaRPr lang="en-US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22532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643438" cy="3984625"/>
          </a:xfrm>
          <a:noFill/>
        </p:spPr>
      </p:pic>
      <p:pic>
        <p:nvPicPr>
          <p:cNvPr id="22533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32363" y="2133600"/>
            <a:ext cx="4441825" cy="4724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1118</Words>
  <Application>Microsoft Office PowerPoint</Application>
  <PresentationFormat>Pokaz na ekranie (4:3)</PresentationFormat>
  <Paragraphs>128</Paragraphs>
  <Slides>33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35" baseType="lpstr">
      <vt:lpstr>Motyw pakietu Office</vt:lpstr>
      <vt:lpstr>Równanie</vt:lpstr>
      <vt:lpstr>Metody teledetekcyjne w badaniach atmosfery.  Wykład 5.  Wyznaczanie profilu pionowego temperatury </vt:lpstr>
      <vt:lpstr>Wyznaczanie pionowego profilu temperatury powietrza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Funkcja wagowa - analiza</vt:lpstr>
      <vt:lpstr>Slajd 12</vt:lpstr>
      <vt:lpstr>Przykłady funkcji wagowej</vt:lpstr>
      <vt:lpstr>Slajd 14</vt:lpstr>
      <vt:lpstr>Slajd 15</vt:lpstr>
      <vt:lpstr>Algorytm</vt:lpstr>
      <vt:lpstr>Slajd 17</vt:lpstr>
      <vt:lpstr>Slajd 18</vt:lpstr>
      <vt:lpstr>Przyrządy satelitarne</vt:lpstr>
      <vt:lpstr>Skanowanie metodą LIMB</vt:lpstr>
      <vt:lpstr>Slajd 21</vt:lpstr>
      <vt:lpstr>Slajd 22</vt:lpstr>
      <vt:lpstr>Slajd 23</vt:lpstr>
      <vt:lpstr>Problem chmur- cloud screening </vt:lpstr>
      <vt:lpstr>Slajd 25</vt:lpstr>
      <vt:lpstr>Naziemne pomiary radiancji nieboskłonu</vt:lpstr>
      <vt:lpstr>Slajd 27</vt:lpstr>
      <vt:lpstr>Slajd 28</vt:lpstr>
      <vt:lpstr>Slajd 29</vt:lpstr>
      <vt:lpstr>Niepewności w wyznaczaniu profilu temperatury powietrza</vt:lpstr>
      <vt:lpstr>Slajd 31</vt:lpstr>
      <vt:lpstr>Slajd 32</vt:lpstr>
      <vt:lpstr>Slajd 33</vt:lpstr>
    </vt:vector>
  </TitlesOfParts>
  <Company>IGF-UW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Metody teledetekcyjne w badaniach atmosfery.  Wykład 5.  Wyznaczanie profilu pionowego temperatury </dc:title>
  <dc:creator>Krzysztof Markowicz</dc:creator>
  <cp:lastModifiedBy>Krzysztof Markowicz</cp:lastModifiedBy>
  <cp:revision>21</cp:revision>
  <dcterms:created xsi:type="dcterms:W3CDTF">2017-03-14T08:54:05Z</dcterms:created>
  <dcterms:modified xsi:type="dcterms:W3CDTF">2017-04-04T09:01:49Z</dcterms:modified>
</cp:coreProperties>
</file>