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9CA0-C747-4B3D-8E91-06B3E5E65B3E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660B-D280-41C3-8A3D-4D8E3942A8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9CA0-C747-4B3D-8E91-06B3E5E65B3E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660B-D280-41C3-8A3D-4D8E3942A8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9CA0-C747-4B3D-8E91-06B3E5E65B3E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660B-D280-41C3-8A3D-4D8E3942A8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03B11-587F-4A95-91C9-B94086DE43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9CA0-C747-4B3D-8E91-06B3E5E65B3E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660B-D280-41C3-8A3D-4D8E3942A8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9CA0-C747-4B3D-8E91-06B3E5E65B3E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660B-D280-41C3-8A3D-4D8E3942A8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9CA0-C747-4B3D-8E91-06B3E5E65B3E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660B-D280-41C3-8A3D-4D8E3942A8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9CA0-C747-4B3D-8E91-06B3E5E65B3E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660B-D280-41C3-8A3D-4D8E3942A8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9CA0-C747-4B3D-8E91-06B3E5E65B3E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660B-D280-41C3-8A3D-4D8E3942A8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9CA0-C747-4B3D-8E91-06B3E5E65B3E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660B-D280-41C3-8A3D-4D8E3942A8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9CA0-C747-4B3D-8E91-06B3E5E65B3E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660B-D280-41C3-8A3D-4D8E3942A8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9CA0-C747-4B3D-8E91-06B3E5E65B3E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660B-D280-41C3-8A3D-4D8E3942A8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A9CA0-C747-4B3D-8E91-06B3E5E65B3E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A660B-D280-41C3-8A3D-4D8E3942A8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836613"/>
            <a:ext cx="7772400" cy="2736403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/>
              <a:t/>
            </a:r>
            <a:br>
              <a:rPr lang="pl-PL" sz="4000" b="1" dirty="0" smtClean="0"/>
            </a:br>
            <a:r>
              <a:rPr lang="pl-PL" sz="4000" b="1" dirty="0" smtClean="0"/>
              <a:t>Metody teledetekcyjne w badaniach atmosfery.</a:t>
            </a: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Wykład 10 </a:t>
            </a:r>
            <a:r>
              <a:rPr lang="pl-PL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br>
              <a:rPr lang="pl-PL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l-PL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Detektor </a:t>
            </a:r>
            <a:r>
              <a:rPr lang="pl-PL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SEVIRI na satelicie MSG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4149080"/>
            <a:ext cx="6400800" cy="1752600"/>
          </a:xfrm>
        </p:spPr>
        <p:txBody>
          <a:bodyPr/>
          <a:lstStyle/>
          <a:p>
            <a:r>
              <a:rPr lang="pl-PL" b="1" dirty="0" smtClean="0"/>
              <a:t>Krzysztof Markowicz</a:t>
            </a:r>
          </a:p>
          <a:p>
            <a:r>
              <a:rPr lang="pl-PL" b="1" dirty="0" err="1" smtClean="0"/>
              <a:t>kmark@igf.fuw.edu.pl</a:t>
            </a:r>
            <a:endParaRPr lang="pl-PL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3B3F69-B9B4-4B51-926E-6D90B6D4FD68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32813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3E4D5E-A0D5-4A9F-AE0F-61F7875B2768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04813"/>
            <a:ext cx="7772400" cy="1143000"/>
          </a:xfrm>
        </p:spPr>
        <p:txBody>
          <a:bodyPr/>
          <a:lstStyle/>
          <a:p>
            <a:r>
              <a:rPr lang="pl-PL" sz="3200" smtClean="0"/>
              <a:t>Typy danych: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mtClean="0"/>
              <a:t>HRIT - High Rate Information Transmission</a:t>
            </a:r>
          </a:p>
          <a:p>
            <a:r>
              <a:rPr lang="pl-PL" smtClean="0"/>
              <a:t>LRIT - Low Rate Information Transmission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98C9E80-D4DE-4FDC-BA92-A2B8D1451EB0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7772400" cy="836613"/>
          </a:xfrm>
        </p:spPr>
        <p:txBody>
          <a:bodyPr/>
          <a:lstStyle/>
          <a:p>
            <a:r>
              <a:rPr lang="pl-PL" sz="3200" b="1" dirty="0" smtClean="0"/>
              <a:t>Produkty meteorologiczne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9144000" cy="47529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sz="2400" smtClean="0"/>
              <a:t>Profil wektora wiatru na podstawie ruchu chmur oraz gazów slajdowych (para wodna, ozon)</a:t>
            </a:r>
          </a:p>
          <a:p>
            <a:pPr>
              <a:lnSpc>
                <a:spcPct val="90000"/>
              </a:lnSpc>
            </a:pPr>
            <a:r>
              <a:rPr lang="pl-PL" sz="2400" smtClean="0"/>
              <a:t>Analiza zachmurzenia, wysokość i typ zachmurzenia </a:t>
            </a:r>
          </a:p>
          <a:p>
            <a:pPr>
              <a:lnSpc>
                <a:spcPct val="90000"/>
              </a:lnSpc>
            </a:pPr>
            <a:r>
              <a:rPr lang="pl-PL" sz="2400" smtClean="0"/>
              <a:t>Wilgotność w średniej i wyższej troposferze </a:t>
            </a:r>
          </a:p>
          <a:p>
            <a:pPr>
              <a:lnSpc>
                <a:spcPct val="90000"/>
              </a:lnSpc>
            </a:pPr>
            <a:r>
              <a:rPr lang="pl-PL" sz="2400" smtClean="0"/>
              <a:t>Precipitation Index</a:t>
            </a:r>
          </a:p>
          <a:p>
            <a:pPr>
              <a:lnSpc>
                <a:spcPct val="90000"/>
              </a:lnSpc>
            </a:pPr>
            <a:r>
              <a:rPr lang="pl-PL" sz="2400" smtClean="0"/>
              <a:t>Wysokość wierzchołka chmur (lotnictwo)</a:t>
            </a:r>
          </a:p>
          <a:p>
            <a:pPr>
              <a:lnSpc>
                <a:spcPct val="90000"/>
              </a:lnSpc>
            </a:pPr>
            <a:r>
              <a:rPr lang="pl-PL" sz="2400" smtClean="0"/>
              <a:t>Promieniowanie dla czystego nieba (numeryczne prognozy pogody)</a:t>
            </a:r>
          </a:p>
          <a:p>
            <a:pPr>
              <a:lnSpc>
                <a:spcPct val="90000"/>
              </a:lnSpc>
            </a:pPr>
            <a:r>
              <a:rPr lang="pl-PL" sz="2400" smtClean="0"/>
              <a:t>Masy powietrza</a:t>
            </a:r>
          </a:p>
          <a:p>
            <a:pPr>
              <a:lnSpc>
                <a:spcPct val="90000"/>
              </a:lnSpc>
            </a:pPr>
            <a:r>
              <a:rPr lang="pl-PL" sz="2400" smtClean="0"/>
              <a:t>Dane dla ISCCP (International Satellite Cloud Climatology Project)</a:t>
            </a:r>
          </a:p>
          <a:p>
            <a:pPr>
              <a:lnSpc>
                <a:spcPct val="90000"/>
              </a:lnSpc>
            </a:pPr>
            <a:r>
              <a:rPr lang="pl-PL" sz="2400" smtClean="0"/>
              <a:t>Całkowita zawartość ozonu w pionowej kolumnie</a:t>
            </a:r>
          </a:p>
          <a:p>
            <a:pPr>
              <a:lnSpc>
                <a:spcPct val="90000"/>
              </a:lnSpc>
            </a:pPr>
            <a:r>
              <a:rPr lang="pl-PL" sz="2400" smtClean="0"/>
              <a:t>Kalibracja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574E342-F8FE-4DB5-B9FC-A71BD97F5695}" type="slidenum">
              <a:rPr lang="en-US" smtClean="0"/>
              <a:pPr/>
              <a:t>13</a:t>
            </a:fld>
            <a:endParaRPr lang="en-US" smtClean="0"/>
          </a:p>
        </p:txBody>
      </p:sp>
      <p:pic>
        <p:nvPicPr>
          <p:cNvPr id="15363" name="Picture 2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2925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5364" name="Picture 3" descr="2003_10_31_1130_CH01_GLOB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4100" y="898525"/>
            <a:ext cx="443071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0" y="6667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en-GB" sz="2800" b="1"/>
              <a:t>Earth Surface                Channel 01 (VIS0.6)                   Clouds</a:t>
            </a:r>
          </a:p>
        </p:txBody>
      </p:sp>
      <p:pic>
        <p:nvPicPr>
          <p:cNvPr id="15366" name="Picture 5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9938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7104063" y="609600"/>
            <a:ext cx="2039937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High reflectance</a:t>
            </a:r>
            <a:endParaRPr lang="en-GB" sz="2000" b="1"/>
          </a:p>
          <a:p>
            <a:pPr defTabSz="762000">
              <a:defRPr/>
            </a:pPr>
            <a:r>
              <a:rPr lang="en-GB" sz="2000" b="1"/>
              <a:t>Very thick clouds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Very thin clouds over land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Very thin clouds over ocean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Low reflectance</a:t>
            </a:r>
          </a:p>
        </p:txBody>
      </p:sp>
      <p:sp>
        <p:nvSpPr>
          <p:cNvPr id="15368" name="Text Box 7"/>
          <p:cNvSpPr txBox="1">
            <a:spLocks noChangeArrowheads="1"/>
          </p:cNvSpPr>
          <p:nvPr/>
        </p:nvSpPr>
        <p:spPr bwMode="auto">
          <a:xfrm>
            <a:off x="0" y="914400"/>
            <a:ext cx="203993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762000"/>
            <a:r>
              <a:rPr lang="en-GB" sz="2000" b="1"/>
              <a:t>Sun Glint</a:t>
            </a:r>
          </a:p>
          <a:p>
            <a:pPr algn="r" defTabSz="762000"/>
            <a:r>
              <a:rPr lang="en-GB" sz="2000" b="1"/>
              <a:t>Snow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Desert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Bare Soil</a:t>
            </a:r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Forest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Ocean, Sea</a:t>
            </a:r>
          </a:p>
        </p:txBody>
      </p:sp>
      <p:sp>
        <p:nvSpPr>
          <p:cNvPr id="160776" name="Text Box 8"/>
          <p:cNvSpPr txBox="1">
            <a:spLocks noChangeArrowheads="1"/>
          </p:cNvSpPr>
          <p:nvPr/>
        </p:nvSpPr>
        <p:spPr bwMode="auto">
          <a:xfrm>
            <a:off x="0" y="5908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Jochen Kerkmann (EUMETSAT)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F6020C-5A93-4F5A-874C-6CB4E39E7695}" type="slidenum">
              <a:rPr lang="en-US" smtClean="0"/>
              <a:pPr/>
              <a:t>14</a:t>
            </a:fld>
            <a:endParaRPr lang="en-US" smtClean="0"/>
          </a:p>
        </p:txBody>
      </p:sp>
      <p:pic>
        <p:nvPicPr>
          <p:cNvPr id="16387" name="Picture 2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2925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0" y="6667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en-GB" sz="2800" b="1"/>
              <a:t>Earth Surface                Channel 02 (VIS0.8)                   Clouds</a:t>
            </a:r>
          </a:p>
        </p:txBody>
      </p:sp>
      <p:pic>
        <p:nvPicPr>
          <p:cNvPr id="16389" name="Picture 4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9938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0" y="914400"/>
            <a:ext cx="203993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762000"/>
            <a:r>
              <a:rPr lang="en-GB" sz="2000" b="1"/>
              <a:t>Sun Glint</a:t>
            </a:r>
          </a:p>
          <a:p>
            <a:pPr algn="r" defTabSz="762000"/>
            <a:r>
              <a:rPr lang="en-GB" sz="2000" b="1"/>
              <a:t>Snow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Desert</a:t>
            </a:r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Gras, Rice fields</a:t>
            </a:r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Forest</a:t>
            </a:r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Bare Soil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Ocean, Sea</a:t>
            </a:r>
          </a:p>
        </p:txBody>
      </p:sp>
      <p:pic>
        <p:nvPicPr>
          <p:cNvPr id="16391" name="Picture 6" descr="2003_10_31_1130_CH02_GLOB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4100" y="898525"/>
            <a:ext cx="443071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799" name="Text Box 7"/>
          <p:cNvSpPr txBox="1">
            <a:spLocks noChangeArrowheads="1"/>
          </p:cNvSpPr>
          <p:nvPr/>
        </p:nvSpPr>
        <p:spPr bwMode="auto">
          <a:xfrm>
            <a:off x="0" y="5908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Jochen Kerkmann (EUMETSAT)</a:t>
            </a:r>
          </a:p>
        </p:txBody>
      </p:sp>
      <p:sp>
        <p:nvSpPr>
          <p:cNvPr id="161800" name="Text Box 8"/>
          <p:cNvSpPr txBox="1">
            <a:spLocks noChangeArrowheads="1"/>
          </p:cNvSpPr>
          <p:nvPr/>
        </p:nvSpPr>
        <p:spPr bwMode="auto">
          <a:xfrm>
            <a:off x="7102475" y="609600"/>
            <a:ext cx="2039938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High reflectance</a:t>
            </a:r>
            <a:endParaRPr lang="en-GB" sz="2000" b="1"/>
          </a:p>
          <a:p>
            <a:pPr defTabSz="762000">
              <a:defRPr/>
            </a:pPr>
            <a:r>
              <a:rPr lang="en-GB" sz="2000" b="1"/>
              <a:t>Very thick clouds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Very thin clouds over land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Very thin clouds over ocean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Low reflectance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DEC9CE-2DAC-48BA-A2B8-4E47A8626376}" type="slidenum">
              <a:rPr lang="en-US" smtClean="0"/>
              <a:pPr/>
              <a:t>15</a:t>
            </a:fld>
            <a:endParaRPr lang="en-US" smtClean="0"/>
          </a:p>
        </p:txBody>
      </p:sp>
      <p:pic>
        <p:nvPicPr>
          <p:cNvPr id="17411" name="Picture 2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2925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0" y="6667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en-GB" sz="2800" b="1"/>
              <a:t>Earth Surface                Channel 03 (NIR1.6)                   Clouds</a:t>
            </a:r>
          </a:p>
        </p:txBody>
      </p:sp>
      <p:pic>
        <p:nvPicPr>
          <p:cNvPr id="17413" name="Picture 4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9938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62821" name="Text Box 5"/>
          <p:cNvSpPr txBox="1">
            <a:spLocks noChangeArrowheads="1"/>
          </p:cNvSpPr>
          <p:nvPr/>
        </p:nvSpPr>
        <p:spPr bwMode="auto">
          <a:xfrm>
            <a:off x="7104063" y="609600"/>
            <a:ext cx="2039937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High reflectance</a:t>
            </a: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Water clouds with small droplets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Water clouds with large droplets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Ice clouds with small particles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Ice clouds with large particles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Low reflectance</a:t>
            </a:r>
          </a:p>
        </p:txBody>
      </p:sp>
      <p:sp>
        <p:nvSpPr>
          <p:cNvPr id="17415" name="Text Box 6"/>
          <p:cNvSpPr txBox="1">
            <a:spLocks noChangeArrowheads="1"/>
          </p:cNvSpPr>
          <p:nvPr/>
        </p:nvSpPr>
        <p:spPr bwMode="auto">
          <a:xfrm>
            <a:off x="0" y="914400"/>
            <a:ext cx="2039938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762000"/>
            <a:r>
              <a:rPr lang="en-GB" sz="2000" b="1"/>
              <a:t>Sun Glint </a:t>
            </a:r>
          </a:p>
          <a:p>
            <a:pPr algn="r" defTabSz="762000"/>
            <a:r>
              <a:rPr lang="en-GB" sz="2000" b="1"/>
              <a:t>Sand Desert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Gras, Rice fields</a:t>
            </a:r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Forest</a:t>
            </a:r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Bare Soil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Snow</a:t>
            </a:r>
          </a:p>
          <a:p>
            <a:pPr algn="r" defTabSz="762000"/>
            <a:r>
              <a:rPr lang="en-GB" sz="2000" b="1"/>
              <a:t>Ocean, Sea</a:t>
            </a:r>
          </a:p>
        </p:txBody>
      </p:sp>
      <p:pic>
        <p:nvPicPr>
          <p:cNvPr id="17416" name="Picture 7" descr="2003_10_31_1130_CH03_GLOB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4100" y="898525"/>
            <a:ext cx="443071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824" name="Text Box 8"/>
          <p:cNvSpPr txBox="1">
            <a:spLocks noChangeArrowheads="1"/>
          </p:cNvSpPr>
          <p:nvPr/>
        </p:nvSpPr>
        <p:spPr bwMode="auto">
          <a:xfrm>
            <a:off x="0" y="60213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Jochen Kerkmann (EUMETSAT)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6FE77B5-FC02-443B-8DEE-7AECC34C947D}" type="slidenum">
              <a:rPr lang="en-US" smtClean="0"/>
              <a:pPr/>
              <a:t>16</a:t>
            </a:fld>
            <a:endParaRPr lang="en-US" smtClean="0"/>
          </a:p>
        </p:txBody>
      </p:sp>
      <p:pic>
        <p:nvPicPr>
          <p:cNvPr id="18435" name="Picture 2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2925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0" y="66675"/>
            <a:ext cx="91440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en-GB" sz="2800" b="1"/>
              <a:t>Earth Surface                Channel 04 (IR3.9)                   Clouds</a:t>
            </a:r>
          </a:p>
          <a:p>
            <a:pPr defTabSz="762000">
              <a:lnSpc>
                <a:spcPct val="80000"/>
              </a:lnSpc>
            </a:pPr>
            <a:r>
              <a:rPr lang="en-GB" sz="2800" b="1"/>
              <a:t>                                                  Daytime</a:t>
            </a:r>
          </a:p>
        </p:txBody>
      </p:sp>
      <p:pic>
        <p:nvPicPr>
          <p:cNvPr id="18437" name="Picture 4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9938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63845" name="Text Box 5"/>
          <p:cNvSpPr txBox="1">
            <a:spLocks noChangeArrowheads="1"/>
          </p:cNvSpPr>
          <p:nvPr/>
        </p:nvSpPr>
        <p:spPr bwMode="auto">
          <a:xfrm>
            <a:off x="7104063" y="609600"/>
            <a:ext cx="2039937" cy="576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High reflectance / Warm</a:t>
            </a: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Low-level Water Clouds (land)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Low-level Water Clouds (sea)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Cold Ice Clouds (small particles)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Cold Ice Clouds (large particles)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Low Reflectance / Cold</a:t>
            </a:r>
            <a:endParaRPr lang="en-GB" sz="2000" b="1"/>
          </a:p>
        </p:txBody>
      </p:sp>
      <p:sp>
        <p:nvSpPr>
          <p:cNvPr id="18439" name="Text Box 6"/>
          <p:cNvSpPr txBox="1">
            <a:spLocks noChangeArrowheads="1"/>
          </p:cNvSpPr>
          <p:nvPr/>
        </p:nvSpPr>
        <p:spPr bwMode="auto">
          <a:xfrm>
            <a:off x="0" y="914400"/>
            <a:ext cx="2039938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762000"/>
            <a:r>
              <a:rPr lang="en-GB" sz="2000" b="1"/>
              <a:t>Sun Glint </a:t>
            </a:r>
          </a:p>
          <a:p>
            <a:pPr algn="r" defTabSz="762000"/>
            <a:r>
              <a:rPr lang="en-GB" sz="2000" b="1"/>
              <a:t>Fires</a:t>
            </a:r>
          </a:p>
          <a:p>
            <a:pPr algn="r" defTabSz="762000"/>
            <a:r>
              <a:rPr lang="en-GB" sz="2000" b="1"/>
              <a:t>Hot Sand Desert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Warm Tropical Areas</a:t>
            </a:r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Cold Land</a:t>
            </a:r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Ocean, Sea</a:t>
            </a:r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Cold Snow</a:t>
            </a:r>
          </a:p>
        </p:txBody>
      </p:sp>
      <p:pic>
        <p:nvPicPr>
          <p:cNvPr id="18440" name="Picture 7" descr="2003_10_31_1130_CH04_GLOB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4100" y="898525"/>
            <a:ext cx="443071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8" name="Text Box 8"/>
          <p:cNvSpPr txBox="1">
            <a:spLocks noChangeArrowheads="1"/>
          </p:cNvSpPr>
          <p:nvPr/>
        </p:nvSpPr>
        <p:spPr bwMode="auto">
          <a:xfrm>
            <a:off x="0" y="5908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Jochen Kerkmann (EUMETSAT)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6041D5-687B-40AA-A901-12528183EAB9}" type="slidenum">
              <a:rPr lang="en-US" smtClean="0"/>
              <a:pPr/>
              <a:t>17</a:t>
            </a:fld>
            <a:endParaRPr lang="en-US" smtClean="0"/>
          </a:p>
        </p:txBody>
      </p:sp>
      <p:pic>
        <p:nvPicPr>
          <p:cNvPr id="19459" name="Picture 2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2925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0" y="66675"/>
            <a:ext cx="91440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en-GB" sz="2800" b="1"/>
              <a:t>Earth Surface                Channel 04 (IR3.9)                   Clouds</a:t>
            </a:r>
          </a:p>
          <a:p>
            <a:pPr defTabSz="762000">
              <a:lnSpc>
                <a:spcPct val="80000"/>
              </a:lnSpc>
            </a:pPr>
            <a:r>
              <a:rPr lang="en-GB" sz="2800" b="1"/>
              <a:t>                                                  Nighttime</a:t>
            </a:r>
          </a:p>
        </p:txBody>
      </p:sp>
      <p:pic>
        <p:nvPicPr>
          <p:cNvPr id="19461" name="Picture 4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9938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7104063" y="609600"/>
            <a:ext cx="2039937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Warm</a:t>
            </a: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Low-level Clouds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Mid-level Clouds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High-level Clouds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Cold</a:t>
            </a:r>
            <a:endParaRPr lang="en-GB" sz="2000" b="1"/>
          </a:p>
        </p:txBody>
      </p:sp>
      <p:sp>
        <p:nvSpPr>
          <p:cNvPr id="19463" name="Text Box 6"/>
          <p:cNvSpPr txBox="1">
            <a:spLocks noChangeArrowheads="1"/>
          </p:cNvSpPr>
          <p:nvPr/>
        </p:nvSpPr>
        <p:spPr bwMode="auto">
          <a:xfrm>
            <a:off x="0" y="914400"/>
            <a:ext cx="2039938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Fires 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Warm Surfaces (tropical oceans, seas, lakes)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Cold Surfaces (arctic ice areas)</a:t>
            </a:r>
          </a:p>
        </p:txBody>
      </p:sp>
      <p:sp>
        <p:nvSpPr>
          <p:cNvPr id="164871" name="Text Box 7"/>
          <p:cNvSpPr txBox="1">
            <a:spLocks noChangeArrowheads="1"/>
          </p:cNvSpPr>
          <p:nvPr/>
        </p:nvSpPr>
        <p:spPr bwMode="auto">
          <a:xfrm>
            <a:off x="0" y="6165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Jochen Kerkmann (EUMETSAT)</a:t>
            </a:r>
          </a:p>
        </p:txBody>
      </p:sp>
      <p:pic>
        <p:nvPicPr>
          <p:cNvPr id="19465" name="Picture 8" descr="2003_10_29_0200_CH04_GLOB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4100" y="898525"/>
            <a:ext cx="443071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EFCA41-6360-49C4-B100-E0C4833E18CF}" type="slidenum">
              <a:rPr lang="en-US" smtClean="0"/>
              <a:pPr/>
              <a:t>18</a:t>
            </a:fld>
            <a:endParaRPr lang="en-US" smtClean="0"/>
          </a:p>
        </p:txBody>
      </p:sp>
      <p:pic>
        <p:nvPicPr>
          <p:cNvPr id="20483" name="Picture 2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2925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0" y="6667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en-GB" sz="2800" b="1"/>
              <a:t>Water Vapour                Channel 05 (WV6.2)                   Clouds</a:t>
            </a:r>
          </a:p>
        </p:txBody>
      </p:sp>
      <p:pic>
        <p:nvPicPr>
          <p:cNvPr id="20485" name="Picture 4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9938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65893" name="Text Box 5"/>
          <p:cNvSpPr txBox="1">
            <a:spLocks noChangeArrowheads="1"/>
          </p:cNvSpPr>
          <p:nvPr/>
        </p:nvSpPr>
        <p:spPr bwMode="auto">
          <a:xfrm>
            <a:off x="7104063" y="609600"/>
            <a:ext cx="2039937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Warm</a:t>
            </a: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High-level Clouds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Cold</a:t>
            </a:r>
            <a:endParaRPr lang="en-GB" sz="2000" b="1"/>
          </a:p>
        </p:txBody>
      </p:sp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0" y="914400"/>
            <a:ext cx="2039938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762000"/>
            <a:r>
              <a:rPr lang="en-GB" sz="2000" b="1"/>
              <a:t>Low UTH 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High UTH</a:t>
            </a:r>
          </a:p>
        </p:txBody>
      </p:sp>
      <p:sp>
        <p:nvSpPr>
          <p:cNvPr id="165895" name="Text Box 7"/>
          <p:cNvSpPr txBox="1">
            <a:spLocks noChangeArrowheads="1"/>
          </p:cNvSpPr>
          <p:nvPr/>
        </p:nvSpPr>
        <p:spPr bwMode="auto">
          <a:xfrm>
            <a:off x="0" y="5908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Jochen Kerkmann (EUMETSAT)</a:t>
            </a:r>
          </a:p>
        </p:txBody>
      </p:sp>
      <p:pic>
        <p:nvPicPr>
          <p:cNvPr id="20489" name="Picture 8" descr="2003_10_31_1130_CH05_GLOB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4100" y="898525"/>
            <a:ext cx="443071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330AFA-D308-466A-8F63-23318A259DFD}" type="slidenum">
              <a:rPr lang="en-US" smtClean="0"/>
              <a:pPr/>
              <a:t>19</a:t>
            </a:fld>
            <a:endParaRPr lang="en-US" smtClean="0"/>
          </a:p>
        </p:txBody>
      </p:sp>
      <p:pic>
        <p:nvPicPr>
          <p:cNvPr id="21507" name="Picture 2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2925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0" y="6667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en-GB" sz="2800" b="1"/>
              <a:t>Water Vapour                Channel 06 (WV7.3)                   Clouds</a:t>
            </a:r>
          </a:p>
        </p:txBody>
      </p:sp>
      <p:pic>
        <p:nvPicPr>
          <p:cNvPr id="21509" name="Picture 4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9938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66917" name="Text Box 5"/>
          <p:cNvSpPr txBox="1">
            <a:spLocks noChangeArrowheads="1"/>
          </p:cNvSpPr>
          <p:nvPr/>
        </p:nvSpPr>
        <p:spPr bwMode="auto">
          <a:xfrm>
            <a:off x="7104063" y="609600"/>
            <a:ext cx="2039937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Warm</a:t>
            </a: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Mid-level Clouds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High-level Clouds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Cold</a:t>
            </a:r>
            <a:endParaRPr lang="en-GB" sz="2000" b="1"/>
          </a:p>
        </p:txBody>
      </p:sp>
      <p:sp>
        <p:nvSpPr>
          <p:cNvPr id="21511" name="Text Box 6"/>
          <p:cNvSpPr txBox="1">
            <a:spLocks noChangeArrowheads="1"/>
          </p:cNvSpPr>
          <p:nvPr/>
        </p:nvSpPr>
        <p:spPr bwMode="auto">
          <a:xfrm>
            <a:off x="0" y="914400"/>
            <a:ext cx="2039938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762000"/>
            <a:r>
              <a:rPr lang="en-GB" sz="2000" b="1"/>
              <a:t>Low MTH 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High MTH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(High-level warm surfaces)</a:t>
            </a:r>
          </a:p>
        </p:txBody>
      </p:sp>
      <p:sp>
        <p:nvSpPr>
          <p:cNvPr id="166919" name="Text Box 7"/>
          <p:cNvSpPr txBox="1">
            <a:spLocks noChangeArrowheads="1"/>
          </p:cNvSpPr>
          <p:nvPr/>
        </p:nvSpPr>
        <p:spPr bwMode="auto">
          <a:xfrm>
            <a:off x="0" y="5908675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Jochen Kerkmann (EUMETSAT)</a:t>
            </a:r>
          </a:p>
          <a:p>
            <a:pPr defTabSz="762000">
              <a:defRPr/>
            </a:pPr>
            <a:endParaRPr lang="en-GB"/>
          </a:p>
        </p:txBody>
      </p:sp>
      <p:pic>
        <p:nvPicPr>
          <p:cNvPr id="21513" name="Picture 8" descr="2003_10_31_1130_CH06_GLOB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4100" y="898525"/>
            <a:ext cx="443071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D1196B-5683-4333-AA11-EAE6F2814997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772400" cy="1143000"/>
          </a:xfrm>
        </p:spPr>
        <p:txBody>
          <a:bodyPr/>
          <a:lstStyle/>
          <a:p>
            <a:r>
              <a:rPr lang="pl-PL" sz="3200" b="1" smtClean="0"/>
              <a:t>Historia funkcjonowania satelitów Meteosat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 sz="2400" smtClean="0"/>
              <a:t>Satelity Meteosat pierwszej generacji:</a:t>
            </a:r>
          </a:p>
          <a:p>
            <a:pPr lvl="1">
              <a:lnSpc>
                <a:spcPct val="90000"/>
              </a:lnSpc>
            </a:pPr>
            <a:r>
              <a:rPr lang="pl-PL" sz="2000" smtClean="0"/>
              <a:t>Meteosat-1 1977-1979 </a:t>
            </a:r>
          </a:p>
          <a:p>
            <a:pPr lvl="1">
              <a:lnSpc>
                <a:spcPct val="90000"/>
              </a:lnSpc>
            </a:pPr>
            <a:r>
              <a:rPr lang="pl-PL" sz="2000" smtClean="0"/>
              <a:t>Meteosat-2 1981-1991 </a:t>
            </a:r>
          </a:p>
          <a:p>
            <a:pPr lvl="1">
              <a:lnSpc>
                <a:spcPct val="90000"/>
              </a:lnSpc>
            </a:pPr>
            <a:r>
              <a:rPr lang="pl-PL" sz="2000" smtClean="0"/>
              <a:t>Meteosat-3 1988-1995 </a:t>
            </a:r>
          </a:p>
          <a:p>
            <a:pPr lvl="1">
              <a:lnSpc>
                <a:spcPct val="90000"/>
              </a:lnSpc>
            </a:pPr>
            <a:r>
              <a:rPr lang="pl-PL" sz="2000" smtClean="0"/>
              <a:t>Meteosat-4 1989-1995 </a:t>
            </a:r>
          </a:p>
          <a:p>
            <a:pPr lvl="1">
              <a:lnSpc>
                <a:spcPct val="90000"/>
              </a:lnSpc>
            </a:pPr>
            <a:r>
              <a:rPr lang="pl-PL" sz="2000" smtClean="0"/>
              <a:t>Meteosat-5 1991-2007 </a:t>
            </a:r>
          </a:p>
          <a:p>
            <a:pPr lvl="1">
              <a:lnSpc>
                <a:spcPct val="90000"/>
              </a:lnSpc>
            </a:pPr>
            <a:r>
              <a:rPr lang="pl-PL" sz="2000" smtClean="0"/>
              <a:t>Meteosat-6 1993-2012 </a:t>
            </a:r>
          </a:p>
          <a:p>
            <a:pPr lvl="1">
              <a:lnSpc>
                <a:spcPct val="90000"/>
              </a:lnSpc>
            </a:pPr>
            <a:r>
              <a:rPr lang="pl-PL" sz="2000" smtClean="0"/>
              <a:t>Meteosat-7 1997-2013 </a:t>
            </a:r>
          </a:p>
          <a:p>
            <a:pPr>
              <a:lnSpc>
                <a:spcPct val="90000"/>
              </a:lnSpc>
            </a:pPr>
            <a:r>
              <a:rPr lang="pl-PL" sz="2400" smtClean="0"/>
              <a:t>Satelity Meteosat drugiej generacji (MSG):</a:t>
            </a:r>
          </a:p>
          <a:p>
            <a:pPr lvl="1">
              <a:lnSpc>
                <a:spcPct val="90000"/>
              </a:lnSpc>
            </a:pPr>
            <a:r>
              <a:rPr lang="pl-PL" sz="2000" smtClean="0"/>
              <a:t>Meteosat-8 2002-2011 </a:t>
            </a:r>
          </a:p>
          <a:p>
            <a:pPr lvl="1">
              <a:lnSpc>
                <a:spcPct val="90000"/>
              </a:lnSpc>
            </a:pPr>
            <a:r>
              <a:rPr lang="pl-PL" sz="2000" smtClean="0"/>
              <a:t>Meteosat-9 2005-2014 </a:t>
            </a:r>
          </a:p>
          <a:p>
            <a:pPr>
              <a:lnSpc>
                <a:spcPct val="90000"/>
              </a:lnSpc>
            </a:pPr>
            <a:endParaRPr lang="pl-PL" sz="2400" smtClean="0"/>
          </a:p>
        </p:txBody>
      </p:sp>
      <p:pic>
        <p:nvPicPr>
          <p:cNvPr id="4101" name="Picture 5" descr="MSG_1_-_Meteosat_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2060575"/>
            <a:ext cx="2528887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5A267F-06F8-4275-A017-230E911E2BEB}" type="slidenum">
              <a:rPr lang="en-US" smtClean="0"/>
              <a:pPr/>
              <a:t>20</a:t>
            </a:fld>
            <a:endParaRPr lang="en-US" smtClean="0"/>
          </a:p>
        </p:txBody>
      </p:sp>
      <p:pic>
        <p:nvPicPr>
          <p:cNvPr id="22531" name="Picture 2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2925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0" y="6667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en-GB" sz="2800" b="1"/>
              <a:t>Earth Surface                Channel 07 (IR8.7)                   Clouds</a:t>
            </a:r>
          </a:p>
        </p:txBody>
      </p:sp>
      <p:pic>
        <p:nvPicPr>
          <p:cNvPr id="22533" name="Picture 4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9938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67941" name="Text Box 5"/>
          <p:cNvSpPr txBox="1">
            <a:spLocks noChangeArrowheads="1"/>
          </p:cNvSpPr>
          <p:nvPr/>
        </p:nvSpPr>
        <p:spPr bwMode="auto">
          <a:xfrm>
            <a:off x="7104063" y="609600"/>
            <a:ext cx="2039937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Warm</a:t>
            </a: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Low-level Clouds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Mid-level Clouds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High-level Clouds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Cold</a:t>
            </a:r>
            <a:endParaRPr lang="en-GB" sz="2000" b="1"/>
          </a:p>
        </p:txBody>
      </p:sp>
      <p:sp>
        <p:nvSpPr>
          <p:cNvPr id="167942" name="Text Box 6"/>
          <p:cNvSpPr txBox="1">
            <a:spLocks noChangeArrowheads="1"/>
          </p:cNvSpPr>
          <p:nvPr/>
        </p:nvSpPr>
        <p:spPr bwMode="auto">
          <a:xfrm>
            <a:off x="0" y="5908675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Jochen Kerkmann (EUMETSAT)</a:t>
            </a:r>
          </a:p>
          <a:p>
            <a:pPr defTabSz="762000">
              <a:defRPr/>
            </a:pPr>
            <a:endParaRPr lang="en-GB"/>
          </a:p>
        </p:txBody>
      </p:sp>
      <p:pic>
        <p:nvPicPr>
          <p:cNvPr id="22536" name="Picture 7" descr="2003_10_31_1130_CH07_GLOB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4100" y="898525"/>
            <a:ext cx="443071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Text Box 8"/>
          <p:cNvSpPr txBox="1">
            <a:spLocks noChangeArrowheads="1"/>
          </p:cNvSpPr>
          <p:nvPr/>
        </p:nvSpPr>
        <p:spPr bwMode="auto">
          <a:xfrm>
            <a:off x="0" y="914400"/>
            <a:ext cx="2039938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Hot Land Surf.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Warm Sea Surf. (tropical oceans, seas, lakes)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Cold Land Surf. (arctic ice areas)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16CA63-7D5B-456F-9673-FBC1F01864E5}" type="slidenum">
              <a:rPr lang="en-US" smtClean="0"/>
              <a:pPr/>
              <a:t>21</a:t>
            </a:fld>
            <a:endParaRPr lang="en-US" smtClean="0"/>
          </a:p>
        </p:txBody>
      </p:sp>
      <p:pic>
        <p:nvPicPr>
          <p:cNvPr id="23555" name="Picture 2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2925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0" y="6667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en-GB" sz="2800" b="1"/>
              <a:t>Earth Surface                Channel 08 (IR9.7)                   Clouds</a:t>
            </a:r>
          </a:p>
        </p:txBody>
      </p:sp>
      <p:pic>
        <p:nvPicPr>
          <p:cNvPr id="23557" name="Picture 4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9938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68965" name="Text Box 5"/>
          <p:cNvSpPr txBox="1">
            <a:spLocks noChangeArrowheads="1"/>
          </p:cNvSpPr>
          <p:nvPr/>
        </p:nvSpPr>
        <p:spPr bwMode="auto">
          <a:xfrm>
            <a:off x="7104063" y="609600"/>
            <a:ext cx="2039937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Warm</a:t>
            </a: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Low-level Clouds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Mid-level Clouds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High-level Clouds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Cold</a:t>
            </a:r>
            <a:endParaRPr lang="en-GB" sz="2000" b="1"/>
          </a:p>
        </p:txBody>
      </p:sp>
      <p:sp>
        <p:nvSpPr>
          <p:cNvPr id="168966" name="Text Box 6"/>
          <p:cNvSpPr txBox="1">
            <a:spLocks noChangeArrowheads="1"/>
          </p:cNvSpPr>
          <p:nvPr/>
        </p:nvSpPr>
        <p:spPr bwMode="auto">
          <a:xfrm>
            <a:off x="0" y="5908675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Jochen Kerkmann (EUMETSAT)</a:t>
            </a:r>
          </a:p>
          <a:p>
            <a:pPr defTabSz="762000">
              <a:defRPr/>
            </a:pPr>
            <a:endParaRPr lang="en-GB"/>
          </a:p>
        </p:txBody>
      </p:sp>
      <p:sp>
        <p:nvSpPr>
          <p:cNvPr id="23560" name="Text Box 7"/>
          <p:cNvSpPr txBox="1">
            <a:spLocks noChangeArrowheads="1"/>
          </p:cNvSpPr>
          <p:nvPr/>
        </p:nvSpPr>
        <p:spPr bwMode="auto">
          <a:xfrm>
            <a:off x="0" y="914400"/>
            <a:ext cx="203993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Hot Land Surf. 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Warm Sea Surf. (tropical oceans, seas, lakes)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(Areas of high IPV)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Cold Land Surf. (arctic ice areas)</a:t>
            </a:r>
          </a:p>
        </p:txBody>
      </p:sp>
      <p:pic>
        <p:nvPicPr>
          <p:cNvPr id="23561" name="Picture 8" descr="2003_10_31_1130_CH08_GLOB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4100" y="898525"/>
            <a:ext cx="443071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6DE707-051D-4F40-94EC-14C164DD9AF7}" type="slidenum">
              <a:rPr lang="en-US" smtClean="0"/>
              <a:pPr/>
              <a:t>22</a:t>
            </a:fld>
            <a:endParaRPr lang="en-US" smtClean="0"/>
          </a:p>
        </p:txBody>
      </p:sp>
      <p:pic>
        <p:nvPicPr>
          <p:cNvPr id="24579" name="Picture 2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2925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0" y="6667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en-GB" sz="2800" b="1"/>
              <a:t>Earth Surface                Channel 09 (IR10.8)                   Clouds</a:t>
            </a:r>
          </a:p>
        </p:txBody>
      </p:sp>
      <p:pic>
        <p:nvPicPr>
          <p:cNvPr id="24581" name="Picture 4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9938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69989" name="Text Box 5"/>
          <p:cNvSpPr txBox="1">
            <a:spLocks noChangeArrowheads="1"/>
          </p:cNvSpPr>
          <p:nvPr/>
        </p:nvSpPr>
        <p:spPr bwMode="auto">
          <a:xfrm>
            <a:off x="7104063" y="609600"/>
            <a:ext cx="2039937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Warm</a:t>
            </a: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Low-level Clouds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Mid-level Clouds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High-level Clouds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Cold</a:t>
            </a:r>
            <a:endParaRPr lang="en-GB" sz="2000" b="1"/>
          </a:p>
        </p:txBody>
      </p:sp>
      <p:sp>
        <p:nvSpPr>
          <p:cNvPr id="169990" name="Text Box 6"/>
          <p:cNvSpPr txBox="1">
            <a:spLocks noChangeArrowheads="1"/>
          </p:cNvSpPr>
          <p:nvPr/>
        </p:nvSpPr>
        <p:spPr bwMode="auto">
          <a:xfrm>
            <a:off x="0" y="5908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Jochen Kerkmann (EUMETSAT)</a:t>
            </a:r>
          </a:p>
        </p:txBody>
      </p:sp>
      <p:sp>
        <p:nvSpPr>
          <p:cNvPr id="24584" name="Text Box 7"/>
          <p:cNvSpPr txBox="1">
            <a:spLocks noChangeArrowheads="1"/>
          </p:cNvSpPr>
          <p:nvPr/>
        </p:nvSpPr>
        <p:spPr bwMode="auto">
          <a:xfrm>
            <a:off x="0" y="914400"/>
            <a:ext cx="203993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Hot Land Surf. 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Warm Sea Surf. (tropical oceans, seas, lakes)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Cold Land Surf. (arctic ice areas)</a:t>
            </a:r>
          </a:p>
        </p:txBody>
      </p:sp>
      <p:pic>
        <p:nvPicPr>
          <p:cNvPr id="24585" name="Picture 8" descr="2003_10_31_1130_CH09_GLOB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4100" y="898525"/>
            <a:ext cx="443071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EC5FBA-B949-4131-BB8D-32CDFE4DC05D}" type="slidenum">
              <a:rPr lang="en-US" smtClean="0"/>
              <a:pPr/>
              <a:t>23</a:t>
            </a:fld>
            <a:endParaRPr lang="en-US" smtClean="0"/>
          </a:p>
        </p:txBody>
      </p:sp>
      <p:pic>
        <p:nvPicPr>
          <p:cNvPr id="25603" name="Picture 2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2925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0" y="6667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en-GB" sz="2800" b="1"/>
              <a:t>Earth Surface                Channel 10 (IR12.0)                   Clouds</a:t>
            </a:r>
          </a:p>
        </p:txBody>
      </p:sp>
      <p:pic>
        <p:nvPicPr>
          <p:cNvPr id="25605" name="Picture 4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9938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71013" name="Text Box 5"/>
          <p:cNvSpPr txBox="1">
            <a:spLocks noChangeArrowheads="1"/>
          </p:cNvSpPr>
          <p:nvPr/>
        </p:nvSpPr>
        <p:spPr bwMode="auto">
          <a:xfrm>
            <a:off x="7104063" y="609600"/>
            <a:ext cx="2039937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Warm</a:t>
            </a: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Low-level Clouds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Mid-level Clouds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High-level Clouds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Cold</a:t>
            </a:r>
            <a:endParaRPr lang="en-GB" sz="2000" b="1"/>
          </a:p>
        </p:txBody>
      </p:sp>
      <p:sp>
        <p:nvSpPr>
          <p:cNvPr id="171014" name="Text Box 6"/>
          <p:cNvSpPr txBox="1">
            <a:spLocks noChangeArrowheads="1"/>
          </p:cNvSpPr>
          <p:nvPr/>
        </p:nvSpPr>
        <p:spPr bwMode="auto">
          <a:xfrm>
            <a:off x="0" y="5908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Jochen Kerkmann (EUMETSAT)</a:t>
            </a:r>
          </a:p>
        </p:txBody>
      </p:sp>
      <p:sp>
        <p:nvSpPr>
          <p:cNvPr id="25608" name="Text Box 7"/>
          <p:cNvSpPr txBox="1">
            <a:spLocks noChangeArrowheads="1"/>
          </p:cNvSpPr>
          <p:nvPr/>
        </p:nvSpPr>
        <p:spPr bwMode="auto">
          <a:xfrm>
            <a:off x="0" y="914400"/>
            <a:ext cx="203993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Hot Land Surf. 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Warm Sea Surf. (tropical oceans, seas, lakes)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Cold Land Surf. (arctic ice areas)</a:t>
            </a:r>
          </a:p>
        </p:txBody>
      </p:sp>
      <p:pic>
        <p:nvPicPr>
          <p:cNvPr id="25609" name="Picture 8" descr="2003_10_31_1130_CH10_GLOB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4100" y="898525"/>
            <a:ext cx="443071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F4BD8B-DC8A-4345-8B0D-681AB9498D04}" type="slidenum">
              <a:rPr lang="en-US" smtClean="0"/>
              <a:pPr/>
              <a:t>24</a:t>
            </a:fld>
            <a:endParaRPr lang="en-US" smtClean="0"/>
          </a:p>
        </p:txBody>
      </p:sp>
      <p:pic>
        <p:nvPicPr>
          <p:cNvPr id="26627" name="Picture 2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2925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0" y="6667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en-GB" sz="2800" b="1"/>
              <a:t>Earth Surface                Channel 11 (IR13.4)                   Clouds</a:t>
            </a:r>
          </a:p>
        </p:txBody>
      </p:sp>
      <p:pic>
        <p:nvPicPr>
          <p:cNvPr id="26629" name="Picture 4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9938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72037" name="Text Box 5"/>
          <p:cNvSpPr txBox="1">
            <a:spLocks noChangeArrowheads="1"/>
          </p:cNvSpPr>
          <p:nvPr/>
        </p:nvSpPr>
        <p:spPr bwMode="auto">
          <a:xfrm>
            <a:off x="7104063" y="609600"/>
            <a:ext cx="2039937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Warm</a:t>
            </a: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Low-level Clouds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Mid-level Clouds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High-level Clouds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Cold</a:t>
            </a:r>
            <a:endParaRPr lang="en-GB" sz="2000" b="1"/>
          </a:p>
        </p:txBody>
      </p:sp>
      <p:sp>
        <p:nvSpPr>
          <p:cNvPr id="172038" name="Text Box 6"/>
          <p:cNvSpPr txBox="1">
            <a:spLocks noChangeArrowheads="1"/>
          </p:cNvSpPr>
          <p:nvPr/>
        </p:nvSpPr>
        <p:spPr bwMode="auto">
          <a:xfrm>
            <a:off x="0" y="5908675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Jochen Kerkmann (EUMETSAT)</a:t>
            </a:r>
          </a:p>
          <a:p>
            <a:pPr defTabSz="762000">
              <a:defRPr/>
            </a:pPr>
            <a:endParaRPr lang="en-GB"/>
          </a:p>
        </p:txBody>
      </p:sp>
      <p:sp>
        <p:nvSpPr>
          <p:cNvPr id="26632" name="Text Box 7"/>
          <p:cNvSpPr txBox="1">
            <a:spLocks noChangeArrowheads="1"/>
          </p:cNvSpPr>
          <p:nvPr/>
        </p:nvSpPr>
        <p:spPr bwMode="auto">
          <a:xfrm>
            <a:off x="0" y="914400"/>
            <a:ext cx="203993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Hot Land Surf. 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Warm Sea Surf. (tropical oceans, seas, lakes)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Cold Land Surf. (arctic ice areas)</a:t>
            </a:r>
          </a:p>
        </p:txBody>
      </p:sp>
      <p:pic>
        <p:nvPicPr>
          <p:cNvPr id="26633" name="Picture 8" descr="2003_10_31_1130_CH11_GLOB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4100" y="898525"/>
            <a:ext cx="443071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C4CBA5-E6E2-4806-B370-A3FE05885B39}" type="slidenum">
              <a:rPr lang="en-US" smtClean="0"/>
              <a:pPr/>
              <a:t>25</a:t>
            </a:fld>
            <a:endParaRPr lang="en-US" smtClean="0"/>
          </a:p>
        </p:txBody>
      </p:sp>
      <p:pic>
        <p:nvPicPr>
          <p:cNvPr id="27651" name="Picture 2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2925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0" y="6667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en-GB" sz="2800" b="1"/>
              <a:t>Earth Surface                Channel 12 (HRV)                    Clouds</a:t>
            </a:r>
          </a:p>
        </p:txBody>
      </p:sp>
      <p:pic>
        <p:nvPicPr>
          <p:cNvPr id="27653" name="Picture 4" descr="greyscal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9938" y="914400"/>
            <a:ext cx="165100" cy="5027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73061" name="Text Box 5"/>
          <p:cNvSpPr txBox="1">
            <a:spLocks noChangeArrowheads="1"/>
          </p:cNvSpPr>
          <p:nvPr/>
        </p:nvSpPr>
        <p:spPr bwMode="auto">
          <a:xfrm>
            <a:off x="0" y="5908675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Jochen Kerkmann (EUMETSAT)</a:t>
            </a:r>
          </a:p>
          <a:p>
            <a:pPr defTabSz="762000">
              <a:defRPr/>
            </a:pPr>
            <a:endParaRPr lang="en-GB"/>
          </a:p>
        </p:txBody>
      </p:sp>
      <p:pic>
        <p:nvPicPr>
          <p:cNvPr id="27655" name="Picture 6" descr="2003_10_31_1130_CH12_GLOB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4100" y="898525"/>
            <a:ext cx="443071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Text Box 7"/>
          <p:cNvSpPr txBox="1">
            <a:spLocks noChangeArrowheads="1"/>
          </p:cNvSpPr>
          <p:nvPr/>
        </p:nvSpPr>
        <p:spPr bwMode="auto">
          <a:xfrm>
            <a:off x="0" y="914400"/>
            <a:ext cx="2039938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762000"/>
            <a:r>
              <a:rPr lang="en-GB" sz="2000" b="1"/>
              <a:t>Sun Glint</a:t>
            </a:r>
          </a:p>
          <a:p>
            <a:pPr algn="r" defTabSz="762000"/>
            <a:r>
              <a:rPr lang="en-GB" sz="2000" b="1"/>
              <a:t>Snow</a:t>
            </a:r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Desert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Bare Soil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Forest</a:t>
            </a:r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endParaRPr lang="en-GB" sz="2000" b="1"/>
          </a:p>
          <a:p>
            <a:pPr algn="r" defTabSz="762000"/>
            <a:r>
              <a:rPr lang="en-GB" sz="2000" b="1"/>
              <a:t>Ocean, Sea</a:t>
            </a:r>
          </a:p>
        </p:txBody>
      </p:sp>
      <p:sp>
        <p:nvSpPr>
          <p:cNvPr id="173064" name="Text Box 8"/>
          <p:cNvSpPr txBox="1">
            <a:spLocks noChangeArrowheads="1"/>
          </p:cNvSpPr>
          <p:nvPr/>
        </p:nvSpPr>
        <p:spPr bwMode="auto">
          <a:xfrm>
            <a:off x="7102475" y="609600"/>
            <a:ext cx="2039938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High reflectance</a:t>
            </a:r>
            <a:endParaRPr lang="en-GB" sz="2000" b="1"/>
          </a:p>
          <a:p>
            <a:pPr defTabSz="762000">
              <a:defRPr/>
            </a:pPr>
            <a:r>
              <a:rPr lang="en-GB" sz="2000" b="1"/>
              <a:t>Very thick clouds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Very thin clouds over land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2000" b="1"/>
              <a:t>Very thin clouds over ocean</a:t>
            </a:r>
          </a:p>
          <a:p>
            <a:pPr defTabSz="762000">
              <a:defRPr/>
            </a:pPr>
            <a:endParaRPr lang="en-GB" sz="2000" b="1"/>
          </a:p>
          <a:p>
            <a:pPr defTabSz="762000">
              <a:defRPr/>
            </a:pPr>
            <a:r>
              <a:rPr lang="en-GB" sz="1600" i="1">
                <a:solidFill>
                  <a:srgbClr val="F41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Low reflectance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numeru slajd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C2E5FC-E3F5-4802-8450-F813E7C77D60}" type="slidenum">
              <a:rPr lang="en-US" smtClean="0"/>
              <a:pPr/>
              <a:t>26</a:t>
            </a:fld>
            <a:endParaRPr lang="en-US" smtClean="0"/>
          </a:p>
        </p:txBody>
      </p:sp>
      <p:pic>
        <p:nvPicPr>
          <p:cNvPr id="28675" name="Obraz 2" descr="MODIScentralEurop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40042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2" descr="MSGwulk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0900" y="0"/>
            <a:ext cx="57531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pole tekstowe 4"/>
          <p:cNvSpPr txBox="1">
            <a:spLocks noChangeArrowheads="1"/>
          </p:cNvSpPr>
          <p:nvPr/>
        </p:nvSpPr>
        <p:spPr bwMode="auto">
          <a:xfrm>
            <a:off x="755650" y="4437063"/>
            <a:ext cx="79200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800" b="1">
                <a:latin typeface="Arial" pitchFamily="34" charset="0"/>
                <a:cs typeface="Arial" pitchFamily="34" charset="0"/>
              </a:rPr>
              <a:t>Kompozycja barwna RGB uzyskana na podstawie pomiarów przyrządem SEVIRI na satelicie MSG2 o godzinie 06 UTC (a), 12 UTC (b), 16 UTC (c) dnia 16 kwietnia oraz o 12 UTC 17 kwietnia. Odcienie żółte odpowiadają pyłowi wulkanicznemu znajdującemu się ponad obszarem pokrytym chmurami. Barwy niebieskie oznaczają chmury zbudowane z kryształów lody, czerwone chmury zbudowane z kropelek wody, kolorem czarnym i brązowym oznaczone są obszary pozbawione zachmurzenia. </a:t>
            </a:r>
            <a:endParaRPr lang="en-US" sz="18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numeru slajd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D36405-6DC0-42F5-9148-588C36D7D30F}" type="slidenum">
              <a:rPr lang="en-US" smtClean="0"/>
              <a:pPr/>
              <a:t>27</a:t>
            </a:fld>
            <a:endParaRPr lang="en-US" smtClean="0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620713"/>
            <a:ext cx="6096000" cy="457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numeru slajd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E47409-16F4-4410-84D4-18AC15D48AA1}" type="slidenum">
              <a:rPr lang="en-US" smtClean="0"/>
              <a:pPr/>
              <a:t>28</a:t>
            </a:fld>
            <a:endParaRPr lang="en-US" smtClean="0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ymbol zastępczy numeru slajd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2F2A21-D605-424F-99E5-D65AD734FCB9}" type="slidenum">
              <a:rPr lang="en-US" smtClean="0"/>
              <a:pPr/>
              <a:t>29</a:t>
            </a:fld>
            <a:endParaRPr lang="en-US" smtClean="0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37D3CA0-972F-4655-93A5-874CAC27092B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7938"/>
            <a:ext cx="8027988" cy="68500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ymbol zastępczy numeru slajd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6A33BA-211D-4524-AFBD-C07B5788DEAF}" type="slidenum">
              <a:rPr lang="en-US" smtClean="0"/>
              <a:pPr/>
              <a:t>30</a:t>
            </a:fld>
            <a:endParaRPr lang="en-US" smtClean="0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ymbol zastępczy numeru slajd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5665AD-A142-4DDE-B668-D8561147BE39}" type="slidenum">
              <a:rPr lang="en-US" smtClean="0"/>
              <a:pPr/>
              <a:t>31</a:t>
            </a:fld>
            <a:endParaRPr lang="en-US" smtClean="0"/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numeru slajd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EAF312-5A2F-4179-92D7-59D38D45DEFA}" type="slidenum">
              <a:rPr lang="en-US" smtClean="0"/>
              <a:pPr/>
              <a:t>32</a:t>
            </a:fld>
            <a:endParaRPr lang="en-US" smtClean="0"/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numeru slajd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D051CE-5CF9-46D0-82F7-52A1B6105CBE}" type="slidenum">
              <a:rPr lang="en-US" smtClean="0"/>
              <a:pPr/>
              <a:t>33</a:t>
            </a:fld>
            <a:endParaRPr lang="en-US" smtClean="0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2DCBF9-F2E2-4A6F-B859-D1EA75D12AF6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7772400" cy="647700"/>
          </a:xfrm>
        </p:spPr>
        <p:txBody>
          <a:bodyPr/>
          <a:lstStyle/>
          <a:p>
            <a:r>
              <a:rPr lang="pl-PL" sz="3200" smtClean="0"/>
              <a:t>Xrit2pic – program do czytania danych MSG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7772400" cy="4114800"/>
          </a:xfrm>
        </p:spPr>
        <p:txBody>
          <a:bodyPr/>
          <a:lstStyle/>
          <a:p>
            <a:endParaRPr lang="pl-PL" smtClean="0"/>
          </a:p>
        </p:txBody>
      </p:sp>
      <p:pic>
        <p:nvPicPr>
          <p:cNvPr id="3686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ytuł 1"/>
          <p:cNvSpPr>
            <a:spLocks noGrp="1"/>
          </p:cNvSpPr>
          <p:nvPr>
            <p:ph type="title"/>
          </p:nvPr>
        </p:nvSpPr>
        <p:spPr>
          <a:xfrm>
            <a:off x="755650" y="0"/>
            <a:ext cx="7772400" cy="765175"/>
          </a:xfrm>
        </p:spPr>
        <p:txBody>
          <a:bodyPr/>
          <a:lstStyle/>
          <a:p>
            <a:r>
              <a:rPr lang="pl-PL" sz="3200" b="1" dirty="0" smtClean="0">
                <a:latin typeface="Arial" pitchFamily="34" charset="0"/>
                <a:cs typeface="Arial" pitchFamily="34" charset="0"/>
              </a:rPr>
              <a:t>Algorytmy używane do detekcji chmur</a:t>
            </a:r>
            <a:endParaRPr lang="en-US" sz="3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0825" y="1341438"/>
            <a:ext cx="8713788" cy="5040312"/>
          </a:xfrm>
        </p:spPr>
        <p:txBody>
          <a:bodyPr/>
          <a:lstStyle/>
          <a:p>
            <a:pPr>
              <a:defRPr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Chmury na zdjęciach satelitarnych:</a:t>
            </a:r>
          </a:p>
          <a:p>
            <a:pPr marL="514350" indent="-514350">
              <a:buFontTx/>
              <a:buAutoNum type="arabicPeriod"/>
              <a:defRPr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mają wyższy współczynnik odbicia niż powierzchnia ziemi</a:t>
            </a:r>
          </a:p>
          <a:p>
            <a:pPr marL="514350" indent="-514350">
              <a:buFontTx/>
              <a:buAutoNum type="arabicPeriod"/>
              <a:defRPr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niższą temperaturę niż powierzchnia ziemi </a:t>
            </a:r>
          </a:p>
          <a:p>
            <a:pPr marL="514350" indent="-514350">
              <a:buFontTx/>
              <a:buAutoNum type="arabicPeriod"/>
              <a:defRPr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wykazują znaczną zmienność czasową przestrzenną współczynnika odbicia i temperatury</a:t>
            </a:r>
          </a:p>
          <a:p>
            <a:pPr marL="514350" indent="-514350">
              <a:buFontTx/>
              <a:buNone/>
              <a:defRPr/>
            </a:pP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Tx/>
              <a:buNone/>
              <a:defRPr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	Znacznym problemem w przypadku pikseli o szerokości rzędu kilku kilometrów w lub większym jest występowanie chmur konwekcyjnych, których rozmiary mogą być znacznie mniejsze niż wielkość piksela.</a:t>
            </a:r>
          </a:p>
          <a:p>
            <a:pPr marL="514350" indent="-514350">
              <a:buFontTx/>
              <a:buNone/>
              <a:defRPr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l-PL" sz="2400" smtClean="0">
                <a:latin typeface="Arial" pitchFamily="34" charset="0"/>
                <a:cs typeface="Arial" pitchFamily="34" charset="0"/>
              </a:rPr>
              <a:t>Ponadto rzucanie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przez chmury cieni na powierzchnie ziemi. </a:t>
            </a:r>
          </a:p>
          <a:p>
            <a:pPr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892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F28BDA-E71E-448E-8D4C-1F69CE47863B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zawartości 2"/>
          <p:cNvSpPr>
            <a:spLocks noGrp="1"/>
          </p:cNvSpPr>
          <p:nvPr>
            <p:ph idx="1"/>
          </p:nvPr>
        </p:nvSpPr>
        <p:spPr>
          <a:xfrm>
            <a:off x="684213" y="1412875"/>
            <a:ext cx="7772400" cy="792163"/>
          </a:xfrm>
        </p:spPr>
        <p:txBody>
          <a:bodyPr/>
          <a:lstStyle/>
          <a:p>
            <a:pPr algn="ctr">
              <a:buFontTx/>
              <a:buNone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Definicja poziomów wiarygodności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915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658F6D-423A-4865-BAA4-F00A87D55F05}" type="slidenum">
              <a:rPr lang="en-US" smtClean="0"/>
              <a:pPr/>
              <a:t>36</a:t>
            </a:fld>
            <a:endParaRPr lang="en-US" smtClean="0"/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2636838"/>
            <a:ext cx="5705475" cy="32654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ytuł 1"/>
          <p:cNvSpPr>
            <a:spLocks noGrp="1"/>
          </p:cNvSpPr>
          <p:nvPr>
            <p:ph type="title"/>
          </p:nvPr>
        </p:nvSpPr>
        <p:spPr>
          <a:xfrm>
            <a:off x="684213" y="0"/>
            <a:ext cx="7772400" cy="765175"/>
          </a:xfrm>
        </p:spPr>
        <p:txBody>
          <a:bodyPr/>
          <a:lstStyle/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Algorytm MSG - dzienny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939" name="Symbol zastępczy zawartości 2"/>
          <p:cNvSpPr>
            <a:spLocks noGrp="1"/>
          </p:cNvSpPr>
          <p:nvPr>
            <p:ph idx="1"/>
          </p:nvPr>
        </p:nvSpPr>
        <p:spPr>
          <a:xfrm>
            <a:off x="179388" y="6165850"/>
            <a:ext cx="8424862" cy="506413"/>
          </a:xfrm>
        </p:spPr>
        <p:txBody>
          <a:bodyPr>
            <a:normAutofit fontScale="92500"/>
          </a:bodyPr>
          <a:lstStyle/>
          <a:p>
            <a:pPr>
              <a:buFontTx/>
              <a:buNone/>
            </a:pPr>
            <a:r>
              <a:rPr lang="pl-PL" sz="1800" dirty="0" err="1" smtClean="0">
                <a:latin typeface="Arial" pitchFamily="34" charset="0"/>
                <a:cs typeface="Arial" pitchFamily="34" charset="0"/>
              </a:rPr>
              <a:t>Tmax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l-PL" sz="1800" dirty="0" err="1" smtClean="0">
                <a:latin typeface="Arial" pitchFamily="34" charset="0"/>
                <a:cs typeface="Arial" pitchFamily="34" charset="0"/>
              </a:rPr>
              <a:t>Tmean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l-PL" sz="1800" dirty="0" err="1" smtClean="0">
                <a:latin typeface="Arial" pitchFamily="34" charset="0"/>
                <a:cs typeface="Arial" pitchFamily="34" charset="0"/>
              </a:rPr>
              <a:t>Tmin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 – średnie klimatologiczne (miesięczne) temp. powierzchni ziemi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940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DBBE3E-324C-4CFB-A827-B8B90ECA4C1A}" type="slidenum">
              <a:rPr lang="en-US" smtClean="0"/>
              <a:pPr/>
              <a:t>37</a:t>
            </a:fld>
            <a:endParaRPr lang="en-US" smtClean="0"/>
          </a:p>
        </p:txBody>
      </p:sp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692150"/>
            <a:ext cx="9180513" cy="5178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ytuł 1"/>
          <p:cNvSpPr>
            <a:spLocks noGrp="1"/>
          </p:cNvSpPr>
          <p:nvPr>
            <p:ph type="title"/>
          </p:nvPr>
        </p:nvSpPr>
        <p:spPr>
          <a:xfrm>
            <a:off x="755650" y="188913"/>
            <a:ext cx="7772400" cy="1143000"/>
          </a:xfrm>
        </p:spPr>
        <p:txBody>
          <a:bodyPr/>
          <a:lstStyle/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Algorytm MSG - nocny</a:t>
            </a:r>
            <a:endParaRPr lang="en-US" sz="3200" dirty="0" smtClean="0"/>
          </a:p>
        </p:txBody>
      </p:sp>
      <p:sp>
        <p:nvSpPr>
          <p:cNvPr id="4096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40964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86F2063-9031-49F2-BA6D-6115B83F3E7F}" type="slidenum">
              <a:rPr lang="en-US" smtClean="0"/>
              <a:pPr/>
              <a:t>38</a:t>
            </a:fld>
            <a:endParaRPr lang="en-US" smtClean="0"/>
          </a:p>
        </p:txBody>
      </p:sp>
      <p:pic>
        <p:nvPicPr>
          <p:cNvPr id="4096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79513"/>
            <a:ext cx="8964613" cy="47450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Algorytm dla detektora AVHRR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987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41988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9C1EB4-3143-43DA-8F6A-1345C2F8F9BA}" type="slidenum">
              <a:rPr lang="en-US" smtClean="0"/>
              <a:pPr/>
              <a:t>39</a:t>
            </a:fld>
            <a:endParaRPr lang="en-US" smtClean="0"/>
          </a:p>
        </p:txBody>
      </p:sp>
      <p:pic>
        <p:nvPicPr>
          <p:cNvPr id="4198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5191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A93B53-B980-4D5C-9E71-A6432A6D0619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0" y="-49417288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155082" name="Group 458"/>
          <p:cNvGraphicFramePr>
            <a:graphicFrameLocks noGrp="1"/>
          </p:cNvGraphicFramePr>
          <p:nvPr/>
        </p:nvGraphicFramePr>
        <p:xfrm>
          <a:off x="4206875" y="-49417288"/>
          <a:ext cx="4686300" cy="27157680"/>
        </p:xfrm>
        <a:graphic>
          <a:graphicData uri="http://schemas.openxmlformats.org/drawingml/2006/table">
            <a:tbl>
              <a:tblPr/>
              <a:tblGrid>
                <a:gridCol w="1171575"/>
                <a:gridCol w="1171575"/>
                <a:gridCol w="1171575"/>
                <a:gridCol w="1171575"/>
              </a:tblGrid>
              <a:tr h="15525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Channel</a:t>
                      </a:r>
                      <a:b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&amp;</a:t>
                      </a:r>
                      <a:b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wavelength</a:t>
                      </a:r>
                      <a:b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(microns)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Spectral Band</a:t>
                      </a:r>
                      <a:b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upper-lower</a:t>
                      </a:r>
                      <a:b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wavelengths</a:t>
                      </a:r>
                      <a:b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(microns)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Spatial Resolution</a:t>
                      </a:r>
                      <a:b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(kilometers)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Principal Sensitivity</a:t>
                      </a:r>
                      <a:b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HRV 0.75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0.6-0.9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km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cloud texture, winds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VIS 0.64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0.56-0.71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km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cloud over land, winds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VIS 0.81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0.74-0.88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km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cloud over water, vegetation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NIR 1.6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1.50-1.78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km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cloud over snow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MIR 3.8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3.48-4.36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km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low cloud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IR 6.2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5.35-7.15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km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high water vapor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IR 7.3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6.85-7.85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km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middle water vapor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IR 8.7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8.30-9.10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km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 water vapor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IR 9.7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9.38-9.94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km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 ozone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IR 10.8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9.80-11.80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km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surface &amp; cloud top temp., winds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IR 12.0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11.00-13.00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km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surface temp. correction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IR 13.4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12.40-13.40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km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higher clouds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20" name="Rectangle 342"/>
          <p:cNvSpPr>
            <a:spLocks noChangeArrowheads="1"/>
          </p:cNvSpPr>
          <p:nvPr/>
        </p:nvSpPr>
        <p:spPr bwMode="auto">
          <a:xfrm>
            <a:off x="4479925" y="55454550"/>
            <a:ext cx="184150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  <a:p>
            <a:pPr algn="ctr"/>
            <a:endParaRPr lang="en-US"/>
          </a:p>
        </p:txBody>
      </p:sp>
      <p:graphicFrame>
        <p:nvGraphicFramePr>
          <p:cNvPr id="155092" name="Group 468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8785225" cy="5577840"/>
        </p:xfrm>
        <a:graphic>
          <a:graphicData uri="http://schemas.openxmlformats.org/drawingml/2006/table">
            <a:tbl>
              <a:tblPr/>
              <a:tblGrid>
                <a:gridCol w="1377950"/>
                <a:gridCol w="1693863"/>
                <a:gridCol w="2130425"/>
                <a:gridCol w="3582987"/>
              </a:tblGrid>
              <a:tr h="90805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Channel</a:t>
                      </a:r>
                      <a:endParaRPr kumimoji="0" lang="pl-P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Wavelength</a:t>
                      </a:r>
                      <a:endParaRPr kumimoji="0" lang="pl-P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(microns)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Spectral Band</a:t>
                      </a:r>
                      <a:endParaRPr kumimoji="0" lang="pl-P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upper</a:t>
                      </a: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lower</a:t>
                      </a:r>
                      <a:endParaRPr kumimoji="0" lang="pl-P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Wavelengths</a:t>
                      </a:r>
                      <a:endParaRPr kumimoji="0" lang="pl-P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(microns)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Spatial Resolution</a:t>
                      </a:r>
                      <a:b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(kilometers)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Principal Sensitivity</a:t>
                      </a:r>
                      <a:b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</a:b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HRV 0.75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0.6-0.9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km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cloud texture, winds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VIS 0.64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0.56-0.71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km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cloud over land, winds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VIS 0.81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0.74-0.88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km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cloud over water, vegetation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NIR 1.6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1.50-1.78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km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cloud over snow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MIR 3.8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3.48-4.36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km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low cloud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IR 6.2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5.35-7.15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km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high water vapor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IR 7.3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6.85-7.85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km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middle water vapor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IR 8.7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8.30-9.10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km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 water vapor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IR 9.7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9.38-9.94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km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 ozone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IR 10.8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9.80-11.80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km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surface &amp; cloud top temp., winds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IR 12.0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11.00-13.00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km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surface temp. correction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IR 13.4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12.40-1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.40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km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higher clouds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43011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43012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E538E2-C4EC-4A2C-B602-288CF3197629}" type="slidenum">
              <a:rPr lang="en-US" smtClean="0"/>
              <a:pPr/>
              <a:t>40</a:t>
            </a:fld>
            <a:endParaRPr lang="en-US" smtClean="0"/>
          </a:p>
        </p:txBody>
      </p:sp>
      <p:pic>
        <p:nvPicPr>
          <p:cNvPr id="430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3363"/>
            <a:ext cx="9144000" cy="662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44035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44036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0F7B8E-9B7A-4786-8C00-5B762DAF1EA3}" type="slidenum">
              <a:rPr lang="en-US" smtClean="0"/>
              <a:pPr/>
              <a:t>41</a:t>
            </a:fld>
            <a:endParaRPr lang="en-US" smtClean="0"/>
          </a:p>
        </p:txBody>
      </p:sp>
      <p:pic>
        <p:nvPicPr>
          <p:cNvPr id="4403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483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4403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2825"/>
            <a:ext cx="9144000" cy="5048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45059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45060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B012EF-E055-4903-8A9D-A84F2E276113}" type="slidenum">
              <a:rPr lang="en-US" smtClean="0"/>
              <a:pPr/>
              <a:t>42</a:t>
            </a:fld>
            <a:endParaRPr lang="en-US" smtClean="0"/>
          </a:p>
        </p:txBody>
      </p:sp>
      <p:pic>
        <p:nvPicPr>
          <p:cNvPr id="4506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1113"/>
            <a:ext cx="9144000" cy="5576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4608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46084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9DD929-AC2C-4914-8935-B0F6B6034A9D}" type="slidenum">
              <a:rPr lang="en-US" smtClean="0"/>
              <a:pPr/>
              <a:t>43</a:t>
            </a:fld>
            <a:endParaRPr lang="en-US" smtClean="0"/>
          </a:p>
        </p:txBody>
      </p:sp>
      <p:pic>
        <p:nvPicPr>
          <p:cNvPr id="4608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20738"/>
            <a:ext cx="9144000" cy="60372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56F88A-7F08-486E-9DF6-2D043634E82B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7171" name="Rectangle 164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836613"/>
          </a:xfrm>
        </p:spPr>
        <p:txBody>
          <a:bodyPr/>
          <a:lstStyle/>
          <a:p>
            <a:r>
              <a:rPr lang="pl-PL" sz="3200" smtClean="0"/>
              <a:t>Meteosat 8-9, skaner SEVIRI</a:t>
            </a:r>
          </a:p>
        </p:txBody>
      </p:sp>
      <p:pic>
        <p:nvPicPr>
          <p:cNvPr id="7172" name="Picture 1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7338"/>
            <a:ext cx="91440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34F396-2CF8-4845-B8AA-17A9C3CC56F3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8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1A93D1-889C-4D1A-9C59-E0A9CC2A7080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1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DDFCD2-B6CB-4306-86EB-4B841B756B8F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10245" name="Picture 5" descr="The SEVIRI instru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77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44EF21-54D1-4624-B859-6285BE74255F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7772400" cy="765175"/>
          </a:xfrm>
        </p:spPr>
        <p:txBody>
          <a:bodyPr/>
          <a:lstStyle/>
          <a:p>
            <a:r>
              <a:rPr lang="pl-PL" sz="3200" smtClean="0"/>
              <a:t>Schemat układu optycznego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6516216" cy="3077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1114</Words>
  <Application>Microsoft Office PowerPoint</Application>
  <PresentationFormat>Pokaz na ekranie (4:3)</PresentationFormat>
  <Paragraphs>619</Paragraphs>
  <Slides>43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43</vt:i4>
      </vt:variant>
    </vt:vector>
  </HeadingPairs>
  <TitlesOfParts>
    <vt:vector size="44" baseType="lpstr">
      <vt:lpstr>Motyw pakietu Office</vt:lpstr>
      <vt:lpstr> Metody teledetekcyjne w badaniach atmosfery.  Wykład 10   Detektor SEVIRI na satelicie MSG</vt:lpstr>
      <vt:lpstr>Historia funkcjonowania satelitów Meteosat</vt:lpstr>
      <vt:lpstr>Slajd 3</vt:lpstr>
      <vt:lpstr>Slajd 4</vt:lpstr>
      <vt:lpstr>Meteosat 8-9, skaner SEVIRI</vt:lpstr>
      <vt:lpstr>Slajd 6</vt:lpstr>
      <vt:lpstr>Slajd 7</vt:lpstr>
      <vt:lpstr>Slajd 8</vt:lpstr>
      <vt:lpstr>Schemat układu optycznego</vt:lpstr>
      <vt:lpstr>Slajd 10</vt:lpstr>
      <vt:lpstr>Typy danych:</vt:lpstr>
      <vt:lpstr>Produkty meteorologiczne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Xrit2pic – program do czytania danych MSG</vt:lpstr>
      <vt:lpstr>Algorytmy używane do detekcji chmur</vt:lpstr>
      <vt:lpstr>Slajd 36</vt:lpstr>
      <vt:lpstr>Algorytm MSG - dzienny</vt:lpstr>
      <vt:lpstr>Algorytm MSG - nocny</vt:lpstr>
      <vt:lpstr>Algorytm dla detektora AVHRR</vt:lpstr>
      <vt:lpstr>Slajd 40</vt:lpstr>
      <vt:lpstr>Slajd 41</vt:lpstr>
      <vt:lpstr>Slajd 42</vt:lpstr>
      <vt:lpstr>Slajd 43</vt:lpstr>
    </vt:vector>
  </TitlesOfParts>
  <Company>IGF-UW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Krzysztof Markowicz</dc:creator>
  <cp:lastModifiedBy>Krzysztof Markowicz</cp:lastModifiedBy>
  <cp:revision>7</cp:revision>
  <dcterms:created xsi:type="dcterms:W3CDTF">2017-04-04T08:00:32Z</dcterms:created>
  <dcterms:modified xsi:type="dcterms:W3CDTF">2017-06-13T06:45:19Z</dcterms:modified>
</cp:coreProperties>
</file>