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70"/>
  </p:notesMasterIdLst>
  <p:sldIdLst>
    <p:sldId id="256" r:id="rId6"/>
    <p:sldId id="257" r:id="rId7"/>
    <p:sldId id="258" r:id="rId8"/>
    <p:sldId id="313" r:id="rId9"/>
    <p:sldId id="259" r:id="rId10"/>
    <p:sldId id="260" r:id="rId11"/>
    <p:sldId id="261" r:id="rId12"/>
    <p:sldId id="314" r:id="rId13"/>
    <p:sldId id="315" r:id="rId14"/>
    <p:sldId id="319" r:id="rId15"/>
    <p:sldId id="318" r:id="rId16"/>
    <p:sldId id="308" r:id="rId17"/>
    <p:sldId id="320" r:id="rId18"/>
    <p:sldId id="321" r:id="rId19"/>
    <p:sldId id="309" r:id="rId20"/>
    <p:sldId id="310" r:id="rId21"/>
    <p:sldId id="316" r:id="rId22"/>
    <p:sldId id="317" r:id="rId23"/>
    <p:sldId id="311"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Lst>
  <p:sldSz cx="9144000" cy="6858000" type="screen4x3"/>
  <p:notesSz cx="7088188" cy="102235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882"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 name="Prostokąt 204"/>
          <p:cNvSpPr/>
          <p:nvPr/>
        </p:nvSpPr>
        <p:spPr>
          <a:xfrm>
            <a:off x="0" y="0"/>
            <a:ext cx="7088400" cy="10224000"/>
          </a:xfrm>
          <a:prstGeom prst="rect">
            <a:avLst/>
          </a:prstGeom>
          <a:solidFill>
            <a:srgbClr val="FFFFFF"/>
          </a:solidFill>
          <a:ln w="9360">
            <a:noFill/>
          </a:ln>
        </p:spPr>
      </p:sp>
      <p:sp>
        <p:nvSpPr>
          <p:cNvPr id="206" name="Dowolny kształt 205"/>
          <p:cNvSpPr/>
          <p:nvPr/>
        </p:nvSpPr>
        <p:spPr>
          <a:xfrm>
            <a:off x="0" y="0"/>
            <a:ext cx="7088040" cy="10223640"/>
          </a:xfrm>
          <a:custGeom>
            <a:avLst/>
            <a:gdLst/>
            <a:ahLst/>
            <a:cxnLst/>
            <a:rect l="0" t="0" r="r" b="b"/>
            <a:pathLst>
              <a:path w="19691" h="28401">
                <a:moveTo>
                  <a:pt x="3" y="0"/>
                </a:moveTo>
                <a:lnTo>
                  <a:pt x="4" y="0"/>
                </a:lnTo>
                <a:cubicBezTo>
                  <a:pt x="3" y="0"/>
                  <a:pt x="2" y="0"/>
                  <a:pt x="2" y="0"/>
                </a:cubicBezTo>
                <a:cubicBezTo>
                  <a:pt x="1" y="1"/>
                  <a:pt x="1" y="1"/>
                  <a:pt x="0" y="2"/>
                </a:cubicBezTo>
                <a:cubicBezTo>
                  <a:pt x="0" y="2"/>
                  <a:pt x="0" y="3"/>
                  <a:pt x="0" y="4"/>
                </a:cubicBezTo>
                <a:lnTo>
                  <a:pt x="0" y="28396"/>
                </a:lnTo>
                <a:lnTo>
                  <a:pt x="0" y="28396"/>
                </a:lnTo>
                <a:cubicBezTo>
                  <a:pt x="0" y="28397"/>
                  <a:pt x="0" y="28398"/>
                  <a:pt x="0" y="28398"/>
                </a:cubicBezTo>
                <a:cubicBezTo>
                  <a:pt x="1" y="28399"/>
                  <a:pt x="1" y="28399"/>
                  <a:pt x="2" y="28400"/>
                </a:cubicBezTo>
                <a:cubicBezTo>
                  <a:pt x="2" y="28400"/>
                  <a:pt x="3" y="28400"/>
                  <a:pt x="4" y="28400"/>
                </a:cubicBezTo>
                <a:lnTo>
                  <a:pt x="19686" y="28400"/>
                </a:lnTo>
                <a:lnTo>
                  <a:pt x="19686" y="28400"/>
                </a:lnTo>
                <a:cubicBezTo>
                  <a:pt x="19687" y="28400"/>
                  <a:pt x="19688" y="28400"/>
                  <a:pt x="19688" y="28400"/>
                </a:cubicBezTo>
                <a:cubicBezTo>
                  <a:pt x="19689" y="28399"/>
                  <a:pt x="19689" y="28399"/>
                  <a:pt x="19690" y="28398"/>
                </a:cubicBezTo>
                <a:cubicBezTo>
                  <a:pt x="19690" y="28398"/>
                  <a:pt x="19690" y="28397"/>
                  <a:pt x="19690" y="28396"/>
                </a:cubicBezTo>
                <a:lnTo>
                  <a:pt x="19690" y="3"/>
                </a:lnTo>
                <a:lnTo>
                  <a:pt x="19690" y="4"/>
                </a:lnTo>
                <a:lnTo>
                  <a:pt x="19690" y="4"/>
                </a:lnTo>
                <a:cubicBezTo>
                  <a:pt x="19690" y="3"/>
                  <a:pt x="19690" y="2"/>
                  <a:pt x="19690" y="2"/>
                </a:cubicBezTo>
                <a:cubicBezTo>
                  <a:pt x="19689" y="1"/>
                  <a:pt x="19689" y="1"/>
                  <a:pt x="19688" y="0"/>
                </a:cubicBezTo>
                <a:cubicBezTo>
                  <a:pt x="19688" y="0"/>
                  <a:pt x="19687" y="0"/>
                  <a:pt x="19686" y="0"/>
                </a:cubicBezTo>
                <a:lnTo>
                  <a:pt x="3" y="0"/>
                </a:lnTo>
              </a:path>
            </a:pathLst>
          </a:custGeom>
          <a:solidFill>
            <a:srgbClr val="FFFFFF"/>
          </a:solidFill>
          <a:ln w="0">
            <a:noFill/>
          </a:ln>
        </p:spPr>
        <p:style>
          <a:lnRef idx="0">
            <a:scrgbClr r="0" g="0" b="0"/>
          </a:lnRef>
          <a:fillRef idx="0">
            <a:scrgbClr r="0" g="0" b="0"/>
          </a:fillRef>
          <a:effectRef idx="0">
            <a:scrgbClr r="0" g="0" b="0"/>
          </a:effectRef>
          <a:fontRef idx="minor"/>
        </p:style>
      </p:sp>
      <p:sp>
        <p:nvSpPr>
          <p:cNvPr id="207" name="Dowolny kształt 206"/>
          <p:cNvSpPr/>
          <p:nvPr/>
        </p:nvSpPr>
        <p:spPr>
          <a:xfrm>
            <a:off x="0" y="0"/>
            <a:ext cx="7088040" cy="10223640"/>
          </a:xfrm>
          <a:custGeom>
            <a:avLst/>
            <a:gdLst/>
            <a:ahLst/>
            <a:cxnLst/>
            <a:rect l="0" t="0" r="r" b="b"/>
            <a:pathLst>
              <a:path w="19691" h="28401">
                <a:moveTo>
                  <a:pt x="3" y="0"/>
                </a:moveTo>
                <a:lnTo>
                  <a:pt x="4" y="0"/>
                </a:lnTo>
                <a:cubicBezTo>
                  <a:pt x="3" y="0"/>
                  <a:pt x="2" y="0"/>
                  <a:pt x="2" y="0"/>
                </a:cubicBezTo>
                <a:cubicBezTo>
                  <a:pt x="1" y="1"/>
                  <a:pt x="1" y="1"/>
                  <a:pt x="0" y="2"/>
                </a:cubicBezTo>
                <a:cubicBezTo>
                  <a:pt x="0" y="2"/>
                  <a:pt x="0" y="3"/>
                  <a:pt x="0" y="4"/>
                </a:cubicBezTo>
                <a:lnTo>
                  <a:pt x="0" y="28396"/>
                </a:lnTo>
                <a:lnTo>
                  <a:pt x="0" y="28396"/>
                </a:lnTo>
                <a:cubicBezTo>
                  <a:pt x="0" y="28397"/>
                  <a:pt x="0" y="28398"/>
                  <a:pt x="0" y="28398"/>
                </a:cubicBezTo>
                <a:cubicBezTo>
                  <a:pt x="1" y="28399"/>
                  <a:pt x="1" y="28399"/>
                  <a:pt x="2" y="28400"/>
                </a:cubicBezTo>
                <a:cubicBezTo>
                  <a:pt x="2" y="28400"/>
                  <a:pt x="3" y="28400"/>
                  <a:pt x="4" y="28400"/>
                </a:cubicBezTo>
                <a:lnTo>
                  <a:pt x="19686" y="28400"/>
                </a:lnTo>
                <a:lnTo>
                  <a:pt x="19686" y="28400"/>
                </a:lnTo>
                <a:cubicBezTo>
                  <a:pt x="19687" y="28400"/>
                  <a:pt x="19688" y="28400"/>
                  <a:pt x="19688" y="28400"/>
                </a:cubicBezTo>
                <a:cubicBezTo>
                  <a:pt x="19689" y="28399"/>
                  <a:pt x="19689" y="28399"/>
                  <a:pt x="19690" y="28398"/>
                </a:cubicBezTo>
                <a:cubicBezTo>
                  <a:pt x="19690" y="28398"/>
                  <a:pt x="19690" y="28397"/>
                  <a:pt x="19690" y="28396"/>
                </a:cubicBezTo>
                <a:lnTo>
                  <a:pt x="19690" y="3"/>
                </a:lnTo>
                <a:lnTo>
                  <a:pt x="19690" y="4"/>
                </a:lnTo>
                <a:lnTo>
                  <a:pt x="19690" y="4"/>
                </a:lnTo>
                <a:cubicBezTo>
                  <a:pt x="19690" y="3"/>
                  <a:pt x="19690" y="2"/>
                  <a:pt x="19690" y="2"/>
                </a:cubicBezTo>
                <a:cubicBezTo>
                  <a:pt x="19689" y="1"/>
                  <a:pt x="19689" y="1"/>
                  <a:pt x="19688" y="0"/>
                </a:cubicBezTo>
                <a:cubicBezTo>
                  <a:pt x="19688" y="0"/>
                  <a:pt x="19687" y="0"/>
                  <a:pt x="19686" y="0"/>
                </a:cubicBezTo>
                <a:lnTo>
                  <a:pt x="3" y="0"/>
                </a:lnTo>
              </a:path>
            </a:pathLst>
          </a:custGeom>
          <a:solidFill>
            <a:srgbClr val="FFFFFF"/>
          </a:solidFill>
          <a:ln w="0">
            <a:noFill/>
          </a:ln>
        </p:spPr>
        <p:style>
          <a:lnRef idx="0">
            <a:scrgbClr r="0" g="0" b="0"/>
          </a:lnRef>
          <a:fillRef idx="0">
            <a:scrgbClr r="0" g="0" b="0"/>
          </a:fillRef>
          <a:effectRef idx="0">
            <a:scrgbClr r="0" g="0" b="0"/>
          </a:effectRef>
          <a:fontRef idx="minor"/>
        </p:style>
      </p:sp>
      <p:sp>
        <p:nvSpPr>
          <p:cNvPr id="208" name="Dowolny kształt 207"/>
          <p:cNvSpPr/>
          <p:nvPr/>
        </p:nvSpPr>
        <p:spPr>
          <a:xfrm>
            <a:off x="0" y="0"/>
            <a:ext cx="7088040" cy="10223640"/>
          </a:xfrm>
          <a:custGeom>
            <a:avLst/>
            <a:gdLst/>
            <a:ahLst/>
            <a:cxnLst/>
            <a:rect l="0" t="0" r="r" b="b"/>
            <a:pathLst>
              <a:path w="19691" h="28401">
                <a:moveTo>
                  <a:pt x="3" y="0"/>
                </a:moveTo>
                <a:lnTo>
                  <a:pt x="4" y="0"/>
                </a:lnTo>
                <a:cubicBezTo>
                  <a:pt x="3" y="0"/>
                  <a:pt x="2" y="0"/>
                  <a:pt x="2" y="0"/>
                </a:cubicBezTo>
                <a:cubicBezTo>
                  <a:pt x="1" y="1"/>
                  <a:pt x="1" y="1"/>
                  <a:pt x="0" y="2"/>
                </a:cubicBezTo>
                <a:cubicBezTo>
                  <a:pt x="0" y="2"/>
                  <a:pt x="0" y="3"/>
                  <a:pt x="0" y="4"/>
                </a:cubicBezTo>
                <a:lnTo>
                  <a:pt x="0" y="28396"/>
                </a:lnTo>
                <a:lnTo>
                  <a:pt x="0" y="28396"/>
                </a:lnTo>
                <a:cubicBezTo>
                  <a:pt x="0" y="28397"/>
                  <a:pt x="0" y="28398"/>
                  <a:pt x="0" y="28398"/>
                </a:cubicBezTo>
                <a:cubicBezTo>
                  <a:pt x="1" y="28399"/>
                  <a:pt x="1" y="28399"/>
                  <a:pt x="2" y="28400"/>
                </a:cubicBezTo>
                <a:cubicBezTo>
                  <a:pt x="2" y="28400"/>
                  <a:pt x="3" y="28400"/>
                  <a:pt x="4" y="28400"/>
                </a:cubicBezTo>
                <a:lnTo>
                  <a:pt x="19686" y="28400"/>
                </a:lnTo>
                <a:lnTo>
                  <a:pt x="19686" y="28400"/>
                </a:lnTo>
                <a:cubicBezTo>
                  <a:pt x="19687" y="28400"/>
                  <a:pt x="19688" y="28400"/>
                  <a:pt x="19688" y="28400"/>
                </a:cubicBezTo>
                <a:cubicBezTo>
                  <a:pt x="19689" y="28399"/>
                  <a:pt x="19689" y="28399"/>
                  <a:pt x="19690" y="28398"/>
                </a:cubicBezTo>
                <a:cubicBezTo>
                  <a:pt x="19690" y="28398"/>
                  <a:pt x="19690" y="28397"/>
                  <a:pt x="19690" y="28396"/>
                </a:cubicBezTo>
                <a:lnTo>
                  <a:pt x="19690" y="3"/>
                </a:lnTo>
                <a:lnTo>
                  <a:pt x="19690" y="4"/>
                </a:lnTo>
                <a:lnTo>
                  <a:pt x="19690" y="4"/>
                </a:lnTo>
                <a:cubicBezTo>
                  <a:pt x="19690" y="3"/>
                  <a:pt x="19690" y="2"/>
                  <a:pt x="19690" y="2"/>
                </a:cubicBezTo>
                <a:cubicBezTo>
                  <a:pt x="19689" y="1"/>
                  <a:pt x="19689" y="1"/>
                  <a:pt x="19688" y="0"/>
                </a:cubicBezTo>
                <a:cubicBezTo>
                  <a:pt x="19688" y="0"/>
                  <a:pt x="19687" y="0"/>
                  <a:pt x="19686" y="0"/>
                </a:cubicBezTo>
                <a:lnTo>
                  <a:pt x="3" y="0"/>
                </a:lnTo>
              </a:path>
            </a:pathLst>
          </a:custGeom>
          <a:solidFill>
            <a:srgbClr val="FFFFFF"/>
          </a:solidFill>
          <a:ln w="0">
            <a:noFill/>
          </a:ln>
        </p:spPr>
        <p:style>
          <a:lnRef idx="0">
            <a:scrgbClr r="0" g="0" b="0"/>
          </a:lnRef>
          <a:fillRef idx="0">
            <a:scrgbClr r="0" g="0" b="0"/>
          </a:fillRef>
          <a:effectRef idx="0">
            <a:scrgbClr r="0" g="0" b="0"/>
          </a:effectRef>
          <a:fontRef idx="minor"/>
        </p:style>
      </p:sp>
      <p:sp>
        <p:nvSpPr>
          <p:cNvPr id="209" name="Dowolny kształt 208"/>
          <p:cNvSpPr/>
          <p:nvPr/>
        </p:nvSpPr>
        <p:spPr>
          <a:xfrm>
            <a:off x="0" y="0"/>
            <a:ext cx="7086600" cy="10223640"/>
          </a:xfrm>
          <a:custGeom>
            <a:avLst/>
            <a:gdLst/>
            <a:ahLst/>
            <a:cxnLst/>
            <a:rect l="0" t="0" r="r" b="b"/>
            <a:pathLst>
              <a:path w="19687" h="28401">
                <a:moveTo>
                  <a:pt x="3" y="0"/>
                </a:moveTo>
                <a:lnTo>
                  <a:pt x="4" y="0"/>
                </a:lnTo>
                <a:cubicBezTo>
                  <a:pt x="3" y="0"/>
                  <a:pt x="2" y="0"/>
                  <a:pt x="2" y="0"/>
                </a:cubicBezTo>
                <a:cubicBezTo>
                  <a:pt x="1" y="1"/>
                  <a:pt x="1" y="1"/>
                  <a:pt x="0" y="2"/>
                </a:cubicBezTo>
                <a:cubicBezTo>
                  <a:pt x="0" y="2"/>
                  <a:pt x="0" y="3"/>
                  <a:pt x="0" y="4"/>
                </a:cubicBezTo>
                <a:lnTo>
                  <a:pt x="0" y="28396"/>
                </a:lnTo>
                <a:lnTo>
                  <a:pt x="0" y="28396"/>
                </a:lnTo>
                <a:cubicBezTo>
                  <a:pt x="0" y="28397"/>
                  <a:pt x="0" y="28398"/>
                  <a:pt x="0" y="28398"/>
                </a:cubicBezTo>
                <a:cubicBezTo>
                  <a:pt x="1" y="28399"/>
                  <a:pt x="1" y="28399"/>
                  <a:pt x="2" y="28400"/>
                </a:cubicBezTo>
                <a:cubicBezTo>
                  <a:pt x="2" y="28400"/>
                  <a:pt x="3" y="28400"/>
                  <a:pt x="4" y="28400"/>
                </a:cubicBezTo>
                <a:lnTo>
                  <a:pt x="19682" y="28400"/>
                </a:lnTo>
                <a:lnTo>
                  <a:pt x="19682" y="28400"/>
                </a:lnTo>
                <a:cubicBezTo>
                  <a:pt x="19683" y="28400"/>
                  <a:pt x="19684" y="28400"/>
                  <a:pt x="19684" y="28400"/>
                </a:cubicBezTo>
                <a:cubicBezTo>
                  <a:pt x="19685" y="28399"/>
                  <a:pt x="19685" y="28399"/>
                  <a:pt x="19686" y="28398"/>
                </a:cubicBezTo>
                <a:cubicBezTo>
                  <a:pt x="19686" y="28398"/>
                  <a:pt x="19686" y="28397"/>
                  <a:pt x="19686" y="28396"/>
                </a:cubicBezTo>
                <a:lnTo>
                  <a:pt x="19686" y="3"/>
                </a:lnTo>
                <a:lnTo>
                  <a:pt x="19686" y="4"/>
                </a:lnTo>
                <a:lnTo>
                  <a:pt x="19686" y="4"/>
                </a:lnTo>
                <a:cubicBezTo>
                  <a:pt x="19686" y="3"/>
                  <a:pt x="19686" y="2"/>
                  <a:pt x="19686" y="2"/>
                </a:cubicBezTo>
                <a:cubicBezTo>
                  <a:pt x="19685" y="1"/>
                  <a:pt x="19685" y="1"/>
                  <a:pt x="19684" y="0"/>
                </a:cubicBezTo>
                <a:cubicBezTo>
                  <a:pt x="19684" y="0"/>
                  <a:pt x="19683" y="0"/>
                  <a:pt x="19682" y="0"/>
                </a:cubicBezTo>
                <a:lnTo>
                  <a:pt x="3" y="0"/>
                </a:lnTo>
              </a:path>
            </a:pathLst>
          </a:custGeom>
          <a:solidFill>
            <a:srgbClr val="FFFFFF"/>
          </a:solidFill>
          <a:ln w="0">
            <a:noFill/>
          </a:ln>
        </p:spPr>
        <p:style>
          <a:lnRef idx="0">
            <a:scrgbClr r="0" g="0" b="0"/>
          </a:lnRef>
          <a:fillRef idx="0">
            <a:scrgbClr r="0" g="0" b="0"/>
          </a:fillRef>
          <a:effectRef idx="0">
            <a:scrgbClr r="0" g="0" b="0"/>
          </a:effectRef>
          <a:fontRef idx="minor"/>
        </p:style>
      </p:sp>
      <p:sp>
        <p:nvSpPr>
          <p:cNvPr id="210" name="Dowolny kształt 209"/>
          <p:cNvSpPr/>
          <p:nvPr/>
        </p:nvSpPr>
        <p:spPr>
          <a:xfrm>
            <a:off x="0" y="0"/>
            <a:ext cx="7086600" cy="10223640"/>
          </a:xfrm>
          <a:custGeom>
            <a:avLst/>
            <a:gdLst/>
            <a:ahLst/>
            <a:cxnLst/>
            <a:rect l="0" t="0" r="r" b="b"/>
            <a:pathLst>
              <a:path w="19687" h="28401">
                <a:moveTo>
                  <a:pt x="3" y="0"/>
                </a:moveTo>
                <a:lnTo>
                  <a:pt x="4" y="0"/>
                </a:lnTo>
                <a:cubicBezTo>
                  <a:pt x="3" y="0"/>
                  <a:pt x="2" y="0"/>
                  <a:pt x="2" y="0"/>
                </a:cubicBezTo>
                <a:cubicBezTo>
                  <a:pt x="1" y="1"/>
                  <a:pt x="1" y="1"/>
                  <a:pt x="0" y="2"/>
                </a:cubicBezTo>
                <a:cubicBezTo>
                  <a:pt x="0" y="2"/>
                  <a:pt x="0" y="3"/>
                  <a:pt x="0" y="4"/>
                </a:cubicBezTo>
                <a:lnTo>
                  <a:pt x="0" y="28396"/>
                </a:lnTo>
                <a:lnTo>
                  <a:pt x="0" y="28396"/>
                </a:lnTo>
                <a:cubicBezTo>
                  <a:pt x="0" y="28397"/>
                  <a:pt x="0" y="28398"/>
                  <a:pt x="0" y="28398"/>
                </a:cubicBezTo>
                <a:cubicBezTo>
                  <a:pt x="1" y="28399"/>
                  <a:pt x="1" y="28399"/>
                  <a:pt x="2" y="28400"/>
                </a:cubicBezTo>
                <a:cubicBezTo>
                  <a:pt x="2" y="28400"/>
                  <a:pt x="3" y="28400"/>
                  <a:pt x="4" y="28400"/>
                </a:cubicBezTo>
                <a:lnTo>
                  <a:pt x="19682" y="28400"/>
                </a:lnTo>
                <a:lnTo>
                  <a:pt x="19682" y="28400"/>
                </a:lnTo>
                <a:cubicBezTo>
                  <a:pt x="19683" y="28400"/>
                  <a:pt x="19684" y="28400"/>
                  <a:pt x="19684" y="28400"/>
                </a:cubicBezTo>
                <a:cubicBezTo>
                  <a:pt x="19685" y="28399"/>
                  <a:pt x="19685" y="28399"/>
                  <a:pt x="19686" y="28398"/>
                </a:cubicBezTo>
                <a:cubicBezTo>
                  <a:pt x="19686" y="28398"/>
                  <a:pt x="19686" y="28397"/>
                  <a:pt x="19686" y="28396"/>
                </a:cubicBezTo>
                <a:lnTo>
                  <a:pt x="19686" y="3"/>
                </a:lnTo>
                <a:lnTo>
                  <a:pt x="19686" y="4"/>
                </a:lnTo>
                <a:lnTo>
                  <a:pt x="19686" y="4"/>
                </a:lnTo>
                <a:cubicBezTo>
                  <a:pt x="19686" y="3"/>
                  <a:pt x="19686" y="2"/>
                  <a:pt x="19686" y="2"/>
                </a:cubicBezTo>
                <a:cubicBezTo>
                  <a:pt x="19685" y="1"/>
                  <a:pt x="19685" y="1"/>
                  <a:pt x="19684" y="0"/>
                </a:cubicBezTo>
                <a:cubicBezTo>
                  <a:pt x="19684" y="0"/>
                  <a:pt x="19683" y="0"/>
                  <a:pt x="19682" y="0"/>
                </a:cubicBezTo>
                <a:lnTo>
                  <a:pt x="3" y="0"/>
                </a:lnTo>
              </a:path>
            </a:pathLst>
          </a:custGeom>
          <a:solidFill>
            <a:srgbClr val="FFFFFF"/>
          </a:solidFill>
          <a:ln w="0">
            <a:noFill/>
          </a:ln>
        </p:spPr>
        <p:style>
          <a:lnRef idx="0">
            <a:scrgbClr r="0" g="0" b="0"/>
          </a:lnRef>
          <a:fillRef idx="0">
            <a:scrgbClr r="0" g="0" b="0"/>
          </a:fillRef>
          <a:effectRef idx="0">
            <a:scrgbClr r="0" g="0" b="0"/>
          </a:effectRef>
          <a:fontRef idx="minor"/>
        </p:style>
      </p:sp>
      <p:sp>
        <p:nvSpPr>
          <p:cNvPr id="211" name="Dowolny kształt 210"/>
          <p:cNvSpPr/>
          <p:nvPr/>
        </p:nvSpPr>
        <p:spPr>
          <a:xfrm>
            <a:off x="0" y="0"/>
            <a:ext cx="7085160" cy="10223640"/>
          </a:xfrm>
          <a:custGeom>
            <a:avLst/>
            <a:gdLst/>
            <a:ahLst/>
            <a:cxnLst/>
            <a:rect l="0" t="0" r="r" b="b"/>
            <a:pathLst>
              <a:path w="19683" h="28401">
                <a:moveTo>
                  <a:pt x="3" y="0"/>
                </a:moveTo>
                <a:lnTo>
                  <a:pt x="4" y="0"/>
                </a:lnTo>
                <a:cubicBezTo>
                  <a:pt x="3" y="0"/>
                  <a:pt x="2" y="0"/>
                  <a:pt x="2" y="0"/>
                </a:cubicBezTo>
                <a:cubicBezTo>
                  <a:pt x="1" y="1"/>
                  <a:pt x="1" y="1"/>
                  <a:pt x="0" y="2"/>
                </a:cubicBezTo>
                <a:cubicBezTo>
                  <a:pt x="0" y="2"/>
                  <a:pt x="0" y="3"/>
                  <a:pt x="0" y="4"/>
                </a:cubicBezTo>
                <a:lnTo>
                  <a:pt x="0" y="28396"/>
                </a:lnTo>
                <a:lnTo>
                  <a:pt x="0" y="28396"/>
                </a:lnTo>
                <a:cubicBezTo>
                  <a:pt x="0" y="28397"/>
                  <a:pt x="0" y="28398"/>
                  <a:pt x="0" y="28398"/>
                </a:cubicBezTo>
                <a:cubicBezTo>
                  <a:pt x="1" y="28399"/>
                  <a:pt x="1" y="28399"/>
                  <a:pt x="2" y="28400"/>
                </a:cubicBezTo>
                <a:cubicBezTo>
                  <a:pt x="2" y="28400"/>
                  <a:pt x="3" y="28400"/>
                  <a:pt x="4" y="28400"/>
                </a:cubicBezTo>
                <a:lnTo>
                  <a:pt x="19678" y="28400"/>
                </a:lnTo>
                <a:lnTo>
                  <a:pt x="19678" y="28400"/>
                </a:lnTo>
                <a:cubicBezTo>
                  <a:pt x="19679" y="28400"/>
                  <a:pt x="19680" y="28400"/>
                  <a:pt x="19680" y="28400"/>
                </a:cubicBezTo>
                <a:cubicBezTo>
                  <a:pt x="19681" y="28399"/>
                  <a:pt x="19681" y="28399"/>
                  <a:pt x="19682" y="28398"/>
                </a:cubicBezTo>
                <a:cubicBezTo>
                  <a:pt x="19682" y="28398"/>
                  <a:pt x="19682" y="28397"/>
                  <a:pt x="19682" y="28396"/>
                </a:cubicBezTo>
                <a:lnTo>
                  <a:pt x="19682" y="3"/>
                </a:lnTo>
                <a:lnTo>
                  <a:pt x="19682" y="4"/>
                </a:lnTo>
                <a:lnTo>
                  <a:pt x="19682" y="4"/>
                </a:lnTo>
                <a:cubicBezTo>
                  <a:pt x="19682" y="3"/>
                  <a:pt x="19682" y="2"/>
                  <a:pt x="19682" y="2"/>
                </a:cubicBezTo>
                <a:cubicBezTo>
                  <a:pt x="19681" y="1"/>
                  <a:pt x="19681" y="1"/>
                  <a:pt x="19680" y="0"/>
                </a:cubicBezTo>
                <a:cubicBezTo>
                  <a:pt x="19680" y="0"/>
                  <a:pt x="19679" y="0"/>
                  <a:pt x="19678" y="0"/>
                </a:cubicBezTo>
                <a:lnTo>
                  <a:pt x="3" y="0"/>
                </a:lnTo>
              </a:path>
            </a:pathLst>
          </a:custGeom>
          <a:solidFill>
            <a:srgbClr val="FFFFFF"/>
          </a:solidFill>
          <a:ln w="0">
            <a:noFill/>
          </a:ln>
        </p:spPr>
        <p:style>
          <a:lnRef idx="0">
            <a:scrgbClr r="0" g="0" b="0"/>
          </a:lnRef>
          <a:fillRef idx="0">
            <a:scrgbClr r="0" g="0" b="0"/>
          </a:fillRef>
          <a:effectRef idx="0">
            <a:scrgbClr r="0" g="0" b="0"/>
          </a:effectRef>
          <a:fontRef idx="minor"/>
        </p:style>
      </p:sp>
      <p:sp>
        <p:nvSpPr>
          <p:cNvPr id="212" name="Dowolny kształt 211"/>
          <p:cNvSpPr/>
          <p:nvPr/>
        </p:nvSpPr>
        <p:spPr>
          <a:xfrm>
            <a:off x="0" y="0"/>
            <a:ext cx="7085160" cy="10223640"/>
          </a:xfrm>
          <a:custGeom>
            <a:avLst/>
            <a:gdLst/>
            <a:ahLst/>
            <a:cxnLst/>
            <a:rect l="0" t="0" r="r" b="b"/>
            <a:pathLst>
              <a:path w="19683" h="28401">
                <a:moveTo>
                  <a:pt x="3" y="0"/>
                </a:moveTo>
                <a:lnTo>
                  <a:pt x="4" y="0"/>
                </a:lnTo>
                <a:cubicBezTo>
                  <a:pt x="3" y="0"/>
                  <a:pt x="2" y="0"/>
                  <a:pt x="2" y="0"/>
                </a:cubicBezTo>
                <a:cubicBezTo>
                  <a:pt x="1" y="1"/>
                  <a:pt x="1" y="1"/>
                  <a:pt x="0" y="2"/>
                </a:cubicBezTo>
                <a:cubicBezTo>
                  <a:pt x="0" y="2"/>
                  <a:pt x="0" y="3"/>
                  <a:pt x="0" y="4"/>
                </a:cubicBezTo>
                <a:lnTo>
                  <a:pt x="0" y="28396"/>
                </a:lnTo>
                <a:lnTo>
                  <a:pt x="0" y="28396"/>
                </a:lnTo>
                <a:cubicBezTo>
                  <a:pt x="0" y="28397"/>
                  <a:pt x="0" y="28398"/>
                  <a:pt x="0" y="28398"/>
                </a:cubicBezTo>
                <a:cubicBezTo>
                  <a:pt x="1" y="28399"/>
                  <a:pt x="1" y="28399"/>
                  <a:pt x="2" y="28400"/>
                </a:cubicBezTo>
                <a:cubicBezTo>
                  <a:pt x="2" y="28400"/>
                  <a:pt x="3" y="28400"/>
                  <a:pt x="4" y="28400"/>
                </a:cubicBezTo>
                <a:lnTo>
                  <a:pt x="19678" y="28400"/>
                </a:lnTo>
                <a:lnTo>
                  <a:pt x="19678" y="28400"/>
                </a:lnTo>
                <a:cubicBezTo>
                  <a:pt x="19679" y="28400"/>
                  <a:pt x="19680" y="28400"/>
                  <a:pt x="19680" y="28400"/>
                </a:cubicBezTo>
                <a:cubicBezTo>
                  <a:pt x="19681" y="28399"/>
                  <a:pt x="19681" y="28399"/>
                  <a:pt x="19682" y="28398"/>
                </a:cubicBezTo>
                <a:cubicBezTo>
                  <a:pt x="19682" y="28398"/>
                  <a:pt x="19682" y="28397"/>
                  <a:pt x="19682" y="28396"/>
                </a:cubicBezTo>
                <a:lnTo>
                  <a:pt x="19682" y="3"/>
                </a:lnTo>
                <a:lnTo>
                  <a:pt x="19682" y="4"/>
                </a:lnTo>
                <a:lnTo>
                  <a:pt x="19682" y="4"/>
                </a:lnTo>
                <a:cubicBezTo>
                  <a:pt x="19682" y="3"/>
                  <a:pt x="19682" y="2"/>
                  <a:pt x="19682" y="2"/>
                </a:cubicBezTo>
                <a:cubicBezTo>
                  <a:pt x="19681" y="1"/>
                  <a:pt x="19681" y="1"/>
                  <a:pt x="19680" y="0"/>
                </a:cubicBezTo>
                <a:cubicBezTo>
                  <a:pt x="19680" y="0"/>
                  <a:pt x="19679" y="0"/>
                  <a:pt x="19678" y="0"/>
                </a:cubicBezTo>
                <a:lnTo>
                  <a:pt x="3" y="0"/>
                </a:lnTo>
              </a:path>
            </a:pathLst>
          </a:custGeom>
          <a:solidFill>
            <a:srgbClr val="FFFFFF"/>
          </a:solidFill>
          <a:ln w="0">
            <a:noFill/>
          </a:ln>
        </p:spPr>
        <p:style>
          <a:lnRef idx="0">
            <a:scrgbClr r="0" g="0" b="0"/>
          </a:lnRef>
          <a:fillRef idx="0">
            <a:scrgbClr r="0" g="0" b="0"/>
          </a:fillRef>
          <a:effectRef idx="0">
            <a:scrgbClr r="0" g="0" b="0"/>
          </a:effectRef>
          <a:fontRef idx="minor"/>
        </p:style>
      </p:sp>
      <p:sp>
        <p:nvSpPr>
          <p:cNvPr id="213" name="Dowolny kształt 212"/>
          <p:cNvSpPr/>
          <p:nvPr/>
        </p:nvSpPr>
        <p:spPr>
          <a:xfrm>
            <a:off x="0" y="0"/>
            <a:ext cx="7085160" cy="10223640"/>
          </a:xfrm>
          <a:custGeom>
            <a:avLst/>
            <a:gdLst/>
            <a:ahLst/>
            <a:cxnLst/>
            <a:rect l="0" t="0" r="r" b="b"/>
            <a:pathLst>
              <a:path w="19683" h="28401">
                <a:moveTo>
                  <a:pt x="3" y="0"/>
                </a:moveTo>
                <a:lnTo>
                  <a:pt x="4" y="0"/>
                </a:lnTo>
                <a:cubicBezTo>
                  <a:pt x="3" y="0"/>
                  <a:pt x="2" y="0"/>
                  <a:pt x="2" y="0"/>
                </a:cubicBezTo>
                <a:cubicBezTo>
                  <a:pt x="1" y="1"/>
                  <a:pt x="1" y="1"/>
                  <a:pt x="0" y="2"/>
                </a:cubicBezTo>
                <a:cubicBezTo>
                  <a:pt x="0" y="2"/>
                  <a:pt x="0" y="3"/>
                  <a:pt x="0" y="4"/>
                </a:cubicBezTo>
                <a:lnTo>
                  <a:pt x="0" y="28396"/>
                </a:lnTo>
                <a:lnTo>
                  <a:pt x="0" y="28396"/>
                </a:lnTo>
                <a:cubicBezTo>
                  <a:pt x="0" y="28397"/>
                  <a:pt x="0" y="28398"/>
                  <a:pt x="0" y="28398"/>
                </a:cubicBezTo>
                <a:cubicBezTo>
                  <a:pt x="1" y="28399"/>
                  <a:pt x="1" y="28399"/>
                  <a:pt x="2" y="28400"/>
                </a:cubicBezTo>
                <a:cubicBezTo>
                  <a:pt x="2" y="28400"/>
                  <a:pt x="3" y="28400"/>
                  <a:pt x="4" y="28400"/>
                </a:cubicBezTo>
                <a:lnTo>
                  <a:pt x="19678" y="28400"/>
                </a:lnTo>
                <a:lnTo>
                  <a:pt x="19678" y="28400"/>
                </a:lnTo>
                <a:cubicBezTo>
                  <a:pt x="19679" y="28400"/>
                  <a:pt x="19680" y="28400"/>
                  <a:pt x="19680" y="28400"/>
                </a:cubicBezTo>
                <a:cubicBezTo>
                  <a:pt x="19681" y="28399"/>
                  <a:pt x="19681" y="28399"/>
                  <a:pt x="19682" y="28398"/>
                </a:cubicBezTo>
                <a:cubicBezTo>
                  <a:pt x="19682" y="28398"/>
                  <a:pt x="19682" y="28397"/>
                  <a:pt x="19682" y="28396"/>
                </a:cubicBezTo>
                <a:lnTo>
                  <a:pt x="19682" y="3"/>
                </a:lnTo>
                <a:lnTo>
                  <a:pt x="19682" y="4"/>
                </a:lnTo>
                <a:lnTo>
                  <a:pt x="19682" y="4"/>
                </a:lnTo>
                <a:cubicBezTo>
                  <a:pt x="19682" y="3"/>
                  <a:pt x="19682" y="2"/>
                  <a:pt x="19682" y="2"/>
                </a:cubicBezTo>
                <a:cubicBezTo>
                  <a:pt x="19681" y="1"/>
                  <a:pt x="19681" y="1"/>
                  <a:pt x="19680" y="0"/>
                </a:cubicBezTo>
                <a:cubicBezTo>
                  <a:pt x="19680" y="0"/>
                  <a:pt x="19679" y="0"/>
                  <a:pt x="19678" y="0"/>
                </a:cubicBezTo>
                <a:lnTo>
                  <a:pt x="3" y="0"/>
                </a:lnTo>
              </a:path>
            </a:pathLst>
          </a:custGeom>
          <a:solidFill>
            <a:srgbClr val="FFFFFF"/>
          </a:solidFill>
          <a:ln w="0">
            <a:noFill/>
          </a:ln>
        </p:spPr>
        <p:style>
          <a:lnRef idx="0">
            <a:scrgbClr r="0" g="0" b="0"/>
          </a:lnRef>
          <a:fillRef idx="0">
            <a:scrgbClr r="0" g="0" b="0"/>
          </a:fillRef>
          <a:effectRef idx="0">
            <a:scrgbClr r="0" g="0" b="0"/>
          </a:effectRef>
          <a:fontRef idx="minor"/>
        </p:style>
      </p:sp>
      <p:sp>
        <p:nvSpPr>
          <p:cNvPr id="214" name="Dowolny kształt 213"/>
          <p:cNvSpPr/>
          <p:nvPr/>
        </p:nvSpPr>
        <p:spPr>
          <a:xfrm>
            <a:off x="0" y="0"/>
            <a:ext cx="3070080" cy="511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15" name="Dowolny kształt 214"/>
          <p:cNvSpPr/>
          <p:nvPr/>
        </p:nvSpPr>
        <p:spPr>
          <a:xfrm>
            <a:off x="4011480" y="0"/>
            <a:ext cx="306576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16" name="PlaceHolder 1"/>
          <p:cNvSpPr>
            <a:spLocks noGrp="1" noRot="1" noChangeAspect="1"/>
          </p:cNvSpPr>
          <p:nvPr>
            <p:ph type="sldImg"/>
          </p:nvPr>
        </p:nvSpPr>
        <p:spPr>
          <a:xfrm>
            <a:off x="987120" y="766800"/>
            <a:ext cx="5095800" cy="3821040"/>
          </a:xfrm>
          <a:prstGeom prst="rect">
            <a:avLst/>
          </a:prstGeom>
          <a:noFill/>
          <a:ln w="0">
            <a:noFill/>
          </a:ln>
        </p:spPr>
        <p:txBody>
          <a:bodyPr lIns="90000" tIns="46800" rIns="90000" bIns="4680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4400" b="0" strike="noStrike" spc="-1">
                <a:solidFill>
                  <a:srgbClr val="000000"/>
                </a:solidFill>
                <a:latin typeface="Arial"/>
              </a:rPr>
              <a:t>Kliknij, aby przesunąć slajd</a:t>
            </a:r>
          </a:p>
        </p:txBody>
      </p:sp>
      <p:sp>
        <p:nvSpPr>
          <p:cNvPr id="217" name="PlaceHolder 2"/>
          <p:cNvSpPr>
            <a:spLocks noGrp="1"/>
          </p:cNvSpPr>
          <p:nvPr>
            <p:ph type="body"/>
          </p:nvPr>
        </p:nvSpPr>
        <p:spPr>
          <a:xfrm>
            <a:off x="707760" y="4856040"/>
            <a:ext cx="5654520" cy="4587840"/>
          </a:xfrm>
          <a:prstGeom prst="rect">
            <a:avLst/>
          </a:prstGeom>
          <a:noFill/>
          <a:ln w="0">
            <a:noFill/>
          </a:ln>
        </p:spPr>
        <p:txBody>
          <a:bodyPr lIns="0" tIns="0" rIns="0" bIns="0" anchor="t">
            <a:noAutofit/>
          </a:bodyPr>
          <a:lstStyle/>
          <a:p>
            <a:r>
              <a:rPr lang="pl-PL" sz="1200" b="0" strike="noStrike" spc="-1">
                <a:solidFill>
                  <a:srgbClr val="000000"/>
                </a:solidFill>
                <a:latin typeface="Times New Roman"/>
              </a:rPr>
              <a:t>Kliknij, aby edytować format notatek</a:t>
            </a:r>
          </a:p>
        </p:txBody>
      </p:sp>
      <p:sp>
        <p:nvSpPr>
          <p:cNvPr id="218" name="Dowolny kształt 217"/>
          <p:cNvSpPr/>
          <p:nvPr/>
        </p:nvSpPr>
        <p:spPr>
          <a:xfrm>
            <a:off x="0" y="9710640"/>
            <a:ext cx="3070080" cy="511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19" name="PlaceHolder 3"/>
          <p:cNvSpPr>
            <a:spLocks noGrp="1"/>
          </p:cNvSpPr>
          <p:nvPr>
            <p:ph type="sldNum"/>
          </p:nvPr>
        </p:nvSpPr>
        <p:spPr>
          <a:xfrm>
            <a:off x="4011120" y="9708840"/>
            <a:ext cx="3057480" cy="498600"/>
          </a:xfrm>
          <a:prstGeom prst="rect">
            <a:avLst/>
          </a:prstGeom>
          <a:noFill/>
          <a:ln w="0">
            <a:noFill/>
          </a:ln>
        </p:spPr>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F571A78A-2E9B-44A0-9D22-9CEF2C42DA47}" type="slidenum">
              <a:rPr lang="pl-PL" sz="1300" b="0" strike="noStrike" spc="-1">
                <a:solidFill>
                  <a:srgbClr val="000000"/>
                </a:solidFill>
                <a:latin typeface="Times New Roman"/>
                <a:ea typeface="DejaVu Sans"/>
              </a:rPr>
              <a:t>‹#›</a:t>
            </a:fld>
            <a:endParaRPr lang="pl-PL" sz="1300" b="0" strike="noStrike" spc="-1">
              <a:solidFill>
                <a:srgbClr val="FFFFFF"/>
              </a:solidFill>
              <a:latin typeface="Calibri"/>
            </a:endParaRPr>
          </a:p>
        </p:txBody>
      </p:sp>
    </p:spTree>
    <p:extLst>
      <p:ext uri="{BB962C8B-B14F-4D97-AF65-F5344CB8AC3E}">
        <p14:creationId xmlns:p14="http://schemas.microsoft.com/office/powerpoint/2010/main" val="409407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noRot="1" noChangeAspect="1"/>
          </p:cNvSpPr>
          <p:nvPr>
            <p:ph type="sldImg"/>
          </p:nvPr>
        </p:nvSpPr>
        <p:spPr>
          <a:xfrm>
            <a:off x="987425" y="766763"/>
            <a:ext cx="5111750" cy="3833812"/>
          </a:xfrm>
          <a:prstGeom prst="rect">
            <a:avLst/>
          </a:prstGeom>
          <a:ln w="0">
            <a:noFill/>
          </a:ln>
        </p:spPr>
      </p:sp>
      <p:sp>
        <p:nvSpPr>
          <p:cNvPr id="545" name="Dowolny kształt 544"/>
          <p:cNvSpPr/>
          <p:nvPr/>
        </p:nvSpPr>
        <p:spPr>
          <a:xfrm>
            <a:off x="708120" y="4856040"/>
            <a:ext cx="5670360" cy="4602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546" name="Dowolny kształt 545"/>
          <p:cNvSpPr/>
          <p:nvPr/>
        </p:nvSpPr>
        <p:spPr>
          <a:xfrm>
            <a:off x="4014720" y="9710640"/>
            <a:ext cx="3070440" cy="511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7273C085-B3D8-43A7-AF6F-37455C34D9E1}" type="slidenum">
              <a:rPr lang="pl-PL" sz="1300" b="0" strike="noStrike" spc="-1">
                <a:solidFill>
                  <a:srgbClr val="FFFFFF"/>
                </a:solidFill>
                <a:latin typeface="Calibri"/>
              </a:rPr>
              <a:t>1</a:t>
            </a:fld>
            <a:endParaRPr lang="pl-PL" sz="1300" b="0" strike="noStrike" spc="-1">
              <a:solidFill>
                <a:srgbClr val="FFFFFF"/>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PlaceHolder 1"/>
          <p:cNvSpPr>
            <a:spLocks noGrp="1" noRot="1" noChangeAspect="1"/>
          </p:cNvSpPr>
          <p:nvPr>
            <p:ph type="sldImg"/>
          </p:nvPr>
        </p:nvSpPr>
        <p:spPr>
          <a:xfrm>
            <a:off x="987480" y="766800"/>
            <a:ext cx="5105520" cy="3828960"/>
          </a:xfrm>
          <a:prstGeom prst="rect">
            <a:avLst/>
          </a:prstGeom>
          <a:ln w="0">
            <a:noFill/>
          </a:ln>
        </p:spPr>
      </p:sp>
      <p:sp>
        <p:nvSpPr>
          <p:cNvPr id="575" name="pole tekstowe 574"/>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Zróbmy przeskok do dużo większych koncentracji. Zauważcie, że dołek w okolicach 15 mikronów dalej się pogłębił. </a:t>
            </a:r>
            <a:endParaRPr lang="pl-PL" sz="1200" b="0" strike="noStrike" spc="-1">
              <a:solidFill>
                <a:srgbClr val="000000"/>
              </a:solidFill>
              <a:latin typeface="Times New Roman"/>
            </a:endParaRPr>
          </a:p>
        </p:txBody>
      </p:sp>
      <p:sp>
        <p:nvSpPr>
          <p:cNvPr id="576"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51A0CEC5-1E75-4287-A92C-8B179CBE1A45}" type="slidenum">
              <a:rPr lang="pl-PL" sz="1300" b="0" strike="noStrike" spc="-1">
                <a:solidFill>
                  <a:srgbClr val="000000"/>
                </a:solidFill>
                <a:latin typeface="Times New Roman"/>
                <a:ea typeface="DejaVu Sans"/>
              </a:rPr>
              <a:t>25</a:t>
            </a:fld>
            <a:endParaRPr lang="pl-PL" sz="1300" b="0" strike="noStrike" spc="-1">
              <a:solidFill>
                <a:srgbClr val="FFFFFF"/>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PlaceHolder 1"/>
          <p:cNvSpPr>
            <a:spLocks noGrp="1" noRot="1" noChangeAspect="1"/>
          </p:cNvSpPr>
          <p:nvPr>
            <p:ph type="sldImg"/>
          </p:nvPr>
        </p:nvSpPr>
        <p:spPr>
          <a:xfrm>
            <a:off x="987480" y="766800"/>
            <a:ext cx="5105520" cy="3828960"/>
          </a:xfrm>
          <a:prstGeom prst="rect">
            <a:avLst/>
          </a:prstGeom>
          <a:ln w="0">
            <a:noFill/>
          </a:ln>
        </p:spPr>
      </p:sp>
      <p:sp>
        <p:nvSpPr>
          <p:cNvPr id="578" name="pole tekstowe 577"/>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100ppm – dołek trochę głębszy, trochę szerszy.</a:t>
            </a:r>
            <a:endParaRPr lang="pl-PL" sz="1200" b="0" strike="noStrike" spc="-1">
              <a:solidFill>
                <a:srgbClr val="000000"/>
              </a:solidFill>
              <a:latin typeface="Times New Roman"/>
            </a:endParaRPr>
          </a:p>
        </p:txBody>
      </p:sp>
      <p:sp>
        <p:nvSpPr>
          <p:cNvPr id="579"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54656E9E-EF5D-4B23-9FB4-7604967C5587}" type="slidenum">
              <a:rPr lang="pl-PL" sz="1300" b="0" strike="noStrike" spc="-1">
                <a:solidFill>
                  <a:srgbClr val="000000"/>
                </a:solidFill>
                <a:latin typeface="Times New Roman"/>
                <a:ea typeface="DejaVu Sans"/>
              </a:rPr>
              <a:t>26</a:t>
            </a:fld>
            <a:endParaRPr lang="pl-PL" sz="1300" b="0" strike="noStrike" spc="-1">
              <a:solidFill>
                <a:srgbClr val="FFFFFF"/>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PlaceHolder 1"/>
          <p:cNvSpPr>
            <a:spLocks noGrp="1" noRot="1" noChangeAspect="1"/>
          </p:cNvSpPr>
          <p:nvPr>
            <p:ph type="sldImg"/>
          </p:nvPr>
        </p:nvSpPr>
        <p:spPr>
          <a:xfrm>
            <a:off x="987480" y="766800"/>
            <a:ext cx="5105520" cy="3828960"/>
          </a:xfrm>
          <a:prstGeom prst="rect">
            <a:avLst/>
          </a:prstGeom>
          <a:ln w="0">
            <a:noFill/>
          </a:ln>
        </p:spPr>
      </p:sp>
      <p:sp>
        <p:nvSpPr>
          <p:cNvPr id="581" name="pole tekstowe 580"/>
          <p:cNvSpPr txBox="1"/>
          <p:nvPr/>
        </p:nvSpPr>
        <p:spPr>
          <a:xfrm>
            <a:off x="708120" y="4856040"/>
            <a:ext cx="5664240" cy="4595760"/>
          </a:xfrm>
          <a:prstGeom prst="rect">
            <a:avLst/>
          </a:prstGeom>
          <a:noFill/>
          <a:ln w="0">
            <a:noFill/>
          </a:ln>
        </p:spPr>
        <p:txBody>
          <a:bodyPr lIns="99000" tIns="49320" rIns="99000" bIns="49320" anchor="t">
            <a:noAutofit/>
          </a:bodyPr>
          <a:lstStyle/>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A tu zobaczcie: pogłębienia już nie ma – tylko poszerzenie.</a:t>
            </a:r>
            <a:endParaRPr lang="pl-PL" sz="1200" b="0" strike="noStrike" spc="-1">
              <a:solidFill>
                <a:srgbClr val="000000"/>
              </a:solidFill>
              <a:latin typeface="Times New Roman"/>
            </a:endParaRPr>
          </a:p>
        </p:txBody>
      </p:sp>
      <p:sp>
        <p:nvSpPr>
          <p:cNvPr id="582"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EC96E275-5AB6-43D5-B2DE-3D3DC2C8F267}" type="slidenum">
              <a:rPr lang="pl-PL" sz="1300" b="0" strike="noStrike" spc="-1">
                <a:solidFill>
                  <a:srgbClr val="000000"/>
                </a:solidFill>
                <a:latin typeface="Times New Roman"/>
                <a:ea typeface="DejaVu Sans"/>
              </a:rPr>
              <a:t>27</a:t>
            </a:fld>
            <a:endParaRPr lang="pl-PL" sz="1300" b="0" strike="noStrike" spc="-1">
              <a:solidFill>
                <a:srgbClr val="FFFFFF"/>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PlaceHolder 1"/>
          <p:cNvSpPr>
            <a:spLocks noGrp="1" noRot="1" noChangeAspect="1"/>
          </p:cNvSpPr>
          <p:nvPr>
            <p:ph type="sldImg"/>
          </p:nvPr>
        </p:nvSpPr>
        <p:spPr>
          <a:xfrm>
            <a:off x="987480" y="766800"/>
            <a:ext cx="5105520" cy="3828960"/>
          </a:xfrm>
          <a:prstGeom prst="rect">
            <a:avLst/>
          </a:prstGeom>
          <a:ln w="0">
            <a:noFill/>
          </a:ln>
        </p:spPr>
      </p:sp>
      <p:sp>
        <p:nvSpPr>
          <p:cNvPr id="584" name="pole tekstowe 583"/>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I dalej – dołek się poszerza. </a:t>
            </a:r>
            <a:endParaRPr lang="pl-PL" sz="1200" b="0" strike="noStrike" spc="-1">
              <a:solidFill>
                <a:srgbClr val="000000"/>
              </a:solidFill>
              <a:latin typeface="Times New Roman"/>
            </a:endParaRPr>
          </a:p>
        </p:txBody>
      </p:sp>
      <p:sp>
        <p:nvSpPr>
          <p:cNvPr id="585"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40AB8455-1C73-4F3D-9C63-05DAF16824EF}" type="slidenum">
              <a:rPr lang="pl-PL" sz="1300" b="0" strike="noStrike" spc="-1">
                <a:solidFill>
                  <a:srgbClr val="000000"/>
                </a:solidFill>
                <a:latin typeface="Times New Roman"/>
                <a:ea typeface="DejaVu Sans"/>
              </a:rPr>
              <a:t>28</a:t>
            </a:fld>
            <a:endParaRPr lang="pl-PL" sz="1300" b="0" strike="noStrike" spc="-1">
              <a:solidFill>
                <a:srgbClr val="FFFFFF"/>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PlaceHolder 1"/>
          <p:cNvSpPr>
            <a:spLocks noGrp="1" noRot="1" noChangeAspect="1"/>
          </p:cNvSpPr>
          <p:nvPr>
            <p:ph type="sldImg"/>
          </p:nvPr>
        </p:nvSpPr>
        <p:spPr>
          <a:xfrm>
            <a:off x="987480" y="766800"/>
            <a:ext cx="5105520" cy="3828960"/>
          </a:xfrm>
          <a:prstGeom prst="rect">
            <a:avLst/>
          </a:prstGeom>
          <a:ln w="0">
            <a:noFill/>
          </a:ln>
        </p:spPr>
      </p:sp>
      <p:sp>
        <p:nvSpPr>
          <p:cNvPr id="587" name="pole tekstowe 586"/>
          <p:cNvSpPr txBox="1"/>
          <p:nvPr/>
        </p:nvSpPr>
        <p:spPr>
          <a:xfrm>
            <a:off x="708120" y="4856040"/>
            <a:ext cx="5664240" cy="4595760"/>
          </a:xfrm>
          <a:prstGeom prst="rect">
            <a:avLst/>
          </a:prstGeom>
          <a:noFill/>
          <a:ln w="0">
            <a:noFill/>
          </a:ln>
        </p:spPr>
      </p:sp>
      <p:sp>
        <p:nvSpPr>
          <p:cNvPr id="588"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4D99DBE4-9959-4EB1-9B78-A2E3F6F93D92}" type="slidenum">
              <a:rPr lang="pl-PL" sz="1300" b="0" strike="noStrike" spc="-1">
                <a:solidFill>
                  <a:srgbClr val="000000"/>
                </a:solidFill>
                <a:latin typeface="Times New Roman"/>
                <a:ea typeface="DejaVu Sans"/>
              </a:rPr>
              <a:t>29</a:t>
            </a:fld>
            <a:endParaRPr lang="pl-PL" sz="1300" b="0" strike="noStrike" spc="-1">
              <a:solidFill>
                <a:srgbClr val="FFFFFF"/>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noRot="1" noChangeAspect="1"/>
          </p:cNvSpPr>
          <p:nvPr>
            <p:ph type="sldImg"/>
          </p:nvPr>
        </p:nvSpPr>
        <p:spPr>
          <a:xfrm>
            <a:off x="987480" y="766800"/>
            <a:ext cx="5105520" cy="3828960"/>
          </a:xfrm>
          <a:prstGeom prst="rect">
            <a:avLst/>
          </a:prstGeom>
          <a:ln w="0">
            <a:noFill/>
          </a:ln>
        </p:spPr>
      </p:sp>
      <p:sp>
        <p:nvSpPr>
          <p:cNvPr id="590" name="pole tekstowe 589"/>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Rysujemy wykres. Im więcej jest w atmosferze dwutlenku węgla, tym bardziej trzeba się „postarać” (tym więcej go dodać), by zmienić strumień promieniowania na szczycie atmosfery?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Czy to znaczy, że po pewnym czasie dodawanie CO2 przestanie działać? NIE!</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Ale: cieszymy się, że w naszej atmosferze było sporo CO2 już zanim zaczęliśmy go intensywnie do niej dodawać!</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W naszym przykładzie każde podwojenie koncentracji CO2 przynosiło zmianę strumienia o ok. 3W/m</a:t>
            </a:r>
            <a:r>
              <a:rPr lang="pl-PL" sz="1200" b="0" strike="noStrike" spc="-1" baseline="33000">
                <a:solidFill>
                  <a:srgbClr val="000000"/>
                </a:solidFill>
                <a:latin typeface="Arial"/>
                <a:ea typeface="Arial"/>
              </a:rPr>
              <a:t>2</a:t>
            </a:r>
            <a:r>
              <a:rPr lang="pl-PL" sz="1200" b="0" strike="noStrike" spc="-1">
                <a:solidFill>
                  <a:srgbClr val="000000"/>
                </a:solidFill>
                <a:latin typeface="Arial"/>
                <a:ea typeface="Arial"/>
              </a:rPr>
              <a:t>.</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591"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F1B65498-E606-4777-A395-10D8C29D6BC6}" type="slidenum">
              <a:rPr lang="pl-PL" sz="1300" b="0" strike="noStrike" spc="-1">
                <a:solidFill>
                  <a:srgbClr val="000000"/>
                </a:solidFill>
                <a:latin typeface="Times New Roman"/>
                <a:ea typeface="DejaVu Sans"/>
              </a:rPr>
              <a:t>30</a:t>
            </a:fld>
            <a:endParaRPr lang="pl-PL" sz="1300" b="0" strike="noStrike" spc="-1">
              <a:solidFill>
                <a:srgbClr val="FFFFFF"/>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PlaceHolder 1"/>
          <p:cNvSpPr>
            <a:spLocks noGrp="1" noRot="1" noChangeAspect="1"/>
          </p:cNvSpPr>
          <p:nvPr>
            <p:ph type="sldImg"/>
          </p:nvPr>
        </p:nvSpPr>
        <p:spPr>
          <a:xfrm>
            <a:off x="987480" y="766800"/>
            <a:ext cx="5105520" cy="3828960"/>
          </a:xfrm>
          <a:prstGeom prst="rect">
            <a:avLst/>
          </a:prstGeom>
          <a:ln w="0">
            <a:noFill/>
          </a:ln>
        </p:spPr>
      </p:sp>
      <p:sp>
        <p:nvSpPr>
          <p:cNvPr id="593" name="pole tekstowe 592"/>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Mała dygresja</a:t>
            </a:r>
            <a:endParaRPr lang="pl-PL" sz="1200" b="0" strike="noStrike" spc="-1">
              <a:solidFill>
                <a:srgbClr val="000000"/>
              </a:solidFill>
              <a:latin typeface="Times New Roman"/>
            </a:endParaRPr>
          </a:p>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 teraz wróćmy jeszcze na chwilę do naszych widm. Zwróciłam Waszą uwagę na fakt, że w pewnym momencie „dołek” w widmie przestał się pogłębiać. </a:t>
            </a:r>
            <a:r>
              <a:t/>
            </a:r>
            <a:br/>
            <a:r>
              <a:rPr lang="pl-PL" sz="1200" b="0" strike="noStrike" spc="-1">
                <a:solidFill>
                  <a:srgbClr val="000000"/>
                </a:solidFill>
                <a:latin typeface="Arial"/>
                <a:ea typeface="Arial"/>
              </a:rPr>
              <a:t>To znaczy, że atmosfera przestała absorbować coraz więcej fal o długościach ok. 15 mikrometrów, ale za to – zaczęła absorbować fale z coraz to większego zakresu. </a:t>
            </a:r>
            <a:endParaRPr lang="pl-PL" sz="1200" b="0" strike="noStrike" spc="-1">
              <a:solidFill>
                <a:srgbClr val="000000"/>
              </a:solidFill>
              <a:latin typeface="Times New Roman"/>
            </a:endParaRPr>
          </a:p>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To tak zwane „</a:t>
            </a:r>
            <a:r>
              <a:rPr lang="pl-PL" sz="1200" b="1" strike="noStrike" spc="-1">
                <a:solidFill>
                  <a:srgbClr val="000000"/>
                </a:solidFill>
                <a:latin typeface="Arial"/>
                <a:ea typeface="Arial"/>
              </a:rPr>
              <a:t>poszerzenie zderzeniowe</a:t>
            </a:r>
            <a:r>
              <a:rPr lang="pl-PL" sz="1200" b="0" strike="noStrike" spc="-1">
                <a:solidFill>
                  <a:srgbClr val="000000"/>
                </a:solidFill>
                <a:latin typeface="Arial"/>
                <a:ea typeface="Arial"/>
              </a:rPr>
              <a:t>”.</a:t>
            </a:r>
            <a:endParaRPr lang="pl-PL" sz="1200" b="0" strike="noStrike" spc="-1">
              <a:solidFill>
                <a:srgbClr val="000000"/>
              </a:solidFill>
              <a:latin typeface="Times New Roman"/>
            </a:endParaRPr>
          </a:p>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O co chodzi? Poszerzenie, bo poszerza nam się dołek, mądrzej zwany „pasmem absorpcji”.</a:t>
            </a:r>
            <a:endParaRPr lang="pl-PL" sz="1200" b="0" strike="noStrike" spc="-1">
              <a:solidFill>
                <a:srgbClr val="000000"/>
              </a:solidFill>
              <a:latin typeface="Times New Roman"/>
            </a:endParaRPr>
          </a:p>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 zderzeniowe, dlatego, że w gazie dochodzi do większej liczby zderzeń. </a:t>
            </a:r>
            <a:endParaRPr lang="pl-PL" sz="1200" b="0" strike="noStrike" spc="-1">
              <a:solidFill>
                <a:srgbClr val="000000"/>
              </a:solidFill>
              <a:latin typeface="Times New Roman"/>
            </a:endParaRPr>
          </a:p>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Chodzi o to, że jeśli mamy pojedynczą cząsteczkę jakiegoś gazu – np. dwutlenku węgla – to może ona pochłonąć konkretne długości fali. </a:t>
            </a:r>
            <a:r>
              <a:t/>
            </a:r>
            <a:br/>
            <a:r>
              <a:t/>
            </a:r>
            <a:br/>
            <a:r>
              <a:rPr lang="pl-PL" sz="1200" b="0" strike="noStrike" spc="-1">
                <a:solidFill>
                  <a:srgbClr val="000000"/>
                </a:solidFill>
                <a:latin typeface="Arial"/>
                <a:ea typeface="Arial"/>
              </a:rPr>
              <a:t>Długości odpowiadające fotonom o takich energiach, które pozwolą cząsteczce przeskoczyć z jednego do drugiego stanu energetycznego. </a:t>
            </a:r>
            <a:r>
              <a:t/>
            </a:r>
            <a:br/>
            <a:r>
              <a:rPr lang="pl-PL" sz="1200" b="0" strike="noStrike" spc="-1">
                <a:solidFill>
                  <a:srgbClr val="000000"/>
                </a:solidFill>
                <a:latin typeface="Arial"/>
                <a:ea typeface="Arial"/>
              </a:rPr>
              <a:t>Co to za stany energetyczne? Może chodzić o konfigurację elektronów na powłokach. Ale w przypadku absorpcji podczerwieni przez gaz cieplarniany, chodzi przede wszystkim o stany rotacyjno-wibracyjne.</a:t>
            </a:r>
            <a:endParaRPr lang="pl-PL" sz="1200" b="0" strike="noStrike" spc="-1">
              <a:solidFill>
                <a:srgbClr val="000000"/>
              </a:solidFill>
              <a:latin typeface="Times New Roman"/>
            </a:endParaRPr>
          </a:p>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594"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1242EF6F-7DDE-4F9C-BBE9-A898F8D84613}" type="slidenum">
              <a:rPr lang="pl-PL" sz="1300" b="0" strike="noStrike" spc="-1">
                <a:solidFill>
                  <a:srgbClr val="000000"/>
                </a:solidFill>
                <a:latin typeface="Times New Roman"/>
                <a:ea typeface="DejaVu Sans"/>
              </a:rPr>
              <a:t>31</a:t>
            </a:fld>
            <a:endParaRPr lang="pl-PL" sz="1300" b="0" strike="noStrike" spc="-1">
              <a:solidFill>
                <a:srgbClr val="FFFFFF"/>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PlaceHolder 1"/>
          <p:cNvSpPr>
            <a:spLocks noGrp="1" noRot="1" noChangeAspect="1"/>
          </p:cNvSpPr>
          <p:nvPr>
            <p:ph type="sldImg"/>
          </p:nvPr>
        </p:nvSpPr>
        <p:spPr>
          <a:xfrm>
            <a:off x="987480" y="766800"/>
            <a:ext cx="5105520" cy="3828960"/>
          </a:xfrm>
          <a:prstGeom prst="rect">
            <a:avLst/>
          </a:prstGeom>
          <a:ln w="0">
            <a:noFill/>
          </a:ln>
        </p:spPr>
      </p:sp>
      <p:sp>
        <p:nvSpPr>
          <p:cNvPr id="596" name="pole tekstowe 595"/>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Wróćmy do głównego tematu wykładu, czyli czułości klimatu. Czyli zmiany temperatury w odpowiedzi na podwojenie koncentracji dwutlenku węgla. </a:t>
            </a:r>
            <a:r>
              <a:t/>
            </a:r>
            <a:br/>
            <a:r>
              <a:rPr lang="pl-PL" sz="1200" b="0" strike="noStrike" spc="-1">
                <a:solidFill>
                  <a:srgbClr val="000000"/>
                </a:solidFill>
                <a:latin typeface="Arial"/>
                <a:ea typeface="Arial"/>
              </a:rPr>
              <a:t>To ile ta zmiana właściwie wynosi? Bo na razie mówiliśmy o zmianach strumienia promieniowania.</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597"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B32CDC03-9FB9-4B6F-AF9F-B9F492699F1C}" type="slidenum">
              <a:rPr lang="pl-PL" sz="1300" b="0" strike="noStrike" spc="-1">
                <a:solidFill>
                  <a:srgbClr val="000000"/>
                </a:solidFill>
                <a:latin typeface="Times New Roman"/>
                <a:ea typeface="DejaVu Sans"/>
              </a:rPr>
              <a:t>32</a:t>
            </a:fld>
            <a:endParaRPr lang="pl-PL" sz="1300" b="0" strike="noStrike" spc="-1">
              <a:solidFill>
                <a:srgbClr val="FFFFFF"/>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PlaceHolder 1"/>
          <p:cNvSpPr>
            <a:spLocks noGrp="1" noRot="1" noChangeAspect="1"/>
          </p:cNvSpPr>
          <p:nvPr>
            <p:ph type="sldImg"/>
          </p:nvPr>
        </p:nvSpPr>
        <p:spPr>
          <a:xfrm>
            <a:off x="987480" y="766800"/>
            <a:ext cx="5105520" cy="3828960"/>
          </a:xfrm>
          <a:prstGeom prst="rect">
            <a:avLst/>
          </a:prstGeom>
          <a:ln w="0">
            <a:noFill/>
          </a:ln>
        </p:spPr>
      </p:sp>
      <p:sp>
        <p:nvSpPr>
          <p:cNvPr id="599" name="pole tekstowe 598"/>
          <p:cNvSpPr txBox="1"/>
          <p:nvPr/>
        </p:nvSpPr>
        <p:spPr>
          <a:xfrm>
            <a:off x="708120" y="4856040"/>
            <a:ext cx="5664240" cy="4595760"/>
          </a:xfrm>
          <a:prstGeom prst="rect">
            <a:avLst/>
          </a:prstGeom>
          <a:noFill/>
          <a:ln w="0">
            <a:noFill/>
          </a:ln>
        </p:spPr>
        <p:txBody>
          <a:bodyPr lIns="99000" tIns="49320" rIns="99000" bIns="49320" anchor="t">
            <a:noAutofit/>
          </a:bodyPr>
          <a:lstStyle/>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Okazuje się, że gdyby wziąć pod uwagę sam tylko dwutlenek węgla, to czułość klimatu wynosiłaby ok. 1 stopnia. To znaczy, że temperatura powierzchni Ziemi w odpowiedzi na podwojenie koncentracji dwutlenku węgla wzrosłaby o 1 stopień. Ale my z zeszłego tygodnia wiemy już, że takie wymuszenie powoduje uruchomienie w systemie klimatycznym szereg sprzężeń. </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Okazuje się, że jeśli weźmiemy pod uwagę sprzężenie pary wodnej i zmianę albedo w związku z topnieniem lodów, dostaniemy wzrost o 2 stopnie. </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A jeśli dodatkowo uwzględnimy zmiany w zachmurzeniu, to dostaniemy 2-4 stopnie (raczej 4 niż 2…).</a:t>
            </a:r>
            <a:endParaRPr lang="pl-PL" sz="1200" b="0" strike="noStrike" spc="-1">
              <a:solidFill>
                <a:srgbClr val="000000"/>
              </a:solidFill>
              <a:latin typeface="Times New Roman"/>
            </a:endParaRPr>
          </a:p>
        </p:txBody>
      </p:sp>
      <p:sp>
        <p:nvSpPr>
          <p:cNvPr id="600"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36CA4750-E5C7-409E-B9D3-51E501D6A5B1}" type="slidenum">
              <a:rPr lang="pl-PL" sz="1300" b="0" strike="noStrike" spc="-1">
                <a:solidFill>
                  <a:srgbClr val="000000"/>
                </a:solidFill>
                <a:latin typeface="Times New Roman"/>
                <a:ea typeface="DejaVu Sans"/>
              </a:rPr>
              <a:t>33</a:t>
            </a:fld>
            <a:endParaRPr lang="pl-PL" sz="1300" b="0" strike="noStrike" spc="-1">
              <a:solidFill>
                <a:srgbClr val="FFFFFF"/>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PlaceHolder 1"/>
          <p:cNvSpPr>
            <a:spLocks noGrp="1" noRot="1" noChangeAspect="1"/>
          </p:cNvSpPr>
          <p:nvPr>
            <p:ph type="sldImg"/>
          </p:nvPr>
        </p:nvSpPr>
        <p:spPr>
          <a:xfrm>
            <a:off x="987480" y="766800"/>
            <a:ext cx="5105520" cy="3828960"/>
          </a:xfrm>
          <a:prstGeom prst="rect">
            <a:avLst/>
          </a:prstGeom>
          <a:ln w="0">
            <a:noFill/>
          </a:ln>
        </p:spPr>
      </p:sp>
      <p:sp>
        <p:nvSpPr>
          <p:cNvPr id="602" name="pole tekstowe 601"/>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Przykładowo</a:t>
            </a:r>
            <a:r>
              <a:rPr lang="pl-PL" sz="1200" b="1" strike="noStrike" spc="-1">
                <a:solidFill>
                  <a:srgbClr val="000000"/>
                </a:solidFill>
                <a:latin typeface="Arial"/>
                <a:ea typeface="Arial"/>
              </a:rPr>
              <a:t>, im wyższa temperatura powierzchni Ziemi, tym silniejsze jest sprzężenie zwrotne pary wodnej, a tym słabsze zaś sprzężenie związane z pokrywą śniegu i lodu </a:t>
            </a:r>
            <a:r>
              <a:rPr lang="pl-PL" sz="1200" b="0" strike="noStrike" spc="-1">
                <a:solidFill>
                  <a:srgbClr val="000000"/>
                </a:solidFill>
                <a:latin typeface="Arial"/>
                <a:ea typeface="Arial"/>
              </a:rPr>
              <a:t>(bo na cieplejszej Ziemi są mniejsze czapy polarne). Wyniki modelowania sugerują, że dominujący wpływ ma ten pierwszy efekt, a sumarycznie ocieplenie prowadzi do zwiększenia czułości klimatu.</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Dodatkowo, w cieplejszym globalnie klimacie mogą się pojawić także nowe sprzężenia zwrotne, które w ostatnich kilku milionach lat pozostawały nieaktywne, takie jak emisje gazów cieplarnianych z wiecznej zmarzliny czy klatratów metanu.</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1" strike="noStrike" spc="-1">
                <a:solidFill>
                  <a:srgbClr val="000000"/>
                </a:solidFill>
                <a:latin typeface="Arial"/>
                <a:ea typeface="Arial"/>
              </a:rPr>
              <a:t>Czułość klimatu nie mówi o zmianach lokalnych/regionalnych a tylko o średniej zmianie!</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603"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032F456B-F4E1-4B6A-8C23-FD57EC922A4F}" type="slidenum">
              <a:rPr lang="pl-PL" sz="1300" b="0" strike="noStrike" spc="-1">
                <a:solidFill>
                  <a:srgbClr val="000000"/>
                </a:solidFill>
                <a:latin typeface="Times New Roman"/>
                <a:ea typeface="DejaVu Sans"/>
              </a:rPr>
              <a:t>34</a:t>
            </a:fld>
            <a:endParaRPr lang="pl-PL" sz="1300" b="0" strike="noStrike" spc="-1">
              <a:solidFill>
                <a:srgbClr val="FFFFFF"/>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Rectangle 9"/>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173B3D70-A258-465E-9F62-FA079EB957AF}" type="slidenum">
              <a:rPr lang="pl-PL" sz="1300" b="0" strike="noStrike" spc="-1">
                <a:solidFill>
                  <a:srgbClr val="000000"/>
                </a:solidFill>
                <a:latin typeface="Times New Roman"/>
                <a:ea typeface="DejaVu Sans"/>
              </a:rPr>
              <a:t>5</a:t>
            </a:fld>
            <a:endParaRPr lang="pl-PL" sz="1300" b="0" strike="noStrike" spc="-1">
              <a:solidFill>
                <a:srgbClr val="FFFFFF"/>
              </a:solidFill>
              <a:latin typeface="Calibri"/>
            </a:endParaRPr>
          </a:p>
        </p:txBody>
      </p:sp>
      <p:sp>
        <p:nvSpPr>
          <p:cNvPr id="548" name="PlaceHolder 1"/>
          <p:cNvSpPr>
            <a:spLocks noGrp="1" noRot="1" noChangeAspect="1"/>
          </p:cNvSpPr>
          <p:nvPr>
            <p:ph type="sldImg"/>
          </p:nvPr>
        </p:nvSpPr>
        <p:spPr>
          <a:xfrm>
            <a:off x="1184400" y="982800"/>
            <a:ext cx="4716360" cy="3538440"/>
          </a:xfrm>
          <a:prstGeom prst="rect">
            <a:avLst/>
          </a:prstGeom>
          <a:ln w="0">
            <a:noFill/>
          </a:ln>
        </p:spPr>
      </p:sp>
      <p:sp>
        <p:nvSpPr>
          <p:cNvPr id="549" name="pole tekstowe 548"/>
          <p:cNvSpPr txBox="1"/>
          <p:nvPr/>
        </p:nvSpPr>
        <p:spPr>
          <a:xfrm>
            <a:off x="1096920" y="4863960"/>
            <a:ext cx="4897440" cy="3927600"/>
          </a:xfrm>
          <a:prstGeom prst="rect">
            <a:avLst/>
          </a:prstGeom>
          <a:noFill/>
          <a:ln w="0">
            <a:noFill/>
          </a:ln>
        </p:spPr>
        <p:txBody>
          <a:bodyPr lIns="99000" tIns="49320" rIns="99000" bIns="49320" anchor="t" anchorCtr="1">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Zobaczmy teraz, jakie zmiany spowodowały one w systemie klimatycznym Ziemi.</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Na początek temperatura: ostatnie trzy dekady były najcieplejsze w historii pomiarów. Oczywiście chodzi o średnią globalną temperaturę powierzchni Ziemi.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 </a:t>
            </a:r>
            <a:endParaRPr lang="pl-PL"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PlaceHolder 1"/>
          <p:cNvSpPr>
            <a:spLocks noGrp="1" noRot="1" noChangeAspect="1"/>
          </p:cNvSpPr>
          <p:nvPr>
            <p:ph type="sldImg"/>
          </p:nvPr>
        </p:nvSpPr>
        <p:spPr>
          <a:xfrm>
            <a:off x="987480" y="766800"/>
            <a:ext cx="5105520" cy="3828960"/>
          </a:xfrm>
          <a:prstGeom prst="rect">
            <a:avLst/>
          </a:prstGeom>
          <a:ln w="0">
            <a:noFill/>
          </a:ln>
        </p:spPr>
      </p:sp>
      <p:sp>
        <p:nvSpPr>
          <p:cNvPr id="605" name="pole tekstowe 604"/>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 jak się taką czułość klimatu wyznacza? Są dwa podstawowe podejścia. Pierwsze to wykorzystanie modeli.</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Niektórym wydaje się, że czułość klimatu to jest coś, co się do modelu wkłada. To nieprawda. Czułość klimatu, to jest coś, co się z modelu otrzymuje. Jak to działa? Opisano w punktach na slajdzie.</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Tu są wyniki szeregu eksperymentów tego typu, pokazują minimalne i maksymalne wartości obliczane z użyciem coraz nowszych modeli. Jak widać, z czasem wyniki się poprawiają, tzn. jest coraz mniejszy rozrzut, coraz mniejsza niepewność oszacowania. </a:t>
            </a:r>
            <a:endParaRPr lang="pl-PL" sz="1200" b="0" strike="noStrike" spc="-1">
              <a:solidFill>
                <a:srgbClr val="000000"/>
              </a:solidFill>
              <a:latin typeface="Times New Roman"/>
            </a:endParaRPr>
          </a:p>
        </p:txBody>
      </p:sp>
      <p:sp>
        <p:nvSpPr>
          <p:cNvPr id="606"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6645F829-57DE-4021-BECF-23914F35F950}" type="slidenum">
              <a:rPr lang="pl-PL" sz="1300" b="0" strike="noStrike" spc="-1">
                <a:solidFill>
                  <a:srgbClr val="000000"/>
                </a:solidFill>
                <a:latin typeface="Times New Roman"/>
                <a:ea typeface="DejaVu Sans"/>
              </a:rPr>
              <a:t>35</a:t>
            </a:fld>
            <a:endParaRPr lang="pl-PL" sz="1300" b="0" strike="noStrike" spc="-1">
              <a:solidFill>
                <a:srgbClr val="FFFFFF"/>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PlaceHolder 1"/>
          <p:cNvSpPr>
            <a:spLocks noGrp="1" noRot="1" noChangeAspect="1"/>
          </p:cNvSpPr>
          <p:nvPr>
            <p:ph type="sldImg"/>
          </p:nvPr>
        </p:nvSpPr>
        <p:spPr>
          <a:xfrm>
            <a:off x="987480" y="766800"/>
            <a:ext cx="5105520" cy="3828960"/>
          </a:xfrm>
          <a:prstGeom prst="rect">
            <a:avLst/>
          </a:prstGeom>
          <a:ln w="0">
            <a:noFill/>
          </a:ln>
        </p:spPr>
      </p:sp>
      <p:sp>
        <p:nvSpPr>
          <p:cNvPr id="608" name="pole tekstowe 607"/>
          <p:cNvSpPr txBox="1"/>
          <p:nvPr/>
        </p:nvSpPr>
        <p:spPr>
          <a:xfrm>
            <a:off x="708120" y="4856040"/>
            <a:ext cx="5664240" cy="4595760"/>
          </a:xfrm>
          <a:prstGeom prst="rect">
            <a:avLst/>
          </a:prstGeom>
          <a:noFill/>
          <a:ln w="0">
            <a:noFill/>
          </a:ln>
        </p:spPr>
      </p:sp>
      <p:sp>
        <p:nvSpPr>
          <p:cNvPr id="609"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BF3E029E-4D3A-4B6D-BEC3-4B70BE8BC069}" type="slidenum">
              <a:rPr lang="pl-PL" sz="1300" b="0" strike="noStrike" spc="-1">
                <a:solidFill>
                  <a:srgbClr val="000000"/>
                </a:solidFill>
                <a:latin typeface="Times New Roman"/>
                <a:ea typeface="DejaVu Sans"/>
              </a:rPr>
              <a:t>36</a:t>
            </a:fld>
            <a:endParaRPr lang="pl-PL" sz="1300" b="0" strike="noStrike" spc="-1">
              <a:solidFill>
                <a:srgbClr val="FFFFFF"/>
              </a:solidFill>
              <a:latin typeface="Calibri"/>
            </a:endParaRPr>
          </a:p>
        </p:txBody>
      </p:sp>
      <p:sp>
        <p:nvSpPr>
          <p:cNvPr id="610" name="pole tekstowe 609"/>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Drugie podejście do wyznaczania czułości klimatu – na podstawie danych paleoklimatycznych.</a:t>
            </a:r>
            <a:endParaRPr lang="pl-PL" sz="12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PlaceHolder 1"/>
          <p:cNvSpPr>
            <a:spLocks noGrp="1" noRot="1" noChangeAspect="1"/>
          </p:cNvSpPr>
          <p:nvPr>
            <p:ph type="sldImg"/>
          </p:nvPr>
        </p:nvSpPr>
        <p:spPr>
          <a:xfrm>
            <a:off x="987480" y="766800"/>
            <a:ext cx="5105520" cy="3828960"/>
          </a:xfrm>
          <a:prstGeom prst="rect">
            <a:avLst/>
          </a:prstGeom>
          <a:ln w="0">
            <a:noFill/>
          </a:ln>
        </p:spPr>
      </p:sp>
      <p:sp>
        <p:nvSpPr>
          <p:cNvPr id="612" name="pole tekstowe 611"/>
          <p:cNvSpPr txBox="1"/>
          <p:nvPr/>
        </p:nvSpPr>
        <p:spPr>
          <a:xfrm>
            <a:off x="708120" y="4856040"/>
            <a:ext cx="5664240" cy="4595760"/>
          </a:xfrm>
          <a:prstGeom prst="rect">
            <a:avLst/>
          </a:prstGeom>
          <a:noFill/>
          <a:ln w="0">
            <a:noFill/>
          </a:ln>
        </p:spPr>
        <p:txBody>
          <a:bodyPr lIns="99000" tIns="49320" rIns="99000" bIns="49320" anchor="t">
            <a:noAutofit/>
          </a:bodyPr>
          <a:lstStyle/>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Oto podsumowanie wszystkich ostatnich prac naukowych, w których określano czułości klimatu różnymi metodami – zarówno z danych historycznych jak z modelowania.</a:t>
            </a:r>
            <a:r>
              <a:t/>
            </a:r>
            <a:br/>
            <a:r>
              <a:rPr lang="pl-PL" sz="1200" b="0" strike="noStrike" spc="-1">
                <a:solidFill>
                  <a:srgbClr val="000000"/>
                </a:solidFill>
                <a:latin typeface="Arial"/>
              </a:rPr>
              <a:t>Jak widać, wyniki są różne, ale mieszczą się w konkretnym przedziale.  </a:t>
            </a:r>
            <a:endParaRPr lang="pl-PL" sz="1200" b="0" strike="noStrike" spc="-1">
              <a:solidFill>
                <a:srgbClr val="000000"/>
              </a:solidFill>
              <a:latin typeface="Times New Roman"/>
            </a:endParaRPr>
          </a:p>
        </p:txBody>
      </p:sp>
      <p:sp>
        <p:nvSpPr>
          <p:cNvPr id="613"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FB432DF2-35F7-4B0B-A72A-6E39F2169F73}" type="slidenum">
              <a:rPr lang="pl-PL" sz="1300" b="0" strike="noStrike" spc="-1">
                <a:solidFill>
                  <a:srgbClr val="000000"/>
                </a:solidFill>
                <a:latin typeface="Times New Roman"/>
                <a:ea typeface="DejaVu Sans"/>
              </a:rPr>
              <a:t>37</a:t>
            </a:fld>
            <a:endParaRPr lang="pl-PL" sz="1300" b="0" strike="noStrike" spc="-1">
              <a:solidFill>
                <a:srgbClr val="FFFFFF"/>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PlaceHolder 1"/>
          <p:cNvSpPr>
            <a:spLocks noGrp="1" noRot="1" noChangeAspect="1"/>
          </p:cNvSpPr>
          <p:nvPr>
            <p:ph type="sldImg"/>
          </p:nvPr>
        </p:nvSpPr>
        <p:spPr>
          <a:xfrm>
            <a:off x="987480" y="766800"/>
            <a:ext cx="5105520" cy="3828960"/>
          </a:xfrm>
          <a:prstGeom prst="rect">
            <a:avLst/>
          </a:prstGeom>
          <a:ln w="0">
            <a:noFill/>
          </a:ln>
        </p:spPr>
      </p:sp>
      <p:sp>
        <p:nvSpPr>
          <p:cNvPr id="615" name="pole tekstowe 614"/>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No, tak. Ale my na razie mówimy o czułości równowagowej, czyli finalnej zmianie temperatury po tym, jak system dojdzie do równowagi po zmianie. Tymczasem rozmaite sprzężenia mają różny czas działania.</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Para wodna – dni</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Albedo lodu – do dekad</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Lód lądowy – do stuleci</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Ocean – nawet tysiące lat</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 skoro sprzężenia mają różne skale czasowe, przy czym niektóre – bardzo długie, to informacja o równowagowej czułości nie daje pełnej informacji. </a:t>
            </a:r>
            <a:r>
              <a:t/>
            </a:r>
            <a:br/>
            <a:r>
              <a:rPr lang="pl-PL" sz="1200" b="0" strike="noStrike" spc="-1">
                <a:solidFill>
                  <a:srgbClr val="000000"/>
                </a:solidFill>
                <a:latin typeface="Arial"/>
                <a:ea typeface="Arial"/>
              </a:rPr>
              <a:t>Nas bardziej interesuje, co się będzie działo w trakcie zmian!</a:t>
            </a:r>
            <a:endParaRPr lang="pl-PL" sz="1200" b="0" strike="noStrike" spc="-1">
              <a:solidFill>
                <a:srgbClr val="000000"/>
              </a:solidFill>
              <a:latin typeface="Times New Roman"/>
            </a:endParaRPr>
          </a:p>
        </p:txBody>
      </p:sp>
      <p:sp>
        <p:nvSpPr>
          <p:cNvPr id="616"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34C55EEA-925F-4421-B0B0-C5A008EE435D}" type="slidenum">
              <a:rPr lang="pl-PL" sz="1300" b="0" strike="noStrike" spc="-1">
                <a:solidFill>
                  <a:srgbClr val="000000"/>
                </a:solidFill>
                <a:latin typeface="Times New Roman"/>
                <a:ea typeface="DejaVu Sans"/>
              </a:rPr>
              <a:t>39</a:t>
            </a:fld>
            <a:endParaRPr lang="pl-PL" sz="1300" b="0" strike="noStrike" spc="-1">
              <a:solidFill>
                <a:srgbClr val="FFFFFF"/>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PlaceHolder 1"/>
          <p:cNvSpPr>
            <a:spLocks noGrp="1" noRot="1" noChangeAspect="1"/>
          </p:cNvSpPr>
          <p:nvPr>
            <p:ph type="sldImg"/>
          </p:nvPr>
        </p:nvSpPr>
        <p:spPr>
          <a:xfrm>
            <a:off x="987425" y="766763"/>
            <a:ext cx="5105400" cy="3829050"/>
          </a:xfrm>
          <a:prstGeom prst="rect">
            <a:avLst/>
          </a:prstGeom>
          <a:ln w="0">
            <a:noFill/>
          </a:ln>
        </p:spPr>
      </p:sp>
      <p:sp>
        <p:nvSpPr>
          <p:cNvPr id="618" name="pole tekstowe 617"/>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Przejściowa  odpowiedź klimatu jest miarą odpowiedzi systemu klimatycznego na rosnące wymuszanie radiacyjne w skalach czasu od dziesięciu lat do stulecia.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Jest ona zdefiniowana jako </a:t>
            </a:r>
            <a:r>
              <a:rPr lang="pl-PL" sz="1200" b="1" strike="noStrike" spc="-1">
                <a:solidFill>
                  <a:srgbClr val="000000"/>
                </a:solidFill>
                <a:latin typeface="Arial"/>
                <a:ea typeface="Arial"/>
              </a:rPr>
              <a:t>zmiana globalnej średniej temperatury powierzchni  w czasie, w którym koncentracje CO</a:t>
            </a:r>
            <a:r>
              <a:rPr lang="pl-PL" sz="1200" b="1" strike="noStrike" spc="-1" baseline="-25000">
                <a:solidFill>
                  <a:srgbClr val="000000"/>
                </a:solidFill>
                <a:latin typeface="Arial"/>
                <a:ea typeface="Arial"/>
              </a:rPr>
              <a:t>2</a:t>
            </a:r>
            <a:r>
              <a:rPr lang="pl-PL" sz="1200" b="1" strike="noStrike" spc="-1">
                <a:solidFill>
                  <a:srgbClr val="000000"/>
                </a:solidFill>
                <a:latin typeface="Arial"/>
                <a:ea typeface="Arial"/>
              </a:rPr>
              <a:t> w atmosferze podwoiły się przy scenariuszu wzrostu koncentracji o 1% rocznie</a:t>
            </a:r>
            <a:r>
              <a:rPr lang="pl-PL" sz="1200" b="0" strike="noStrike" spc="-1">
                <a:solidFill>
                  <a:srgbClr val="000000"/>
                </a:solidFill>
                <a:latin typeface="Arial"/>
                <a:ea typeface="Arial"/>
              </a:rPr>
              <a:t>.</a:t>
            </a:r>
            <a:r>
              <a:t/>
            </a:r>
            <a:br/>
            <a:r>
              <a:t/>
            </a:r>
            <a:br/>
            <a:r>
              <a:rPr lang="pl-PL" sz="1200" b="0" strike="noStrike" spc="-1">
                <a:solidFill>
                  <a:srgbClr val="000000"/>
                </a:solidFill>
                <a:latin typeface="Arial"/>
                <a:ea typeface="Arial"/>
              </a:rPr>
              <a:t>Dlaczego akurat taki scenariusz? Bo jakiś trzeba przyjąć, jeśli chcemy coś porównywać.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Trzeba pamiętać, że w rzeczywistości zmiany koncentracji przebiegać mogą w innym tempie i w związku z tym przejściowa odpowiedź klimatu nie mówi o tym, jak </a:t>
            </a:r>
            <a:r>
              <a:rPr lang="pl-PL" sz="1200" b="0" i="1" strike="noStrike" spc="-1">
                <a:solidFill>
                  <a:srgbClr val="000000"/>
                </a:solidFill>
                <a:latin typeface="Arial"/>
                <a:ea typeface="Arial"/>
              </a:rPr>
              <a:t>naprawdę</a:t>
            </a:r>
            <a:r>
              <a:rPr lang="pl-PL" sz="1200" b="0" strike="noStrike" spc="-1">
                <a:solidFill>
                  <a:srgbClr val="000000"/>
                </a:solidFill>
                <a:latin typeface="Arial"/>
                <a:ea typeface="Arial"/>
              </a:rPr>
              <a:t> przebiegać będzie zmiana klimatu. Ale pozwala np. porównywać (z użyciem modeli) znaczenie różnych zjawisk dla przebiegu zmiany klimatu (który jest ważniejszy a który mniej itp.). </a:t>
            </a:r>
            <a:endParaRPr lang="pl-PL" sz="1200" b="0" strike="noStrike" spc="-1">
              <a:solidFill>
                <a:srgbClr val="000000"/>
              </a:solidFill>
              <a:latin typeface="Times New Roman"/>
            </a:endParaRPr>
          </a:p>
        </p:txBody>
      </p:sp>
      <p:sp>
        <p:nvSpPr>
          <p:cNvPr id="619"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FB1456AC-C2B9-422A-968A-8A06DADDE474}" type="slidenum">
              <a:rPr lang="pl-PL" sz="1300" b="0" strike="noStrike" spc="-1">
                <a:solidFill>
                  <a:srgbClr val="000000"/>
                </a:solidFill>
                <a:latin typeface="Times New Roman"/>
                <a:ea typeface="DejaVu Sans"/>
              </a:rPr>
              <a:t>40</a:t>
            </a:fld>
            <a:endParaRPr lang="pl-PL" sz="1300" b="0" strike="noStrike" spc="-1">
              <a:solidFill>
                <a:srgbClr val="FFFFFF"/>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PlaceHolder 1"/>
          <p:cNvSpPr>
            <a:spLocks noGrp="1" noRot="1" noChangeAspect="1"/>
          </p:cNvSpPr>
          <p:nvPr>
            <p:ph type="sldImg"/>
          </p:nvPr>
        </p:nvSpPr>
        <p:spPr>
          <a:xfrm>
            <a:off x="987480" y="766800"/>
            <a:ext cx="5105520" cy="3828960"/>
          </a:xfrm>
          <a:prstGeom prst="rect">
            <a:avLst/>
          </a:prstGeom>
          <a:ln w="0">
            <a:noFill/>
          </a:ln>
        </p:spPr>
      </p:sp>
      <p:sp>
        <p:nvSpPr>
          <p:cNvPr id="621" name="pole tekstowe 620"/>
          <p:cNvSpPr txBox="1"/>
          <p:nvPr/>
        </p:nvSpPr>
        <p:spPr>
          <a:xfrm>
            <a:off x="708120" y="4856040"/>
            <a:ext cx="5664240" cy="4595760"/>
          </a:xfrm>
          <a:prstGeom prst="rect">
            <a:avLst/>
          </a:prstGeom>
          <a:noFill/>
          <a:ln w="0">
            <a:noFill/>
          </a:ln>
        </p:spPr>
      </p:sp>
      <p:sp>
        <p:nvSpPr>
          <p:cNvPr id="622"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C2E03748-3F65-4930-BF5B-82D2F157D357}" type="slidenum">
              <a:rPr lang="pl-PL" sz="1300" b="0" strike="noStrike" spc="-1">
                <a:solidFill>
                  <a:srgbClr val="000000"/>
                </a:solidFill>
                <a:latin typeface="Times New Roman"/>
                <a:ea typeface="DejaVu Sans"/>
              </a:rPr>
              <a:t>41</a:t>
            </a:fld>
            <a:endParaRPr lang="pl-PL" sz="1300" b="0" strike="noStrike" spc="-1">
              <a:solidFill>
                <a:srgbClr val="FFFFFF"/>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Rectangle 10"/>
          <p:cNvSpPr/>
          <p:nvPr/>
        </p:nvSpPr>
        <p:spPr>
          <a:xfrm>
            <a:off x="4013280" y="9709200"/>
            <a:ext cx="3063960" cy="504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22FE3338-8B00-4243-AF49-86B72DA805CB}" type="slidenum">
              <a:rPr lang="pl-PL" sz="1300" b="0" strike="noStrike" spc="-1">
                <a:solidFill>
                  <a:srgbClr val="000000"/>
                </a:solidFill>
                <a:latin typeface="Times New Roman"/>
                <a:ea typeface="DejaVu Sans"/>
              </a:rPr>
              <a:t>43</a:t>
            </a:fld>
            <a:endParaRPr lang="pl-PL" sz="1300" b="0" strike="noStrike" spc="-1">
              <a:solidFill>
                <a:srgbClr val="FFFFFF"/>
              </a:solidFill>
              <a:latin typeface="Calibri"/>
            </a:endParaRPr>
          </a:p>
        </p:txBody>
      </p:sp>
      <p:sp>
        <p:nvSpPr>
          <p:cNvPr id="624" name="Text Box 1"/>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23283AE1-8E29-4CDA-87D3-F0763E7D9943}" type="slidenum">
              <a:rPr lang="pl-PL" sz="1300" b="0" strike="noStrike" spc="-1">
                <a:solidFill>
                  <a:srgbClr val="000000"/>
                </a:solidFill>
                <a:latin typeface="Times New Roman"/>
                <a:ea typeface="DejaVu Sans"/>
              </a:rPr>
              <a:t>43</a:t>
            </a:fld>
            <a:endParaRPr lang="pl-PL" sz="1300" b="0" strike="noStrike" spc="-1">
              <a:solidFill>
                <a:srgbClr val="FFFFFF"/>
              </a:solidFill>
              <a:latin typeface="Calibri"/>
            </a:endParaRPr>
          </a:p>
        </p:txBody>
      </p:sp>
      <p:sp>
        <p:nvSpPr>
          <p:cNvPr id="625" name="PlaceHolder 1"/>
          <p:cNvSpPr>
            <a:spLocks noGrp="1" noRot="1" noChangeAspect="1"/>
          </p:cNvSpPr>
          <p:nvPr>
            <p:ph type="sldImg"/>
          </p:nvPr>
        </p:nvSpPr>
        <p:spPr>
          <a:xfrm>
            <a:off x="987120" y="766800"/>
            <a:ext cx="5103720" cy="3827880"/>
          </a:xfrm>
          <a:prstGeom prst="rect">
            <a:avLst/>
          </a:prstGeom>
          <a:ln w="0">
            <a:noFill/>
          </a:ln>
        </p:spPr>
      </p:sp>
      <p:sp>
        <p:nvSpPr>
          <p:cNvPr id="626" name="PlaceHolder 2"/>
          <p:cNvSpPr>
            <a:spLocks noGrp="1"/>
          </p:cNvSpPr>
          <p:nvPr>
            <p:ph type="body"/>
          </p:nvPr>
        </p:nvSpPr>
        <p:spPr>
          <a:xfrm>
            <a:off x="707760" y="5040000"/>
            <a:ext cx="5670360" cy="4680000"/>
          </a:xfrm>
          <a:prstGeom prst="rect">
            <a:avLst/>
          </a:prstGeom>
          <a:noFill/>
          <a:ln w="0">
            <a:noFill/>
          </a:ln>
        </p:spPr>
        <p:txBody>
          <a:bodyPr lIns="99000" tIns="49320" rIns="99000" bIns="49320" anchor="t" anchorCtr="1">
            <a:noAutofit/>
          </a:bodyPr>
          <a:lstStyle/>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W zeszłym tygodniu omawialiśmy efekt cieplarniany, posługując się modelem jednej szyby. W tym modelu zakładaliśmy, że Ziemia jest jednorodna a całą atmosferę zastępowaliśmy pojedynczą</a:t>
            </a:r>
            <a:r>
              <a:rPr lang="en-US" sz="1200" b="0" strike="noStrike" spc="-1">
                <a:solidFill>
                  <a:srgbClr val="000000"/>
                </a:solidFill>
                <a:latin typeface="Arial"/>
                <a:ea typeface="Arial"/>
              </a:rPr>
              <a:t> </a:t>
            </a:r>
            <a:r>
              <a:rPr lang="pl-PL" sz="1200" b="0" strike="noStrike" spc="-1">
                <a:solidFill>
                  <a:srgbClr val="000000"/>
                </a:solidFill>
                <a:latin typeface="Arial"/>
                <a:ea typeface="Arial"/>
              </a:rPr>
              <a:t>warstwą</a:t>
            </a:r>
            <a:r>
              <a:rPr lang="en-US" sz="1200" b="0" strike="noStrike" spc="-1">
                <a:solidFill>
                  <a:srgbClr val="000000"/>
                </a:solidFill>
                <a:latin typeface="Arial"/>
                <a:ea typeface="Arial"/>
              </a:rPr>
              <a:t> </a:t>
            </a:r>
            <a:r>
              <a:rPr lang="pl-PL" sz="1200" b="0" strike="noStrike" spc="-1">
                <a:solidFill>
                  <a:srgbClr val="000000"/>
                </a:solidFill>
                <a:latin typeface="Arial"/>
                <a:ea typeface="Arial"/>
              </a:rPr>
              <a:t>absorbującą</a:t>
            </a:r>
            <a:r>
              <a:rPr lang="en-US" sz="1200" b="0" strike="noStrike" spc="-1">
                <a:solidFill>
                  <a:srgbClr val="000000"/>
                </a:solidFill>
                <a:latin typeface="Arial"/>
                <a:ea typeface="Arial"/>
              </a:rPr>
              <a:t> </a:t>
            </a:r>
            <a:r>
              <a:rPr lang="pl-PL" sz="1200" b="0" strike="noStrike" spc="-1">
                <a:solidFill>
                  <a:srgbClr val="000000"/>
                </a:solidFill>
                <a:latin typeface="Arial"/>
                <a:ea typeface="Arial"/>
              </a:rPr>
              <a:t>całość</a:t>
            </a:r>
            <a:r>
              <a:rPr lang="en-US" sz="1200" b="0" strike="noStrike" spc="-1">
                <a:solidFill>
                  <a:srgbClr val="000000"/>
                </a:solidFill>
                <a:latin typeface="Arial"/>
                <a:ea typeface="Arial"/>
              </a:rPr>
              <a:t> </a:t>
            </a:r>
            <a:r>
              <a:rPr lang="pl-PL" sz="1200" b="0" strike="noStrike" spc="-1">
                <a:solidFill>
                  <a:srgbClr val="000000"/>
                </a:solidFill>
                <a:latin typeface="Arial"/>
                <a:ea typeface="Arial"/>
              </a:rPr>
              <a:t>promieniowania podczerwonego. </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Obliczyliśmy sobie wcześniej, że efektywna temperatura Ziemi, czyli taka temperatura, jaką miałoby ciało doskonale czarne emitujące tyle promieniowania co Ziemia, czyli taka temperatura, jaką zmierzyłby ufoludek gdyby patrzył na Ziemię przez teleskop, wynosi ok. 255 K.</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Obliczyliśmy też, że skoro atmosfera otrzymuje energię od Ziemi w ilości G a emituje ją i do góry i do dołu i to wszystko dzieje się zgodnie z prawem Stefana-Boltzmanna, to możemy w przybliżeniu obliczyć temperaturę powierzchni Ziemi z prostego związku. I chociaż ta wielkość jest trochę zawyżona, to całkiem bliska rzeczywistości. </a:t>
            </a:r>
            <a:endParaRPr lang="pl-PL" sz="1200" b="0" strike="noStrike" spc="-1">
              <a:solidFill>
                <a:srgbClr val="000000"/>
              </a:solidFill>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Rectangle 6"/>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DBFEEC86-88D9-46A1-B337-A4B52ED4744F}" type="slidenum">
              <a:rPr lang="pl-PL" sz="1300" b="0" strike="noStrike" spc="-1">
                <a:solidFill>
                  <a:srgbClr val="000000"/>
                </a:solidFill>
                <a:latin typeface="Times New Roman"/>
                <a:ea typeface="Arial Unicode MS"/>
              </a:rPr>
              <a:t>44</a:t>
            </a:fld>
            <a:endParaRPr lang="pl-PL" sz="1300" b="0" strike="noStrike" spc="-1">
              <a:solidFill>
                <a:srgbClr val="FFFFFF"/>
              </a:solidFill>
              <a:latin typeface="Calibri"/>
            </a:endParaRPr>
          </a:p>
        </p:txBody>
      </p:sp>
      <p:sp>
        <p:nvSpPr>
          <p:cNvPr id="628" name="PlaceHolder 1"/>
          <p:cNvSpPr>
            <a:spLocks noGrp="1" noRot="1" noChangeAspect="1"/>
          </p:cNvSpPr>
          <p:nvPr>
            <p:ph type="sldImg"/>
          </p:nvPr>
        </p:nvSpPr>
        <p:spPr>
          <a:xfrm>
            <a:off x="988920" y="777960"/>
            <a:ext cx="5108760" cy="3832200"/>
          </a:xfrm>
          <a:prstGeom prst="rect">
            <a:avLst/>
          </a:prstGeom>
          <a:ln w="0">
            <a:noFill/>
          </a:ln>
        </p:spPr>
      </p:sp>
      <p:sp>
        <p:nvSpPr>
          <p:cNvPr id="629" name="pole tekstowe 628"/>
          <p:cNvSpPr txBox="1"/>
          <p:nvPr/>
        </p:nvSpPr>
        <p:spPr>
          <a:xfrm>
            <a:off x="707760" y="4856040"/>
            <a:ext cx="5670360" cy="4600800"/>
          </a:xfrm>
          <a:prstGeom prst="rect">
            <a:avLst/>
          </a:prstGeom>
          <a:noFill/>
          <a:ln w="0">
            <a:noFill/>
          </a:ln>
        </p:spPr>
        <p:txBody>
          <a:bodyPr lIns="99000" tIns="16560" rIns="99000" bIns="49320" anchor="t">
            <a:noAutofit/>
          </a:bodyPr>
          <a:lstStyle/>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Dziś zrobimy kolejny krok do przodu. </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Uwzględnimy mianowicie fakt, że atmosfera nie jest jedną, jednorodną warstwą. Zamiast tego założymy, że składa się z wielu warstw, które ze sobą oddziałują.</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 Mamy więc powierzchnię Ziemi, która promieniuje jak ciało doskonale czarne.</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 Nad nią znajduje się pierwsza warstwa, która odbiera promieniowanie od Ziemi i promieniuje w górę i w dół tak jak ciało doskonale czarne o temperaturze T</a:t>
            </a:r>
            <a:r>
              <a:rPr lang="pl-PL" sz="1200" b="0" strike="noStrike" spc="-1" baseline="-33000">
                <a:solidFill>
                  <a:srgbClr val="000000"/>
                </a:solidFill>
                <a:latin typeface="Arial"/>
                <a:ea typeface="Microsoft YaHei"/>
              </a:rPr>
              <a:t>1</a:t>
            </a:r>
            <a:r>
              <a:rPr lang="pl-PL" sz="1200" b="0" strike="noStrike" spc="-1">
                <a:solidFill>
                  <a:srgbClr val="000000"/>
                </a:solidFill>
                <a:latin typeface="Arial"/>
                <a:ea typeface="Microsoft YaHei"/>
              </a:rPr>
              <a:t>. </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 Nad nią, znajduje się kolejna warstwa o temperaturze T</a:t>
            </a:r>
            <a:r>
              <a:rPr lang="pl-PL" sz="1200" b="0" strike="noStrike" spc="-1" baseline="-33000">
                <a:solidFill>
                  <a:srgbClr val="000000"/>
                </a:solidFill>
                <a:latin typeface="Arial"/>
                <a:ea typeface="Microsoft YaHei"/>
              </a:rPr>
              <a:t>2</a:t>
            </a:r>
            <a:r>
              <a:rPr lang="pl-PL" sz="1200" b="0" strike="noStrike" spc="-1">
                <a:solidFill>
                  <a:srgbClr val="000000"/>
                </a:solidFill>
                <a:latin typeface="Arial"/>
                <a:ea typeface="Microsoft YaHei"/>
              </a:rPr>
              <a:t>, która odbiera energię od warstwy poniżej i emituje promieniowanie w górę i w dół. </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 I następna, i następna. </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 </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Zwróćmy uwagę, że z wyjątkiem ostatniej, najwyższej warstwy, każda otrzymuje promieniowanie zarówno od dołu jak od góry.</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Rectangle 6"/>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D2271E54-E077-4D15-BEC2-FC01A3D13B59}" type="slidenum">
              <a:rPr lang="pl-PL" sz="1300" b="0" strike="noStrike" spc="-1">
                <a:solidFill>
                  <a:srgbClr val="000000"/>
                </a:solidFill>
                <a:latin typeface="Times New Roman"/>
                <a:ea typeface="Arial Unicode MS"/>
              </a:rPr>
              <a:t>45</a:t>
            </a:fld>
            <a:endParaRPr lang="pl-PL" sz="1300" b="0" strike="noStrike" spc="-1">
              <a:solidFill>
                <a:srgbClr val="FFFFFF"/>
              </a:solidFill>
              <a:latin typeface="Calibri"/>
            </a:endParaRPr>
          </a:p>
        </p:txBody>
      </p:sp>
      <p:sp>
        <p:nvSpPr>
          <p:cNvPr id="631" name="PlaceHolder 1"/>
          <p:cNvSpPr>
            <a:spLocks noGrp="1" noRot="1" noChangeAspect="1"/>
          </p:cNvSpPr>
          <p:nvPr>
            <p:ph type="sldImg"/>
          </p:nvPr>
        </p:nvSpPr>
        <p:spPr>
          <a:xfrm>
            <a:off x="988920" y="777960"/>
            <a:ext cx="5108760" cy="3832200"/>
          </a:xfrm>
          <a:prstGeom prst="rect">
            <a:avLst/>
          </a:prstGeom>
          <a:ln w="0">
            <a:noFill/>
          </a:ln>
        </p:spPr>
      </p:sp>
      <p:sp>
        <p:nvSpPr>
          <p:cNvPr id="632" name="pole tekstowe 631"/>
          <p:cNvSpPr txBox="1"/>
          <p:nvPr/>
        </p:nvSpPr>
        <p:spPr>
          <a:xfrm>
            <a:off x="707760" y="4856040"/>
            <a:ext cx="5670360" cy="4600800"/>
          </a:xfrm>
          <a:prstGeom prst="rect">
            <a:avLst/>
          </a:prstGeom>
          <a:noFill/>
          <a:ln w="0">
            <a:noFill/>
          </a:ln>
        </p:spPr>
        <p:txBody>
          <a:bodyPr lIns="99000" tIns="16560" rIns="99000" bIns="49320" anchor="t">
            <a:noAutofit/>
          </a:bodyPr>
          <a:lstStyle/>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Opiszmy to za pomocą równań. Zacznijmy od pierwszej warstwy. Emituje ona promieniowanie jak ciało doskonale czarne a otrzymuje energię z powierzchni Ziemi oraz od kolejnej warstwy.</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Warstwa druga emituje promieniowanie w górę i w dół a odbiera promieniowanie również z góry i z dołu. </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I tak dalej aż do szczytu atmosfery. Zakładamy, że ostatnia, N-ta warstwa otrzymuje promieniowanie tylko od warstwy poniżej. </a:t>
            </a:r>
            <a:endParaRPr lang="pl-PL" sz="1200" b="0" strike="noStrike" spc="-1">
              <a:solidFill>
                <a:srgbClr val="000000"/>
              </a:solidFill>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Rectangle 6"/>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4A1E3ADB-9B78-4FF6-92B1-C8AA7CD12820}" type="slidenum">
              <a:rPr lang="pl-PL" sz="1300" b="0" strike="noStrike" spc="-1">
                <a:solidFill>
                  <a:srgbClr val="000000"/>
                </a:solidFill>
                <a:latin typeface="Times New Roman"/>
                <a:ea typeface="Arial Unicode MS"/>
              </a:rPr>
              <a:t>46</a:t>
            </a:fld>
            <a:endParaRPr lang="pl-PL" sz="1300" b="0" strike="noStrike" spc="-1">
              <a:solidFill>
                <a:srgbClr val="FFFFFF"/>
              </a:solidFill>
              <a:latin typeface="Calibri"/>
            </a:endParaRPr>
          </a:p>
        </p:txBody>
      </p:sp>
      <p:sp>
        <p:nvSpPr>
          <p:cNvPr id="634" name="PlaceHolder 1"/>
          <p:cNvSpPr>
            <a:spLocks noGrp="1" noRot="1" noChangeAspect="1"/>
          </p:cNvSpPr>
          <p:nvPr>
            <p:ph type="sldImg"/>
          </p:nvPr>
        </p:nvSpPr>
        <p:spPr>
          <a:xfrm>
            <a:off x="988920" y="777960"/>
            <a:ext cx="5108760" cy="3832200"/>
          </a:xfrm>
          <a:prstGeom prst="rect">
            <a:avLst/>
          </a:prstGeom>
          <a:ln w="0">
            <a:noFill/>
          </a:ln>
        </p:spPr>
      </p:sp>
      <p:sp>
        <p:nvSpPr>
          <p:cNvPr id="635" name="pole tekstowe 634"/>
          <p:cNvSpPr txBox="1"/>
          <p:nvPr/>
        </p:nvSpPr>
        <p:spPr>
          <a:xfrm>
            <a:off x="707760" y="4856040"/>
            <a:ext cx="5670360" cy="4600800"/>
          </a:xfrm>
          <a:prstGeom prst="rect">
            <a:avLst/>
          </a:prstGeom>
          <a:noFill/>
          <a:ln w="0">
            <a:noFill/>
          </a:ln>
        </p:spPr>
        <p:txBody>
          <a:bodyPr lIns="99000" tIns="16560" rIns="99000" bIns="49320" anchor="t">
            <a:noAutofit/>
          </a:bodyPr>
          <a:lstStyle/>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Spróbujmy rozwiązać sobie te równania. Na początek przepisałam je tutaj pomijając już stałą Stefana Boltzmanna, którą można było sobie zredukować. Zaczynamy tym razem od góry. Z pierwszego równania możemy wywnioskować, że temperatura przedostatniej warstwy łączy się bardzo prostym związkiem z temperaturą warstwy ostatniej.</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Przejdźmy piętro niżej. Tu mamy troszkę trudniej, ale nie dużo. Temperatura warstwy N-2 to…</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I tak dalej aż docieramy do warstwy 1, tu mamy różnicę 2T2^4-T3^4. I okazuje się, że gdybyśmy jechali grzecznie krok po kroku i równanie po równaniu, to tu dostalibyśmy NTN^4. A dla powierzchni Ziemi (N+1)TN^4.</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Stąd ostateczny wniosek, Temperatura Ziemi wynosi… </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A teraz przypomnijmy sobie, co to jest warstwa N. Warstwa N to ostatnia warstwa atmosfery. Więc jeśli spojrzymy na Ziemię z kosmosu, to będziemy widzieć właśnie promieniowanie tej warstwy. A więc jej temperatura to w rzeczywistości temperatura efektywna Ziemi! Taka jest przecież jej definicja!</a:t>
            </a: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Microsoft YaHei"/>
              </a:rPr>
              <a:t>Zostawmy to na chwilę i skoncentrujmy się na samych temperaturach z poziomu na poziom. Zobaczcie, przedostatnia warstwa ma temperaturę pierwiastek czwartego stopnia z dwóch razy TN. Kolejna warstwa – pierwiastek z trzech, następna czterech itd. </a:t>
            </a:r>
            <a:endParaRPr lang="pl-PL"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Rectangle 9"/>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C636DD28-AB35-4AAA-B363-1A932DD09965}" type="slidenum">
              <a:rPr lang="pl-PL" sz="1300" b="0" strike="noStrike" spc="-1">
                <a:solidFill>
                  <a:srgbClr val="000000"/>
                </a:solidFill>
                <a:latin typeface="Times New Roman"/>
                <a:ea typeface="DejaVu Sans"/>
              </a:rPr>
              <a:t>6</a:t>
            </a:fld>
            <a:endParaRPr lang="pl-PL" sz="1300" b="0" strike="noStrike" spc="-1">
              <a:solidFill>
                <a:srgbClr val="FFFFFF"/>
              </a:solidFill>
              <a:latin typeface="Calibri"/>
            </a:endParaRPr>
          </a:p>
        </p:txBody>
      </p:sp>
      <p:sp>
        <p:nvSpPr>
          <p:cNvPr id="551" name="PlaceHolder 1"/>
          <p:cNvSpPr>
            <a:spLocks noGrp="1" noRot="1" noChangeAspect="1"/>
          </p:cNvSpPr>
          <p:nvPr>
            <p:ph type="sldImg"/>
          </p:nvPr>
        </p:nvSpPr>
        <p:spPr>
          <a:xfrm>
            <a:off x="1184400" y="982800"/>
            <a:ext cx="4716360" cy="3538440"/>
          </a:xfrm>
          <a:prstGeom prst="rect">
            <a:avLst/>
          </a:prstGeom>
          <a:ln w="0">
            <a:noFill/>
          </a:ln>
        </p:spPr>
      </p:sp>
      <p:sp>
        <p:nvSpPr>
          <p:cNvPr id="552" name="pole tekstowe 551"/>
          <p:cNvSpPr txBox="1"/>
          <p:nvPr/>
        </p:nvSpPr>
        <p:spPr>
          <a:xfrm>
            <a:off x="1096920" y="4863960"/>
            <a:ext cx="4897440" cy="3927600"/>
          </a:xfrm>
          <a:prstGeom prst="rect">
            <a:avLst/>
          </a:prstGeom>
          <a:noFill/>
          <a:ln w="0">
            <a:noFill/>
          </a:ln>
        </p:spPr>
        <p:txBody>
          <a:bodyPr lIns="99000" tIns="49320" rIns="99000" bIns="49320" anchor="t" anchorCtr="1">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Opady: zmiany w opadach nie są tak oczywiste. Te mapy przedstawiają trend zmian w rocznych sumach opadów dla całego XX wieku i dla jego drugiej połowy.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Jak widać, w drugiej połowie wieku pojawiają się miejsca, w której występują zdecydowane zmiany – ale zarówno w górę jak i w dół. </a:t>
            </a:r>
            <a:endParaRPr lang="pl-PL" sz="1200" b="0" strike="noStrike" spc="-1">
              <a:solidFill>
                <a:srgbClr val="000000"/>
              </a:solidFill>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PlaceHolder 1"/>
          <p:cNvSpPr>
            <a:spLocks noGrp="1" noRot="1" noChangeAspect="1"/>
          </p:cNvSpPr>
          <p:nvPr>
            <p:ph type="sldImg"/>
          </p:nvPr>
        </p:nvSpPr>
        <p:spPr>
          <a:xfrm>
            <a:off x="987480" y="766800"/>
            <a:ext cx="5105520" cy="3828960"/>
          </a:xfrm>
          <a:prstGeom prst="rect">
            <a:avLst/>
          </a:prstGeom>
          <a:ln w="0">
            <a:noFill/>
          </a:ln>
        </p:spPr>
      </p:sp>
      <p:sp>
        <p:nvSpPr>
          <p:cNvPr id="637" name="pole tekstowe 636"/>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Stąd wniosek, że temperatura w atmosferze maleje z wysokością. </a:t>
            </a:r>
            <a:r>
              <a:t/>
            </a:r>
            <a:br/>
            <a:r>
              <a:rPr lang="pl-PL" sz="1200" b="0" strike="noStrike" spc="-1">
                <a:solidFill>
                  <a:srgbClr val="000000"/>
                </a:solidFill>
                <a:latin typeface="Arial"/>
                <a:ea typeface="Arial"/>
              </a:rPr>
              <a:t>Tak działa transfer promieniowania pomiędzy kolejnymi warstwami atmosfery!</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I to jest też dla nas intuicyjnie zrozumiałe – na pewno większość z nas zbliżała się czasem do ogniska czy innego źródła ciepła i wiemy, że im bliżej, tym cieplej.</a:t>
            </a:r>
            <a:endParaRPr lang="pl-PL" sz="1200" b="0" strike="noStrike" spc="-1">
              <a:solidFill>
                <a:srgbClr val="000000"/>
              </a:solidFill>
              <a:latin typeface="Times New Roman"/>
            </a:endParaRPr>
          </a:p>
        </p:txBody>
      </p:sp>
      <p:sp>
        <p:nvSpPr>
          <p:cNvPr id="638"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2C96A24C-6066-4D09-8D98-E22731A36D5A}" type="slidenum">
              <a:rPr lang="pl-PL" sz="1300" b="0" strike="noStrike" spc="-1">
                <a:solidFill>
                  <a:srgbClr val="000000"/>
                </a:solidFill>
                <a:latin typeface="Times New Roman"/>
                <a:ea typeface="DejaVu Sans"/>
              </a:rPr>
              <a:t>47</a:t>
            </a:fld>
            <a:endParaRPr lang="pl-PL" sz="1300" b="0" strike="noStrike" spc="-1">
              <a:solidFill>
                <a:srgbClr val="FFFFFF"/>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noRot="1" noChangeAspect="1"/>
          </p:cNvSpPr>
          <p:nvPr>
            <p:ph type="sldImg"/>
          </p:nvPr>
        </p:nvSpPr>
        <p:spPr>
          <a:xfrm>
            <a:off x="987480" y="766800"/>
            <a:ext cx="5105520" cy="3828960"/>
          </a:xfrm>
          <a:prstGeom prst="rect">
            <a:avLst/>
          </a:prstGeom>
          <a:ln w="0">
            <a:noFill/>
          </a:ln>
        </p:spPr>
      </p:sp>
      <p:sp>
        <p:nvSpPr>
          <p:cNvPr id="640" name="pole tekstowe 639"/>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Gdyby energia była transportowana wyłącznie na drodze promieniowania, to temperatura spadałaby z wysokością bardzo szybko – ok. 16 stopni na kilometr. To znaczy, że na Kasprowym Wierchu byłoby 16-17 stopni zimniej niż w Zakopanem. A chociaż w górach zwykle jest zimniej niż w dolinie, to jednak nie na tyle.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Idźmy więc dalej.</a:t>
            </a:r>
            <a:endParaRPr lang="pl-PL" sz="1200" b="0" strike="noStrike" spc="-1">
              <a:solidFill>
                <a:srgbClr val="000000"/>
              </a:solidFill>
              <a:latin typeface="Times New Roman"/>
            </a:endParaRPr>
          </a:p>
        </p:txBody>
      </p:sp>
      <p:sp>
        <p:nvSpPr>
          <p:cNvPr id="641"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8BD7CC15-0FD7-4C16-BD2A-7AE62AA46437}" type="slidenum">
              <a:rPr lang="pl-PL" sz="1300" b="0" strike="noStrike" spc="-1">
                <a:solidFill>
                  <a:srgbClr val="000000"/>
                </a:solidFill>
                <a:latin typeface="Times New Roman"/>
                <a:ea typeface="DejaVu Sans"/>
              </a:rPr>
              <a:t>48</a:t>
            </a:fld>
            <a:endParaRPr lang="pl-PL" sz="1300" b="0" strike="noStrike" spc="-1">
              <a:solidFill>
                <a:srgbClr val="FFFFFF"/>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PlaceHolder 1"/>
          <p:cNvSpPr>
            <a:spLocks noGrp="1" noRot="1" noChangeAspect="1"/>
          </p:cNvSpPr>
          <p:nvPr>
            <p:ph type="sldImg"/>
          </p:nvPr>
        </p:nvSpPr>
        <p:spPr>
          <a:xfrm>
            <a:off x="987480" y="766800"/>
            <a:ext cx="5105520" cy="3828960"/>
          </a:xfrm>
          <a:prstGeom prst="rect">
            <a:avLst/>
          </a:prstGeom>
          <a:ln w="0">
            <a:noFill/>
          </a:ln>
        </p:spPr>
      </p:sp>
      <p:sp>
        <p:nvSpPr>
          <p:cNvPr id="643" name="pole tekstowe 642"/>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Dwa słowa na temat konwekcji. Może pamiętacie to słowo, bo pojawiało się przy omawianiu bilansu energetycznego Ziemi. Oznacza ruchy pionowe powietrza pod wpływem sił wyporu.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Gdyby powietrze było nieściśliwe (jak woda), to unosząca się cząstka powietrza po prostu ogrzewałaby otoczenie, mieszając się z nim i mielibyśmy mniej więcej stałą temperaturę z wysokością.</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Ale unosząca się w cząstka powietrza rozpręża się!</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644"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0F91E4DE-9858-4FDC-BA46-E196258E9C8A}" type="slidenum">
              <a:rPr lang="pl-PL" sz="1300" b="0" strike="noStrike" spc="-1">
                <a:solidFill>
                  <a:srgbClr val="000000"/>
                </a:solidFill>
                <a:latin typeface="Times New Roman"/>
                <a:ea typeface="DejaVu Sans"/>
              </a:rPr>
              <a:t>49</a:t>
            </a:fld>
            <a:endParaRPr lang="pl-PL" sz="1300" b="0" strike="noStrike" spc="-1">
              <a:solidFill>
                <a:srgbClr val="FFFFFF"/>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PlaceHolder 1"/>
          <p:cNvSpPr>
            <a:spLocks noGrp="1" noRot="1" noChangeAspect="1"/>
          </p:cNvSpPr>
          <p:nvPr>
            <p:ph type="sldImg"/>
          </p:nvPr>
        </p:nvSpPr>
        <p:spPr>
          <a:xfrm>
            <a:off x="987480" y="766800"/>
            <a:ext cx="5105520" cy="3828960"/>
          </a:xfrm>
          <a:prstGeom prst="rect">
            <a:avLst/>
          </a:prstGeom>
          <a:ln w="0">
            <a:noFill/>
          </a:ln>
        </p:spPr>
      </p:sp>
      <p:sp>
        <p:nvSpPr>
          <p:cNvPr id="646" name="pole tekstowe 645"/>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Przypomnijmy sobie, że oprócz temperatury, z wysokością zmienia się także ciśnienie. Już o tym nawet wspominaliśmy. Może więc ktoś zgadnie, który wykres ciśnienia w atmosferze jest prawidłowy?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No, na pewno odpada A, bo mam nadzieję, że pamiętacie, że ciśnienie z wysokością spada.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H – grubość jaką by miała atmosfera, gdyby miała jednorodną temperaturę i gęstość taką jak przy powierzchni Ziemi. Ten wzór otrzymujemy z rozwiązania równania hydrostatycznego.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647"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0928A11D-C35F-47CD-927B-631C97093411}" type="slidenum">
              <a:rPr lang="pl-PL" sz="1300" b="0" strike="noStrike" spc="-1">
                <a:solidFill>
                  <a:srgbClr val="000000"/>
                </a:solidFill>
                <a:latin typeface="Times New Roman"/>
                <a:ea typeface="DejaVu Sans"/>
              </a:rPr>
              <a:t>50</a:t>
            </a:fld>
            <a:endParaRPr lang="pl-PL" sz="1300" b="0" strike="noStrike" spc="-1">
              <a:solidFill>
                <a:srgbClr val="FFFFFF"/>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PlaceHolder 1"/>
          <p:cNvSpPr>
            <a:spLocks noGrp="1" noRot="1" noChangeAspect="1"/>
          </p:cNvSpPr>
          <p:nvPr>
            <p:ph type="sldImg"/>
          </p:nvPr>
        </p:nvSpPr>
        <p:spPr>
          <a:xfrm>
            <a:off x="987480" y="766800"/>
            <a:ext cx="5105520" cy="3828960"/>
          </a:xfrm>
          <a:prstGeom prst="rect">
            <a:avLst/>
          </a:prstGeom>
          <a:ln w="0">
            <a:noFill/>
          </a:ln>
        </p:spPr>
      </p:sp>
      <p:sp>
        <p:nvSpPr>
          <p:cNvPr id="649" name="pole tekstowe 648"/>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Rozprężanie oznacza spadek temperatury!</a:t>
            </a:r>
            <a:endParaRPr lang="pl-PL" sz="1200" b="0" strike="noStrike" spc="-1">
              <a:solidFill>
                <a:srgbClr val="000000"/>
              </a:solidFill>
              <a:latin typeface="Times New Roman"/>
            </a:endParaRPr>
          </a:p>
        </p:txBody>
      </p:sp>
      <p:sp>
        <p:nvSpPr>
          <p:cNvPr id="650"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DBADAB05-1AB3-4F92-89FA-56611613D4E5}" type="slidenum">
              <a:rPr lang="pl-PL" sz="1300" b="0" strike="noStrike" spc="-1">
                <a:solidFill>
                  <a:srgbClr val="000000"/>
                </a:solidFill>
                <a:latin typeface="Times New Roman"/>
                <a:ea typeface="DejaVu Sans"/>
              </a:rPr>
              <a:t>51</a:t>
            </a:fld>
            <a:endParaRPr lang="pl-PL" sz="1300" b="0" strike="noStrike" spc="-1">
              <a:solidFill>
                <a:srgbClr val="FFFFFF"/>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Rectangle 6"/>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8A8D2CCF-34A4-457F-A38A-8D1021C0CC1A}" type="slidenum">
              <a:rPr lang="pl-PL" sz="1300" b="0" strike="noStrike" spc="-1">
                <a:solidFill>
                  <a:srgbClr val="000000"/>
                </a:solidFill>
                <a:latin typeface="Times New Roman"/>
                <a:ea typeface="Arial Unicode MS"/>
              </a:rPr>
              <a:t>52</a:t>
            </a:fld>
            <a:endParaRPr lang="pl-PL" sz="1300" b="0" strike="noStrike" spc="-1">
              <a:solidFill>
                <a:srgbClr val="FFFFFF"/>
              </a:solidFill>
              <a:latin typeface="Calibri"/>
            </a:endParaRPr>
          </a:p>
        </p:txBody>
      </p:sp>
      <p:sp>
        <p:nvSpPr>
          <p:cNvPr id="652" name="PlaceHolder 1"/>
          <p:cNvSpPr>
            <a:spLocks noGrp="1" noRot="1" noChangeAspect="1"/>
          </p:cNvSpPr>
          <p:nvPr>
            <p:ph type="sldImg"/>
          </p:nvPr>
        </p:nvSpPr>
        <p:spPr>
          <a:xfrm>
            <a:off x="988920" y="777960"/>
            <a:ext cx="5108760" cy="3832200"/>
          </a:xfrm>
          <a:prstGeom prst="rect">
            <a:avLst/>
          </a:prstGeom>
          <a:ln w="0">
            <a:noFill/>
          </a:ln>
        </p:spPr>
      </p:sp>
      <p:sp>
        <p:nvSpPr>
          <p:cNvPr id="653" name="pole tekstowe 652"/>
          <p:cNvSpPr txBox="1"/>
          <p:nvPr/>
        </p:nvSpPr>
        <p:spPr>
          <a:xfrm>
            <a:off x="707760" y="4856040"/>
            <a:ext cx="5670360" cy="4600800"/>
          </a:xfrm>
          <a:prstGeom prst="rect">
            <a:avLst/>
          </a:prstGeom>
          <a:noFill/>
          <a:ln w="0">
            <a:noFill/>
          </a:ln>
        </p:spPr>
        <p:txBody>
          <a:bodyPr lIns="99000" tIns="49320" rIns="99000" bIns="49320" anchor="t" anchorCtr="1">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W przypadku gazu (powietrza) nie więc ma wyrównania temperatury na różnych wysokościach a tylko – spadek temperatury mniejszy niż by wynikał z analizy promieniowania.</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Ale w rzeczywistości w grę wchodzi jeszcze jeden czynnik, a mianowicie para wodna. Już kilka razy podkreślałam w trakcie wykładów, że transport pary wodnej oznacza transport energii. Jak to wygląda? Otóż para wodna unosząca się z powierzchni Ziemi razem z powietrzem ochładza się. I na pewnej wysokości dochodzi do skraplania się pary wodnej. A kiedy para wodna się skrapla, to wydziela energię, która ogrzewa powietrze. A to oznacza, że temperatura spada z wysokością jeszcze wolniej.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PlaceHolder 1"/>
          <p:cNvSpPr>
            <a:spLocks noGrp="1" noRot="1" noChangeAspect="1"/>
          </p:cNvSpPr>
          <p:nvPr>
            <p:ph type="sldImg"/>
          </p:nvPr>
        </p:nvSpPr>
        <p:spPr>
          <a:xfrm>
            <a:off x="987480" y="766800"/>
            <a:ext cx="5105520" cy="3828960"/>
          </a:xfrm>
          <a:prstGeom prst="rect">
            <a:avLst/>
          </a:prstGeom>
          <a:ln w="0">
            <a:noFill/>
          </a:ln>
        </p:spPr>
      </p:sp>
      <p:sp>
        <p:nvSpPr>
          <p:cNvPr id="655" name="pole tekstowe 654"/>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Gradient temperatury w takim powietrzu, w którym dochodzi do kondensacji pary wodnej, wynosi ok. 6 stopni na kilometr.</a:t>
            </a:r>
            <a:r>
              <a:t/>
            </a:r>
            <a:br/>
            <a:r>
              <a:rPr lang="pl-PL" sz="1200" b="0" strike="noStrike" spc="-1">
                <a:solidFill>
                  <a:srgbClr val="000000"/>
                </a:solidFill>
                <a:latin typeface="Arial"/>
                <a:ea typeface="Arial"/>
              </a:rPr>
              <a:t>Jednak jeśli gdzieś dochodzi do kondensacji pary wodnej w powietrzu, to znaczy, że jesteśmy w chmurze albo w mgle. W rzeczywistości oczywiście mgła występuje dość rzadko (no, chyba że na Okęciu w listopadzie).  </a:t>
            </a:r>
            <a:endParaRPr lang="pl-PL" sz="1200" b="0" strike="noStrike" spc="-1">
              <a:solidFill>
                <a:srgbClr val="000000"/>
              </a:solidFill>
              <a:latin typeface="Times New Roman"/>
            </a:endParaRPr>
          </a:p>
        </p:txBody>
      </p:sp>
      <p:sp>
        <p:nvSpPr>
          <p:cNvPr id="656"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86FAD921-9AC6-4D07-ADD1-26E4A5610BB0}" type="slidenum">
              <a:rPr lang="pl-PL" sz="1300" b="0" strike="noStrike" spc="-1">
                <a:solidFill>
                  <a:srgbClr val="000000"/>
                </a:solidFill>
                <a:latin typeface="Times New Roman"/>
                <a:ea typeface="DejaVu Sans"/>
              </a:rPr>
              <a:t>53</a:t>
            </a:fld>
            <a:endParaRPr lang="pl-PL" sz="1300" b="0" strike="noStrike" spc="-1">
              <a:solidFill>
                <a:srgbClr val="FFFFFF"/>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PlaceHolder 1"/>
          <p:cNvSpPr>
            <a:spLocks noGrp="1" noRot="1" noChangeAspect="1"/>
          </p:cNvSpPr>
          <p:nvPr>
            <p:ph type="sldImg"/>
          </p:nvPr>
        </p:nvSpPr>
        <p:spPr>
          <a:xfrm>
            <a:off x="987480" y="766800"/>
            <a:ext cx="5105520" cy="3828960"/>
          </a:xfrm>
          <a:prstGeom prst="rect">
            <a:avLst/>
          </a:prstGeom>
          <a:ln w="0">
            <a:noFill/>
          </a:ln>
        </p:spPr>
      </p:sp>
      <p:sp>
        <p:nvSpPr>
          <p:cNvPr id="658" name="pole tekstowe 657"/>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Bardziej realistyczny profil temperatury w atmosferze wygląda więc następująco: od powierzchni Ziemi do pewnej wysokości – zwanej poziomem kondensacji – temperatura spada z gradientem suchoadiabatycznym. Powyżej zaczyna się skraplanie pary wodnej i tu mamy gradient wilgotnoadiabatyczny.</a:t>
            </a:r>
            <a:endParaRPr lang="pl-PL" sz="1200" b="0" strike="noStrike" spc="-1">
              <a:solidFill>
                <a:srgbClr val="000000"/>
              </a:solidFill>
              <a:latin typeface="Times New Roman"/>
            </a:endParaRPr>
          </a:p>
        </p:txBody>
      </p:sp>
      <p:sp>
        <p:nvSpPr>
          <p:cNvPr id="659"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64B81410-4607-4A5A-B089-9C2306B04709}" type="slidenum">
              <a:rPr lang="pl-PL" sz="1300" b="0" strike="noStrike" spc="-1">
                <a:solidFill>
                  <a:srgbClr val="000000"/>
                </a:solidFill>
                <a:latin typeface="Times New Roman"/>
                <a:ea typeface="DejaVu Sans"/>
              </a:rPr>
              <a:t>54</a:t>
            </a:fld>
            <a:endParaRPr lang="pl-PL" sz="1300" b="0" strike="noStrike" spc="-1">
              <a:solidFill>
                <a:srgbClr val="FFFFFF"/>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PlaceHolder 1"/>
          <p:cNvSpPr>
            <a:spLocks noGrp="1" noRot="1" noChangeAspect="1"/>
          </p:cNvSpPr>
          <p:nvPr>
            <p:ph type="sldImg"/>
          </p:nvPr>
        </p:nvSpPr>
        <p:spPr>
          <a:xfrm>
            <a:off x="987480" y="766800"/>
            <a:ext cx="5105520" cy="3828960"/>
          </a:xfrm>
          <a:prstGeom prst="rect">
            <a:avLst/>
          </a:prstGeom>
          <a:ln w="0">
            <a:noFill/>
          </a:ln>
        </p:spPr>
      </p:sp>
      <p:sp>
        <p:nvSpPr>
          <p:cNvPr id="661" name="pole tekstowe 660"/>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Tak naprawdę wygląda profil temperatury w atmosferze.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Profil temperatury to ta linia po prawej.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Ta po lewej to linia punktu rosy.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Im bliżej siebie są te dwie linie, tym bardziej prawdopodobna kondensacja pary wodnej.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Widzicie, że chociaż profil temperatury nie jest akurat bardzo skomplikowany, to jednak ma tu różne ząbki – tak zwane inwersje temperatury.</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Inwersja temperatury – obszar, w którym temperatura rośnie z wysokością. </a:t>
            </a:r>
            <a:endParaRPr lang="pl-PL" sz="1200" b="0" strike="noStrike" spc="-1">
              <a:solidFill>
                <a:srgbClr val="000000"/>
              </a:solidFill>
              <a:latin typeface="Times New Roman"/>
            </a:endParaRPr>
          </a:p>
        </p:txBody>
      </p:sp>
      <p:sp>
        <p:nvSpPr>
          <p:cNvPr id="662"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1BED6048-693B-4CF1-AE62-476D5FA185E0}" type="slidenum">
              <a:rPr lang="pl-PL" sz="1300" b="0" strike="noStrike" spc="-1">
                <a:solidFill>
                  <a:srgbClr val="000000"/>
                </a:solidFill>
                <a:latin typeface="Times New Roman"/>
                <a:ea typeface="DejaVu Sans"/>
              </a:rPr>
              <a:t>55</a:t>
            </a:fld>
            <a:endParaRPr lang="pl-PL" sz="1300" b="0" strike="noStrike" spc="-1">
              <a:solidFill>
                <a:srgbClr val="FFFFFF"/>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PlaceHolder 1"/>
          <p:cNvSpPr>
            <a:spLocks noGrp="1" noRot="1" noChangeAspect="1"/>
          </p:cNvSpPr>
          <p:nvPr>
            <p:ph type="sldImg"/>
          </p:nvPr>
        </p:nvSpPr>
        <p:spPr>
          <a:xfrm>
            <a:off x="987480" y="766800"/>
            <a:ext cx="5105520" cy="3828960"/>
          </a:xfrm>
          <a:prstGeom prst="rect">
            <a:avLst/>
          </a:prstGeom>
          <a:ln w="0">
            <a:noFill/>
          </a:ln>
        </p:spPr>
      </p:sp>
      <p:sp>
        <p:nvSpPr>
          <p:cNvPr id="664" name="pole tekstowe 663"/>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 teraz wróćmy z powrotem do naszego widma promieniowania Ziemi. Pamiętamy, że mamy tu oprócz widma promieniowania ziemskiego narysowane także widma promieniowania ciał doskonale czarnych. Coś co służy nam do określania przybliżonej temperatury tego, na co patrzymy.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Wyobraźmy sobie teraz, że z orbity spoglądamy na Ziemię i mierzymy promieniowanie o długości 11 mikrometrów i na tej podstawie określamy temperaturę. Wychodzi nam ok. 287K.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 co, jeśli popatrzymy w długości fali ok. 14 mikrometrów? Wtedy zobaczymy temperaturę niższą, 220K.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Jak przed chwilą zobaczyliśmy, temperatura w atmosferze maleje z wysokością. A więc to jest tak, jak byśmy patrzyli na wyższą warstwę w atmosferze.</a:t>
            </a:r>
            <a:endParaRPr lang="pl-PL" sz="1200" b="0" strike="noStrike" spc="-1">
              <a:solidFill>
                <a:srgbClr val="000000"/>
              </a:solidFill>
              <a:latin typeface="Times New Roman"/>
            </a:endParaRPr>
          </a:p>
        </p:txBody>
      </p:sp>
      <p:sp>
        <p:nvSpPr>
          <p:cNvPr id="665"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23842284-12EC-46FF-98A3-33EBAB22BEAD}" type="slidenum">
              <a:rPr lang="pl-PL" sz="1300" b="0" strike="noStrike" spc="-1">
                <a:solidFill>
                  <a:srgbClr val="000000"/>
                </a:solidFill>
                <a:latin typeface="Times New Roman"/>
                <a:ea typeface="DejaVu Sans"/>
              </a:rPr>
              <a:t>56</a:t>
            </a:fld>
            <a:endParaRPr lang="pl-PL" sz="1300" b="0" strike="noStrike" spc="-1">
              <a:solidFill>
                <a:srgbClr val="FFFFFF"/>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Rectangle 9"/>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A682265A-4C05-43AA-BB2A-4EF075BBF271}" type="slidenum">
              <a:rPr lang="pl-PL" sz="1300" b="0" strike="noStrike" spc="-1">
                <a:solidFill>
                  <a:srgbClr val="000000"/>
                </a:solidFill>
                <a:latin typeface="Times New Roman"/>
                <a:ea typeface="DejaVu Sans"/>
              </a:rPr>
              <a:t>7</a:t>
            </a:fld>
            <a:endParaRPr lang="pl-PL" sz="1300" b="0" strike="noStrike" spc="-1">
              <a:solidFill>
                <a:srgbClr val="FFFFFF"/>
              </a:solidFill>
              <a:latin typeface="Calibri"/>
            </a:endParaRPr>
          </a:p>
        </p:txBody>
      </p:sp>
      <p:sp>
        <p:nvSpPr>
          <p:cNvPr id="554" name="PlaceHolder 1"/>
          <p:cNvSpPr>
            <a:spLocks noGrp="1" noRot="1" noChangeAspect="1"/>
          </p:cNvSpPr>
          <p:nvPr>
            <p:ph type="sldImg"/>
          </p:nvPr>
        </p:nvSpPr>
        <p:spPr>
          <a:xfrm>
            <a:off x="1184400" y="982800"/>
            <a:ext cx="4716360" cy="3538440"/>
          </a:xfrm>
          <a:prstGeom prst="rect">
            <a:avLst/>
          </a:prstGeom>
          <a:ln w="0">
            <a:noFill/>
          </a:ln>
        </p:spPr>
      </p:sp>
      <p:sp>
        <p:nvSpPr>
          <p:cNvPr id="555" name="pole tekstowe 554"/>
          <p:cNvSpPr txBox="1"/>
          <p:nvPr/>
        </p:nvSpPr>
        <p:spPr>
          <a:xfrm>
            <a:off x="1096920" y="4863960"/>
            <a:ext cx="4897440" cy="3927600"/>
          </a:xfrm>
          <a:prstGeom prst="rect">
            <a:avLst/>
          </a:prstGeom>
          <a:noFill/>
          <a:ln w="0">
            <a:noFill/>
          </a:ln>
        </p:spPr>
        <p:txBody>
          <a:bodyPr lIns="99000" tIns="49320" rIns="99000" bIns="49320" anchor="t" anchorCtr="1">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Oprócz temperatury i opadów zmieniają się między innymi zasięg pokrywy śnieżnej, zawartość energii cieplnej w oceanie, zasięg lodu morskiego w Arktyce, poziom morza i wiele innych parametrów.</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Jak opisać te skomplikowane zmiany jednym wskaźnikiem?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Uniwersalnym wskaźnikiem, który służy między innymi do porównywania modeli itd. jest </a:t>
            </a:r>
            <a:r>
              <a:rPr lang="pl-PL" sz="1200" b="1" strike="noStrike" spc="-1">
                <a:solidFill>
                  <a:srgbClr val="000000"/>
                </a:solidFill>
                <a:latin typeface="Arial"/>
                <a:ea typeface="Arial"/>
              </a:rPr>
              <a:t>czułość klimatu,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PlaceHolder 1"/>
          <p:cNvSpPr>
            <a:spLocks noGrp="1" noRot="1" noChangeAspect="1"/>
          </p:cNvSpPr>
          <p:nvPr>
            <p:ph type="sldImg"/>
          </p:nvPr>
        </p:nvSpPr>
        <p:spPr>
          <a:xfrm>
            <a:off x="987480" y="766800"/>
            <a:ext cx="5105520" cy="3828960"/>
          </a:xfrm>
          <a:prstGeom prst="rect">
            <a:avLst/>
          </a:prstGeom>
          <a:ln w="0">
            <a:noFill/>
          </a:ln>
        </p:spPr>
      </p:sp>
      <p:sp>
        <p:nvSpPr>
          <p:cNvPr id="667" name="pole tekstowe 666"/>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1" strike="noStrike" spc="-1">
                <a:solidFill>
                  <a:srgbClr val="000000"/>
                </a:solidFill>
                <a:latin typeface="Arial"/>
                <a:ea typeface="Arial"/>
              </a:rPr>
              <a:t>Poziom emisji</a:t>
            </a:r>
            <a:r>
              <a:rPr lang="pl-PL" sz="1200" b="0" strike="noStrike" spc="-1">
                <a:solidFill>
                  <a:srgbClr val="000000"/>
                </a:solidFill>
                <a:latin typeface="Arial"/>
                <a:ea typeface="Arial"/>
              </a:rPr>
              <a:t> – umowna wysokość, z której promieniowanie „wychodzi w kosmos” – </a:t>
            </a:r>
            <a:r>
              <a:rPr lang="pl-PL" sz="1200" b="1" strike="noStrike" spc="-1">
                <a:solidFill>
                  <a:srgbClr val="000000"/>
                </a:solidFill>
                <a:latin typeface="Arial"/>
                <a:ea typeface="Arial"/>
              </a:rPr>
              <a:t>odpowiada wysokości, na której temperatura jest równa temperaturze efektywnej</a:t>
            </a:r>
            <a:r>
              <a:rPr lang="pl-PL" sz="1200" b="0" strike="noStrike" spc="-1">
                <a:solidFill>
                  <a:srgbClr val="000000"/>
                </a:solidFill>
                <a:latin typeface="Arial"/>
                <a:ea typeface="Arial"/>
              </a:rPr>
              <a:t>.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To jest ta „ostatnia warstwa” w naszym modelu wielowarstwowym. </a:t>
            </a:r>
            <a:endParaRPr lang="pl-PL" sz="1200" b="0" strike="noStrike" spc="-1">
              <a:solidFill>
                <a:srgbClr val="000000"/>
              </a:solidFill>
              <a:latin typeface="Times New Roman"/>
            </a:endParaRPr>
          </a:p>
        </p:txBody>
      </p:sp>
      <p:sp>
        <p:nvSpPr>
          <p:cNvPr id="668"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A25612AC-B9DF-4BD1-8DDB-73413A1EEAC7}" type="slidenum">
              <a:rPr lang="pl-PL" sz="1300" b="0" strike="noStrike" spc="-1">
                <a:solidFill>
                  <a:srgbClr val="000000"/>
                </a:solidFill>
                <a:latin typeface="Times New Roman"/>
                <a:ea typeface="DejaVu Sans"/>
              </a:rPr>
              <a:t>57</a:t>
            </a:fld>
            <a:endParaRPr lang="pl-PL" sz="1300" b="0" strike="noStrike" spc="-1">
              <a:solidFill>
                <a:srgbClr val="FFFFFF"/>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PlaceHolder 1"/>
          <p:cNvSpPr>
            <a:spLocks noGrp="1" noRot="1" noChangeAspect="1"/>
          </p:cNvSpPr>
          <p:nvPr>
            <p:ph type="sldImg"/>
          </p:nvPr>
        </p:nvSpPr>
        <p:spPr>
          <a:xfrm>
            <a:off x="987480" y="766800"/>
            <a:ext cx="5105520" cy="3828960"/>
          </a:xfrm>
          <a:prstGeom prst="rect">
            <a:avLst/>
          </a:prstGeom>
          <a:ln w="0">
            <a:noFill/>
          </a:ln>
        </p:spPr>
      </p:sp>
      <p:sp>
        <p:nvSpPr>
          <p:cNvPr id="670" name="pole tekstowe 669"/>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Dodajemy CO2 -&gt; podnosimy poziom emisji.</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Ale to oznacza, że spada temperatura efektywna! Bo przecież tu jest zimniej!</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Ale przecież temperatura efektywna zależy tylko od stałej słonecznej i albedo… To znaczy, że my wytrąciliśmy planetę ze stanu równowagi i ona będzie chciała do niego wrócić.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 żeby temperatura efektywna na nowym poziomie emisji była taka sama jak na starym (T</a:t>
            </a:r>
            <a:r>
              <a:rPr lang="pl-PL" sz="1200" b="0" strike="noStrike" spc="-1" baseline="-33000">
                <a:solidFill>
                  <a:srgbClr val="000000"/>
                </a:solidFill>
                <a:latin typeface="Arial"/>
                <a:ea typeface="Arial"/>
              </a:rPr>
              <a:t>E</a:t>
            </a:r>
            <a:r>
              <a:rPr lang="pl-PL" sz="1200" b="0" strike="noStrike" spc="-1">
                <a:solidFill>
                  <a:srgbClr val="000000"/>
                </a:solidFill>
                <a:latin typeface="Arial"/>
                <a:ea typeface="Arial"/>
              </a:rPr>
              <a:t>), musi się zmienić temperatura na kolejnych piętrach atmosfery.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Aż powierzchni Ziemi.</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671"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484819D3-528C-43AA-BB2F-77C2BC4F9CB6}" type="slidenum">
              <a:rPr lang="pl-PL" sz="1300" b="0" strike="noStrike" spc="-1">
                <a:solidFill>
                  <a:srgbClr val="000000"/>
                </a:solidFill>
                <a:latin typeface="Times New Roman"/>
                <a:ea typeface="DejaVu Sans"/>
              </a:rPr>
              <a:t>58</a:t>
            </a:fld>
            <a:endParaRPr lang="pl-PL" sz="1300" b="0" strike="noStrike" spc="-1">
              <a:solidFill>
                <a:srgbClr val="FFFFFF"/>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PlaceHolder 1"/>
          <p:cNvSpPr>
            <a:spLocks noGrp="1" noRot="1" noChangeAspect="1"/>
          </p:cNvSpPr>
          <p:nvPr>
            <p:ph type="sldImg"/>
          </p:nvPr>
        </p:nvSpPr>
        <p:spPr>
          <a:xfrm>
            <a:off x="987480" y="766800"/>
            <a:ext cx="5105520" cy="3828960"/>
          </a:xfrm>
          <a:prstGeom prst="rect">
            <a:avLst/>
          </a:prstGeom>
          <a:ln w="0">
            <a:noFill/>
          </a:ln>
        </p:spPr>
      </p:sp>
      <p:sp>
        <p:nvSpPr>
          <p:cNvPr id="673" name="pole tekstowe 672"/>
          <p:cNvSpPr txBox="1"/>
          <p:nvPr/>
        </p:nvSpPr>
        <p:spPr>
          <a:xfrm>
            <a:off x="708120" y="4856040"/>
            <a:ext cx="5664240" cy="4595760"/>
          </a:xfrm>
          <a:prstGeom prst="rect">
            <a:avLst/>
          </a:prstGeom>
          <a:noFill/>
          <a:ln w="0">
            <a:noFill/>
          </a:ln>
        </p:spPr>
        <p:txBody>
          <a:bodyPr lIns="99000" tIns="49320" rIns="99000" bIns="49320" anchor="t">
            <a:noAutofit/>
          </a:bodyPr>
          <a:lstStyle/>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Gdyby powietrze było nieściśliwe, to mielibyśmy temperaturę stałą z wysokością, czyli gradient zerowy. </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Wtedy temperatura efektywna byłaby taka sama jak temperatura powierzchni Ziemi.</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674"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F0EBB1C7-B5A8-49C3-8C66-F54C2F5A0FB1}" type="slidenum">
              <a:rPr lang="pl-PL" sz="1300" b="0" strike="noStrike" spc="-1">
                <a:solidFill>
                  <a:srgbClr val="000000"/>
                </a:solidFill>
                <a:latin typeface="Times New Roman"/>
                <a:ea typeface="DejaVu Sans"/>
              </a:rPr>
              <a:t>59</a:t>
            </a:fld>
            <a:endParaRPr lang="pl-PL" sz="1300" b="0" strike="noStrike" spc="-1">
              <a:solidFill>
                <a:srgbClr val="FFFFFF"/>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PlaceHolder 1"/>
          <p:cNvSpPr>
            <a:spLocks noGrp="1" noRot="1" noChangeAspect="1"/>
          </p:cNvSpPr>
          <p:nvPr>
            <p:ph type="sldImg"/>
          </p:nvPr>
        </p:nvSpPr>
        <p:spPr>
          <a:xfrm>
            <a:off x="987480" y="766800"/>
            <a:ext cx="5105520" cy="3828960"/>
          </a:xfrm>
          <a:prstGeom prst="rect">
            <a:avLst/>
          </a:prstGeom>
          <a:ln w="0">
            <a:noFill/>
          </a:ln>
        </p:spPr>
      </p:sp>
      <p:sp>
        <p:nvSpPr>
          <p:cNvPr id="676" name="pole tekstowe 675"/>
          <p:cNvSpPr txBox="1"/>
          <p:nvPr/>
        </p:nvSpPr>
        <p:spPr>
          <a:xfrm>
            <a:off x="708120" y="4856040"/>
            <a:ext cx="5664240" cy="4595760"/>
          </a:xfrm>
          <a:prstGeom prst="rect">
            <a:avLst/>
          </a:prstGeom>
          <a:noFill/>
          <a:ln w="0">
            <a:noFill/>
          </a:ln>
        </p:spPr>
        <p:txBody>
          <a:bodyPr lIns="99000" tIns="49320" rIns="99000" bIns="49320" anchor="t">
            <a:noAutofit/>
          </a:bodyPr>
          <a:lstStyle/>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Weźmy sobie ciepły letni dzień, z temperaturą 27C czyli 300K na powierzchni Ziemi. </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Zobaczmy, jaki strumień promieniowania mamy wtedy na szczycie atmosfery. Okazuje się, że 301,5 W/m2.</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677"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3C79D582-EDE1-4E94-B2AD-24D02F78CEEE}" type="slidenum">
              <a:rPr lang="pl-PL" sz="1300" b="0" strike="noStrike" spc="-1">
                <a:solidFill>
                  <a:srgbClr val="000000"/>
                </a:solidFill>
                <a:latin typeface="Times New Roman"/>
                <a:ea typeface="DejaVu Sans"/>
              </a:rPr>
              <a:t>60</a:t>
            </a:fld>
            <a:endParaRPr lang="pl-PL" sz="1300" b="0" strike="noStrike" spc="-1">
              <a:solidFill>
                <a:srgbClr val="FFFFFF"/>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987480" y="766800"/>
            <a:ext cx="5105520" cy="3828960"/>
          </a:xfrm>
          <a:prstGeom prst="rect">
            <a:avLst/>
          </a:prstGeom>
          <a:ln w="0">
            <a:noFill/>
          </a:ln>
        </p:spPr>
      </p:sp>
      <p:sp>
        <p:nvSpPr>
          <p:cNvPr id="679" name="pole tekstowe 678"/>
          <p:cNvSpPr txBox="1"/>
          <p:nvPr/>
        </p:nvSpPr>
        <p:spPr>
          <a:xfrm>
            <a:off x="708120" y="4856040"/>
            <a:ext cx="5664240" cy="4595760"/>
          </a:xfrm>
          <a:prstGeom prst="rect">
            <a:avLst/>
          </a:prstGeom>
          <a:noFill/>
          <a:ln w="0">
            <a:noFill/>
          </a:ln>
        </p:spPr>
        <p:txBody>
          <a:bodyPr lIns="99000" tIns="49320" rIns="99000" bIns="49320" anchor="t">
            <a:noAutofit/>
          </a:bodyPr>
          <a:lstStyle/>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Mamy nasze dane. </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Policzmy teraz, jaka jest temperatura na poziomie emisji w taki dzień. Jak? Korzystając z prawda Stefana Boltzmanna. Wychodzi nam ok. 270K. </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Czyli mniej niż na powierzchni.</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Policzmy teraz, jaka jest wysokość poziomu emisji. Jak to zrobić? </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No, znamy temperaturę na powierzchni Ziemi, znamy temperaturę na poziomie emisji i gradient. Możemy więc napisać… i po przekształceniu dostajemy…</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680"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30D4B040-F547-40ED-B96F-78861EE400F2}" type="slidenum">
              <a:rPr lang="pl-PL" sz="1300" b="0" strike="noStrike" spc="-1">
                <a:solidFill>
                  <a:srgbClr val="000000"/>
                </a:solidFill>
                <a:latin typeface="Times New Roman"/>
                <a:ea typeface="DejaVu Sans"/>
              </a:rPr>
              <a:t>61</a:t>
            </a:fld>
            <a:endParaRPr lang="pl-PL" sz="1300" b="0" strike="noStrike" spc="-1">
              <a:solidFill>
                <a:srgbClr val="FFFFFF"/>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987480" y="766800"/>
            <a:ext cx="5105520" cy="3828960"/>
          </a:xfrm>
          <a:prstGeom prst="rect">
            <a:avLst/>
          </a:prstGeom>
          <a:ln w="0">
            <a:noFill/>
          </a:ln>
        </p:spPr>
      </p:sp>
      <p:sp>
        <p:nvSpPr>
          <p:cNvPr id="682" name="pole tekstowe 681"/>
          <p:cNvSpPr txBox="1"/>
          <p:nvPr/>
        </p:nvSpPr>
        <p:spPr>
          <a:xfrm>
            <a:off x="708120" y="4856040"/>
            <a:ext cx="5664240" cy="4595760"/>
          </a:xfrm>
          <a:prstGeom prst="rect">
            <a:avLst/>
          </a:prstGeom>
          <a:noFill/>
          <a:ln w="0">
            <a:noFill/>
          </a:ln>
        </p:spPr>
        <p:txBody>
          <a:bodyPr lIns="99000" tIns="49320" rIns="99000" bIns="49320" anchor="t">
            <a:noAutofit/>
          </a:bodyPr>
          <a:lstStyle/>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Tym razem wychodzi nam strumień 298 W/m</a:t>
            </a:r>
            <a:r>
              <a:rPr lang="pl-PL" sz="1200" b="0" strike="noStrike" spc="-1" baseline="33000">
                <a:solidFill>
                  <a:srgbClr val="000000"/>
                </a:solidFill>
                <a:latin typeface="Arial"/>
              </a:rPr>
              <a:t>2</a:t>
            </a:r>
            <a:r>
              <a:rPr lang="pl-PL" sz="1200" b="0" strike="noStrike" spc="-1">
                <a:solidFill>
                  <a:srgbClr val="000000"/>
                </a:solidFill>
                <a:latin typeface="Arial"/>
              </a:rPr>
              <a:t>.</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683"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BA87B147-8AEA-423A-A7F4-0ABEDA095D4F}" type="slidenum">
              <a:rPr lang="pl-PL" sz="1300" b="0" strike="noStrike" spc="-1">
                <a:solidFill>
                  <a:srgbClr val="000000"/>
                </a:solidFill>
                <a:latin typeface="Times New Roman"/>
                <a:ea typeface="DejaVu Sans"/>
              </a:rPr>
              <a:t>62</a:t>
            </a:fld>
            <a:endParaRPr lang="pl-PL" sz="1300" b="0" strike="noStrike" spc="-1">
              <a:solidFill>
                <a:srgbClr val="FFFFFF"/>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987480" y="766800"/>
            <a:ext cx="5105520" cy="3828960"/>
          </a:xfrm>
          <a:prstGeom prst="rect">
            <a:avLst/>
          </a:prstGeom>
          <a:ln w="0">
            <a:noFill/>
          </a:ln>
        </p:spPr>
      </p:sp>
      <p:sp>
        <p:nvSpPr>
          <p:cNvPr id="685" name="pole tekstowe 684"/>
          <p:cNvSpPr txBox="1"/>
          <p:nvPr/>
        </p:nvSpPr>
        <p:spPr>
          <a:xfrm>
            <a:off x="708120" y="4856040"/>
            <a:ext cx="5664240" cy="4595760"/>
          </a:xfrm>
          <a:prstGeom prst="rect">
            <a:avLst/>
          </a:prstGeom>
          <a:noFill/>
          <a:ln w="0">
            <a:noFill/>
          </a:ln>
        </p:spPr>
        <p:txBody>
          <a:bodyPr lIns="99000" tIns="49320" rIns="99000" bIns="49320" anchor="t">
            <a:noAutofit/>
          </a:bodyPr>
          <a:lstStyle/>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Postępujemy teraz podobnie jak poprzednio. </a:t>
            </a:r>
            <a:r>
              <a:t/>
            </a:r>
            <a:br/>
            <a:r>
              <a:rPr lang="pl-PL" sz="1200" b="0" strike="noStrike" spc="-1">
                <a:solidFill>
                  <a:srgbClr val="000000"/>
                </a:solidFill>
                <a:latin typeface="Arial"/>
              </a:rPr>
              <a:t>Obliczamy temperaturę poziomu emisji – wychodzi nam nieco niższa niż poprzednio. </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Wysokość poziomu emisji: ok. 100 metrów wyższa. </a:t>
            </a: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686"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8F9530CC-21C5-47D6-ACB7-4C57D1668225}" type="slidenum">
              <a:rPr lang="pl-PL" sz="1300" b="0" strike="noStrike" spc="-1">
                <a:solidFill>
                  <a:srgbClr val="000000"/>
                </a:solidFill>
                <a:latin typeface="Times New Roman"/>
                <a:ea typeface="DejaVu Sans"/>
              </a:rPr>
              <a:t>63</a:t>
            </a:fld>
            <a:endParaRPr lang="pl-PL" sz="1300" b="0" strike="noStrike" spc="-1">
              <a:solidFill>
                <a:srgbClr val="FFFFFF"/>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987480" y="766800"/>
            <a:ext cx="5105520" cy="3828960"/>
          </a:xfrm>
          <a:prstGeom prst="rect">
            <a:avLst/>
          </a:prstGeom>
          <a:ln w="0">
            <a:noFill/>
          </a:ln>
        </p:spPr>
      </p:sp>
      <p:sp>
        <p:nvSpPr>
          <p:cNvPr id="688" name="pole tekstowe 687"/>
          <p:cNvSpPr txBox="1"/>
          <p:nvPr/>
        </p:nvSpPr>
        <p:spPr>
          <a:xfrm>
            <a:off x="708120" y="4856040"/>
            <a:ext cx="5664240" cy="4595760"/>
          </a:xfrm>
          <a:prstGeom prst="rect">
            <a:avLst/>
          </a:prstGeom>
          <a:noFill/>
          <a:ln w="0">
            <a:noFill/>
          </a:ln>
        </p:spPr>
        <p:txBody>
          <a:bodyPr lIns="99000" tIns="49320" rIns="99000" bIns="49320" anchor="t">
            <a:noAutofit/>
          </a:bodyPr>
          <a:lstStyle/>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689"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35538494-9E42-4F64-8983-F74E5A1AF089}" type="slidenum">
              <a:rPr lang="pl-PL" sz="1300" b="0" strike="noStrike" spc="-1">
                <a:solidFill>
                  <a:srgbClr val="000000"/>
                </a:solidFill>
                <a:latin typeface="Times New Roman"/>
                <a:ea typeface="DejaVu Sans"/>
              </a:rPr>
              <a:t>64</a:t>
            </a:fld>
            <a:endParaRPr lang="pl-PL" sz="1300" b="0" strike="noStrike" spc="-1">
              <a:solidFill>
                <a:srgbClr val="FFFFFF"/>
              </a:solidFill>
              <a:latin typeface="Calibri"/>
            </a:endParaRPr>
          </a:p>
        </p:txBody>
      </p:sp>
      <p:sp>
        <p:nvSpPr>
          <p:cNvPr id="690" name="pole tekstowe 689"/>
          <p:cNvSpPr txBox="1"/>
          <p:nvPr/>
        </p:nvSpPr>
        <p:spPr>
          <a:xfrm>
            <a:off x="708120" y="4856040"/>
            <a:ext cx="5664240" cy="4595760"/>
          </a:xfrm>
          <a:prstGeom prst="rect">
            <a:avLst/>
          </a:prstGeom>
          <a:noFill/>
          <a:ln w="0">
            <a:noFill/>
          </a:ln>
        </p:spPr>
        <p:txBody>
          <a:bodyPr lIns="99000" tIns="49320" rIns="99000" bIns="49320" anchor="t">
            <a:noAutofit/>
          </a:bodyPr>
          <a:lstStyle/>
          <a:p>
            <a:pPr>
              <a:spcBef>
                <a:spcPts val="44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rPr>
              <a:t>Czyli podwojenie koncentracji CO</a:t>
            </a:r>
            <a:r>
              <a:rPr lang="pl-PL" sz="1200" b="0" strike="noStrike" spc="-1" baseline="-33000">
                <a:solidFill>
                  <a:srgbClr val="000000"/>
                </a:solidFill>
                <a:latin typeface="Arial"/>
              </a:rPr>
              <a:t>2</a:t>
            </a:r>
            <a:r>
              <a:rPr lang="pl-PL" sz="1200" b="0" strike="noStrike" spc="-1">
                <a:solidFill>
                  <a:srgbClr val="000000"/>
                </a:solidFill>
                <a:latin typeface="Arial"/>
              </a:rPr>
              <a:t> w naszym ciepłym, letnim dniu powoduje zmianę temperatury na powierzchni Ziemi rzędu 0,6K. </a:t>
            </a:r>
            <a:endParaRPr lang="pl-PL"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PlaceHolder 1"/>
          <p:cNvSpPr>
            <a:spLocks noGrp="1" noRot="1" noChangeAspect="1"/>
          </p:cNvSpPr>
          <p:nvPr>
            <p:ph type="sldImg"/>
          </p:nvPr>
        </p:nvSpPr>
        <p:spPr>
          <a:xfrm>
            <a:off x="987425" y="766763"/>
            <a:ext cx="5105400" cy="3829050"/>
          </a:xfrm>
          <a:prstGeom prst="rect">
            <a:avLst/>
          </a:prstGeom>
          <a:ln w="0">
            <a:noFill/>
          </a:ln>
        </p:spPr>
      </p:sp>
      <p:sp>
        <p:nvSpPr>
          <p:cNvPr id="560" name="pole tekstowe 559"/>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Można się zastanawiać, czemu akurat wybraliśmy sobie „podwojenie koncentracji CO2”?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Skorzystajmy z modelu, który oblicza np. promieniowanie emitowane przez Ziemię w kosmos. Model ten dostępny jest w internecie i będą się Państwo mogli sami pobawić. Z lewej strony wprowadzamy ustawienia. Nas najbardziej będzie interesować okienko dla dwutlenku węgla – inne pozostawimy bez zmian. Oprócz koncentracji gazów cieplarnianych można tu sobie wybrać porę roku, strefę klimatyczną (my wybraliśmy szerokości umiarkowane latem) i to, czy sprawdzamy strumień promieniowania w górę czy w dół. My wybieramy czujnik ustawiony na wysokości 70km i skierowany w dół. Patrzymy więc de facto na strumień promieniowania podczerwonego wychodzącego z atmosfery.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Na wykresie widzimy widmo promieniowania ziemskiego czyli intensywność promieniowania dla poszczególnych długości fal. Dla porównania są tu wykreślone widma promieniowania ciał doskonale czarnych o różnych temperaturach. I zobaczcie, że Ziemia promieniuje mniej więcej jak ciało doskonale czarne o temperaturze między 240 a 287 K.</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Zacznijmy od fikcyjnego założenia, jakoby w atmosferze nie było żadnego dwutlenku węgla </a:t>
            </a:r>
            <a:endParaRPr lang="pl-PL" sz="1200" b="0" strike="noStrike" spc="-1">
              <a:solidFill>
                <a:srgbClr val="000000"/>
              </a:solidFill>
              <a:latin typeface="Times New Roman"/>
            </a:endParaRPr>
          </a:p>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200" b="0" strike="noStrike" spc="-1">
              <a:solidFill>
                <a:srgbClr val="000000"/>
              </a:solidFill>
              <a:latin typeface="Times New Roman"/>
            </a:endParaRPr>
          </a:p>
        </p:txBody>
      </p:sp>
      <p:sp>
        <p:nvSpPr>
          <p:cNvPr id="561"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90C8ED30-0E46-4722-B9B1-17472CE9877B}" type="slidenum">
              <a:rPr lang="pl-PL" sz="1300" b="0" strike="noStrike" spc="-1">
                <a:solidFill>
                  <a:srgbClr val="000000"/>
                </a:solidFill>
                <a:latin typeface="Times New Roman"/>
                <a:ea typeface="DejaVu Sans"/>
              </a:rPr>
              <a:t>20</a:t>
            </a:fld>
            <a:endParaRPr lang="pl-PL" sz="1300" b="0" strike="noStrike" spc="-1">
              <a:solidFill>
                <a:srgbClr val="FFFFFF"/>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PlaceHolder 1"/>
          <p:cNvSpPr>
            <a:spLocks noGrp="1" noRot="1" noChangeAspect="1"/>
          </p:cNvSpPr>
          <p:nvPr>
            <p:ph type="sldImg"/>
          </p:nvPr>
        </p:nvSpPr>
        <p:spPr>
          <a:xfrm>
            <a:off x="987480" y="766800"/>
            <a:ext cx="5105520" cy="3828960"/>
          </a:xfrm>
          <a:prstGeom prst="rect">
            <a:avLst/>
          </a:prstGeom>
          <a:ln w="0">
            <a:noFill/>
          </a:ln>
        </p:spPr>
      </p:sp>
      <p:sp>
        <p:nvSpPr>
          <p:cNvPr id="563" name="pole tekstowe 562"/>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Narysujmy sobie wykres, na którym będziemy zaznaczać, jak zmienia się strumień promieniowania.</a:t>
            </a:r>
            <a:endParaRPr lang="pl-PL" sz="1200" b="0" strike="noStrike" spc="-1">
              <a:solidFill>
                <a:srgbClr val="000000"/>
              </a:solidFill>
              <a:latin typeface="Times New Roman"/>
            </a:endParaRPr>
          </a:p>
        </p:txBody>
      </p:sp>
      <p:sp>
        <p:nvSpPr>
          <p:cNvPr id="564"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03785733-3B1A-4E19-82AB-C44104A56602}" type="slidenum">
              <a:rPr lang="pl-PL" sz="1300" b="0" strike="noStrike" spc="-1">
                <a:solidFill>
                  <a:srgbClr val="000000"/>
                </a:solidFill>
                <a:latin typeface="Times New Roman"/>
                <a:ea typeface="DejaVu Sans"/>
              </a:rPr>
              <a:t>21</a:t>
            </a:fld>
            <a:endParaRPr lang="pl-PL" sz="1300" b="0" strike="noStrike" spc="-1">
              <a:solidFill>
                <a:srgbClr val="FFFFFF"/>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PlaceHolder 1"/>
          <p:cNvSpPr>
            <a:spLocks noGrp="1" noRot="1" noChangeAspect="1"/>
          </p:cNvSpPr>
          <p:nvPr>
            <p:ph type="sldImg"/>
          </p:nvPr>
        </p:nvSpPr>
        <p:spPr>
          <a:xfrm>
            <a:off x="987480" y="766800"/>
            <a:ext cx="5105520" cy="3828960"/>
          </a:xfrm>
          <a:prstGeom prst="rect">
            <a:avLst/>
          </a:prstGeom>
          <a:ln w="0">
            <a:noFill/>
          </a:ln>
        </p:spPr>
      </p:sp>
      <p:sp>
        <p:nvSpPr>
          <p:cNvPr id="566" name="pole tekstowe 565"/>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Zacznijmy skromnie – od jednej cząsteczki CO2 na milion. </a:t>
            </a:r>
            <a:r>
              <a:t/>
            </a:r>
            <a:br/>
            <a:r>
              <a:rPr lang="pl-PL" sz="1200" b="0" strike="noStrike" spc="-1">
                <a:solidFill>
                  <a:srgbClr val="000000"/>
                </a:solidFill>
                <a:latin typeface="Arial"/>
                <a:ea typeface="Arial"/>
              </a:rPr>
              <a:t>Okazuje się, ze oznacza to całkiem spory spadek w strumieniu promieniowania </a:t>
            </a:r>
            <a:r>
              <a:t/>
            </a:r>
            <a:br/>
            <a:r>
              <a:rPr lang="pl-PL" sz="1200" b="0" strike="noStrike" spc="-1">
                <a:solidFill>
                  <a:srgbClr val="000000"/>
                </a:solidFill>
                <a:latin typeface="Arial"/>
                <a:ea typeface="Arial"/>
              </a:rPr>
              <a:t>– do ok. 305 W/m2.</a:t>
            </a:r>
            <a:endParaRPr lang="pl-PL" sz="1200" b="0" strike="noStrike" spc="-1">
              <a:solidFill>
                <a:srgbClr val="000000"/>
              </a:solidFill>
              <a:latin typeface="Times New Roman"/>
            </a:endParaRPr>
          </a:p>
        </p:txBody>
      </p:sp>
      <p:sp>
        <p:nvSpPr>
          <p:cNvPr id="567"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8FECD6B5-40B3-4A5A-B27D-276EA96EE964}" type="slidenum">
              <a:rPr lang="pl-PL" sz="1300" b="0" strike="noStrike" spc="-1">
                <a:solidFill>
                  <a:srgbClr val="000000"/>
                </a:solidFill>
                <a:latin typeface="Times New Roman"/>
                <a:ea typeface="DejaVu Sans"/>
              </a:rPr>
              <a:t>22</a:t>
            </a:fld>
            <a:endParaRPr lang="pl-PL" sz="1300" b="0" strike="noStrike" spc="-1">
              <a:solidFill>
                <a:srgbClr val="FFFFFF"/>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PlaceHolder 1"/>
          <p:cNvSpPr>
            <a:spLocks noGrp="1" noRot="1" noChangeAspect="1"/>
          </p:cNvSpPr>
          <p:nvPr>
            <p:ph type="sldImg"/>
          </p:nvPr>
        </p:nvSpPr>
        <p:spPr>
          <a:xfrm>
            <a:off x="987480" y="766800"/>
            <a:ext cx="5105520" cy="3828960"/>
          </a:xfrm>
          <a:prstGeom prst="rect">
            <a:avLst/>
          </a:prstGeom>
          <a:ln w="0">
            <a:noFill/>
          </a:ln>
        </p:spPr>
      </p:sp>
      <p:sp>
        <p:nvSpPr>
          <p:cNvPr id="569" name="pole tekstowe 568"/>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Każda molekuła, która lata sobie w powietrzu, wykonuje jednocześnie jakieś ruchy. Oscyluje, kręci się, obraca, robi fikołki. Każdy taki stan związany jest z określoną energią. I żeby przeskoczyć z jednego do drugiego, potrzeba pochłonąć lub wyemitować konkretną ilość energii. Dlatego cząsteczki pochłaniają fale o konkretnych długościach, bo konkretna długość fali to konkretna energia fotonu. </a:t>
            </a:r>
            <a:endParaRPr lang="pl-PL" sz="1200" b="0" strike="noStrike" spc="-1">
              <a:solidFill>
                <a:srgbClr val="000000"/>
              </a:solidFill>
              <a:latin typeface="Times New Roman"/>
            </a:endParaRPr>
          </a:p>
          <a:p>
            <a:pPr>
              <a:lnSpc>
                <a:spcPct val="90000"/>
              </a:lnSpc>
              <a:spcBef>
                <a:spcPts val="561"/>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Ale jeśli cząsteczek gazu robi się więcej i więcej, to rośnie prawdopodobieństwo, że będą się one zderzać. A to znaczy, że mogą pochłonąć także fotony o innych energiach niż te podstawowe – bo jest duże prawdopodobieństwo, że nadmiar oddadzą kolegom i koleżankom. </a:t>
            </a:r>
            <a:endParaRPr lang="pl-PL" sz="1200" b="0" strike="noStrike" spc="-1">
              <a:solidFill>
                <a:srgbClr val="000000"/>
              </a:solidFill>
              <a:latin typeface="Times New Roman"/>
            </a:endParaRPr>
          </a:p>
        </p:txBody>
      </p:sp>
      <p:sp>
        <p:nvSpPr>
          <p:cNvPr id="570"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D7EDBBCE-4B28-4086-960F-F99AF5B25748}" type="slidenum">
              <a:rPr lang="pl-PL" sz="1300" b="0" strike="noStrike" spc="-1">
                <a:solidFill>
                  <a:srgbClr val="000000"/>
                </a:solidFill>
                <a:latin typeface="Times New Roman"/>
                <a:ea typeface="DejaVu Sans"/>
              </a:rPr>
              <a:t>23</a:t>
            </a:fld>
            <a:endParaRPr lang="pl-PL" sz="1300" b="0" strike="noStrike" spc="-1">
              <a:solidFill>
                <a:srgbClr val="FFFFFF"/>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PlaceHolder 1"/>
          <p:cNvSpPr>
            <a:spLocks noGrp="1" noRot="1" noChangeAspect="1"/>
          </p:cNvSpPr>
          <p:nvPr>
            <p:ph type="sldImg"/>
          </p:nvPr>
        </p:nvSpPr>
        <p:spPr>
          <a:xfrm>
            <a:off x="987480" y="766800"/>
            <a:ext cx="5105520" cy="3828960"/>
          </a:xfrm>
          <a:prstGeom prst="rect">
            <a:avLst/>
          </a:prstGeom>
          <a:ln w="0">
            <a:noFill/>
          </a:ln>
        </p:spPr>
      </p:sp>
      <p:sp>
        <p:nvSpPr>
          <p:cNvPr id="572" name="pole tekstowe 571"/>
          <p:cNvSpPr txBox="1"/>
          <p:nvPr/>
        </p:nvSpPr>
        <p:spPr>
          <a:xfrm>
            <a:off x="708120" y="4856040"/>
            <a:ext cx="5664240" cy="4595760"/>
          </a:xfrm>
          <a:prstGeom prst="rect">
            <a:avLst/>
          </a:prstGeom>
          <a:noFill/>
          <a:ln w="0">
            <a:noFill/>
          </a:ln>
        </p:spPr>
        <p:txBody>
          <a:bodyPr lIns="99000" tIns="49320" rIns="99000" bIns="49320" anchor="t">
            <a:noAutofit/>
          </a:bodyPr>
          <a:lstStyle/>
          <a:p>
            <a:pPr>
              <a:lnSpc>
                <a:spcPct val="100000"/>
              </a:lnSpc>
              <a:spcBef>
                <a:spcPts val="5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a:solidFill>
                  <a:srgbClr val="000000"/>
                </a:solidFill>
                <a:latin typeface="Arial"/>
                <a:ea typeface="Arial"/>
              </a:rPr>
              <a:t>Idziemy dalej: 2ppm. Zauważcie, jak pogłębił nam się tutaj dołek w okolicach 15 mikronów. </a:t>
            </a:r>
            <a:r>
              <a:t/>
            </a:r>
            <a:br/>
            <a:r>
              <a:rPr lang="pl-PL" sz="1200" b="0" strike="noStrike" spc="-1">
                <a:solidFill>
                  <a:srgbClr val="000000"/>
                </a:solidFill>
                <a:latin typeface="Arial"/>
                <a:ea typeface="Arial"/>
              </a:rPr>
              <a:t>Gdybyśmy ustawili na orbicie satelitę mierzącego ilość promieniowania docierającego od strony Ziemi i kazali mu zgadywać temperaturę na tej podstawie, to gdyby patrzył w długości fali 15 mikronów to by mu wyszła dużo niższa temperatura.</a:t>
            </a:r>
            <a:endParaRPr lang="pl-PL" sz="1200" b="0" strike="noStrike" spc="-1">
              <a:solidFill>
                <a:srgbClr val="000000"/>
              </a:solidFill>
              <a:latin typeface="Times New Roman"/>
            </a:endParaRPr>
          </a:p>
        </p:txBody>
      </p:sp>
      <p:sp>
        <p:nvSpPr>
          <p:cNvPr id="573" name="Symbol zastępczy numeru slajdu 3"/>
          <p:cNvSpPr/>
          <p:nvPr/>
        </p:nvSpPr>
        <p:spPr>
          <a:xfrm>
            <a:off x="4013280" y="9709200"/>
            <a:ext cx="3065400" cy="506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9000" tIns="49320" rIns="99000" bIns="49320" anchor="b">
            <a:no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E9ACF786-C287-4BAB-8E45-B23D261262C5}" type="slidenum">
              <a:rPr lang="pl-PL" sz="1300" b="0" strike="noStrike" spc="-1">
                <a:solidFill>
                  <a:srgbClr val="000000"/>
                </a:solidFill>
                <a:latin typeface="Times New Roman"/>
                <a:ea typeface="DejaVu Sans"/>
              </a:rPr>
              <a:t>24</a:t>
            </a:fld>
            <a:endParaRPr lang="pl-PL" sz="1300" b="0" strike="noStrike" spc="-1">
              <a:solidFill>
                <a:srgbClr val="FFFFFF"/>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27" name="PlaceHolder 2"/>
          <p:cNvSpPr>
            <a:spLocks noGrp="1"/>
          </p:cNvSpPr>
          <p:nvPr>
            <p:ph/>
          </p:nvPr>
        </p:nvSpPr>
        <p:spPr>
          <a:xfrm>
            <a:off x="671040" y="19065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28" name="PlaceHolder 3"/>
          <p:cNvSpPr>
            <a:spLocks noGrp="1"/>
          </p:cNvSpPr>
          <p:nvPr>
            <p:ph/>
          </p:nvPr>
        </p:nvSpPr>
        <p:spPr>
          <a:xfrm>
            <a:off x="671040" y="39837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30"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31"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32" name="PlaceHolder 4"/>
          <p:cNvSpPr>
            <a:spLocks noGrp="1"/>
          </p:cNvSpPr>
          <p:nvPr>
            <p:ph/>
          </p:nvPr>
        </p:nvSpPr>
        <p:spPr>
          <a:xfrm>
            <a:off x="67104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33" name="PlaceHolder 5"/>
          <p:cNvSpPr>
            <a:spLocks noGrp="1"/>
          </p:cNvSpPr>
          <p:nvPr>
            <p:ph/>
          </p:nvPr>
        </p:nvSpPr>
        <p:spPr>
          <a:xfrm>
            <a:off x="467172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35" name="PlaceHolder 2"/>
          <p:cNvSpPr>
            <a:spLocks noGrp="1"/>
          </p:cNvSpPr>
          <p:nvPr>
            <p:ph/>
          </p:nvPr>
        </p:nvSpPr>
        <p:spPr>
          <a:xfrm>
            <a:off x="67104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36" name="PlaceHolder 3"/>
          <p:cNvSpPr>
            <a:spLocks noGrp="1"/>
          </p:cNvSpPr>
          <p:nvPr>
            <p:ph/>
          </p:nvPr>
        </p:nvSpPr>
        <p:spPr>
          <a:xfrm>
            <a:off x="331092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37" name="PlaceHolder 4"/>
          <p:cNvSpPr>
            <a:spLocks noGrp="1"/>
          </p:cNvSpPr>
          <p:nvPr>
            <p:ph/>
          </p:nvPr>
        </p:nvSpPr>
        <p:spPr>
          <a:xfrm>
            <a:off x="595080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38" name="PlaceHolder 5"/>
          <p:cNvSpPr>
            <a:spLocks noGrp="1"/>
          </p:cNvSpPr>
          <p:nvPr>
            <p:ph/>
          </p:nvPr>
        </p:nvSpPr>
        <p:spPr>
          <a:xfrm>
            <a:off x="67104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39" name="PlaceHolder 6"/>
          <p:cNvSpPr>
            <a:spLocks noGrp="1"/>
          </p:cNvSpPr>
          <p:nvPr>
            <p:ph/>
          </p:nvPr>
        </p:nvSpPr>
        <p:spPr>
          <a:xfrm>
            <a:off x="331092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40" name="PlaceHolder 7"/>
          <p:cNvSpPr>
            <a:spLocks noGrp="1"/>
          </p:cNvSpPr>
          <p:nvPr>
            <p:ph/>
          </p:nvPr>
        </p:nvSpPr>
        <p:spPr>
          <a:xfrm>
            <a:off x="595080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47" name="PlaceHolder 2"/>
          <p:cNvSpPr>
            <a:spLocks noGrp="1"/>
          </p:cNvSpPr>
          <p:nvPr>
            <p:ph type="subTitle"/>
          </p:nvPr>
        </p:nvSpPr>
        <p:spPr>
          <a:xfrm>
            <a:off x="671040" y="1906560"/>
            <a:ext cx="7807320" cy="3976560"/>
          </a:xfrm>
          <a:prstGeom prst="rect">
            <a:avLst/>
          </a:prstGeom>
          <a:noFill/>
          <a:ln w="0">
            <a:noFill/>
          </a:ln>
        </p:spPr>
        <p:txBody>
          <a:bodyPr lIns="0" tIns="0" rIns="0" bIns="0" anchor="ctr">
            <a:noAutofit/>
          </a:bodyPr>
          <a:lstStyle/>
          <a:p>
            <a:pPr algn="ctr">
              <a:spcAft>
                <a:spcPts val="1287"/>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9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49" name="PlaceHolder 2"/>
          <p:cNvSpPr>
            <a:spLocks noGrp="1"/>
          </p:cNvSpPr>
          <p:nvPr>
            <p:ph/>
          </p:nvPr>
        </p:nvSpPr>
        <p:spPr>
          <a:xfrm>
            <a:off x="671040" y="1906560"/>
            <a:ext cx="780732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51" name="PlaceHolder 2"/>
          <p:cNvSpPr>
            <a:spLocks noGrp="1"/>
          </p:cNvSpPr>
          <p:nvPr>
            <p:ph/>
          </p:nvPr>
        </p:nvSpPr>
        <p:spPr>
          <a:xfrm>
            <a:off x="67104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52" name="PlaceHolder 3"/>
          <p:cNvSpPr>
            <a:spLocks noGrp="1"/>
          </p:cNvSpPr>
          <p:nvPr>
            <p:ph/>
          </p:nvPr>
        </p:nvSpPr>
        <p:spPr>
          <a:xfrm>
            <a:off x="467172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71040" y="569520"/>
            <a:ext cx="7807320" cy="5299560"/>
          </a:xfrm>
          <a:prstGeom prst="rect">
            <a:avLst/>
          </a:prstGeom>
          <a:noFill/>
          <a:ln w="0">
            <a:noFill/>
          </a:ln>
        </p:spPr>
        <p:txBody>
          <a:bodyPr lIns="0" tIns="0" rIns="0" bIns="0" anchor="ctr">
            <a:noAutofit/>
          </a:bodyPr>
          <a:lstStyle/>
          <a:p>
            <a:pPr algn="ctr">
              <a:spcAft>
                <a:spcPts val="1287"/>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9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56"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57" name="PlaceHolder 3"/>
          <p:cNvSpPr>
            <a:spLocks noGrp="1"/>
          </p:cNvSpPr>
          <p:nvPr>
            <p:ph/>
          </p:nvPr>
        </p:nvSpPr>
        <p:spPr>
          <a:xfrm>
            <a:off x="467172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58" name="PlaceHolder 4"/>
          <p:cNvSpPr>
            <a:spLocks noGrp="1"/>
          </p:cNvSpPr>
          <p:nvPr>
            <p:ph/>
          </p:nvPr>
        </p:nvSpPr>
        <p:spPr>
          <a:xfrm>
            <a:off x="67104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6" name="PlaceHolder 2"/>
          <p:cNvSpPr>
            <a:spLocks noGrp="1"/>
          </p:cNvSpPr>
          <p:nvPr>
            <p:ph type="subTitle"/>
          </p:nvPr>
        </p:nvSpPr>
        <p:spPr>
          <a:xfrm>
            <a:off x="671040" y="1906560"/>
            <a:ext cx="7807320" cy="3976560"/>
          </a:xfrm>
          <a:prstGeom prst="rect">
            <a:avLst/>
          </a:prstGeom>
          <a:noFill/>
          <a:ln w="0">
            <a:noFill/>
          </a:ln>
        </p:spPr>
        <p:txBody>
          <a:bodyPr lIns="0" tIns="0" rIns="0" bIns="0" anchor="ctr">
            <a:noAutofit/>
          </a:bodyPr>
          <a:lstStyle/>
          <a:p>
            <a:pPr algn="ctr">
              <a:spcAft>
                <a:spcPts val="1287"/>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9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60" name="PlaceHolder 2"/>
          <p:cNvSpPr>
            <a:spLocks noGrp="1"/>
          </p:cNvSpPr>
          <p:nvPr>
            <p:ph/>
          </p:nvPr>
        </p:nvSpPr>
        <p:spPr>
          <a:xfrm>
            <a:off x="67104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61"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62" name="PlaceHolder 4"/>
          <p:cNvSpPr>
            <a:spLocks noGrp="1"/>
          </p:cNvSpPr>
          <p:nvPr>
            <p:ph/>
          </p:nvPr>
        </p:nvSpPr>
        <p:spPr>
          <a:xfrm>
            <a:off x="467172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64"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65"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66" name="PlaceHolder 4"/>
          <p:cNvSpPr>
            <a:spLocks noGrp="1"/>
          </p:cNvSpPr>
          <p:nvPr>
            <p:ph/>
          </p:nvPr>
        </p:nvSpPr>
        <p:spPr>
          <a:xfrm>
            <a:off x="671040" y="39837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68" name="PlaceHolder 2"/>
          <p:cNvSpPr>
            <a:spLocks noGrp="1"/>
          </p:cNvSpPr>
          <p:nvPr>
            <p:ph/>
          </p:nvPr>
        </p:nvSpPr>
        <p:spPr>
          <a:xfrm>
            <a:off x="671040" y="19065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69" name="PlaceHolder 3"/>
          <p:cNvSpPr>
            <a:spLocks noGrp="1"/>
          </p:cNvSpPr>
          <p:nvPr>
            <p:ph/>
          </p:nvPr>
        </p:nvSpPr>
        <p:spPr>
          <a:xfrm>
            <a:off x="671040" y="39837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71"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72"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73" name="PlaceHolder 4"/>
          <p:cNvSpPr>
            <a:spLocks noGrp="1"/>
          </p:cNvSpPr>
          <p:nvPr>
            <p:ph/>
          </p:nvPr>
        </p:nvSpPr>
        <p:spPr>
          <a:xfrm>
            <a:off x="67104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74" name="PlaceHolder 5"/>
          <p:cNvSpPr>
            <a:spLocks noGrp="1"/>
          </p:cNvSpPr>
          <p:nvPr>
            <p:ph/>
          </p:nvPr>
        </p:nvSpPr>
        <p:spPr>
          <a:xfrm>
            <a:off x="467172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76" name="PlaceHolder 2"/>
          <p:cNvSpPr>
            <a:spLocks noGrp="1"/>
          </p:cNvSpPr>
          <p:nvPr>
            <p:ph/>
          </p:nvPr>
        </p:nvSpPr>
        <p:spPr>
          <a:xfrm>
            <a:off x="67104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77" name="PlaceHolder 3"/>
          <p:cNvSpPr>
            <a:spLocks noGrp="1"/>
          </p:cNvSpPr>
          <p:nvPr>
            <p:ph/>
          </p:nvPr>
        </p:nvSpPr>
        <p:spPr>
          <a:xfrm>
            <a:off x="331092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78" name="PlaceHolder 4"/>
          <p:cNvSpPr>
            <a:spLocks noGrp="1"/>
          </p:cNvSpPr>
          <p:nvPr>
            <p:ph/>
          </p:nvPr>
        </p:nvSpPr>
        <p:spPr>
          <a:xfrm>
            <a:off x="595080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79" name="PlaceHolder 5"/>
          <p:cNvSpPr>
            <a:spLocks noGrp="1"/>
          </p:cNvSpPr>
          <p:nvPr>
            <p:ph/>
          </p:nvPr>
        </p:nvSpPr>
        <p:spPr>
          <a:xfrm>
            <a:off x="67104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80" name="PlaceHolder 6"/>
          <p:cNvSpPr>
            <a:spLocks noGrp="1"/>
          </p:cNvSpPr>
          <p:nvPr>
            <p:ph/>
          </p:nvPr>
        </p:nvSpPr>
        <p:spPr>
          <a:xfrm>
            <a:off x="331092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81" name="PlaceHolder 7"/>
          <p:cNvSpPr>
            <a:spLocks noGrp="1"/>
          </p:cNvSpPr>
          <p:nvPr>
            <p:ph/>
          </p:nvPr>
        </p:nvSpPr>
        <p:spPr>
          <a:xfrm>
            <a:off x="595080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88" name="PlaceHolder 2"/>
          <p:cNvSpPr>
            <a:spLocks noGrp="1"/>
          </p:cNvSpPr>
          <p:nvPr>
            <p:ph type="subTitle"/>
          </p:nvPr>
        </p:nvSpPr>
        <p:spPr>
          <a:xfrm>
            <a:off x="671040" y="1906560"/>
            <a:ext cx="7807320" cy="3976560"/>
          </a:xfrm>
          <a:prstGeom prst="rect">
            <a:avLst/>
          </a:prstGeom>
          <a:noFill/>
          <a:ln w="0">
            <a:noFill/>
          </a:ln>
        </p:spPr>
        <p:txBody>
          <a:bodyPr lIns="0" tIns="0" rIns="0" bIns="0" anchor="ctr">
            <a:noAutofit/>
          </a:bodyPr>
          <a:lstStyle/>
          <a:p>
            <a:pPr algn="ctr">
              <a:spcAft>
                <a:spcPts val="1287"/>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9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90" name="PlaceHolder 2"/>
          <p:cNvSpPr>
            <a:spLocks noGrp="1"/>
          </p:cNvSpPr>
          <p:nvPr>
            <p:ph/>
          </p:nvPr>
        </p:nvSpPr>
        <p:spPr>
          <a:xfrm>
            <a:off x="671040" y="1906560"/>
            <a:ext cx="780732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92" name="PlaceHolder 2"/>
          <p:cNvSpPr>
            <a:spLocks noGrp="1"/>
          </p:cNvSpPr>
          <p:nvPr>
            <p:ph/>
          </p:nvPr>
        </p:nvSpPr>
        <p:spPr>
          <a:xfrm>
            <a:off x="67104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93" name="PlaceHolder 3"/>
          <p:cNvSpPr>
            <a:spLocks noGrp="1"/>
          </p:cNvSpPr>
          <p:nvPr>
            <p:ph/>
          </p:nvPr>
        </p:nvSpPr>
        <p:spPr>
          <a:xfrm>
            <a:off x="467172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8" name="PlaceHolder 2"/>
          <p:cNvSpPr>
            <a:spLocks noGrp="1"/>
          </p:cNvSpPr>
          <p:nvPr>
            <p:ph/>
          </p:nvPr>
        </p:nvSpPr>
        <p:spPr>
          <a:xfrm>
            <a:off x="671040" y="1906560"/>
            <a:ext cx="780732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71040" y="569520"/>
            <a:ext cx="7807320" cy="5299560"/>
          </a:xfrm>
          <a:prstGeom prst="rect">
            <a:avLst/>
          </a:prstGeom>
          <a:noFill/>
          <a:ln w="0">
            <a:noFill/>
          </a:ln>
        </p:spPr>
        <p:txBody>
          <a:bodyPr lIns="0" tIns="0" rIns="0" bIns="0" anchor="ctr">
            <a:noAutofit/>
          </a:bodyPr>
          <a:lstStyle/>
          <a:p>
            <a:pPr algn="ctr">
              <a:spcAft>
                <a:spcPts val="1287"/>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9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97"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98" name="PlaceHolder 3"/>
          <p:cNvSpPr>
            <a:spLocks noGrp="1"/>
          </p:cNvSpPr>
          <p:nvPr>
            <p:ph/>
          </p:nvPr>
        </p:nvSpPr>
        <p:spPr>
          <a:xfrm>
            <a:off x="467172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99" name="PlaceHolder 4"/>
          <p:cNvSpPr>
            <a:spLocks noGrp="1"/>
          </p:cNvSpPr>
          <p:nvPr>
            <p:ph/>
          </p:nvPr>
        </p:nvSpPr>
        <p:spPr>
          <a:xfrm>
            <a:off x="67104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01" name="PlaceHolder 2"/>
          <p:cNvSpPr>
            <a:spLocks noGrp="1"/>
          </p:cNvSpPr>
          <p:nvPr>
            <p:ph/>
          </p:nvPr>
        </p:nvSpPr>
        <p:spPr>
          <a:xfrm>
            <a:off x="67104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02"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03" name="PlaceHolder 4"/>
          <p:cNvSpPr>
            <a:spLocks noGrp="1"/>
          </p:cNvSpPr>
          <p:nvPr>
            <p:ph/>
          </p:nvPr>
        </p:nvSpPr>
        <p:spPr>
          <a:xfrm>
            <a:off x="467172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05"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06"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07" name="PlaceHolder 4"/>
          <p:cNvSpPr>
            <a:spLocks noGrp="1"/>
          </p:cNvSpPr>
          <p:nvPr>
            <p:ph/>
          </p:nvPr>
        </p:nvSpPr>
        <p:spPr>
          <a:xfrm>
            <a:off x="671040" y="39837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09" name="PlaceHolder 2"/>
          <p:cNvSpPr>
            <a:spLocks noGrp="1"/>
          </p:cNvSpPr>
          <p:nvPr>
            <p:ph/>
          </p:nvPr>
        </p:nvSpPr>
        <p:spPr>
          <a:xfrm>
            <a:off x="671040" y="19065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10" name="PlaceHolder 3"/>
          <p:cNvSpPr>
            <a:spLocks noGrp="1"/>
          </p:cNvSpPr>
          <p:nvPr>
            <p:ph/>
          </p:nvPr>
        </p:nvSpPr>
        <p:spPr>
          <a:xfrm>
            <a:off x="671040" y="39837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12"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13"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14" name="PlaceHolder 4"/>
          <p:cNvSpPr>
            <a:spLocks noGrp="1"/>
          </p:cNvSpPr>
          <p:nvPr>
            <p:ph/>
          </p:nvPr>
        </p:nvSpPr>
        <p:spPr>
          <a:xfrm>
            <a:off x="67104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15" name="PlaceHolder 5"/>
          <p:cNvSpPr>
            <a:spLocks noGrp="1"/>
          </p:cNvSpPr>
          <p:nvPr>
            <p:ph/>
          </p:nvPr>
        </p:nvSpPr>
        <p:spPr>
          <a:xfrm>
            <a:off x="467172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17" name="PlaceHolder 2"/>
          <p:cNvSpPr>
            <a:spLocks noGrp="1"/>
          </p:cNvSpPr>
          <p:nvPr>
            <p:ph/>
          </p:nvPr>
        </p:nvSpPr>
        <p:spPr>
          <a:xfrm>
            <a:off x="67104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18" name="PlaceHolder 3"/>
          <p:cNvSpPr>
            <a:spLocks noGrp="1"/>
          </p:cNvSpPr>
          <p:nvPr>
            <p:ph/>
          </p:nvPr>
        </p:nvSpPr>
        <p:spPr>
          <a:xfrm>
            <a:off x="331092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19" name="PlaceHolder 4"/>
          <p:cNvSpPr>
            <a:spLocks noGrp="1"/>
          </p:cNvSpPr>
          <p:nvPr>
            <p:ph/>
          </p:nvPr>
        </p:nvSpPr>
        <p:spPr>
          <a:xfrm>
            <a:off x="595080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20" name="PlaceHolder 5"/>
          <p:cNvSpPr>
            <a:spLocks noGrp="1"/>
          </p:cNvSpPr>
          <p:nvPr>
            <p:ph/>
          </p:nvPr>
        </p:nvSpPr>
        <p:spPr>
          <a:xfrm>
            <a:off x="67104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21" name="PlaceHolder 6"/>
          <p:cNvSpPr>
            <a:spLocks noGrp="1"/>
          </p:cNvSpPr>
          <p:nvPr>
            <p:ph/>
          </p:nvPr>
        </p:nvSpPr>
        <p:spPr>
          <a:xfrm>
            <a:off x="331092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22" name="PlaceHolder 7"/>
          <p:cNvSpPr>
            <a:spLocks noGrp="1"/>
          </p:cNvSpPr>
          <p:nvPr>
            <p:ph/>
          </p:nvPr>
        </p:nvSpPr>
        <p:spPr>
          <a:xfrm>
            <a:off x="595080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29" name="PlaceHolder 2"/>
          <p:cNvSpPr>
            <a:spLocks noGrp="1"/>
          </p:cNvSpPr>
          <p:nvPr>
            <p:ph type="subTitle"/>
          </p:nvPr>
        </p:nvSpPr>
        <p:spPr>
          <a:xfrm>
            <a:off x="671040" y="1906560"/>
            <a:ext cx="7807320" cy="3976560"/>
          </a:xfrm>
          <a:prstGeom prst="rect">
            <a:avLst/>
          </a:prstGeom>
          <a:noFill/>
          <a:ln w="0">
            <a:noFill/>
          </a:ln>
        </p:spPr>
        <p:txBody>
          <a:bodyPr lIns="0" tIns="0" rIns="0" bIns="0" anchor="ctr">
            <a:noAutofit/>
          </a:bodyPr>
          <a:lstStyle/>
          <a:p>
            <a:pPr algn="ctr">
              <a:spcAft>
                <a:spcPts val="1287"/>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9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31" name="PlaceHolder 2"/>
          <p:cNvSpPr>
            <a:spLocks noGrp="1"/>
          </p:cNvSpPr>
          <p:nvPr>
            <p:ph/>
          </p:nvPr>
        </p:nvSpPr>
        <p:spPr>
          <a:xfrm>
            <a:off x="671040" y="1906560"/>
            <a:ext cx="780732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0" name="PlaceHolder 2"/>
          <p:cNvSpPr>
            <a:spLocks noGrp="1"/>
          </p:cNvSpPr>
          <p:nvPr>
            <p:ph/>
          </p:nvPr>
        </p:nvSpPr>
        <p:spPr>
          <a:xfrm>
            <a:off x="67104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1" name="PlaceHolder 3"/>
          <p:cNvSpPr>
            <a:spLocks noGrp="1"/>
          </p:cNvSpPr>
          <p:nvPr>
            <p:ph/>
          </p:nvPr>
        </p:nvSpPr>
        <p:spPr>
          <a:xfrm>
            <a:off x="467172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33" name="PlaceHolder 2"/>
          <p:cNvSpPr>
            <a:spLocks noGrp="1"/>
          </p:cNvSpPr>
          <p:nvPr>
            <p:ph/>
          </p:nvPr>
        </p:nvSpPr>
        <p:spPr>
          <a:xfrm>
            <a:off x="67104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34" name="PlaceHolder 3"/>
          <p:cNvSpPr>
            <a:spLocks noGrp="1"/>
          </p:cNvSpPr>
          <p:nvPr>
            <p:ph/>
          </p:nvPr>
        </p:nvSpPr>
        <p:spPr>
          <a:xfrm>
            <a:off x="467172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671040" y="569520"/>
            <a:ext cx="7807320" cy="5299560"/>
          </a:xfrm>
          <a:prstGeom prst="rect">
            <a:avLst/>
          </a:prstGeom>
          <a:noFill/>
          <a:ln w="0">
            <a:noFill/>
          </a:ln>
        </p:spPr>
        <p:txBody>
          <a:bodyPr lIns="0" tIns="0" rIns="0" bIns="0" anchor="ctr">
            <a:noAutofit/>
          </a:bodyPr>
          <a:lstStyle/>
          <a:p>
            <a:pPr algn="ctr">
              <a:spcAft>
                <a:spcPts val="1287"/>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9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38"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39" name="PlaceHolder 3"/>
          <p:cNvSpPr>
            <a:spLocks noGrp="1"/>
          </p:cNvSpPr>
          <p:nvPr>
            <p:ph/>
          </p:nvPr>
        </p:nvSpPr>
        <p:spPr>
          <a:xfrm>
            <a:off x="467172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40" name="PlaceHolder 4"/>
          <p:cNvSpPr>
            <a:spLocks noGrp="1"/>
          </p:cNvSpPr>
          <p:nvPr>
            <p:ph/>
          </p:nvPr>
        </p:nvSpPr>
        <p:spPr>
          <a:xfrm>
            <a:off x="67104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42" name="PlaceHolder 2"/>
          <p:cNvSpPr>
            <a:spLocks noGrp="1"/>
          </p:cNvSpPr>
          <p:nvPr>
            <p:ph/>
          </p:nvPr>
        </p:nvSpPr>
        <p:spPr>
          <a:xfrm>
            <a:off x="67104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43"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44" name="PlaceHolder 4"/>
          <p:cNvSpPr>
            <a:spLocks noGrp="1"/>
          </p:cNvSpPr>
          <p:nvPr>
            <p:ph/>
          </p:nvPr>
        </p:nvSpPr>
        <p:spPr>
          <a:xfrm>
            <a:off x="467172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46"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47"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48" name="PlaceHolder 4"/>
          <p:cNvSpPr>
            <a:spLocks noGrp="1"/>
          </p:cNvSpPr>
          <p:nvPr>
            <p:ph/>
          </p:nvPr>
        </p:nvSpPr>
        <p:spPr>
          <a:xfrm>
            <a:off x="671040" y="39837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50" name="PlaceHolder 2"/>
          <p:cNvSpPr>
            <a:spLocks noGrp="1"/>
          </p:cNvSpPr>
          <p:nvPr>
            <p:ph/>
          </p:nvPr>
        </p:nvSpPr>
        <p:spPr>
          <a:xfrm>
            <a:off x="671040" y="19065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51" name="PlaceHolder 3"/>
          <p:cNvSpPr>
            <a:spLocks noGrp="1"/>
          </p:cNvSpPr>
          <p:nvPr>
            <p:ph/>
          </p:nvPr>
        </p:nvSpPr>
        <p:spPr>
          <a:xfrm>
            <a:off x="671040" y="39837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53"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54"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55" name="PlaceHolder 4"/>
          <p:cNvSpPr>
            <a:spLocks noGrp="1"/>
          </p:cNvSpPr>
          <p:nvPr>
            <p:ph/>
          </p:nvPr>
        </p:nvSpPr>
        <p:spPr>
          <a:xfrm>
            <a:off x="67104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56" name="PlaceHolder 5"/>
          <p:cNvSpPr>
            <a:spLocks noGrp="1"/>
          </p:cNvSpPr>
          <p:nvPr>
            <p:ph/>
          </p:nvPr>
        </p:nvSpPr>
        <p:spPr>
          <a:xfrm>
            <a:off x="467172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58" name="PlaceHolder 2"/>
          <p:cNvSpPr>
            <a:spLocks noGrp="1"/>
          </p:cNvSpPr>
          <p:nvPr>
            <p:ph/>
          </p:nvPr>
        </p:nvSpPr>
        <p:spPr>
          <a:xfrm>
            <a:off x="67104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59" name="PlaceHolder 3"/>
          <p:cNvSpPr>
            <a:spLocks noGrp="1"/>
          </p:cNvSpPr>
          <p:nvPr>
            <p:ph/>
          </p:nvPr>
        </p:nvSpPr>
        <p:spPr>
          <a:xfrm>
            <a:off x="331092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60" name="PlaceHolder 4"/>
          <p:cNvSpPr>
            <a:spLocks noGrp="1"/>
          </p:cNvSpPr>
          <p:nvPr>
            <p:ph/>
          </p:nvPr>
        </p:nvSpPr>
        <p:spPr>
          <a:xfrm>
            <a:off x="595080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61" name="PlaceHolder 5"/>
          <p:cNvSpPr>
            <a:spLocks noGrp="1"/>
          </p:cNvSpPr>
          <p:nvPr>
            <p:ph/>
          </p:nvPr>
        </p:nvSpPr>
        <p:spPr>
          <a:xfrm>
            <a:off x="67104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62" name="PlaceHolder 6"/>
          <p:cNvSpPr>
            <a:spLocks noGrp="1"/>
          </p:cNvSpPr>
          <p:nvPr>
            <p:ph/>
          </p:nvPr>
        </p:nvSpPr>
        <p:spPr>
          <a:xfrm>
            <a:off x="331092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63" name="PlaceHolder 7"/>
          <p:cNvSpPr>
            <a:spLocks noGrp="1"/>
          </p:cNvSpPr>
          <p:nvPr>
            <p:ph/>
          </p:nvPr>
        </p:nvSpPr>
        <p:spPr>
          <a:xfrm>
            <a:off x="595080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70" name="PlaceHolder 2"/>
          <p:cNvSpPr>
            <a:spLocks noGrp="1"/>
          </p:cNvSpPr>
          <p:nvPr>
            <p:ph type="subTitle"/>
          </p:nvPr>
        </p:nvSpPr>
        <p:spPr>
          <a:xfrm>
            <a:off x="671040" y="1906560"/>
            <a:ext cx="7807320" cy="3976560"/>
          </a:xfrm>
          <a:prstGeom prst="rect">
            <a:avLst/>
          </a:prstGeom>
          <a:noFill/>
          <a:ln w="0">
            <a:noFill/>
          </a:ln>
        </p:spPr>
        <p:txBody>
          <a:bodyPr lIns="0" tIns="0" rIns="0" bIns="0" anchor="ctr">
            <a:noAutofit/>
          </a:bodyPr>
          <a:lstStyle/>
          <a:p>
            <a:pPr algn="ctr">
              <a:spcAft>
                <a:spcPts val="1287"/>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900" b="0" strike="noStrike" spc="-1">
              <a:solidFill>
                <a:srgbClr val="000000"/>
              </a:solid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72" name="PlaceHolder 2"/>
          <p:cNvSpPr>
            <a:spLocks noGrp="1"/>
          </p:cNvSpPr>
          <p:nvPr>
            <p:ph/>
          </p:nvPr>
        </p:nvSpPr>
        <p:spPr>
          <a:xfrm>
            <a:off x="671040" y="1906560"/>
            <a:ext cx="780732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74" name="PlaceHolder 2"/>
          <p:cNvSpPr>
            <a:spLocks noGrp="1"/>
          </p:cNvSpPr>
          <p:nvPr>
            <p:ph/>
          </p:nvPr>
        </p:nvSpPr>
        <p:spPr>
          <a:xfrm>
            <a:off x="67104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75" name="PlaceHolder 3"/>
          <p:cNvSpPr>
            <a:spLocks noGrp="1"/>
          </p:cNvSpPr>
          <p:nvPr>
            <p:ph/>
          </p:nvPr>
        </p:nvSpPr>
        <p:spPr>
          <a:xfrm>
            <a:off x="467172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671040" y="569520"/>
            <a:ext cx="7807320" cy="5299560"/>
          </a:xfrm>
          <a:prstGeom prst="rect">
            <a:avLst/>
          </a:prstGeom>
          <a:noFill/>
          <a:ln w="0">
            <a:noFill/>
          </a:ln>
        </p:spPr>
        <p:txBody>
          <a:bodyPr lIns="0" tIns="0" rIns="0" bIns="0" anchor="ctr">
            <a:noAutofit/>
          </a:bodyPr>
          <a:lstStyle/>
          <a:p>
            <a:pPr algn="ctr">
              <a:spcAft>
                <a:spcPts val="1287"/>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900" b="0" strike="noStrike" spc="-1">
              <a:solidFill>
                <a:srgbClr val="000000"/>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79"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80" name="PlaceHolder 3"/>
          <p:cNvSpPr>
            <a:spLocks noGrp="1"/>
          </p:cNvSpPr>
          <p:nvPr>
            <p:ph/>
          </p:nvPr>
        </p:nvSpPr>
        <p:spPr>
          <a:xfrm>
            <a:off x="467172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81" name="PlaceHolder 4"/>
          <p:cNvSpPr>
            <a:spLocks noGrp="1"/>
          </p:cNvSpPr>
          <p:nvPr>
            <p:ph/>
          </p:nvPr>
        </p:nvSpPr>
        <p:spPr>
          <a:xfrm>
            <a:off x="67104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83" name="PlaceHolder 2"/>
          <p:cNvSpPr>
            <a:spLocks noGrp="1"/>
          </p:cNvSpPr>
          <p:nvPr>
            <p:ph/>
          </p:nvPr>
        </p:nvSpPr>
        <p:spPr>
          <a:xfrm>
            <a:off x="67104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84"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85" name="PlaceHolder 4"/>
          <p:cNvSpPr>
            <a:spLocks noGrp="1"/>
          </p:cNvSpPr>
          <p:nvPr>
            <p:ph/>
          </p:nvPr>
        </p:nvSpPr>
        <p:spPr>
          <a:xfrm>
            <a:off x="467172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87"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88"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89" name="PlaceHolder 4"/>
          <p:cNvSpPr>
            <a:spLocks noGrp="1"/>
          </p:cNvSpPr>
          <p:nvPr>
            <p:ph/>
          </p:nvPr>
        </p:nvSpPr>
        <p:spPr>
          <a:xfrm>
            <a:off x="671040" y="39837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91" name="PlaceHolder 2"/>
          <p:cNvSpPr>
            <a:spLocks noGrp="1"/>
          </p:cNvSpPr>
          <p:nvPr>
            <p:ph/>
          </p:nvPr>
        </p:nvSpPr>
        <p:spPr>
          <a:xfrm>
            <a:off x="671040" y="19065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92" name="PlaceHolder 3"/>
          <p:cNvSpPr>
            <a:spLocks noGrp="1"/>
          </p:cNvSpPr>
          <p:nvPr>
            <p:ph/>
          </p:nvPr>
        </p:nvSpPr>
        <p:spPr>
          <a:xfrm>
            <a:off x="671040" y="39837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94"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95"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96" name="PlaceHolder 4"/>
          <p:cNvSpPr>
            <a:spLocks noGrp="1"/>
          </p:cNvSpPr>
          <p:nvPr>
            <p:ph/>
          </p:nvPr>
        </p:nvSpPr>
        <p:spPr>
          <a:xfrm>
            <a:off x="67104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97" name="PlaceHolder 5"/>
          <p:cNvSpPr>
            <a:spLocks noGrp="1"/>
          </p:cNvSpPr>
          <p:nvPr>
            <p:ph/>
          </p:nvPr>
        </p:nvSpPr>
        <p:spPr>
          <a:xfrm>
            <a:off x="467172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71040" y="569520"/>
            <a:ext cx="7807320" cy="5299560"/>
          </a:xfrm>
          <a:prstGeom prst="rect">
            <a:avLst/>
          </a:prstGeom>
          <a:noFill/>
          <a:ln w="0">
            <a:noFill/>
          </a:ln>
        </p:spPr>
        <p:txBody>
          <a:bodyPr lIns="0" tIns="0" rIns="0" bIns="0" anchor="ctr">
            <a:noAutofit/>
          </a:bodyPr>
          <a:lstStyle/>
          <a:p>
            <a:pPr algn="ctr">
              <a:spcAft>
                <a:spcPts val="1287"/>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900" b="0" strike="noStrike" spc="-1">
              <a:solidFill>
                <a:srgbClr val="000000"/>
              </a:solid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99" name="PlaceHolder 2"/>
          <p:cNvSpPr>
            <a:spLocks noGrp="1"/>
          </p:cNvSpPr>
          <p:nvPr>
            <p:ph/>
          </p:nvPr>
        </p:nvSpPr>
        <p:spPr>
          <a:xfrm>
            <a:off x="67104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200" name="PlaceHolder 3"/>
          <p:cNvSpPr>
            <a:spLocks noGrp="1"/>
          </p:cNvSpPr>
          <p:nvPr>
            <p:ph/>
          </p:nvPr>
        </p:nvSpPr>
        <p:spPr>
          <a:xfrm>
            <a:off x="331092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201" name="PlaceHolder 4"/>
          <p:cNvSpPr>
            <a:spLocks noGrp="1"/>
          </p:cNvSpPr>
          <p:nvPr>
            <p:ph/>
          </p:nvPr>
        </p:nvSpPr>
        <p:spPr>
          <a:xfrm>
            <a:off x="5950800" y="19065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202" name="PlaceHolder 5"/>
          <p:cNvSpPr>
            <a:spLocks noGrp="1"/>
          </p:cNvSpPr>
          <p:nvPr>
            <p:ph/>
          </p:nvPr>
        </p:nvSpPr>
        <p:spPr>
          <a:xfrm>
            <a:off x="67104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203" name="PlaceHolder 6"/>
          <p:cNvSpPr>
            <a:spLocks noGrp="1"/>
          </p:cNvSpPr>
          <p:nvPr>
            <p:ph/>
          </p:nvPr>
        </p:nvSpPr>
        <p:spPr>
          <a:xfrm>
            <a:off x="331092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204" name="PlaceHolder 7"/>
          <p:cNvSpPr>
            <a:spLocks noGrp="1"/>
          </p:cNvSpPr>
          <p:nvPr>
            <p:ph/>
          </p:nvPr>
        </p:nvSpPr>
        <p:spPr>
          <a:xfrm>
            <a:off x="5950800" y="3983760"/>
            <a:ext cx="2513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5"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6" name="PlaceHolder 3"/>
          <p:cNvSpPr>
            <a:spLocks noGrp="1"/>
          </p:cNvSpPr>
          <p:nvPr>
            <p:ph/>
          </p:nvPr>
        </p:nvSpPr>
        <p:spPr>
          <a:xfrm>
            <a:off x="467172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17" name="PlaceHolder 4"/>
          <p:cNvSpPr>
            <a:spLocks noGrp="1"/>
          </p:cNvSpPr>
          <p:nvPr>
            <p:ph/>
          </p:nvPr>
        </p:nvSpPr>
        <p:spPr>
          <a:xfrm>
            <a:off x="67104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19" name="PlaceHolder 2"/>
          <p:cNvSpPr>
            <a:spLocks noGrp="1"/>
          </p:cNvSpPr>
          <p:nvPr>
            <p:ph/>
          </p:nvPr>
        </p:nvSpPr>
        <p:spPr>
          <a:xfrm>
            <a:off x="671040" y="1906560"/>
            <a:ext cx="3809880" cy="397656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20"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21" name="PlaceHolder 4"/>
          <p:cNvSpPr>
            <a:spLocks noGrp="1"/>
          </p:cNvSpPr>
          <p:nvPr>
            <p:ph/>
          </p:nvPr>
        </p:nvSpPr>
        <p:spPr>
          <a:xfrm>
            <a:off x="4671720" y="39837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800" b="0" strike="noStrike" spc="-1">
              <a:solidFill>
                <a:srgbClr val="000000"/>
              </a:solidFill>
              <a:latin typeface="Arial"/>
            </a:endParaRPr>
          </a:p>
        </p:txBody>
      </p:sp>
      <p:sp>
        <p:nvSpPr>
          <p:cNvPr id="23" name="PlaceHolder 2"/>
          <p:cNvSpPr>
            <a:spLocks noGrp="1"/>
          </p:cNvSpPr>
          <p:nvPr>
            <p:ph/>
          </p:nvPr>
        </p:nvSpPr>
        <p:spPr>
          <a:xfrm>
            <a:off x="67104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24" name="PlaceHolder 3"/>
          <p:cNvSpPr>
            <a:spLocks noGrp="1"/>
          </p:cNvSpPr>
          <p:nvPr>
            <p:ph/>
          </p:nvPr>
        </p:nvSpPr>
        <p:spPr>
          <a:xfrm>
            <a:off x="4671720" y="1906560"/>
            <a:ext cx="380988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
        <p:nvSpPr>
          <p:cNvPr id="25" name="PlaceHolder 4"/>
          <p:cNvSpPr>
            <a:spLocks noGrp="1"/>
          </p:cNvSpPr>
          <p:nvPr>
            <p:ph/>
          </p:nvPr>
        </p:nvSpPr>
        <p:spPr>
          <a:xfrm>
            <a:off x="671040" y="3983760"/>
            <a:ext cx="7807320" cy="1896480"/>
          </a:xfrm>
          <a:prstGeom prst="rect">
            <a:avLst/>
          </a:prstGeom>
          <a:noFill/>
          <a:ln w="0">
            <a:noFill/>
          </a:ln>
        </p:spPr>
        <p:txBody>
          <a:bodyPr lIns="0" tIns="25560" rIns="0" bIns="0" anchor="t">
            <a:normAutofit/>
          </a:bodyPr>
          <a:lstStyle/>
          <a:p>
            <a:endParaRPr lang="pl-PL" sz="29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6840" y="128520"/>
            <a:ext cx="8224920" cy="1433520"/>
          </a:xfrm>
          <a:prstGeom prst="rect">
            <a:avLst/>
          </a:prstGeom>
          <a:noFill/>
          <a:ln w="0">
            <a:noFill/>
          </a:ln>
        </p:spPr>
        <p:txBody>
          <a:bodyPr lIns="90000" tIns="46800" rIns="90000" bIns="4680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4400" b="0" strike="noStrike" spc="-1">
                <a:solidFill>
                  <a:srgbClr val="000000"/>
                </a:solidFill>
                <a:latin typeface="Calibri"/>
              </a:rPr>
              <a:t>Kliknij, aby edytować format tekstu tytułu</a:t>
            </a:r>
          </a:p>
        </p:txBody>
      </p:sp>
      <p:sp>
        <p:nvSpPr>
          <p:cNvPr id="6" name="PlaceHolder 2"/>
          <p:cNvSpPr>
            <a:spLocks noGrp="1"/>
          </p:cNvSpPr>
          <p:nvPr>
            <p:ph type="body"/>
          </p:nvPr>
        </p:nvSpPr>
        <p:spPr>
          <a:xfrm>
            <a:off x="456840" y="1599840"/>
            <a:ext cx="8224920" cy="4521240"/>
          </a:xfrm>
          <a:prstGeom prst="rect">
            <a:avLst/>
          </a:prstGeom>
          <a:noFill/>
          <a:ln w="0">
            <a:noFill/>
          </a:ln>
        </p:spPr>
        <p:txBody>
          <a:bodyPr lIns="90000" tIns="46800" rIns="90000" bIns="46800" anchor="t">
            <a:normAutofit/>
          </a:bodyPr>
          <a:lstStyle/>
          <a:p>
            <a:pPr marL="342720" indent="-342720">
              <a:spcBef>
                <a:spcPts val="799"/>
              </a:spcBef>
              <a:buClr>
                <a:srgbClr val="000000"/>
              </a:buClr>
              <a:buFont typeface="Times New Roman"/>
              <a:buChar char="•"/>
              <a:tabLst>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pl-PL" sz="3200" b="0" strike="noStrike" spc="-1">
                <a:solidFill>
                  <a:srgbClr val="000000"/>
                </a:solidFill>
                <a:latin typeface="Calibri"/>
              </a:rPr>
              <a:t>Kliknij, aby edytować format tekstu konspektu</a:t>
            </a:r>
          </a:p>
          <a:p>
            <a:pPr marL="742680" lvl="1" indent="-285480">
              <a:spcBef>
                <a:spcPts val="697"/>
              </a:spcBef>
              <a:buClr>
                <a:srgbClr val="000000"/>
              </a:buClr>
              <a:buFont typeface="Times New Roman"/>
              <a:buChar char="–"/>
              <a:tabLst>
                <a:tab pos="155520" algn="l"/>
                <a:tab pos="604800" algn="l"/>
                <a:tab pos="1054080" algn="l"/>
                <a:tab pos="1503360" algn="l"/>
                <a:tab pos="1952280" algn="l"/>
                <a:tab pos="2401560" algn="l"/>
                <a:tab pos="2850840" algn="l"/>
                <a:tab pos="3300120" algn="l"/>
                <a:tab pos="3749400" algn="l"/>
                <a:tab pos="4198680" algn="l"/>
                <a:tab pos="4647960" algn="l"/>
                <a:tab pos="5097240" algn="l"/>
                <a:tab pos="5546520" algn="l"/>
                <a:tab pos="5995800" algn="l"/>
                <a:tab pos="6445080" algn="l"/>
                <a:tab pos="6894360" algn="l"/>
                <a:tab pos="7343640" algn="l"/>
                <a:tab pos="7792920" algn="l"/>
                <a:tab pos="8242200" algn="l"/>
                <a:tab pos="8691480" algn="l"/>
              </a:tabLst>
            </a:pPr>
            <a:r>
              <a:rPr lang="pl-PL" sz="2800" b="0" strike="noStrike" spc="-1">
                <a:solidFill>
                  <a:srgbClr val="000000"/>
                </a:solidFill>
                <a:latin typeface="Calibri"/>
              </a:rPr>
              <a:t>Drugi poziom konspektu</a:t>
            </a:r>
          </a:p>
          <a:p>
            <a:pPr marL="1143000" lvl="2" indent="-228600">
              <a:spcBef>
                <a:spcPts val="598"/>
              </a:spcBef>
              <a:buClr>
                <a:srgbClr val="000000"/>
              </a:buClr>
              <a:buFont typeface="Times New Roman"/>
              <a:buChar char="•"/>
              <a:tabLst>
                <a:tab pos="204480" algn="l"/>
                <a:tab pos="653760" algn="l"/>
                <a:tab pos="1103040" algn="l"/>
                <a:tab pos="1552320" algn="l"/>
                <a:tab pos="2001600" algn="l"/>
                <a:tab pos="2450880" algn="l"/>
                <a:tab pos="2900160" algn="l"/>
                <a:tab pos="3349440" algn="l"/>
                <a:tab pos="3798720" algn="l"/>
                <a:tab pos="4248000" algn="l"/>
                <a:tab pos="4697280" algn="l"/>
                <a:tab pos="5146560" algn="l"/>
                <a:tab pos="5595840" algn="l"/>
                <a:tab pos="6045120" algn="l"/>
                <a:tab pos="6494400" algn="l"/>
                <a:tab pos="6943680" algn="l"/>
                <a:tab pos="7392960" algn="l"/>
                <a:tab pos="7842240" algn="l"/>
                <a:tab pos="8291160" algn="l"/>
                <a:tab pos="8740440" algn="l"/>
              </a:tabLst>
            </a:pPr>
            <a:r>
              <a:rPr lang="pl-PL" sz="2400" b="0" strike="noStrike" spc="-1">
                <a:solidFill>
                  <a:srgbClr val="000000"/>
                </a:solidFill>
                <a:latin typeface="Calibri"/>
              </a:rPr>
              <a:t>Trzeci poziom konspektu</a:t>
            </a:r>
          </a:p>
          <a:p>
            <a:pPr marL="1600200" lvl="3" indent="-228600">
              <a:spcBef>
                <a:spcPts val="499"/>
              </a:spcBef>
              <a:buClr>
                <a:srgbClr val="000000"/>
              </a:buClr>
              <a:buFont typeface="Times New Roman"/>
              <a:buChar char="–"/>
              <a:tabLst>
                <a:tab pos="196560" algn="l"/>
                <a:tab pos="645840" algn="l"/>
                <a:tab pos="1095120" algn="l"/>
                <a:tab pos="1544400" algn="l"/>
                <a:tab pos="1993680" algn="l"/>
                <a:tab pos="2442960" algn="l"/>
                <a:tab pos="2892240" algn="l"/>
                <a:tab pos="3341520" algn="l"/>
                <a:tab pos="3790800" algn="l"/>
                <a:tab pos="4240080" algn="l"/>
                <a:tab pos="4689360" algn="l"/>
                <a:tab pos="5138640" algn="l"/>
                <a:tab pos="5587920" algn="l"/>
                <a:tab pos="6037200" algn="l"/>
                <a:tab pos="6486480" algn="l"/>
                <a:tab pos="6935760" algn="l"/>
                <a:tab pos="7385040" algn="l"/>
                <a:tab pos="7833960" algn="l"/>
                <a:tab pos="8283240" algn="l"/>
                <a:tab pos="8732520" algn="l"/>
              </a:tabLst>
            </a:pPr>
            <a:r>
              <a:rPr lang="pl-PL" sz="2000" b="0" strike="noStrike" spc="-1">
                <a:solidFill>
                  <a:srgbClr val="000000"/>
                </a:solidFill>
                <a:latin typeface="Calibri"/>
              </a:rPr>
              <a:t>Czwarty poziom konspektu</a:t>
            </a:r>
          </a:p>
          <a:p>
            <a:pPr marL="2057400" lvl="4" indent="-228600">
              <a:spcBef>
                <a:spcPts val="499"/>
              </a:spcBef>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Calibri"/>
              </a:rPr>
              <a:t>Piąty poziom konspektu</a:t>
            </a:r>
          </a:p>
          <a:p>
            <a:pPr marL="2057400" lvl="5" indent="-228600">
              <a:spcBef>
                <a:spcPts val="499"/>
              </a:spcBef>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Calibri"/>
              </a:rPr>
              <a:t>Szósty poziom konspektu</a:t>
            </a:r>
          </a:p>
          <a:p>
            <a:pPr marL="2057400" lvl="6" indent="-228600">
              <a:spcBef>
                <a:spcPts val="499"/>
              </a:spcBef>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Calibri"/>
              </a:rPr>
              <a:t>Siódmy poziom konspektu</a:t>
            </a:r>
          </a:p>
        </p:txBody>
      </p:sp>
      <p:sp>
        <p:nvSpPr>
          <p:cNvPr id="2" name="PlaceHolder 3"/>
          <p:cNvSpPr>
            <a:spLocks noGrp="1"/>
          </p:cNvSpPr>
          <p:nvPr>
            <p:ph type="dt"/>
          </p:nvPr>
        </p:nvSpPr>
        <p:spPr>
          <a:xfrm>
            <a:off x="456840" y="6353280"/>
            <a:ext cx="2128680" cy="366480"/>
          </a:xfrm>
          <a:prstGeom prst="rect">
            <a:avLst/>
          </a:prstGeom>
          <a:noFill/>
          <a:ln w="0">
            <a:noFill/>
          </a:ln>
        </p:spPr>
        <p:txBody>
          <a:bodyPr lIns="90000" tIns="46800" rIns="90000" bIns="46800" anchor="ctr">
            <a:noAutofit/>
          </a:bodyPr>
          <a:lstStyle/>
          <a:p>
            <a:endParaRPr lang="pl-PL" sz="1800" b="0" strike="noStrike" spc="-1">
              <a:solidFill>
                <a:srgbClr val="FFFFFF"/>
              </a:solidFill>
              <a:latin typeface="Calibri"/>
            </a:endParaRPr>
          </a:p>
        </p:txBody>
      </p:sp>
      <p:sp>
        <p:nvSpPr>
          <p:cNvPr id="3" name="Text Box 4"/>
          <p:cNvSpPr/>
          <p:nvPr/>
        </p:nvSpPr>
        <p:spPr>
          <a:xfrm>
            <a:off x="3124080" y="6354720"/>
            <a:ext cx="289584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4" name="PlaceHolder 4"/>
          <p:cNvSpPr>
            <a:spLocks noGrp="1"/>
          </p:cNvSpPr>
          <p:nvPr>
            <p:ph type="sldNum"/>
          </p:nvPr>
        </p:nvSpPr>
        <p:spPr>
          <a:xfrm>
            <a:off x="6553080" y="6353280"/>
            <a:ext cx="2129040" cy="366480"/>
          </a:xfrm>
          <a:prstGeom prst="rect">
            <a:avLst/>
          </a:prstGeom>
          <a:noFill/>
          <a:ln w="0">
            <a:noFill/>
          </a:ln>
        </p:spPr>
        <p:txBody>
          <a:bodyPr lIns="90000" tIns="46800" rIns="90000" bIns="46800" anchor="ctr">
            <a:noAutofit/>
          </a:bodyPr>
          <a:lstStyle/>
          <a:p>
            <a:pP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270465B9-A522-402D-96D1-ED96CC645762}" type="slidenum">
              <a:rPr lang="pl-PL" sz="1800" b="0" strike="noStrike" spc="-1">
                <a:solidFill>
                  <a:srgbClr val="000000"/>
                </a:solidFill>
                <a:latin typeface="Calibri"/>
                <a:ea typeface="Arial"/>
              </a:rPr>
              <a:t>‹#›</a:t>
            </a:fld>
            <a:endParaRPr lang="pl-PL" sz="1800" b="0" strike="noStrike" spc="-1">
              <a:solidFill>
                <a:srgbClr val="FFFFFF"/>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800" b="0" strike="noStrike" spc="-1">
                <a:solidFill>
                  <a:srgbClr val="000000"/>
                </a:solidFill>
                <a:latin typeface="Arial"/>
              </a:rPr>
              <a:t>Kliknij, aby edytować format tekstu tytułu</a:t>
            </a:r>
          </a:p>
        </p:txBody>
      </p:sp>
      <p:sp>
        <p:nvSpPr>
          <p:cNvPr id="42" name="PlaceHolder 2"/>
          <p:cNvSpPr>
            <a:spLocks noGrp="1"/>
          </p:cNvSpPr>
          <p:nvPr>
            <p:ph type="body"/>
          </p:nvPr>
        </p:nvSpPr>
        <p:spPr>
          <a:xfrm>
            <a:off x="671040" y="1906560"/>
            <a:ext cx="7807320" cy="3976560"/>
          </a:xfrm>
          <a:prstGeom prst="rect">
            <a:avLst/>
          </a:prstGeom>
          <a:noFill/>
          <a:ln w="0">
            <a:noFill/>
          </a:ln>
        </p:spPr>
        <p:txBody>
          <a:bodyPr lIns="0" tIns="25560" rIns="0" bIns="0" anchor="t">
            <a:normAutofit/>
          </a:bodyPr>
          <a:lstStyle/>
          <a:p>
            <a:pPr marL="342720" indent="-342720">
              <a:spcAft>
                <a:spcPts val="1287"/>
              </a:spcAft>
              <a:buClr>
                <a:srgbClr val="000000"/>
              </a:buClr>
              <a:buFont typeface="Times New Roman"/>
              <a:buChar char="•"/>
              <a:tabLst>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pl-PL" sz="2900" b="0" strike="noStrike" spc="-1">
                <a:solidFill>
                  <a:srgbClr val="000000"/>
                </a:solidFill>
                <a:latin typeface="Arial"/>
              </a:rPr>
              <a:t>Kliknij, aby edytować format tekstu konspektu</a:t>
            </a:r>
          </a:p>
          <a:p>
            <a:pPr marL="742680" lvl="1" indent="-285480">
              <a:spcAft>
                <a:spcPts val="1023"/>
              </a:spcAft>
              <a:buClr>
                <a:srgbClr val="000000"/>
              </a:buClr>
              <a:buFont typeface="Times New Roman"/>
              <a:buChar char="–"/>
              <a:tabLst>
                <a:tab pos="155520" algn="l"/>
                <a:tab pos="604800" algn="l"/>
                <a:tab pos="1054080" algn="l"/>
                <a:tab pos="1503360" algn="l"/>
                <a:tab pos="1952280" algn="l"/>
                <a:tab pos="2401560" algn="l"/>
                <a:tab pos="2850840" algn="l"/>
                <a:tab pos="3300120" algn="l"/>
                <a:tab pos="3749400" algn="l"/>
                <a:tab pos="4198680" algn="l"/>
                <a:tab pos="4647960" algn="l"/>
                <a:tab pos="5097240" algn="l"/>
                <a:tab pos="5546520" algn="l"/>
                <a:tab pos="5995800" algn="l"/>
                <a:tab pos="6445080" algn="l"/>
                <a:tab pos="6894360" algn="l"/>
                <a:tab pos="7343640" algn="l"/>
                <a:tab pos="7792920" algn="l"/>
                <a:tab pos="8242200" algn="l"/>
                <a:tab pos="8691480" algn="l"/>
              </a:tabLst>
            </a:pPr>
            <a:r>
              <a:rPr lang="pl-PL" sz="2500" b="0" strike="noStrike" spc="-1">
                <a:solidFill>
                  <a:srgbClr val="000000"/>
                </a:solidFill>
                <a:latin typeface="Arial"/>
              </a:rPr>
              <a:t>Drugi poziom konspektu</a:t>
            </a:r>
          </a:p>
          <a:p>
            <a:pPr marL="1143000" lvl="2" indent="-228600">
              <a:spcAft>
                <a:spcPts val="774"/>
              </a:spcAft>
              <a:buClr>
                <a:srgbClr val="000000"/>
              </a:buClr>
              <a:buFont typeface="Times New Roman"/>
              <a:buChar char="•"/>
              <a:tabLst>
                <a:tab pos="204480" algn="l"/>
                <a:tab pos="653760" algn="l"/>
                <a:tab pos="1103040" algn="l"/>
                <a:tab pos="1552320" algn="l"/>
                <a:tab pos="2001600" algn="l"/>
                <a:tab pos="2450880" algn="l"/>
                <a:tab pos="2900160" algn="l"/>
                <a:tab pos="3349440" algn="l"/>
                <a:tab pos="3798720" algn="l"/>
                <a:tab pos="4248000" algn="l"/>
                <a:tab pos="4697280" algn="l"/>
                <a:tab pos="5146560" algn="l"/>
                <a:tab pos="5595840" algn="l"/>
                <a:tab pos="6045120" algn="l"/>
                <a:tab pos="6494400" algn="l"/>
                <a:tab pos="6943680" algn="l"/>
                <a:tab pos="7392960" algn="l"/>
                <a:tab pos="7842240" algn="l"/>
                <a:tab pos="8291160" algn="l"/>
                <a:tab pos="8740440" algn="l"/>
              </a:tabLst>
            </a:pPr>
            <a:r>
              <a:rPr lang="pl-PL" sz="2200" b="0" strike="noStrike" spc="-1">
                <a:solidFill>
                  <a:srgbClr val="000000"/>
                </a:solidFill>
                <a:latin typeface="Arial"/>
              </a:rPr>
              <a:t>Trzeci poziom konspektu</a:t>
            </a:r>
          </a:p>
          <a:p>
            <a:pPr marL="1600200" lvl="3" indent="-228600">
              <a:spcAft>
                <a:spcPts val="510"/>
              </a:spcAft>
              <a:buClr>
                <a:srgbClr val="000000"/>
              </a:buClr>
              <a:buFont typeface="Times New Roman"/>
              <a:buChar char="–"/>
              <a:tabLst>
                <a:tab pos="196560" algn="l"/>
                <a:tab pos="645840" algn="l"/>
                <a:tab pos="1095120" algn="l"/>
                <a:tab pos="1544400" algn="l"/>
                <a:tab pos="1993680" algn="l"/>
                <a:tab pos="2442960" algn="l"/>
                <a:tab pos="2892240" algn="l"/>
                <a:tab pos="3341520" algn="l"/>
                <a:tab pos="3790800" algn="l"/>
                <a:tab pos="4240080" algn="l"/>
                <a:tab pos="4689360" algn="l"/>
                <a:tab pos="5138640" algn="l"/>
                <a:tab pos="5587920" algn="l"/>
                <a:tab pos="6037200" algn="l"/>
                <a:tab pos="6486480" algn="l"/>
                <a:tab pos="6935760" algn="l"/>
                <a:tab pos="7385040" algn="l"/>
                <a:tab pos="7833960" algn="l"/>
                <a:tab pos="8283240" algn="l"/>
                <a:tab pos="8732520" algn="l"/>
              </a:tabLst>
            </a:pPr>
            <a:r>
              <a:rPr lang="pl-PL" sz="2000" b="0" strike="noStrike" spc="-1">
                <a:solidFill>
                  <a:srgbClr val="000000"/>
                </a:solidFill>
                <a:latin typeface="Arial"/>
              </a:rPr>
              <a:t>Czwarty poziom konspektu</a:t>
            </a:r>
          </a:p>
          <a:p>
            <a:pPr marL="2057400" lvl="4" indent="-228600">
              <a:spcAft>
                <a:spcPts val="261"/>
              </a:spcAft>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Arial"/>
              </a:rPr>
              <a:t>Piąty poziom konspektu</a:t>
            </a:r>
          </a:p>
          <a:p>
            <a:pPr marL="2057400" lvl="5" indent="-228600">
              <a:spcAft>
                <a:spcPts val="261"/>
              </a:spcAft>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Arial"/>
              </a:rPr>
              <a:t>Szósty poziom konspektu</a:t>
            </a:r>
          </a:p>
          <a:p>
            <a:pPr marL="2057400" lvl="6" indent="-228600">
              <a:spcAft>
                <a:spcPts val="261"/>
              </a:spcAft>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Arial"/>
              </a:rPr>
              <a:t>Siódmy poziom konspektu</a:t>
            </a:r>
          </a:p>
        </p:txBody>
      </p:sp>
      <p:sp>
        <p:nvSpPr>
          <p:cNvPr id="43" name="PlaceHolder 3"/>
          <p:cNvSpPr>
            <a:spLocks noGrp="1"/>
          </p:cNvSpPr>
          <p:nvPr>
            <p:ph type="dt"/>
          </p:nvPr>
        </p:nvSpPr>
        <p:spPr>
          <a:xfrm>
            <a:off x="456840" y="6246720"/>
            <a:ext cx="2128680" cy="471600"/>
          </a:xfrm>
          <a:prstGeom prst="rect">
            <a:avLst/>
          </a:prstGeom>
          <a:noFill/>
          <a:ln w="0">
            <a:noFill/>
          </a:ln>
        </p:spPr>
        <p:txBody>
          <a:bodyPr lIns="0" tIns="0" rIns="0" bIns="0" anchor="t">
            <a:noAutofit/>
          </a:bodyPr>
          <a:lstStyle/>
          <a:p>
            <a:endParaRPr lang="pl-PL" sz="1800" b="0" strike="noStrike" spc="-1">
              <a:solidFill>
                <a:srgbClr val="FFFFFF"/>
              </a:solidFill>
              <a:latin typeface="Calibri"/>
            </a:endParaRPr>
          </a:p>
        </p:txBody>
      </p:sp>
      <p:sp>
        <p:nvSpPr>
          <p:cNvPr id="44" name="PlaceHolder 4"/>
          <p:cNvSpPr>
            <a:spLocks noGrp="1"/>
          </p:cNvSpPr>
          <p:nvPr>
            <p:ph type="ftr"/>
          </p:nvPr>
        </p:nvSpPr>
        <p:spPr>
          <a:xfrm>
            <a:off x="3127320" y="6246720"/>
            <a:ext cx="2897280" cy="471600"/>
          </a:xfrm>
          <a:prstGeom prst="rect">
            <a:avLst/>
          </a:prstGeom>
          <a:noFill/>
          <a:ln w="0">
            <a:noFill/>
          </a:ln>
        </p:spPr>
        <p:txBody>
          <a:bodyPr lIns="0" tIns="0" rIns="0" bIns="0" anchor="t">
            <a:noAutofit/>
          </a:bodyPr>
          <a:lstStyle/>
          <a:p>
            <a:endParaRPr lang="pl-PL" sz="1800" b="0" strike="noStrike" spc="-1">
              <a:solidFill>
                <a:srgbClr val="FFFFFF"/>
              </a:solidFill>
              <a:latin typeface="Calibri"/>
            </a:endParaRPr>
          </a:p>
        </p:txBody>
      </p:sp>
      <p:sp>
        <p:nvSpPr>
          <p:cNvPr id="45" name="PlaceHolder 5"/>
          <p:cNvSpPr>
            <a:spLocks noGrp="1"/>
          </p:cNvSpPr>
          <p:nvPr>
            <p:ph type="sldNum"/>
          </p:nvPr>
        </p:nvSpPr>
        <p:spPr>
          <a:xfrm>
            <a:off x="6556320" y="6246720"/>
            <a:ext cx="2129040" cy="471600"/>
          </a:xfrm>
          <a:prstGeom prst="rect">
            <a:avLst/>
          </a:prstGeom>
          <a:noFill/>
          <a:ln w="0">
            <a:noFill/>
          </a:ln>
        </p:spPr>
        <p:txBody>
          <a:bodyPr lIns="0" tIns="0" rIns="0" bIns="0" anchor="t">
            <a:noAutofit/>
          </a:bodyPr>
          <a:lstStyle/>
          <a:p>
            <a:pPr marL="216000" indent="-216000" algn="r">
              <a:lnSpc>
                <a:spcPct val="93000"/>
              </a:lnSpc>
              <a:buClr>
                <a:srgbClr val="000000"/>
              </a:buClr>
              <a:buSzPct val="45000"/>
              <a:buFont typeface="Wingdings" charset="2"/>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193106DC-C536-41D9-AA52-F0B7E97E1FFE}" type="slidenum">
              <a:rPr lang="pl-PL" sz="1400" b="0" strike="noStrike" spc="-1">
                <a:solidFill>
                  <a:srgbClr val="000000"/>
                </a:solidFill>
                <a:latin typeface="Arial"/>
                <a:ea typeface="DejaVu Sans"/>
              </a:rPr>
              <a:t>‹#›</a:t>
            </a:fld>
            <a:endParaRPr lang="pl-PL" sz="1400" b="0" strike="noStrike" spc="-1">
              <a:solidFill>
                <a:srgbClr val="FFFFFF"/>
              </a:solidFill>
              <a:latin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71040" y="569520"/>
            <a:ext cx="7805880" cy="114192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800" b="0" strike="noStrike" spc="-1">
                <a:solidFill>
                  <a:srgbClr val="000000"/>
                </a:solidFill>
                <a:latin typeface="Times New Roman"/>
              </a:rPr>
              <a:t>Kliknij, aby edytować format tekstu tytułu</a:t>
            </a:r>
          </a:p>
        </p:txBody>
      </p:sp>
      <p:sp>
        <p:nvSpPr>
          <p:cNvPr id="83" name="PlaceHolder 2"/>
          <p:cNvSpPr>
            <a:spLocks noGrp="1"/>
          </p:cNvSpPr>
          <p:nvPr>
            <p:ph type="body"/>
          </p:nvPr>
        </p:nvSpPr>
        <p:spPr>
          <a:xfrm>
            <a:off x="671040" y="1906560"/>
            <a:ext cx="7805880" cy="4003200"/>
          </a:xfrm>
          <a:prstGeom prst="rect">
            <a:avLst/>
          </a:prstGeom>
          <a:noFill/>
          <a:ln w="0">
            <a:noFill/>
          </a:ln>
        </p:spPr>
        <p:txBody>
          <a:bodyPr lIns="0" tIns="25560" rIns="0" bIns="0" anchor="t">
            <a:noAutofit/>
          </a:bodyPr>
          <a:lstStyle/>
          <a:p>
            <a:pPr marL="342720" indent="-342720">
              <a:spcAft>
                <a:spcPts val="1287"/>
              </a:spcAft>
              <a:buClr>
                <a:srgbClr val="000000"/>
              </a:buClr>
              <a:buFont typeface="Times New Roman"/>
              <a:buChar char="•"/>
              <a:tabLst>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pl-PL" sz="2900" b="0" strike="noStrike" spc="-1">
                <a:solidFill>
                  <a:srgbClr val="000000"/>
                </a:solidFill>
                <a:latin typeface="Times New Roman"/>
              </a:rPr>
              <a:t>Kliknij, aby edytować format tekstu konspektu</a:t>
            </a:r>
          </a:p>
          <a:p>
            <a:pPr marL="742680" lvl="1" indent="-285480">
              <a:spcAft>
                <a:spcPts val="1023"/>
              </a:spcAft>
              <a:buClr>
                <a:srgbClr val="000000"/>
              </a:buClr>
              <a:buFont typeface="Times New Roman"/>
              <a:buChar char="–"/>
              <a:tabLst>
                <a:tab pos="155520" algn="l"/>
                <a:tab pos="604800" algn="l"/>
                <a:tab pos="1054080" algn="l"/>
                <a:tab pos="1503360" algn="l"/>
                <a:tab pos="1952280" algn="l"/>
                <a:tab pos="2401560" algn="l"/>
                <a:tab pos="2850840" algn="l"/>
                <a:tab pos="3300120" algn="l"/>
                <a:tab pos="3749400" algn="l"/>
                <a:tab pos="4198680" algn="l"/>
                <a:tab pos="4647960" algn="l"/>
                <a:tab pos="5097240" algn="l"/>
                <a:tab pos="5546520" algn="l"/>
                <a:tab pos="5995800" algn="l"/>
                <a:tab pos="6445080" algn="l"/>
                <a:tab pos="6894360" algn="l"/>
                <a:tab pos="7343640" algn="l"/>
                <a:tab pos="7792920" algn="l"/>
                <a:tab pos="8242200" algn="l"/>
                <a:tab pos="8691480" algn="l"/>
              </a:tabLst>
            </a:pPr>
            <a:r>
              <a:rPr lang="pl-PL" sz="2500" b="0" strike="noStrike" spc="-1">
                <a:solidFill>
                  <a:srgbClr val="000000"/>
                </a:solidFill>
                <a:latin typeface="Times New Roman"/>
              </a:rPr>
              <a:t>Drugi poziom konspektu</a:t>
            </a:r>
          </a:p>
          <a:p>
            <a:pPr marL="1143000" lvl="2" indent="-228600">
              <a:spcAft>
                <a:spcPts val="774"/>
              </a:spcAft>
              <a:buClr>
                <a:srgbClr val="000000"/>
              </a:buClr>
              <a:buFont typeface="Times New Roman"/>
              <a:buChar char="•"/>
              <a:tabLst>
                <a:tab pos="204480" algn="l"/>
                <a:tab pos="653760" algn="l"/>
                <a:tab pos="1103040" algn="l"/>
                <a:tab pos="1552320" algn="l"/>
                <a:tab pos="2001600" algn="l"/>
                <a:tab pos="2450880" algn="l"/>
                <a:tab pos="2900160" algn="l"/>
                <a:tab pos="3349440" algn="l"/>
                <a:tab pos="3798720" algn="l"/>
                <a:tab pos="4248000" algn="l"/>
                <a:tab pos="4697280" algn="l"/>
                <a:tab pos="5146560" algn="l"/>
                <a:tab pos="5595840" algn="l"/>
                <a:tab pos="6045120" algn="l"/>
                <a:tab pos="6494400" algn="l"/>
                <a:tab pos="6943680" algn="l"/>
                <a:tab pos="7392960" algn="l"/>
                <a:tab pos="7842240" algn="l"/>
                <a:tab pos="8291160" algn="l"/>
                <a:tab pos="8740440" algn="l"/>
              </a:tabLst>
            </a:pPr>
            <a:r>
              <a:rPr lang="pl-PL" sz="2200" b="0" strike="noStrike" spc="-1">
                <a:solidFill>
                  <a:srgbClr val="000000"/>
                </a:solidFill>
                <a:latin typeface="Times New Roman"/>
              </a:rPr>
              <a:t>Trzeci poziom konspektu</a:t>
            </a:r>
          </a:p>
          <a:p>
            <a:pPr marL="1600200" lvl="3" indent="-228600">
              <a:spcAft>
                <a:spcPts val="510"/>
              </a:spcAft>
              <a:buClr>
                <a:srgbClr val="000000"/>
              </a:buClr>
              <a:buFont typeface="Times New Roman"/>
              <a:buChar char="–"/>
              <a:tabLst>
                <a:tab pos="196560" algn="l"/>
                <a:tab pos="645840" algn="l"/>
                <a:tab pos="1095120" algn="l"/>
                <a:tab pos="1544400" algn="l"/>
                <a:tab pos="1993680" algn="l"/>
                <a:tab pos="2442960" algn="l"/>
                <a:tab pos="2892240" algn="l"/>
                <a:tab pos="3341520" algn="l"/>
                <a:tab pos="3790800" algn="l"/>
                <a:tab pos="4240080" algn="l"/>
                <a:tab pos="4689360" algn="l"/>
                <a:tab pos="5138640" algn="l"/>
                <a:tab pos="5587920" algn="l"/>
                <a:tab pos="6037200" algn="l"/>
                <a:tab pos="6486480" algn="l"/>
                <a:tab pos="6935760" algn="l"/>
                <a:tab pos="7385040" algn="l"/>
                <a:tab pos="7833960" algn="l"/>
                <a:tab pos="8283240" algn="l"/>
                <a:tab pos="8732520" algn="l"/>
              </a:tabLst>
            </a:pPr>
            <a:r>
              <a:rPr lang="pl-PL" sz="2000" b="0" strike="noStrike" spc="-1">
                <a:solidFill>
                  <a:srgbClr val="000000"/>
                </a:solidFill>
                <a:latin typeface="Times New Roman"/>
              </a:rPr>
              <a:t>Czwarty poziom konspektu</a:t>
            </a:r>
          </a:p>
          <a:p>
            <a:pPr marL="2057400" lvl="4" indent="-228600">
              <a:spcAft>
                <a:spcPts val="261"/>
              </a:spcAft>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Times New Roman"/>
              </a:rPr>
              <a:t>Piąty poziom konspektu</a:t>
            </a:r>
          </a:p>
          <a:p>
            <a:pPr marL="2057400" lvl="5" indent="-228600">
              <a:spcAft>
                <a:spcPts val="261"/>
              </a:spcAft>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Times New Roman"/>
              </a:rPr>
              <a:t>Szósty poziom konspektu</a:t>
            </a:r>
          </a:p>
          <a:p>
            <a:pPr marL="2057400" lvl="6" indent="-228600">
              <a:spcAft>
                <a:spcPts val="261"/>
              </a:spcAft>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Times New Roman"/>
              </a:rPr>
              <a:t>Siódmy poziom konspektu</a:t>
            </a:r>
          </a:p>
        </p:txBody>
      </p:sp>
      <p:sp>
        <p:nvSpPr>
          <p:cNvPr id="84" name="Text Box 3"/>
          <p:cNvSpPr/>
          <p:nvPr/>
        </p:nvSpPr>
        <p:spPr>
          <a:xfrm>
            <a:off x="457200" y="6246720"/>
            <a:ext cx="2128680" cy="471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85" name="Text Box 4"/>
          <p:cNvSpPr/>
          <p:nvPr/>
        </p:nvSpPr>
        <p:spPr>
          <a:xfrm>
            <a:off x="3127320" y="6246720"/>
            <a:ext cx="2897280" cy="471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86" name="PlaceHolder 3"/>
          <p:cNvSpPr>
            <a:spLocks noGrp="1"/>
          </p:cNvSpPr>
          <p:nvPr>
            <p:ph type="sldNum"/>
          </p:nvPr>
        </p:nvSpPr>
        <p:spPr>
          <a:xfrm>
            <a:off x="6555960" y="6246720"/>
            <a:ext cx="2127240" cy="470520"/>
          </a:xfrm>
          <a:prstGeom prst="rect">
            <a:avLst/>
          </a:prstGeom>
          <a:noFill/>
          <a:ln w="0">
            <a:noFill/>
          </a:ln>
        </p:spPr>
        <p:txBody>
          <a:bodyPr lIns="0" tIns="0" rIns="0" bIns="0" anchor="t">
            <a:noAutofit/>
          </a:bodyPr>
          <a:lstStyle/>
          <a:p>
            <a:pPr algn="r">
              <a:lnSpc>
                <a:spcPct val="93000"/>
              </a:lnSpc>
            </a:pPr>
            <a:fld id="{2D953B6D-6CBF-4C35-A851-2268BC0F947A}" type="slidenum">
              <a:rPr lang="pl-PL" sz="1400" b="0" strike="noStrike" spc="-1">
                <a:solidFill>
                  <a:srgbClr val="000000"/>
                </a:solidFill>
                <a:latin typeface="Times New Roman"/>
                <a:ea typeface="msgothic"/>
              </a:rPr>
              <a:t>‹#›</a:t>
            </a:fld>
            <a:endParaRPr lang="pl-PL"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671040" y="569880"/>
            <a:ext cx="7804440" cy="114012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800" b="0" strike="noStrike" spc="-1">
                <a:solidFill>
                  <a:srgbClr val="000000"/>
                </a:solidFill>
                <a:latin typeface="Arial"/>
              </a:rPr>
              <a:t>Kliknij, aby edytować format tekstu tytułu</a:t>
            </a:r>
          </a:p>
        </p:txBody>
      </p:sp>
      <p:sp>
        <p:nvSpPr>
          <p:cNvPr id="124" name="PlaceHolder 2"/>
          <p:cNvSpPr>
            <a:spLocks noGrp="1"/>
          </p:cNvSpPr>
          <p:nvPr>
            <p:ph type="body"/>
          </p:nvPr>
        </p:nvSpPr>
        <p:spPr>
          <a:xfrm>
            <a:off x="671040" y="1906560"/>
            <a:ext cx="7804440" cy="4003200"/>
          </a:xfrm>
          <a:prstGeom prst="rect">
            <a:avLst/>
          </a:prstGeom>
          <a:noFill/>
          <a:ln w="0">
            <a:noFill/>
          </a:ln>
        </p:spPr>
        <p:txBody>
          <a:bodyPr lIns="0" tIns="25560" rIns="0" bIns="0" anchor="t">
            <a:noAutofit/>
          </a:bodyPr>
          <a:lstStyle/>
          <a:p>
            <a:pPr marL="342720" indent="-342720">
              <a:spcAft>
                <a:spcPts val="1287"/>
              </a:spcAft>
              <a:buClr>
                <a:srgbClr val="000000"/>
              </a:buClr>
              <a:buFont typeface="Times New Roman"/>
              <a:buChar char="•"/>
              <a:tabLst>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pl-PL" sz="2900" b="0" strike="noStrike" spc="-1">
                <a:solidFill>
                  <a:srgbClr val="000000"/>
                </a:solidFill>
                <a:latin typeface="Arial"/>
              </a:rPr>
              <a:t>Kliknij, aby edytować format tekstu konspektu</a:t>
            </a:r>
          </a:p>
          <a:p>
            <a:pPr marL="742680" lvl="1" indent="-285480">
              <a:spcAft>
                <a:spcPts val="1023"/>
              </a:spcAft>
              <a:buClr>
                <a:srgbClr val="000000"/>
              </a:buClr>
              <a:buFont typeface="Times New Roman"/>
              <a:buChar char="–"/>
              <a:tabLst>
                <a:tab pos="155520" algn="l"/>
                <a:tab pos="604800" algn="l"/>
                <a:tab pos="1054080" algn="l"/>
                <a:tab pos="1503360" algn="l"/>
                <a:tab pos="1952280" algn="l"/>
                <a:tab pos="2401560" algn="l"/>
                <a:tab pos="2850840" algn="l"/>
                <a:tab pos="3300120" algn="l"/>
                <a:tab pos="3749400" algn="l"/>
                <a:tab pos="4198680" algn="l"/>
                <a:tab pos="4647960" algn="l"/>
                <a:tab pos="5097240" algn="l"/>
                <a:tab pos="5546520" algn="l"/>
                <a:tab pos="5995800" algn="l"/>
                <a:tab pos="6445080" algn="l"/>
                <a:tab pos="6894360" algn="l"/>
                <a:tab pos="7343640" algn="l"/>
                <a:tab pos="7792920" algn="l"/>
                <a:tab pos="8242200" algn="l"/>
                <a:tab pos="8691480" algn="l"/>
              </a:tabLst>
            </a:pPr>
            <a:r>
              <a:rPr lang="pl-PL" sz="2500" b="0" strike="noStrike" spc="-1">
                <a:solidFill>
                  <a:srgbClr val="000000"/>
                </a:solidFill>
                <a:latin typeface="Arial"/>
              </a:rPr>
              <a:t>Drugi poziom konspektu</a:t>
            </a:r>
          </a:p>
          <a:p>
            <a:pPr marL="1143000" lvl="2" indent="-228600">
              <a:spcAft>
                <a:spcPts val="774"/>
              </a:spcAft>
              <a:buClr>
                <a:srgbClr val="000000"/>
              </a:buClr>
              <a:buFont typeface="Times New Roman"/>
              <a:buChar char="•"/>
              <a:tabLst>
                <a:tab pos="204480" algn="l"/>
                <a:tab pos="653760" algn="l"/>
                <a:tab pos="1103040" algn="l"/>
                <a:tab pos="1552320" algn="l"/>
                <a:tab pos="2001600" algn="l"/>
                <a:tab pos="2450880" algn="l"/>
                <a:tab pos="2900160" algn="l"/>
                <a:tab pos="3349440" algn="l"/>
                <a:tab pos="3798720" algn="l"/>
                <a:tab pos="4248000" algn="l"/>
                <a:tab pos="4697280" algn="l"/>
                <a:tab pos="5146560" algn="l"/>
                <a:tab pos="5595840" algn="l"/>
                <a:tab pos="6045120" algn="l"/>
                <a:tab pos="6494400" algn="l"/>
                <a:tab pos="6943680" algn="l"/>
                <a:tab pos="7392960" algn="l"/>
                <a:tab pos="7842240" algn="l"/>
                <a:tab pos="8291160" algn="l"/>
                <a:tab pos="8740440" algn="l"/>
              </a:tabLst>
            </a:pPr>
            <a:r>
              <a:rPr lang="pl-PL" sz="2200" b="0" strike="noStrike" spc="-1">
                <a:solidFill>
                  <a:srgbClr val="000000"/>
                </a:solidFill>
                <a:latin typeface="Arial"/>
              </a:rPr>
              <a:t>Trzeci poziom konspektu</a:t>
            </a:r>
          </a:p>
          <a:p>
            <a:pPr marL="1600200" lvl="3" indent="-228600">
              <a:spcAft>
                <a:spcPts val="510"/>
              </a:spcAft>
              <a:buClr>
                <a:srgbClr val="000000"/>
              </a:buClr>
              <a:buFont typeface="Times New Roman"/>
              <a:buChar char="–"/>
              <a:tabLst>
                <a:tab pos="196560" algn="l"/>
                <a:tab pos="645840" algn="l"/>
                <a:tab pos="1095120" algn="l"/>
                <a:tab pos="1544400" algn="l"/>
                <a:tab pos="1993680" algn="l"/>
                <a:tab pos="2442960" algn="l"/>
                <a:tab pos="2892240" algn="l"/>
                <a:tab pos="3341520" algn="l"/>
                <a:tab pos="3790800" algn="l"/>
                <a:tab pos="4240080" algn="l"/>
                <a:tab pos="4689360" algn="l"/>
                <a:tab pos="5138640" algn="l"/>
                <a:tab pos="5587920" algn="l"/>
                <a:tab pos="6037200" algn="l"/>
                <a:tab pos="6486480" algn="l"/>
                <a:tab pos="6935760" algn="l"/>
                <a:tab pos="7385040" algn="l"/>
                <a:tab pos="7833960" algn="l"/>
                <a:tab pos="8283240" algn="l"/>
                <a:tab pos="8732520" algn="l"/>
              </a:tabLst>
            </a:pPr>
            <a:r>
              <a:rPr lang="pl-PL" sz="2000" b="0" strike="noStrike" spc="-1">
                <a:solidFill>
                  <a:srgbClr val="000000"/>
                </a:solidFill>
                <a:latin typeface="Arial"/>
              </a:rPr>
              <a:t>Czwarty poziom konspektu</a:t>
            </a:r>
          </a:p>
          <a:p>
            <a:pPr marL="2057400" lvl="4" indent="-228600">
              <a:spcAft>
                <a:spcPts val="261"/>
              </a:spcAft>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Arial"/>
              </a:rPr>
              <a:t>Piąty poziom konspektu</a:t>
            </a:r>
          </a:p>
          <a:p>
            <a:pPr marL="2057400" lvl="5" indent="-228600">
              <a:spcAft>
                <a:spcPts val="261"/>
              </a:spcAft>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Arial"/>
              </a:rPr>
              <a:t>Szósty poziom konspektu</a:t>
            </a:r>
          </a:p>
          <a:p>
            <a:pPr marL="2057400" lvl="6" indent="-228600">
              <a:spcAft>
                <a:spcPts val="261"/>
              </a:spcAft>
              <a:buClr>
                <a:srgbClr val="000000"/>
              </a:buClr>
              <a:buFont typeface="Times New Roman"/>
              <a:buChar char="»"/>
              <a:tabLst>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Arial"/>
              </a:rPr>
              <a:t>Siódmy poziom konspektu</a:t>
            </a:r>
          </a:p>
        </p:txBody>
      </p:sp>
      <p:sp>
        <p:nvSpPr>
          <p:cNvPr id="125" name="Text Box 3"/>
          <p:cNvSpPr/>
          <p:nvPr/>
        </p:nvSpPr>
        <p:spPr>
          <a:xfrm>
            <a:off x="457200" y="6246720"/>
            <a:ext cx="2127240" cy="470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126" name="Text Box 4"/>
          <p:cNvSpPr/>
          <p:nvPr/>
        </p:nvSpPr>
        <p:spPr>
          <a:xfrm>
            <a:off x="3127320" y="6246720"/>
            <a:ext cx="2895480" cy="470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127" name="PlaceHolder 3"/>
          <p:cNvSpPr>
            <a:spLocks noGrp="1"/>
          </p:cNvSpPr>
          <p:nvPr>
            <p:ph type="sldNum"/>
          </p:nvPr>
        </p:nvSpPr>
        <p:spPr>
          <a:xfrm>
            <a:off x="6555960" y="6246360"/>
            <a:ext cx="2125800" cy="468720"/>
          </a:xfrm>
          <a:prstGeom prst="rect">
            <a:avLst/>
          </a:prstGeom>
          <a:noFill/>
          <a:ln w="0">
            <a:noFill/>
          </a:ln>
        </p:spPr>
        <p:txBody>
          <a:bodyPr lIns="0" tIns="0" rIns="0" bIns="0" anchor="t">
            <a:noAutofit/>
          </a:bodyPr>
          <a:lstStyle/>
          <a:p>
            <a:pPr algn="r">
              <a:lnSpc>
                <a:spcPct val="93000"/>
              </a:lnSpc>
            </a:pPr>
            <a:fld id="{9BECC4F2-97F9-4A31-8FBE-D40BBDA93AF6}" type="slidenum">
              <a:rPr lang="pl-PL" sz="1400" b="0" strike="noStrike" spc="-1">
                <a:solidFill>
                  <a:srgbClr val="000000"/>
                </a:solidFill>
                <a:latin typeface="Arial"/>
                <a:ea typeface="Microsoft YaHei"/>
              </a:rPr>
              <a:t>‹#›</a:t>
            </a:fld>
            <a:endParaRPr lang="pl-PL"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456840" y="128520"/>
            <a:ext cx="8217000" cy="1433520"/>
          </a:xfrm>
          <a:prstGeom prst="rect">
            <a:avLst/>
          </a:prstGeom>
          <a:noFill/>
          <a:ln w="0">
            <a:noFill/>
          </a:ln>
        </p:spPr>
        <p:txBody>
          <a:bodyPr lIns="90000" tIns="46800" rIns="90000" bIns="4680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4400" b="0" strike="noStrike" spc="-1">
                <a:solidFill>
                  <a:srgbClr val="000000"/>
                </a:solidFill>
                <a:latin typeface="Arial"/>
              </a:rPr>
              <a:t>Kliknij, aby edytować format tekstu tytułu</a:t>
            </a:r>
          </a:p>
        </p:txBody>
      </p:sp>
      <p:sp>
        <p:nvSpPr>
          <p:cNvPr id="165" name="PlaceHolder 2"/>
          <p:cNvSpPr>
            <a:spLocks noGrp="1"/>
          </p:cNvSpPr>
          <p:nvPr>
            <p:ph type="body"/>
          </p:nvPr>
        </p:nvSpPr>
        <p:spPr>
          <a:xfrm>
            <a:off x="456840" y="1599840"/>
            <a:ext cx="8217000" cy="4600440"/>
          </a:xfrm>
          <a:prstGeom prst="rect">
            <a:avLst/>
          </a:prstGeom>
          <a:noFill/>
          <a:ln w="0">
            <a:noFill/>
          </a:ln>
        </p:spPr>
        <p:txBody>
          <a:bodyPr lIns="90000" tIns="46800" rIns="90000" bIns="46800" anchor="t">
            <a:normAutofit/>
          </a:bodyPr>
          <a:lstStyle/>
          <a:p>
            <a:pPr marL="342720" indent="-342720">
              <a:spcBef>
                <a:spcPts val="799"/>
              </a:spcBef>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pl-PL" sz="3200" b="0" strike="noStrike" spc="-1">
                <a:solidFill>
                  <a:srgbClr val="000000"/>
                </a:solidFill>
                <a:latin typeface="Arial"/>
              </a:rPr>
              <a:t>Kliknij, aby edytować format tekstu konspektu</a:t>
            </a:r>
          </a:p>
          <a:p>
            <a:pPr marL="742680" lvl="1" indent="-285480">
              <a:spcBef>
                <a:spcPts val="697"/>
              </a:spcBef>
              <a:buClr>
                <a:srgbClr val="000000"/>
              </a:buClr>
              <a:buFont typeface="Times New Roman"/>
              <a:buChar char="–"/>
              <a:tabLst>
                <a:tab pos="0" algn="l"/>
                <a:tab pos="155520" algn="l"/>
                <a:tab pos="604800" algn="l"/>
                <a:tab pos="1054080" algn="l"/>
                <a:tab pos="1503360" algn="l"/>
                <a:tab pos="1952280" algn="l"/>
                <a:tab pos="2401560" algn="l"/>
                <a:tab pos="2850840" algn="l"/>
                <a:tab pos="3300120" algn="l"/>
                <a:tab pos="3749400" algn="l"/>
                <a:tab pos="4198680" algn="l"/>
                <a:tab pos="4647960" algn="l"/>
                <a:tab pos="5097240" algn="l"/>
                <a:tab pos="5546520" algn="l"/>
                <a:tab pos="5995800" algn="l"/>
                <a:tab pos="6445080" algn="l"/>
                <a:tab pos="6894360" algn="l"/>
                <a:tab pos="7343640" algn="l"/>
                <a:tab pos="7792920" algn="l"/>
                <a:tab pos="8242200" algn="l"/>
                <a:tab pos="8691480" algn="l"/>
              </a:tabLst>
            </a:pPr>
            <a:r>
              <a:rPr lang="pl-PL" sz="2800" b="0" strike="noStrike" spc="-1">
                <a:solidFill>
                  <a:srgbClr val="000000"/>
                </a:solidFill>
                <a:latin typeface="Arial"/>
              </a:rPr>
              <a:t>Drugi poziom konspektu</a:t>
            </a:r>
          </a:p>
          <a:p>
            <a:pPr marL="1143000" lvl="2" indent="-228600">
              <a:spcBef>
                <a:spcPts val="598"/>
              </a:spcBef>
              <a:buClr>
                <a:srgbClr val="000000"/>
              </a:buClr>
              <a:buFont typeface="Times New Roman"/>
              <a:buChar char="•"/>
              <a:tabLst>
                <a:tab pos="0" algn="l"/>
                <a:tab pos="204480" algn="l"/>
                <a:tab pos="653760" algn="l"/>
                <a:tab pos="1103040" algn="l"/>
                <a:tab pos="1552320" algn="l"/>
                <a:tab pos="2001600" algn="l"/>
                <a:tab pos="2450880" algn="l"/>
                <a:tab pos="2900160" algn="l"/>
                <a:tab pos="3349440" algn="l"/>
                <a:tab pos="3798720" algn="l"/>
                <a:tab pos="4248000" algn="l"/>
                <a:tab pos="4697280" algn="l"/>
                <a:tab pos="5146560" algn="l"/>
                <a:tab pos="5595840" algn="l"/>
                <a:tab pos="6045120" algn="l"/>
                <a:tab pos="6494400" algn="l"/>
                <a:tab pos="6943680" algn="l"/>
                <a:tab pos="7392960" algn="l"/>
                <a:tab pos="7842240" algn="l"/>
                <a:tab pos="8291160" algn="l"/>
                <a:tab pos="8740440" algn="l"/>
              </a:tabLst>
            </a:pPr>
            <a:r>
              <a:rPr lang="pl-PL" sz="2400" b="0" strike="noStrike" spc="-1">
                <a:solidFill>
                  <a:srgbClr val="000000"/>
                </a:solidFill>
                <a:latin typeface="Arial"/>
              </a:rPr>
              <a:t>Trzeci poziom konspektu</a:t>
            </a:r>
          </a:p>
          <a:p>
            <a:pPr marL="1600200" lvl="3" indent="-228600">
              <a:spcBef>
                <a:spcPts val="499"/>
              </a:spcBef>
              <a:buClr>
                <a:srgbClr val="000000"/>
              </a:buClr>
              <a:buFont typeface="Times New Roman"/>
              <a:buChar char="–"/>
              <a:tabLst>
                <a:tab pos="0" algn="l"/>
                <a:tab pos="196560" algn="l"/>
                <a:tab pos="645840" algn="l"/>
                <a:tab pos="1095120" algn="l"/>
                <a:tab pos="1544400" algn="l"/>
                <a:tab pos="1993680" algn="l"/>
                <a:tab pos="2442960" algn="l"/>
                <a:tab pos="2892240" algn="l"/>
                <a:tab pos="3341520" algn="l"/>
                <a:tab pos="3790800" algn="l"/>
                <a:tab pos="4240080" algn="l"/>
                <a:tab pos="4689360" algn="l"/>
                <a:tab pos="5138640" algn="l"/>
                <a:tab pos="5587920" algn="l"/>
                <a:tab pos="6037200" algn="l"/>
                <a:tab pos="6486480" algn="l"/>
                <a:tab pos="6935760" algn="l"/>
                <a:tab pos="7385040" algn="l"/>
                <a:tab pos="7833960" algn="l"/>
                <a:tab pos="8283240" algn="l"/>
                <a:tab pos="8732520" algn="l"/>
              </a:tabLst>
            </a:pPr>
            <a:r>
              <a:rPr lang="pl-PL" sz="2000" b="0" strike="noStrike" spc="-1">
                <a:solidFill>
                  <a:srgbClr val="000000"/>
                </a:solidFill>
                <a:latin typeface="Arial"/>
              </a:rPr>
              <a:t>Czwarty poziom konspektu</a:t>
            </a:r>
          </a:p>
          <a:p>
            <a:pPr marL="2057400" lvl="4" indent="-228600">
              <a:spcBef>
                <a:spcPts val="499"/>
              </a:spcBef>
              <a:buClr>
                <a:srgbClr val="000000"/>
              </a:buClr>
              <a:buFont typeface="Times New Roman"/>
              <a:buChar char="»"/>
              <a:tabLst>
                <a:tab pos="0" algn="l"/>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Arial"/>
              </a:rPr>
              <a:t>Piąty poziom konspektu</a:t>
            </a:r>
          </a:p>
          <a:p>
            <a:pPr marL="2057400" lvl="5" indent="-228600">
              <a:spcBef>
                <a:spcPts val="499"/>
              </a:spcBef>
              <a:buClr>
                <a:srgbClr val="000000"/>
              </a:buClr>
              <a:buFont typeface="Times New Roman"/>
              <a:buChar char="»"/>
              <a:tabLst>
                <a:tab pos="0" algn="l"/>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Arial"/>
              </a:rPr>
              <a:t>Szósty poziom konspektu</a:t>
            </a:r>
          </a:p>
          <a:p>
            <a:pPr marL="2057400" lvl="6" indent="-228600">
              <a:spcBef>
                <a:spcPts val="499"/>
              </a:spcBef>
              <a:buClr>
                <a:srgbClr val="000000"/>
              </a:buClr>
              <a:buFont typeface="Times New Roman"/>
              <a:buChar char="»"/>
              <a:tabLst>
                <a:tab pos="0" algn="l"/>
                <a:tab pos="188640" algn="l"/>
                <a:tab pos="637920" algn="l"/>
                <a:tab pos="1087200" algn="l"/>
                <a:tab pos="1536480" algn="l"/>
                <a:tab pos="1985760" algn="l"/>
                <a:tab pos="2435040" algn="l"/>
                <a:tab pos="2884320" algn="l"/>
                <a:tab pos="3333600" algn="l"/>
                <a:tab pos="3782880" algn="l"/>
                <a:tab pos="4232160" algn="l"/>
                <a:tab pos="4681440" algn="l"/>
                <a:tab pos="5130720" algn="l"/>
                <a:tab pos="5580000" algn="l"/>
                <a:tab pos="6029280" algn="l"/>
                <a:tab pos="6478560" algn="l"/>
                <a:tab pos="6927840" algn="l"/>
                <a:tab pos="7376760" algn="l"/>
                <a:tab pos="7826040" algn="l"/>
                <a:tab pos="8275320" algn="l"/>
                <a:tab pos="8724600" algn="l"/>
              </a:tabLst>
            </a:pPr>
            <a:r>
              <a:rPr lang="pl-PL" sz="2000" b="0" strike="noStrike" spc="-1">
                <a:solidFill>
                  <a:srgbClr val="000000"/>
                </a:solidFill>
                <a:latin typeface="Arial"/>
              </a:rPr>
              <a:t>Siódmy poziom konspektu</a:t>
            </a:r>
          </a:p>
        </p:txBody>
      </p:sp>
      <p:sp>
        <p:nvSpPr>
          <p:cNvPr id="166" name="Dowolny kształt 165"/>
          <p:cNvSpPr/>
          <p:nvPr/>
        </p:nvSpPr>
        <p:spPr>
          <a:xfrm>
            <a:off x="457200" y="6353280"/>
            <a:ext cx="212868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167" name="Dowolny kształt 166"/>
          <p:cNvSpPr/>
          <p:nvPr/>
        </p:nvSpPr>
        <p:spPr>
          <a:xfrm>
            <a:off x="3124080" y="6354720"/>
            <a:ext cx="289584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168" name="PlaceHolder 3"/>
          <p:cNvSpPr>
            <a:spLocks noGrp="1"/>
          </p:cNvSpPr>
          <p:nvPr>
            <p:ph type="sldNum"/>
          </p:nvPr>
        </p:nvSpPr>
        <p:spPr>
          <a:xfrm>
            <a:off x="6553080" y="6353280"/>
            <a:ext cx="2121120" cy="366480"/>
          </a:xfrm>
          <a:prstGeom prst="rect">
            <a:avLst/>
          </a:prstGeom>
          <a:noFill/>
          <a:ln w="0">
            <a:noFill/>
          </a:ln>
        </p:spPr>
        <p:txBody>
          <a:bodyPr lIns="90000" tIns="46800" rIns="90000" bIns="46800" anchor="ctr">
            <a:noAutofit/>
          </a:bodyPr>
          <a:lstStyle/>
          <a:p>
            <a:pP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fld id="{100C8D09-B756-48B3-8627-FA056D106D88}" type="slidenum">
              <a:rPr lang="pl-PL" sz="1800" b="0" strike="noStrike" spc="-1">
                <a:solidFill>
                  <a:srgbClr val="000000"/>
                </a:solidFill>
                <a:latin typeface="Calibri"/>
              </a:rPr>
              <a:t>‹#›</a:t>
            </a:fld>
            <a:endParaRPr lang="pl-PL" sz="18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mark@igf.fuw.edu.pl" TargetMode="External"/><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ipcc.ch/report/ar6/wg1/chapter/chapter-7/" TargetMode="Externa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climatemodels.uchicago.edu/modtran/" TargetMode="External"/><Relationship Id="rId4" Type="http://schemas.openxmlformats.org/officeDocument/2006/relationships/hyperlink" Target="http://forecast.uchicago.edu/Projects/modtran.orig.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9.wmf"/><Relationship Id="rId3" Type="http://schemas.openxmlformats.org/officeDocument/2006/relationships/notesSlide" Target="../notesSlides/notesSlide26.xml"/><Relationship Id="rId7" Type="http://schemas.openxmlformats.org/officeDocument/2006/relationships/image" Target="../media/image36.wmf"/><Relationship Id="rId12" Type="http://schemas.openxmlformats.org/officeDocument/2006/relationships/oleObject" Target="../embeddings/oleObject5.bin"/><Relationship Id="rId2" Type="http://schemas.openxmlformats.org/officeDocument/2006/relationships/slideLayout" Target="../slideLayouts/slideLayout3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7.wmf"/><Relationship Id="rId1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cloudsgate2.larc.nasa.gov/cgi-bin/fuliou/runfl.cgi"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 name="Dowolny kształt 219"/>
          <p:cNvSpPr/>
          <p:nvPr/>
        </p:nvSpPr>
        <p:spPr>
          <a:xfrm>
            <a:off x="395280" y="836640"/>
            <a:ext cx="8424720" cy="2160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1" strike="noStrike" spc="-1" dirty="0">
                <a:solidFill>
                  <a:srgbClr val="000000"/>
                </a:solidFill>
                <a:latin typeface="Arial"/>
                <a:ea typeface="WenQuanYi Micro Hei"/>
              </a:rPr>
              <a:t>Fizyka Procesów Klimatycznych</a:t>
            </a:r>
            <a:r>
              <a:rPr dirty="0"/>
              <a:t/>
            </a:r>
            <a:br>
              <a:rPr dirty="0"/>
            </a:br>
            <a:r>
              <a:rPr lang="pl-PL" sz="3200" b="1" strike="noStrike" spc="-1">
                <a:solidFill>
                  <a:srgbClr val="000000"/>
                </a:solidFill>
                <a:latin typeface="Arial"/>
                <a:ea typeface="WenQuanYi Micro Hei"/>
              </a:rPr>
              <a:t>Wykład </a:t>
            </a:r>
            <a:r>
              <a:rPr lang="pl-PL" sz="3200" b="1" strike="noStrike" spc="-1" smtClean="0">
                <a:solidFill>
                  <a:srgbClr val="000000"/>
                </a:solidFill>
                <a:latin typeface="Arial"/>
                <a:ea typeface="WenQuanYi Micro Hei"/>
              </a:rPr>
              <a:t>3 </a:t>
            </a:r>
            <a:r>
              <a:rPr lang="pl-PL" sz="3200" b="1" strike="noStrike" spc="-1">
                <a:solidFill>
                  <a:srgbClr val="000000"/>
                </a:solidFill>
                <a:latin typeface="Arial"/>
                <a:ea typeface="WenQuanYi Micro Hei"/>
              </a:rPr>
              <a:t>(Wymuszanie radiacyjne c.d.)</a:t>
            </a:r>
            <a:endParaRPr lang="pl-PL" sz="3200" b="0" strike="noStrike" spc="-1">
              <a:solidFill>
                <a:srgbClr val="000000"/>
              </a:solidFill>
              <a:latin typeface="Calibri"/>
            </a:endParaRPr>
          </a:p>
        </p:txBody>
      </p:sp>
      <p:sp>
        <p:nvSpPr>
          <p:cNvPr id="221" name="Dowolny kształt 220"/>
          <p:cNvSpPr/>
          <p:nvPr/>
        </p:nvSpPr>
        <p:spPr>
          <a:xfrm>
            <a:off x="1368360" y="3384720"/>
            <a:ext cx="6400800" cy="22809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anchor="t">
            <a:noAutofit/>
          </a:bodyPr>
          <a:lstStyle/>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898989"/>
                </a:solidFill>
                <a:latin typeface="Calibri"/>
                <a:ea typeface="WenQuanYi Micro Hei"/>
              </a:rPr>
              <a:t>prof. dr hab. Szymon Malinowski </a:t>
            </a:r>
            <a:endParaRPr lang="pl-PL" sz="2000" b="0" strike="noStrike" spc="-1">
              <a:solidFill>
                <a:srgbClr val="000000"/>
              </a:solidFill>
              <a:latin typeface="Calibri"/>
            </a:endParaRPr>
          </a:p>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898989"/>
                </a:solidFill>
                <a:latin typeface="Calibri"/>
                <a:ea typeface="WenQuanYi Micro Hei"/>
              </a:rPr>
              <a:t>Instytut Geofizyki, Wydział Fizyki </a:t>
            </a:r>
            <a:endParaRPr lang="pl-PL" sz="2000" b="0" strike="noStrike" spc="-1">
              <a:solidFill>
                <a:srgbClr val="000000"/>
              </a:solidFill>
              <a:latin typeface="Calibri"/>
            </a:endParaRPr>
          </a:p>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898989"/>
                </a:solidFill>
                <a:latin typeface="Calibri"/>
                <a:ea typeface="WenQuanYi Micro Hei"/>
              </a:rPr>
              <a:t>Uniwersytet Warszawski</a:t>
            </a:r>
            <a:endParaRPr lang="pl-PL" sz="2000" b="0" strike="noStrike" spc="-1">
              <a:solidFill>
                <a:srgbClr val="000000"/>
              </a:solidFill>
              <a:latin typeface="Calibri"/>
            </a:endParaRPr>
          </a:p>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898989"/>
                </a:solidFill>
                <a:latin typeface="Calibri"/>
                <a:ea typeface="WenQuanYi Micro Hei"/>
              </a:rPr>
              <a:t>malina@igf.fuw.edu.pl</a:t>
            </a:r>
            <a:endParaRPr lang="pl-PL" sz="2000" b="0" strike="noStrike" spc="-1">
              <a:solidFill>
                <a:srgbClr val="000000"/>
              </a:solidFill>
              <a:latin typeface="Calibri"/>
            </a:endParaRPr>
          </a:p>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000" b="0" strike="noStrike" spc="-1">
              <a:solidFill>
                <a:srgbClr val="000000"/>
              </a:solidFill>
              <a:latin typeface="Calibri"/>
            </a:endParaRPr>
          </a:p>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898989"/>
                </a:solidFill>
                <a:latin typeface="Calibri"/>
                <a:ea typeface="WenQuanYi Micro Hei"/>
              </a:rPr>
              <a:t>dr hab. Krzysztof Markowicz</a:t>
            </a:r>
            <a:endParaRPr lang="pl-PL" sz="2000" b="0" strike="noStrike" spc="-1">
              <a:solidFill>
                <a:srgbClr val="000000"/>
              </a:solidFill>
              <a:latin typeface="Calibri"/>
            </a:endParaRPr>
          </a:p>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898989"/>
                </a:solidFill>
                <a:latin typeface="Calibri"/>
                <a:ea typeface="WenQuanYi Micro Hei"/>
              </a:rPr>
              <a:t>Instytut Geofizyki, Wydział Fizyki </a:t>
            </a:r>
            <a:endParaRPr lang="pl-PL" sz="2000" b="0" strike="noStrike" spc="-1">
              <a:solidFill>
                <a:srgbClr val="000000"/>
              </a:solidFill>
              <a:latin typeface="Calibri"/>
            </a:endParaRPr>
          </a:p>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898989"/>
                </a:solidFill>
                <a:latin typeface="Calibri"/>
                <a:ea typeface="WenQuanYi Micro Hei"/>
              </a:rPr>
              <a:t>Uniwersytet Warszawski</a:t>
            </a:r>
            <a:endParaRPr lang="pl-PL" sz="2000" b="0" strike="noStrike" spc="-1">
              <a:solidFill>
                <a:srgbClr val="000000"/>
              </a:solidFill>
              <a:latin typeface="Calibri"/>
            </a:endParaRPr>
          </a:p>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898989"/>
                </a:solidFill>
                <a:latin typeface="Calibri"/>
                <a:ea typeface="WenQuanYi Micro Hei"/>
                <a:hlinkClick r:id="rId3"/>
              </a:rPr>
              <a:t>kmark@igf.fuw.edu.pl</a:t>
            </a:r>
            <a:endParaRPr lang="pl-PL" sz="2000" b="0" strike="noStrike" spc="-1">
              <a:solidFill>
                <a:srgbClr val="000000"/>
              </a:solidFill>
              <a:latin typeface="Calibri"/>
            </a:endParaRPr>
          </a:p>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898989"/>
                </a:solidFill>
                <a:latin typeface="Calibri"/>
                <a:ea typeface="WenQuanYi Micro Hei"/>
              </a:rPr>
              <a:t> </a:t>
            </a:r>
            <a:endParaRPr lang="pl-PL" sz="2000" b="0" strike="noStrike" spc="-1">
              <a:solidFill>
                <a:srgbClr val="000000"/>
              </a:solidFill>
              <a:latin typeface="Calibri"/>
            </a:endParaRPr>
          </a:p>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898989"/>
                </a:solidFill>
                <a:latin typeface="Calibri"/>
                <a:ea typeface="WenQuanYi Micro Hei"/>
              </a:rPr>
              <a:t> </a:t>
            </a:r>
            <a:endParaRPr lang="pl-PL" sz="2000" b="0" strike="noStrike" spc="-1">
              <a:solidFill>
                <a:srgbClr val="000000"/>
              </a:solidFill>
              <a:latin typeface="Calibri"/>
            </a:endParaRPr>
          </a:p>
          <a:p>
            <a:pPr algn="ctr">
              <a:lnSpc>
                <a:spcPct val="70000"/>
              </a:lnSpc>
              <a:spcBef>
                <a:spcPts val="499"/>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898989"/>
                </a:solidFill>
                <a:latin typeface="Calibri"/>
                <a:ea typeface="WenQuanYi Micro Hei"/>
              </a:rPr>
              <a:t>Wykorzystano slajdy dr Aleksandry Kardaś</a:t>
            </a:r>
            <a:endParaRPr lang="pl-PL" sz="20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1040" y="569520"/>
            <a:ext cx="7807320" cy="771248"/>
          </a:xfrm>
        </p:spPr>
        <p:txBody>
          <a:bodyPr/>
          <a:lstStyle/>
          <a:p>
            <a:pPr algn="ctr"/>
            <a:r>
              <a:rPr lang="pl-PL" sz="2400" dirty="0" smtClean="0"/>
              <a:t>Średnie wymuszanie radiacyjne</a:t>
            </a:r>
            <a:endParaRPr lang="en-US" sz="2400" dirty="0"/>
          </a:p>
        </p:txBody>
      </p:sp>
      <p:sp>
        <p:nvSpPr>
          <p:cNvPr id="3" name="Symbol zastępczy zawartości 2"/>
          <p:cNvSpPr>
            <a:spLocks noGrp="1"/>
          </p:cNvSpPr>
          <p:nvPr>
            <p:ph/>
          </p:nvPr>
        </p:nvSpPr>
        <p:spPr/>
        <p:txBody>
          <a:bodyPr/>
          <a:lstStyle/>
          <a:p>
            <a:endParaRPr lang="en-US"/>
          </a:p>
        </p:txBody>
      </p:sp>
      <p:pic>
        <p:nvPicPr>
          <p:cNvPr id="9218" name="Picture 2" descr="https://ipcc.ch/report/ar6/wg1/downloads/figures/IPCC_AR6_WGI_Figure_7_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 y="1484784"/>
            <a:ext cx="8920957" cy="495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6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97"/>
            <a:ext cx="6841604" cy="684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4561284" y="6166694"/>
            <a:ext cx="4572000" cy="738664"/>
          </a:xfrm>
          <a:prstGeom prst="rect">
            <a:avLst/>
          </a:prstGeom>
        </p:spPr>
        <p:txBody>
          <a:bodyPr>
            <a:spAutoFit/>
          </a:bodyPr>
          <a:lstStyle/>
          <a:p>
            <a:r>
              <a:rPr lang="en-US" sz="1400" dirty="0"/>
              <a:t>Net aerosol effective radiative forcing (ERF) from different lines of evidence. The headline AR6 assessment of –1.3 [–2.0 to –0.6] W m–2</a:t>
            </a:r>
          </a:p>
        </p:txBody>
      </p:sp>
    </p:spTree>
    <p:extLst>
      <p:ext uri="{BB962C8B-B14F-4D97-AF65-F5344CB8AC3E}">
        <p14:creationId xmlns:p14="http://schemas.microsoft.com/office/powerpoint/2010/main" val="154756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ole tekstowe 300"/>
          <p:cNvSpPr txBox="1"/>
          <p:nvPr/>
        </p:nvSpPr>
        <p:spPr>
          <a:xfrm>
            <a:off x="144000" y="216000"/>
            <a:ext cx="8784000" cy="6486120"/>
          </a:xfrm>
          <a:prstGeom prst="rect">
            <a:avLst/>
          </a:prstGeom>
          <a:noFill/>
          <a:ln w="0">
            <a:noFill/>
          </a:ln>
        </p:spPr>
        <p:txBody>
          <a:bodyPr lIns="90000" tIns="45000" rIns="90000" bIns="45000" anchor="t">
            <a:noAutofit/>
          </a:bodyPr>
          <a:lstStyle/>
          <a:p>
            <a:r>
              <a:rPr lang="pl-PL" sz="1800" b="0" strike="noStrike" spc="-1">
                <a:solidFill>
                  <a:srgbClr val="000000"/>
                </a:solidFill>
                <a:latin typeface="DejaVu Sans"/>
              </a:rPr>
              <a:t>Odpowiedz systemu klimatycznego na wymuszanie radiacyjne.</a:t>
            </a:r>
            <a:endParaRPr lang="pl-PL" sz="1800" b="0" strike="noStrike" spc="-1">
              <a:solidFill>
                <a:srgbClr val="000000"/>
              </a:solidFill>
              <a:latin typeface="Calibri"/>
            </a:endParaRPr>
          </a:p>
          <a:p>
            <a:r>
              <a:rPr lang="pl-PL" sz="1800" b="0" strike="noStrike" spc="-1">
                <a:solidFill>
                  <a:srgbClr val="000000"/>
                </a:solidFill>
                <a:latin typeface="DejaVu Sans"/>
              </a:rPr>
              <a:t>System klimatyczny poddany zaburzeniu będzie ewoluował w kierunku nowego stanu równowagi. Dla niewielkich zaburzeń nowy stan może być wyznaczony ze wzoru:</a:t>
            </a:r>
            <a:endParaRPr lang="pl-PL" sz="1800" b="0" strike="noStrike" spc="-1">
              <a:solidFill>
                <a:srgbClr val="000000"/>
              </a:solidFill>
              <a:latin typeface="Calibri"/>
            </a:endParaRPr>
          </a:p>
          <a:p>
            <a:endParaRPr lang="pl-PL" sz="1800" b="0" strike="noStrike" spc="-1">
              <a:solidFill>
                <a:srgbClr val="000000"/>
              </a:solidFill>
              <a:latin typeface="Calibri"/>
            </a:endParaRPr>
          </a:p>
          <a:p>
            <a:r>
              <a:rPr lang="pl-PL" sz="2000" b="0" strike="noStrike" spc="-1">
                <a:solidFill>
                  <a:srgbClr val="000000"/>
                </a:solidFill>
                <a:latin typeface="DejaVu Sans"/>
              </a:rPr>
              <a:t>DT=</a:t>
            </a:r>
            <a:r>
              <a:rPr lang="pl-PL" sz="2000" b="0" strike="noStrike" spc="-1">
                <a:solidFill>
                  <a:srgbClr val="000000"/>
                </a:solidFill>
                <a:latin typeface="DejaVu Sans"/>
                <a:ea typeface="DejaVu Sans"/>
              </a:rPr>
              <a:t>α</a:t>
            </a:r>
            <a:r>
              <a:rPr lang="pl-PL" sz="2000" b="0" strike="noStrike" spc="-1">
                <a:solidFill>
                  <a:srgbClr val="000000"/>
                </a:solidFill>
                <a:latin typeface="DejaVu Sans"/>
              </a:rPr>
              <a:t>*RF</a:t>
            </a:r>
            <a:endParaRPr lang="pl-PL" sz="2000" b="0" strike="noStrike" spc="-1">
              <a:solidFill>
                <a:srgbClr val="000000"/>
              </a:solidFill>
              <a:latin typeface="Calibri"/>
            </a:endParaRPr>
          </a:p>
          <a:p>
            <a:endParaRPr lang="pl-PL" sz="2000" b="0" strike="noStrike" spc="-1">
              <a:solidFill>
                <a:srgbClr val="000000"/>
              </a:solidFill>
              <a:latin typeface="Calibri"/>
            </a:endParaRPr>
          </a:p>
          <a:p>
            <a:r>
              <a:rPr lang="pl-PL" sz="1800" b="0" strike="noStrike" spc="-1">
                <a:solidFill>
                  <a:srgbClr val="000000"/>
                </a:solidFill>
                <a:latin typeface="DejaVu Sans"/>
              </a:rPr>
              <a:t>gdzie DT opisuje zmianę temperatury pomiędzy nowy stanem równowagi a stanem podstawowym, RF jest wymuszaniem radiacyjnym, zaś </a:t>
            </a:r>
            <a:r>
              <a:rPr lang="pl-PL" sz="1800" b="0" strike="noStrike" spc="-1">
                <a:solidFill>
                  <a:srgbClr val="000000"/>
                </a:solidFill>
                <a:latin typeface="DejaVu Sans"/>
                <a:ea typeface="DejaVu Sans"/>
              </a:rPr>
              <a:t>α</a:t>
            </a:r>
            <a:r>
              <a:rPr lang="pl-PL" sz="1800" b="0" strike="noStrike" spc="-1">
                <a:solidFill>
                  <a:srgbClr val="000000"/>
                </a:solidFill>
                <a:latin typeface="DejaVu Sans"/>
              </a:rPr>
              <a:t> jest współczynnikiem wrażliwości na zmiany klimatyczne [KW</a:t>
            </a:r>
            <a:r>
              <a:rPr lang="pl-PL" sz="1800" b="0" strike="noStrike" spc="-1" baseline="33000">
                <a:solidFill>
                  <a:srgbClr val="000000"/>
                </a:solidFill>
                <a:latin typeface="DejaVu Sans"/>
              </a:rPr>
              <a:t>-1</a:t>
            </a:r>
            <a:r>
              <a:rPr lang="pl-PL" sz="1800" b="0" strike="noStrike" spc="-1">
                <a:solidFill>
                  <a:srgbClr val="000000"/>
                </a:solidFill>
                <a:latin typeface="DejaVu Sans"/>
              </a:rPr>
              <a:t>m</a:t>
            </a:r>
            <a:r>
              <a:rPr lang="pl-PL" sz="1800" b="0" strike="noStrike" spc="-1" baseline="33000">
                <a:solidFill>
                  <a:srgbClr val="000000"/>
                </a:solidFill>
                <a:latin typeface="DejaVu Sans"/>
              </a:rPr>
              <a:t>-2</a:t>
            </a:r>
            <a:r>
              <a:rPr lang="pl-PL" sz="1800" b="0" strike="noStrike" spc="-1">
                <a:solidFill>
                  <a:srgbClr val="000000"/>
                </a:solidFill>
                <a:latin typeface="DejaVu Sans"/>
              </a:rPr>
              <a:t>]. </a:t>
            </a:r>
            <a:endParaRPr lang="pl-PL" sz="1800" b="0" strike="noStrike" spc="-1">
              <a:solidFill>
                <a:srgbClr val="000000"/>
              </a:solidFill>
              <a:latin typeface="Calibri"/>
            </a:endParaRPr>
          </a:p>
          <a:p>
            <a:r>
              <a:rPr lang="pl-PL" sz="1800" b="0" strike="noStrike" spc="-1">
                <a:solidFill>
                  <a:srgbClr val="000000"/>
                </a:solidFill>
                <a:latin typeface="DejaVu Sans"/>
              </a:rPr>
              <a:t>Parametr ten opisuje odpowiedz systemu na zaburzenia radiacyjne uwzględniając wszystkie sprzężenia zwrotne występujące w układzie.</a:t>
            </a:r>
            <a:endParaRPr lang="pl-PL" sz="1800" b="0" strike="noStrike" spc="-1">
              <a:solidFill>
                <a:srgbClr val="000000"/>
              </a:solidFill>
              <a:latin typeface="Calibri"/>
            </a:endParaRPr>
          </a:p>
          <a:p>
            <a:r>
              <a:rPr lang="pl-PL" sz="1800" b="0" strike="noStrike" spc="-1">
                <a:solidFill>
                  <a:srgbClr val="000000"/>
                </a:solidFill>
                <a:latin typeface="DejaVu Sans"/>
                <a:ea typeface="Droid Sans Fallback"/>
              </a:rPr>
              <a:t>Zakładając pewien typ zaburzenia w modelu klimatu wyznacza się równowagową wartość temperatury. Znając wartość odpowiadającą mu wymuszania radiacyjnego wyznacza się parametr </a:t>
            </a:r>
            <a:r>
              <a:rPr lang="pl-PL" sz="1800" b="0" strike="noStrike" spc="-1">
                <a:solidFill>
                  <a:srgbClr val="000000"/>
                </a:solidFill>
                <a:latin typeface="DejaVu Sans"/>
                <a:ea typeface="DejaVu Sans"/>
              </a:rPr>
              <a:t>α</a:t>
            </a:r>
            <a:r>
              <a:rPr lang="pl-PL" sz="1800" b="0" strike="noStrike" spc="-1">
                <a:solidFill>
                  <a:srgbClr val="000000"/>
                </a:solidFill>
                <a:latin typeface="DejaVu Sans"/>
                <a:ea typeface="Droid Sans Fallback"/>
              </a:rPr>
              <a:t>. </a:t>
            </a:r>
            <a:endParaRPr lang="pl-PL" sz="1800" b="0" strike="noStrike" spc="-1">
              <a:solidFill>
                <a:srgbClr val="000000"/>
              </a:solidFill>
              <a:latin typeface="Calibri"/>
            </a:endParaRPr>
          </a:p>
          <a:p>
            <a:r>
              <a:rPr lang="pl-PL" sz="1800" b="0" strike="noStrike" spc="-1">
                <a:solidFill>
                  <a:srgbClr val="000000"/>
                </a:solidFill>
                <a:latin typeface="DejaVu Sans"/>
                <a:ea typeface="Droid Sans Fallback"/>
              </a:rPr>
              <a:t>Często przyjmuje się ze współczynnik wrażliwości na zmiany klimatyczne to około 0.6-0.7</a:t>
            </a:r>
            <a:r>
              <a:rPr lang="pl-PL" sz="1800" b="0" strike="noStrike" spc="-1">
                <a:solidFill>
                  <a:srgbClr val="000000"/>
                </a:solidFill>
                <a:latin typeface="DejaVu Sans"/>
              </a:rPr>
              <a:t>[KW</a:t>
            </a:r>
            <a:r>
              <a:rPr lang="pl-PL" sz="1800" b="0" strike="noStrike" spc="-1" baseline="33000">
                <a:solidFill>
                  <a:srgbClr val="000000"/>
                </a:solidFill>
                <a:latin typeface="DejaVu Sans"/>
              </a:rPr>
              <a:t>-1</a:t>
            </a:r>
            <a:r>
              <a:rPr lang="pl-PL" sz="1800" b="0" strike="noStrike" spc="-1">
                <a:solidFill>
                  <a:srgbClr val="000000"/>
                </a:solidFill>
                <a:latin typeface="DejaVu Sans"/>
              </a:rPr>
              <a:t>m</a:t>
            </a:r>
            <a:r>
              <a:rPr lang="pl-PL" sz="1800" b="0" strike="noStrike" spc="-1" baseline="33000">
                <a:solidFill>
                  <a:srgbClr val="000000"/>
                </a:solidFill>
                <a:latin typeface="DejaVu Sans"/>
              </a:rPr>
              <a:t>-2</a:t>
            </a:r>
            <a:r>
              <a:rPr lang="pl-PL" sz="1800" b="0" strike="noStrike" spc="-1">
                <a:solidFill>
                  <a:srgbClr val="000000"/>
                </a:solidFill>
                <a:latin typeface="DejaVu Sans"/>
              </a:rPr>
              <a:t>]. </a:t>
            </a:r>
            <a:endParaRPr lang="pl-PL" sz="1800" b="0" strike="noStrike" spc="-1">
              <a:solidFill>
                <a:srgbClr val="000000"/>
              </a:solidFill>
              <a:latin typeface="Calibri"/>
            </a:endParaRPr>
          </a:p>
          <a:p>
            <a:endParaRPr lang="pl-PL" sz="1800" b="0" strike="noStrike" spc="-1">
              <a:solidFill>
                <a:srgbClr val="000000"/>
              </a:solidFill>
              <a:latin typeface="Calibri"/>
            </a:endParaRPr>
          </a:p>
          <a:p>
            <a:r>
              <a:rPr lang="pl-PL" sz="1800" b="0" strike="noStrike" spc="-1">
                <a:solidFill>
                  <a:srgbClr val="000000"/>
                </a:solidFill>
                <a:latin typeface="DejaVu Sans"/>
                <a:ea typeface="Droid Sans Fallback"/>
              </a:rPr>
              <a:t>Rozważając przypadek podwojenia koncentracji CO</a:t>
            </a:r>
            <a:r>
              <a:rPr lang="pl-PL" sz="1800" b="0" strike="noStrike" spc="-1" baseline="-33000">
                <a:solidFill>
                  <a:srgbClr val="000000"/>
                </a:solidFill>
                <a:latin typeface="DejaVu Sans"/>
                <a:ea typeface="Droid Sans Fallback"/>
              </a:rPr>
              <a:t>2</a:t>
            </a:r>
            <a:r>
              <a:rPr lang="pl-PL" sz="1800" b="0" strike="noStrike" spc="-1">
                <a:solidFill>
                  <a:srgbClr val="000000"/>
                </a:solidFill>
                <a:latin typeface="DejaVu Sans"/>
                <a:ea typeface="Droid Sans Fallback"/>
              </a:rPr>
              <a:t> w atmosferze możemy oszacować wymuszenia radiacyjne związane z tym zaburzeniem na około 4 co przy współczynniku </a:t>
            </a:r>
            <a:r>
              <a:rPr lang="pl-PL" sz="1800" b="0" strike="noStrike" spc="-1">
                <a:solidFill>
                  <a:srgbClr val="000000"/>
                </a:solidFill>
                <a:latin typeface="DejaVu Sans"/>
                <a:ea typeface="DejaVu Sans"/>
              </a:rPr>
              <a:t>α</a:t>
            </a:r>
            <a:r>
              <a:rPr lang="pl-PL" sz="1800" b="0" strike="noStrike" spc="-1">
                <a:solidFill>
                  <a:srgbClr val="000000"/>
                </a:solidFill>
                <a:latin typeface="DejaVu Sans"/>
              </a:rPr>
              <a:t>=0.6 prowadzi do zmian temperatury na poziomie około 2.4 K.</a:t>
            </a:r>
            <a:endParaRPr lang="pl-PL" sz="1800" b="0" strike="noStrike" spc="-1">
              <a:solidFill>
                <a:srgbClr val="000000"/>
              </a:solidFill>
              <a:latin typeface="Calibri"/>
            </a:endParaRPr>
          </a:p>
          <a:p>
            <a:endParaRPr lang="pl-PL" sz="1800" b="0" strike="noStrike" spc="-1">
              <a:solidFill>
                <a:srgbClr val="000000"/>
              </a:solidFill>
              <a:latin typeface="Calibri"/>
            </a:endParaRPr>
          </a:p>
        </p:txBody>
      </p:sp>
    </p:spTree>
    <p:extLst>
      <p:ext uri="{BB962C8B-B14F-4D97-AF65-F5344CB8AC3E}">
        <p14:creationId xmlns:p14="http://schemas.microsoft.com/office/powerpoint/2010/main" val="390156097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5280"/>
            <a:ext cx="7952504" cy="1143000"/>
          </a:xfrm>
        </p:spPr>
        <p:txBody>
          <a:bodyPr/>
          <a:lstStyle/>
          <a:p>
            <a:r>
              <a:rPr lang="pl-PL" sz="2400" dirty="0" smtClean="0"/>
              <a:t>Średnia wkład różnych czynników do ogrzewania klimatu</a:t>
            </a:r>
            <a:endParaRPr lang="en-US" sz="2400" dirty="0"/>
          </a:p>
        </p:txBody>
      </p:sp>
      <p:sp>
        <p:nvSpPr>
          <p:cNvPr id="3" name="Symbol zastępczy zawartości 2"/>
          <p:cNvSpPr>
            <a:spLocks noGrp="1"/>
          </p:cNvSpPr>
          <p:nvPr>
            <p:ph/>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2" y="1286706"/>
            <a:ext cx="9111208" cy="557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42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p:nvPr>
        </p:nvSpPr>
        <p:spPr/>
        <p:txBody>
          <a:bodyPr/>
          <a:lstStyle/>
          <a:p>
            <a:endParaRPr lang="en-US"/>
          </a:p>
        </p:txBody>
      </p:sp>
      <p:pic>
        <p:nvPicPr>
          <p:cNvPr id="11266" name="Picture 2" descr="https://ipcc.ch/report/ar6/wg1/downloads/figures/IPCC_AR6_WGI_Figure_7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6" y="-34007"/>
            <a:ext cx="6704434" cy="670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33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Obraz 301"/>
          <p:cNvPicPr/>
          <p:nvPr/>
        </p:nvPicPr>
        <p:blipFill>
          <a:blip r:embed="rId2"/>
          <a:stretch/>
        </p:blipFill>
        <p:spPr>
          <a:xfrm>
            <a:off x="0" y="646200"/>
            <a:ext cx="9143640" cy="6045120"/>
          </a:xfrm>
          <a:prstGeom prst="rect">
            <a:avLst/>
          </a:prstGeom>
          <a:ln w="0">
            <a:noFill/>
          </a:ln>
        </p:spPr>
      </p:pic>
    </p:spTree>
    <p:extLst>
      <p:ext uri="{BB962C8B-B14F-4D97-AF65-F5344CB8AC3E}">
        <p14:creationId xmlns:p14="http://schemas.microsoft.com/office/powerpoint/2010/main" val="48128177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Obraz 302"/>
          <p:cNvPicPr/>
          <p:nvPr/>
        </p:nvPicPr>
        <p:blipFill>
          <a:blip r:embed="rId2"/>
          <a:stretch/>
        </p:blipFill>
        <p:spPr>
          <a:xfrm>
            <a:off x="360" y="231120"/>
            <a:ext cx="9143640" cy="6464880"/>
          </a:xfrm>
          <a:prstGeom prst="rect">
            <a:avLst/>
          </a:prstGeom>
          <a:ln w="0">
            <a:noFill/>
          </a:ln>
        </p:spPr>
      </p:pic>
    </p:spTree>
    <p:extLst>
      <p:ext uri="{BB962C8B-B14F-4D97-AF65-F5344CB8AC3E}">
        <p14:creationId xmlns:p14="http://schemas.microsoft.com/office/powerpoint/2010/main" val="115171107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p:nvPr>
        </p:nvSpPr>
        <p:spPr/>
        <p:txBody>
          <a:bodyPr/>
          <a:lstStyle/>
          <a:p>
            <a:endParaRPr lang="en-US"/>
          </a:p>
        </p:txBody>
      </p:sp>
      <p:pic>
        <p:nvPicPr>
          <p:cNvPr id="6148" name="Picture 4" descr="https://ipcc.ch/report/ar6/wg1/downloads/figures/IPCC_AR6_WGI_Figure_7_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6" y="0"/>
            <a:ext cx="6881242" cy="688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4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p:nvPr>
        </p:nvSpPr>
        <p:spPr/>
        <p:txBody>
          <a:bodyPr/>
          <a:lstStyle/>
          <a:p>
            <a:endParaRPr lang="en-US"/>
          </a:p>
        </p:txBody>
      </p:sp>
      <p:pic>
        <p:nvPicPr>
          <p:cNvPr id="7170" name="Picture 2" descr="https://ipcc.ch/report/ar6/wg1/downloads/figures/IPCC_AR6_WGI_Figure_7_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4" y="-1"/>
            <a:ext cx="7259960" cy="695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32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Obraz 303"/>
          <p:cNvPicPr/>
          <p:nvPr/>
        </p:nvPicPr>
        <p:blipFill>
          <a:blip r:embed="rId2"/>
          <a:stretch/>
        </p:blipFill>
        <p:spPr>
          <a:xfrm>
            <a:off x="72000" y="144000"/>
            <a:ext cx="8825400" cy="6480000"/>
          </a:xfrm>
          <a:prstGeom prst="rect">
            <a:avLst/>
          </a:prstGeom>
          <a:ln w="0">
            <a:noFill/>
          </a:ln>
        </p:spPr>
      </p:pic>
    </p:spTree>
    <p:extLst>
      <p:ext uri="{BB962C8B-B14F-4D97-AF65-F5344CB8AC3E}">
        <p14:creationId xmlns:p14="http://schemas.microsoft.com/office/powerpoint/2010/main" val="324033521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ole tekstowe 223"/>
          <p:cNvSpPr txBox="1"/>
          <p:nvPr/>
        </p:nvSpPr>
        <p:spPr>
          <a:xfrm>
            <a:off x="5760000" y="6406920"/>
            <a:ext cx="3456000" cy="303480"/>
          </a:xfrm>
          <a:prstGeom prst="rect">
            <a:avLst/>
          </a:prstGeom>
          <a:noFill/>
          <a:ln w="0">
            <a:noFill/>
          </a:ln>
        </p:spPr>
        <p:txBody>
          <a:bodyPr lIns="90000" tIns="45000" rIns="90000" bIns="45000" anchor="t">
            <a:noAutofit/>
          </a:bodyPr>
          <a:lstStyle/>
          <a:p>
            <a:r>
              <a:rPr lang="pl-PL" sz="1400" spc="-1" dirty="0">
                <a:solidFill>
                  <a:srgbClr val="000000"/>
                </a:solidFill>
                <a:hlinkClick r:id="rId2"/>
              </a:rPr>
              <a:t>https://www.ipcc.ch/report/ar6/wg1/chapter/chapter-7</a:t>
            </a:r>
            <a:r>
              <a:rPr lang="pl-PL" sz="1400" spc="-1" dirty="0" smtClean="0">
                <a:solidFill>
                  <a:srgbClr val="000000"/>
                </a:solidFill>
                <a:hlinkClick r:id="rId2"/>
              </a:rPr>
              <a:t>/</a:t>
            </a:r>
            <a:r>
              <a:rPr lang="pl-PL" sz="1400" spc="-1" dirty="0" smtClean="0">
                <a:solidFill>
                  <a:srgbClr val="000000"/>
                </a:solidFill>
              </a:rPr>
              <a:t> </a:t>
            </a:r>
            <a:endParaRPr lang="pl-PL" sz="1400" b="0" strike="noStrike" spc="-1" dirty="0">
              <a:solidFill>
                <a:srgbClr val="000000"/>
              </a:solidFill>
              <a:latin typeface="Calibri"/>
            </a:endParaRPr>
          </a:p>
        </p:txBody>
      </p:sp>
      <p:pic>
        <p:nvPicPr>
          <p:cNvPr id="4098" name="Picture 2" descr="https://ipcc.ch/report/ar6/wg1/downloads/figures/IPCC_AR6_WGI_Figure_7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346" y="0"/>
            <a:ext cx="5438654" cy="6651223"/>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5436096" y="548680"/>
            <a:ext cx="3312368" cy="1077218"/>
          </a:xfrm>
          <a:prstGeom prst="rect">
            <a:avLst/>
          </a:prstGeom>
          <a:noFill/>
        </p:spPr>
        <p:txBody>
          <a:bodyPr wrap="square" rtlCol="0">
            <a:spAutoFit/>
          </a:bodyPr>
          <a:lstStyle/>
          <a:p>
            <a:r>
              <a:rPr lang="pl-PL" sz="3200" b="1" dirty="0" smtClean="0"/>
              <a:t>Średni budżet energetyczny</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Obraz 3" descr="modtran000.jpg"/>
          <p:cNvPicPr/>
          <p:nvPr/>
        </p:nvPicPr>
        <p:blipFill>
          <a:blip r:embed="rId3"/>
          <a:stretch/>
        </p:blipFill>
        <p:spPr>
          <a:xfrm>
            <a:off x="0" y="260100"/>
            <a:ext cx="9144000" cy="6432480"/>
          </a:xfrm>
          <a:prstGeom prst="rect">
            <a:avLst/>
          </a:prstGeom>
          <a:ln w="0">
            <a:noFill/>
          </a:ln>
        </p:spPr>
      </p:pic>
      <p:sp>
        <p:nvSpPr>
          <p:cNvPr id="237" name="pole tekstowe 3"/>
          <p:cNvSpPr/>
          <p:nvPr/>
        </p:nvSpPr>
        <p:spPr>
          <a:xfrm>
            <a:off x="3724560" y="6059520"/>
            <a:ext cx="4269600" cy="648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0 ppm CO</a:t>
            </a:r>
            <a:r>
              <a:rPr lang="pl-PL" sz="3200" b="0" strike="noStrike" spc="-1" baseline="-25000">
                <a:solidFill>
                  <a:srgbClr val="000000"/>
                </a:solidFill>
                <a:latin typeface="Arial"/>
                <a:ea typeface="Arial"/>
              </a:rPr>
              <a:t>2</a:t>
            </a:r>
            <a:r>
              <a:rPr lang="pl-PL" sz="3200" b="0" strike="noStrike" spc="-1">
                <a:solidFill>
                  <a:srgbClr val="000000"/>
                </a:solidFill>
                <a:latin typeface="Arial"/>
                <a:ea typeface="Arial"/>
              </a:rPr>
              <a:t>, ~309W/m</a:t>
            </a:r>
            <a:r>
              <a:rPr lang="pl-PL" sz="3200" b="0" strike="noStrike" spc="-1" baseline="30000">
                <a:solidFill>
                  <a:srgbClr val="000000"/>
                </a:solidFill>
                <a:latin typeface="Arial"/>
                <a:ea typeface="Arial"/>
              </a:rPr>
              <a:t>2</a:t>
            </a:r>
            <a:endParaRPr lang="pl-PL" sz="3200" b="0" strike="noStrike" spc="-1">
              <a:solidFill>
                <a:srgbClr val="FFFFFF"/>
              </a:solidFill>
              <a:latin typeface="Calibri"/>
            </a:endParaRPr>
          </a:p>
        </p:txBody>
      </p:sp>
      <p:sp>
        <p:nvSpPr>
          <p:cNvPr id="2" name="Prostokąt 1"/>
          <p:cNvSpPr/>
          <p:nvPr/>
        </p:nvSpPr>
        <p:spPr>
          <a:xfrm>
            <a:off x="1115616" y="-4138"/>
            <a:ext cx="7488832" cy="646331"/>
          </a:xfrm>
          <a:prstGeom prst="rect">
            <a:avLst/>
          </a:prstGeom>
        </p:spPr>
        <p:txBody>
          <a:bodyPr wrap="square">
            <a:spAutoFit/>
          </a:bodyPr>
          <a:lstStyle/>
          <a:p>
            <a:r>
              <a:rPr lang="en-US" dirty="0" smtClean="0">
                <a:hlinkClick r:id="rId4"/>
              </a:rPr>
              <a:t>http://forecast.uchicago.edu/Projects/modtran.orig.html</a:t>
            </a:r>
            <a:endParaRPr lang="pl-PL" dirty="0" smtClean="0"/>
          </a:p>
          <a:p>
            <a:r>
              <a:rPr lang="en-US" dirty="0">
                <a:hlinkClick r:id="rId5"/>
              </a:rPr>
              <a:t>https://climatemodels.uchicago.edu/modtran</a:t>
            </a:r>
            <a:r>
              <a:rPr lang="en-US" dirty="0" smtClean="0">
                <a:hlinkClick r:id="rId5"/>
              </a:rPr>
              <a:t>/</a:t>
            </a:r>
            <a:r>
              <a:rPr lang="pl-PL"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Obraz 2" descr="podwajanie_co2_blank.jpg"/>
          <p:cNvPicPr/>
          <p:nvPr/>
        </p:nvPicPr>
        <p:blipFill>
          <a:blip r:embed="rId3"/>
          <a:stretch/>
        </p:blipFill>
        <p:spPr>
          <a:xfrm>
            <a:off x="0" y="723960"/>
            <a:ext cx="9144000" cy="5410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Obraz 3" descr="modtran001.jpg"/>
          <p:cNvPicPr/>
          <p:nvPr/>
        </p:nvPicPr>
        <p:blipFill>
          <a:blip r:embed="rId3"/>
          <a:stretch/>
        </p:blipFill>
        <p:spPr>
          <a:xfrm>
            <a:off x="0" y="212760"/>
            <a:ext cx="9144000" cy="6432480"/>
          </a:xfrm>
          <a:prstGeom prst="rect">
            <a:avLst/>
          </a:prstGeom>
          <a:ln w="0">
            <a:noFill/>
          </a:ln>
        </p:spPr>
      </p:pic>
      <p:sp>
        <p:nvSpPr>
          <p:cNvPr id="240" name="pole tekstowe 2"/>
          <p:cNvSpPr/>
          <p:nvPr/>
        </p:nvSpPr>
        <p:spPr>
          <a:xfrm>
            <a:off x="3724560" y="6059520"/>
            <a:ext cx="4269600" cy="648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1 ppm CO</a:t>
            </a:r>
            <a:r>
              <a:rPr lang="pl-PL" sz="3200" b="0" strike="noStrike" spc="-1" baseline="-25000">
                <a:solidFill>
                  <a:srgbClr val="000000"/>
                </a:solidFill>
                <a:latin typeface="Arial"/>
                <a:ea typeface="Arial"/>
              </a:rPr>
              <a:t>2</a:t>
            </a:r>
            <a:r>
              <a:rPr lang="pl-PL" sz="3200" b="0" strike="noStrike" spc="-1">
                <a:solidFill>
                  <a:srgbClr val="000000"/>
                </a:solidFill>
                <a:latin typeface="Arial"/>
                <a:ea typeface="Arial"/>
              </a:rPr>
              <a:t>, ~305W/m</a:t>
            </a:r>
            <a:r>
              <a:rPr lang="pl-PL" sz="3200" b="0" strike="noStrike" spc="-1" baseline="30000">
                <a:solidFill>
                  <a:srgbClr val="000000"/>
                </a:solidFill>
                <a:latin typeface="Arial"/>
                <a:ea typeface="Arial"/>
              </a:rPr>
              <a:t>2</a:t>
            </a:r>
            <a:endParaRPr lang="pl-PL" sz="32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468360" y="366840"/>
            <a:ext cx="7975440" cy="130176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600" b="0" strike="noStrike" spc="-1">
                <a:solidFill>
                  <a:srgbClr val="000000"/>
                </a:solidFill>
                <a:latin typeface="Arial"/>
                <a:ea typeface="ＭＳ Ｐゴシック"/>
              </a:rPr>
              <a:t>Stany wibracyjno-rotacyjne cząsteczki</a:t>
            </a:r>
            <a:endParaRPr lang="pl-PL" sz="3600" b="0" strike="noStrike" spc="-1">
              <a:solidFill>
                <a:srgbClr val="000000"/>
              </a:solidFill>
              <a:latin typeface="Arial"/>
            </a:endParaRPr>
          </a:p>
        </p:txBody>
      </p:sp>
      <p:pic>
        <p:nvPicPr>
          <p:cNvPr id="242" name="Picture 4" descr="water_vibrations"/>
          <p:cNvPicPr/>
          <p:nvPr/>
        </p:nvPicPr>
        <p:blipFill>
          <a:blip r:embed="rId3"/>
          <a:stretch/>
        </p:blipFill>
        <p:spPr>
          <a:xfrm>
            <a:off x="468360" y="2187720"/>
            <a:ext cx="8294760" cy="3456000"/>
          </a:xfrm>
          <a:prstGeom prst="rect">
            <a:avLst/>
          </a:prstGeom>
          <a:ln w="0">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Obraz 2" descr="modtran002.jpg"/>
          <p:cNvPicPr/>
          <p:nvPr/>
        </p:nvPicPr>
        <p:blipFill>
          <a:blip r:embed="rId3"/>
          <a:stretch/>
        </p:blipFill>
        <p:spPr>
          <a:xfrm>
            <a:off x="0" y="212760"/>
            <a:ext cx="9144000" cy="6432480"/>
          </a:xfrm>
          <a:prstGeom prst="rect">
            <a:avLst/>
          </a:prstGeom>
          <a:ln w="0">
            <a:noFill/>
          </a:ln>
        </p:spPr>
      </p:pic>
      <p:sp>
        <p:nvSpPr>
          <p:cNvPr id="244" name="pole tekstowe 2"/>
          <p:cNvSpPr/>
          <p:nvPr/>
        </p:nvSpPr>
        <p:spPr>
          <a:xfrm>
            <a:off x="3724560" y="6059520"/>
            <a:ext cx="4269600" cy="648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2 ppm CO</a:t>
            </a:r>
            <a:r>
              <a:rPr lang="pl-PL" sz="3200" b="0" strike="noStrike" spc="-1" baseline="-25000">
                <a:solidFill>
                  <a:srgbClr val="000000"/>
                </a:solidFill>
                <a:latin typeface="Arial"/>
                <a:ea typeface="Arial"/>
              </a:rPr>
              <a:t>2</a:t>
            </a:r>
            <a:r>
              <a:rPr lang="pl-PL" sz="3200" b="0" strike="noStrike" spc="-1">
                <a:solidFill>
                  <a:srgbClr val="000000"/>
                </a:solidFill>
                <a:latin typeface="Arial"/>
                <a:ea typeface="Arial"/>
              </a:rPr>
              <a:t>, ~303W/m</a:t>
            </a:r>
            <a:r>
              <a:rPr lang="pl-PL" sz="3200" b="0" strike="noStrike" spc="-1" baseline="30000">
                <a:solidFill>
                  <a:srgbClr val="000000"/>
                </a:solidFill>
                <a:latin typeface="Arial"/>
                <a:ea typeface="Arial"/>
              </a:rPr>
              <a:t>2</a:t>
            </a:r>
            <a:endParaRPr lang="pl-PL" sz="32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Obraz 2" descr="modtran050.jpg"/>
          <p:cNvPicPr/>
          <p:nvPr/>
        </p:nvPicPr>
        <p:blipFill>
          <a:blip r:embed="rId3"/>
          <a:stretch/>
        </p:blipFill>
        <p:spPr>
          <a:xfrm>
            <a:off x="0" y="212760"/>
            <a:ext cx="9144000" cy="6432480"/>
          </a:xfrm>
          <a:prstGeom prst="rect">
            <a:avLst/>
          </a:prstGeom>
          <a:ln w="0">
            <a:noFill/>
          </a:ln>
        </p:spPr>
      </p:pic>
      <p:sp>
        <p:nvSpPr>
          <p:cNvPr id="246" name="pole tekstowe 2"/>
          <p:cNvSpPr/>
          <p:nvPr/>
        </p:nvSpPr>
        <p:spPr>
          <a:xfrm>
            <a:off x="3535560" y="6059520"/>
            <a:ext cx="4494960" cy="648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50 ppm CO</a:t>
            </a:r>
            <a:r>
              <a:rPr lang="pl-PL" sz="3200" b="0" strike="noStrike" spc="-1" baseline="-25000">
                <a:solidFill>
                  <a:srgbClr val="000000"/>
                </a:solidFill>
                <a:latin typeface="Arial"/>
                <a:ea typeface="Arial"/>
              </a:rPr>
              <a:t>2</a:t>
            </a:r>
            <a:r>
              <a:rPr lang="pl-PL" sz="3200" b="0" strike="noStrike" spc="-1">
                <a:solidFill>
                  <a:srgbClr val="000000"/>
                </a:solidFill>
                <a:latin typeface="Arial"/>
                <a:ea typeface="Arial"/>
              </a:rPr>
              <a:t>, ~290W/m</a:t>
            </a:r>
            <a:r>
              <a:rPr lang="pl-PL" sz="3200" b="0" strike="noStrike" spc="-1" baseline="30000">
                <a:solidFill>
                  <a:srgbClr val="000000"/>
                </a:solidFill>
                <a:latin typeface="Arial"/>
                <a:ea typeface="Arial"/>
              </a:rPr>
              <a:t>2</a:t>
            </a:r>
            <a:endParaRPr lang="pl-PL" sz="32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Obraz 2" descr="modtran100.jpg"/>
          <p:cNvPicPr/>
          <p:nvPr/>
        </p:nvPicPr>
        <p:blipFill>
          <a:blip r:embed="rId3"/>
          <a:stretch/>
        </p:blipFill>
        <p:spPr>
          <a:xfrm>
            <a:off x="0" y="212760"/>
            <a:ext cx="9144000" cy="6432480"/>
          </a:xfrm>
          <a:prstGeom prst="rect">
            <a:avLst/>
          </a:prstGeom>
          <a:ln w="0">
            <a:noFill/>
          </a:ln>
        </p:spPr>
      </p:pic>
      <p:sp>
        <p:nvSpPr>
          <p:cNvPr id="248" name="pole tekstowe 2"/>
          <p:cNvSpPr/>
          <p:nvPr/>
        </p:nvSpPr>
        <p:spPr>
          <a:xfrm>
            <a:off x="3309120" y="6072120"/>
            <a:ext cx="4720680" cy="648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100 ppm CO</a:t>
            </a:r>
            <a:r>
              <a:rPr lang="pl-PL" sz="3200" b="0" strike="noStrike" spc="-1" baseline="-25000">
                <a:solidFill>
                  <a:srgbClr val="000000"/>
                </a:solidFill>
                <a:latin typeface="Arial"/>
                <a:ea typeface="Arial"/>
              </a:rPr>
              <a:t>2</a:t>
            </a:r>
            <a:r>
              <a:rPr lang="pl-PL" sz="3200" b="0" strike="noStrike" spc="-1">
                <a:solidFill>
                  <a:srgbClr val="000000"/>
                </a:solidFill>
                <a:latin typeface="Arial"/>
                <a:ea typeface="Arial"/>
              </a:rPr>
              <a:t>, ~287W/m</a:t>
            </a:r>
            <a:r>
              <a:rPr lang="pl-PL" sz="3200" b="0" strike="noStrike" spc="-1" baseline="30000">
                <a:solidFill>
                  <a:srgbClr val="000000"/>
                </a:solidFill>
                <a:latin typeface="Arial"/>
                <a:ea typeface="Arial"/>
              </a:rPr>
              <a:t>2</a:t>
            </a:r>
            <a:endParaRPr lang="pl-PL" sz="32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Obraz 2" descr="modtran200.jpg"/>
          <p:cNvPicPr/>
          <p:nvPr/>
        </p:nvPicPr>
        <p:blipFill>
          <a:blip r:embed="rId3"/>
          <a:stretch/>
        </p:blipFill>
        <p:spPr>
          <a:xfrm>
            <a:off x="0" y="212760"/>
            <a:ext cx="9144000" cy="6432480"/>
          </a:xfrm>
          <a:prstGeom prst="rect">
            <a:avLst/>
          </a:prstGeom>
          <a:ln w="0">
            <a:noFill/>
          </a:ln>
        </p:spPr>
      </p:pic>
      <p:sp>
        <p:nvSpPr>
          <p:cNvPr id="250" name="pole tekstowe 2"/>
          <p:cNvSpPr/>
          <p:nvPr/>
        </p:nvSpPr>
        <p:spPr>
          <a:xfrm>
            <a:off x="3309120" y="6072120"/>
            <a:ext cx="4720680" cy="648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200 ppm CO</a:t>
            </a:r>
            <a:r>
              <a:rPr lang="pl-PL" sz="3200" b="0" strike="noStrike" spc="-1" baseline="-25000">
                <a:solidFill>
                  <a:srgbClr val="000000"/>
                </a:solidFill>
                <a:latin typeface="Arial"/>
                <a:ea typeface="Arial"/>
              </a:rPr>
              <a:t>2</a:t>
            </a:r>
            <a:r>
              <a:rPr lang="pl-PL" sz="3200" b="0" strike="noStrike" spc="-1">
                <a:solidFill>
                  <a:srgbClr val="000000"/>
                </a:solidFill>
                <a:latin typeface="Arial"/>
                <a:ea typeface="Arial"/>
              </a:rPr>
              <a:t>, ~284W/m</a:t>
            </a:r>
            <a:r>
              <a:rPr lang="pl-PL" sz="3200" b="0" strike="noStrike" spc="-1" baseline="30000">
                <a:solidFill>
                  <a:srgbClr val="000000"/>
                </a:solidFill>
                <a:latin typeface="Arial"/>
                <a:ea typeface="Arial"/>
              </a:rPr>
              <a:t>2</a:t>
            </a:r>
            <a:endParaRPr lang="pl-PL" sz="32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Obraz 2" descr="modtran400.jpg"/>
          <p:cNvPicPr/>
          <p:nvPr/>
        </p:nvPicPr>
        <p:blipFill>
          <a:blip r:embed="rId3"/>
          <a:stretch/>
        </p:blipFill>
        <p:spPr>
          <a:xfrm>
            <a:off x="0" y="212760"/>
            <a:ext cx="9144000" cy="6432480"/>
          </a:xfrm>
          <a:prstGeom prst="rect">
            <a:avLst/>
          </a:prstGeom>
          <a:ln w="0">
            <a:noFill/>
          </a:ln>
        </p:spPr>
      </p:pic>
      <p:sp>
        <p:nvSpPr>
          <p:cNvPr id="252" name="pole tekstowe 2"/>
          <p:cNvSpPr/>
          <p:nvPr/>
        </p:nvSpPr>
        <p:spPr>
          <a:xfrm>
            <a:off x="3309120" y="6059520"/>
            <a:ext cx="4720680" cy="648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400 ppm CO</a:t>
            </a:r>
            <a:r>
              <a:rPr lang="pl-PL" sz="3200" b="0" strike="noStrike" spc="-1" baseline="-25000">
                <a:solidFill>
                  <a:srgbClr val="000000"/>
                </a:solidFill>
                <a:latin typeface="Arial"/>
                <a:ea typeface="Arial"/>
              </a:rPr>
              <a:t>2</a:t>
            </a:r>
            <a:r>
              <a:rPr lang="pl-PL" sz="3200" b="0" strike="noStrike" spc="-1">
                <a:solidFill>
                  <a:srgbClr val="000000"/>
                </a:solidFill>
                <a:latin typeface="Arial"/>
                <a:ea typeface="Arial"/>
              </a:rPr>
              <a:t>, ~281W/m</a:t>
            </a:r>
            <a:r>
              <a:rPr lang="pl-PL" sz="3200" b="0" strike="noStrike" spc="-1" baseline="30000">
                <a:solidFill>
                  <a:srgbClr val="000000"/>
                </a:solidFill>
                <a:latin typeface="Arial"/>
                <a:ea typeface="Arial"/>
              </a:rPr>
              <a:t>2</a:t>
            </a:r>
            <a:endParaRPr lang="pl-PL" sz="32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Obraz 2" descr="modtran800.jpg"/>
          <p:cNvPicPr/>
          <p:nvPr/>
        </p:nvPicPr>
        <p:blipFill>
          <a:blip r:embed="rId3"/>
          <a:stretch/>
        </p:blipFill>
        <p:spPr>
          <a:xfrm>
            <a:off x="0" y="212760"/>
            <a:ext cx="9144000" cy="6432480"/>
          </a:xfrm>
          <a:prstGeom prst="rect">
            <a:avLst/>
          </a:prstGeom>
          <a:ln w="0">
            <a:noFill/>
          </a:ln>
        </p:spPr>
      </p:pic>
      <p:sp>
        <p:nvSpPr>
          <p:cNvPr id="254" name="pole tekstowe 2"/>
          <p:cNvSpPr/>
          <p:nvPr/>
        </p:nvSpPr>
        <p:spPr>
          <a:xfrm>
            <a:off x="3309120" y="6059520"/>
            <a:ext cx="4720680" cy="648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800 ppm CO</a:t>
            </a:r>
            <a:r>
              <a:rPr lang="pl-PL" sz="3200" b="0" strike="noStrike" spc="-1" baseline="-25000">
                <a:solidFill>
                  <a:srgbClr val="000000"/>
                </a:solidFill>
                <a:latin typeface="Arial"/>
                <a:ea typeface="Arial"/>
              </a:rPr>
              <a:t>2</a:t>
            </a:r>
            <a:r>
              <a:rPr lang="pl-PL" sz="3200" b="0" strike="noStrike" spc="-1">
                <a:solidFill>
                  <a:srgbClr val="000000"/>
                </a:solidFill>
                <a:latin typeface="Arial"/>
                <a:ea typeface="Arial"/>
              </a:rPr>
              <a:t>, ~278W/m</a:t>
            </a:r>
            <a:r>
              <a:rPr lang="pl-PL" sz="3200" b="0" strike="noStrike" spc="-1" baseline="30000">
                <a:solidFill>
                  <a:srgbClr val="000000"/>
                </a:solidFill>
                <a:latin typeface="Arial"/>
                <a:ea typeface="Arial"/>
              </a:rPr>
              <a:t>2</a:t>
            </a:r>
            <a:endParaRPr lang="pl-PL" sz="32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ole tekstowe 225"/>
          <p:cNvSpPr txBox="1"/>
          <p:nvPr/>
        </p:nvSpPr>
        <p:spPr>
          <a:xfrm>
            <a:off x="65520" y="3620880"/>
            <a:ext cx="9004320" cy="3139560"/>
          </a:xfrm>
          <a:prstGeom prst="rect">
            <a:avLst/>
          </a:prstGeom>
          <a:noFill/>
          <a:ln w="0">
            <a:noFill/>
          </a:ln>
        </p:spPr>
        <p:txBody>
          <a:bodyPr lIns="90000" tIns="45000" rIns="90000" bIns="45000" anchor="t">
            <a:noAutofit/>
          </a:bodyPr>
          <a:lstStyle/>
          <a:p>
            <a:r>
              <a:rPr lang="pl-PL" sz="2000" b="0" strike="noStrike" spc="-1">
                <a:solidFill>
                  <a:srgbClr val="000000"/>
                </a:solidFill>
                <a:latin typeface="Arial"/>
              </a:rPr>
              <a:t>Wymuszenie radiacyjne 2,2 W/m</a:t>
            </a:r>
            <a:r>
              <a:rPr lang="pl-PL" sz="2000" b="0" strike="noStrike" spc="-1" baseline="33000">
                <a:solidFill>
                  <a:srgbClr val="000000"/>
                </a:solidFill>
                <a:latin typeface="Arial"/>
              </a:rPr>
              <a:t>2</a:t>
            </a:r>
            <a:r>
              <a:rPr lang="pl-PL" sz="2000" b="0" strike="noStrike" spc="-1">
                <a:solidFill>
                  <a:srgbClr val="000000"/>
                </a:solidFill>
                <a:latin typeface="Arial"/>
              </a:rPr>
              <a:t> doprowadziło do wzrostu temperatury powierzchni Ziemi, w wyniku którego wypromieniowuje ona 1,5 W/m</a:t>
            </a:r>
            <a:r>
              <a:rPr lang="pl-PL" sz="2000" b="0" strike="noStrike" spc="-1" baseline="33000">
                <a:solidFill>
                  <a:srgbClr val="000000"/>
                </a:solidFill>
                <a:latin typeface="Arial"/>
              </a:rPr>
              <a:t>2</a:t>
            </a:r>
            <a:r>
              <a:rPr lang="pl-PL" sz="2000" b="0" strike="noStrike" spc="-1">
                <a:solidFill>
                  <a:srgbClr val="000000"/>
                </a:solidFill>
                <a:latin typeface="Arial"/>
              </a:rPr>
              <a:t> więcej energii. </a:t>
            </a:r>
            <a:endParaRPr lang="pl-PL" sz="2000" b="0" strike="noStrike" spc="-1">
              <a:solidFill>
                <a:srgbClr val="000000"/>
              </a:solidFill>
              <a:latin typeface="Calibri"/>
            </a:endParaRPr>
          </a:p>
          <a:p>
            <a:r>
              <a:rPr lang="pl-PL" sz="2000" b="0" strike="noStrike" spc="-1">
                <a:solidFill>
                  <a:srgbClr val="000000"/>
                </a:solidFill>
                <a:latin typeface="Arial"/>
              </a:rPr>
              <a:t>Pozostała nierównowaga energetyczna równa 0,7 W/m</a:t>
            </a:r>
            <a:r>
              <a:rPr lang="pl-PL" sz="2000" b="0" strike="noStrike" spc="-1" baseline="33000">
                <a:solidFill>
                  <a:srgbClr val="000000"/>
                </a:solidFill>
                <a:latin typeface="Arial"/>
              </a:rPr>
              <a:t>2</a:t>
            </a:r>
            <a:r>
              <a:rPr lang="pl-PL" sz="2000" b="0" strike="noStrike" spc="-1">
                <a:solidFill>
                  <a:srgbClr val="000000"/>
                </a:solidFill>
                <a:latin typeface="Arial"/>
              </a:rPr>
              <a:t> prowadzi do dalszego wzrostu energii (nagrzewania się) ziemskiego systemu klimatycznego. </a:t>
            </a:r>
            <a:endParaRPr lang="pl-PL" sz="2000" b="0" strike="noStrike" spc="-1">
              <a:solidFill>
                <a:srgbClr val="000000"/>
              </a:solidFill>
              <a:latin typeface="Calibri"/>
            </a:endParaRPr>
          </a:p>
          <a:p>
            <a:r>
              <a:rPr lang="pl-PL" sz="2000" b="0" strike="noStrike" spc="-1">
                <a:solidFill>
                  <a:srgbClr val="000000"/>
                </a:solidFill>
                <a:latin typeface="Arial"/>
              </a:rPr>
              <a:t>Wartości są przybliżone, zaokrąglone i zbilansowane, jednak każda z nich jest obarczona pewnym stopniem niepewności – największym dla aerozoli atmosferycznych oraz czułości klimatu, najmniejszym dla mierzonej sumarycznej nierównowagi radiacyjnej. </a:t>
            </a:r>
            <a:endParaRPr lang="pl-PL" sz="2000" b="0" strike="noStrike" spc="-1">
              <a:solidFill>
                <a:srgbClr val="000000"/>
              </a:solidFill>
              <a:latin typeface="Calibri"/>
            </a:endParaRPr>
          </a:p>
        </p:txBody>
      </p:sp>
      <p:pic>
        <p:nvPicPr>
          <p:cNvPr id="227" name="Obraz 226"/>
          <p:cNvPicPr/>
          <p:nvPr/>
        </p:nvPicPr>
        <p:blipFill>
          <a:blip r:embed="rId2"/>
          <a:stretch/>
        </p:blipFill>
        <p:spPr>
          <a:xfrm>
            <a:off x="0" y="-66240"/>
            <a:ext cx="9143640" cy="37036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ole tekstowe 3"/>
          <p:cNvSpPr/>
          <p:nvPr/>
        </p:nvSpPr>
        <p:spPr>
          <a:xfrm>
            <a:off x="467280" y="6143760"/>
            <a:ext cx="8239680" cy="4406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000000"/>
                </a:solidFill>
                <a:latin typeface="Arial"/>
                <a:ea typeface="Arial"/>
              </a:rPr>
              <a:t>Każde podwojenie koncentracji CO</a:t>
            </a:r>
            <a:r>
              <a:rPr lang="pl-PL" sz="2000" b="1" strike="noStrike" spc="-1" baseline="-25000">
                <a:solidFill>
                  <a:srgbClr val="000000"/>
                </a:solidFill>
                <a:latin typeface="Arial"/>
                <a:ea typeface="Arial"/>
              </a:rPr>
              <a:t>2 </a:t>
            </a:r>
            <a:r>
              <a:rPr lang="pl-PL" sz="2000" b="1" strike="noStrike" spc="-1">
                <a:solidFill>
                  <a:srgbClr val="000000"/>
                </a:solidFill>
                <a:latin typeface="Arial"/>
                <a:ea typeface="Arial"/>
              </a:rPr>
              <a:t>wprowadza taką samą zmianę!</a:t>
            </a:r>
            <a:endParaRPr lang="pl-PL" sz="2000" b="0" strike="noStrike" spc="-1">
              <a:solidFill>
                <a:srgbClr val="FFFFFF"/>
              </a:solidFill>
              <a:latin typeface="Calibri"/>
            </a:endParaRPr>
          </a:p>
        </p:txBody>
      </p:sp>
      <p:pic>
        <p:nvPicPr>
          <p:cNvPr id="256" name="Obraz 4" descr="podwajanie_co2.jpg"/>
          <p:cNvPicPr/>
          <p:nvPr/>
        </p:nvPicPr>
        <p:blipFill>
          <a:blip r:embed="rId3"/>
          <a:stretch/>
        </p:blipFill>
        <p:spPr>
          <a:xfrm>
            <a:off x="0" y="723960"/>
            <a:ext cx="9144000" cy="5410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468360" y="366840"/>
            <a:ext cx="7975440" cy="130176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600" b="0" strike="noStrike" spc="-1">
                <a:solidFill>
                  <a:srgbClr val="000000"/>
                </a:solidFill>
                <a:latin typeface="Arial"/>
                <a:ea typeface="ＭＳ Ｐゴシック"/>
              </a:rPr>
              <a:t>Poszerzenie zderzeniowe</a:t>
            </a:r>
            <a:endParaRPr lang="pl-PL" sz="3600" b="0" strike="noStrike" spc="-1">
              <a:solidFill>
                <a:srgbClr val="000000"/>
              </a:solidFill>
              <a:latin typeface="Arial"/>
            </a:endParaRPr>
          </a:p>
        </p:txBody>
      </p:sp>
      <p:pic>
        <p:nvPicPr>
          <p:cNvPr id="258" name="Obraz 3" descr="poszerzenie_zderzeniowe.jpg"/>
          <p:cNvPicPr/>
          <p:nvPr/>
        </p:nvPicPr>
        <p:blipFill>
          <a:blip r:embed="rId3"/>
          <a:stretch/>
        </p:blipFill>
        <p:spPr>
          <a:xfrm>
            <a:off x="1514520" y="1415880"/>
            <a:ext cx="5986440" cy="54421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wipe(left)">
                                      <p:cBhvr additive="repl">
                                        <p:cTn id="7"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ole tekstowe 3"/>
          <p:cNvSpPr/>
          <p:nvPr/>
        </p:nvSpPr>
        <p:spPr>
          <a:xfrm>
            <a:off x="467280" y="6143760"/>
            <a:ext cx="8239680" cy="4406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000000"/>
                </a:solidFill>
                <a:latin typeface="Arial"/>
                <a:ea typeface="Arial"/>
              </a:rPr>
              <a:t>Każde podwojenie koncentracji CO</a:t>
            </a:r>
            <a:r>
              <a:rPr lang="pl-PL" sz="2000" b="1" strike="noStrike" spc="-1" baseline="-25000">
                <a:solidFill>
                  <a:srgbClr val="000000"/>
                </a:solidFill>
                <a:latin typeface="Arial"/>
                <a:ea typeface="Arial"/>
              </a:rPr>
              <a:t>2 </a:t>
            </a:r>
            <a:r>
              <a:rPr lang="pl-PL" sz="2000" b="1" strike="noStrike" spc="-1">
                <a:solidFill>
                  <a:srgbClr val="000000"/>
                </a:solidFill>
                <a:latin typeface="Arial"/>
                <a:ea typeface="Arial"/>
              </a:rPr>
              <a:t>wprowadza taką samą zmianę!</a:t>
            </a:r>
            <a:endParaRPr lang="pl-PL" sz="2000" b="0" strike="noStrike" spc="-1">
              <a:solidFill>
                <a:srgbClr val="FFFFFF"/>
              </a:solidFill>
              <a:latin typeface="Calibri"/>
            </a:endParaRPr>
          </a:p>
        </p:txBody>
      </p:sp>
      <p:pic>
        <p:nvPicPr>
          <p:cNvPr id="260" name="Obraz 4" descr="podwajanie_co2.jpg"/>
          <p:cNvPicPr/>
          <p:nvPr/>
        </p:nvPicPr>
        <p:blipFill>
          <a:blip r:embed="rId3"/>
          <a:stretch/>
        </p:blipFill>
        <p:spPr>
          <a:xfrm>
            <a:off x="0" y="723960"/>
            <a:ext cx="9144000" cy="5410080"/>
          </a:xfrm>
          <a:prstGeom prst="rect">
            <a:avLst/>
          </a:prstGeom>
          <a:ln w="0">
            <a:noFill/>
          </a:ln>
        </p:spPr>
      </p:pic>
      <p:sp>
        <p:nvSpPr>
          <p:cNvPr id="261" name="pole tekstowe 2"/>
          <p:cNvSpPr/>
          <p:nvPr/>
        </p:nvSpPr>
        <p:spPr>
          <a:xfrm>
            <a:off x="3615120" y="1928880"/>
            <a:ext cx="3940560" cy="17589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l-GR" sz="9600" b="0" strike="noStrike" spc="-1">
                <a:solidFill>
                  <a:srgbClr val="000000"/>
                </a:solidFill>
                <a:latin typeface="Arial"/>
                <a:ea typeface="Arial"/>
              </a:rPr>
              <a:t>Δ</a:t>
            </a:r>
            <a:r>
              <a:rPr lang="pl-PL" sz="9600" b="0" strike="noStrike" spc="-1">
                <a:solidFill>
                  <a:srgbClr val="000000"/>
                </a:solidFill>
                <a:latin typeface="Arial"/>
                <a:ea typeface="Arial"/>
              </a:rPr>
              <a:t>T</a:t>
            </a:r>
            <a:r>
              <a:rPr lang="pl-PL" sz="9600" b="0" strike="noStrike" spc="-1" baseline="-25000">
                <a:solidFill>
                  <a:srgbClr val="000000"/>
                </a:solidFill>
                <a:latin typeface="Arial"/>
                <a:ea typeface="Arial"/>
              </a:rPr>
              <a:t>2xCO2</a:t>
            </a:r>
            <a:endParaRPr lang="pl-PL" sz="96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ytuł 1"/>
          <p:cNvSpPr/>
          <p:nvPr/>
        </p:nvSpPr>
        <p:spPr>
          <a:xfrm>
            <a:off x="671400" y="569880"/>
            <a:ext cx="7807320" cy="114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63" name="Tytuł 1"/>
          <p:cNvSpPr/>
          <p:nvPr/>
        </p:nvSpPr>
        <p:spPr>
          <a:xfrm>
            <a:off x="824040" y="722160"/>
            <a:ext cx="7807320" cy="114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Co się składa na czułość klimatu?</a:t>
            </a:r>
            <a:endParaRPr lang="pl-PL" sz="3200" b="0" strike="noStrike" spc="-1">
              <a:solidFill>
                <a:srgbClr val="FFFFFF"/>
              </a:solidFill>
              <a:latin typeface="Calibri"/>
            </a:endParaRPr>
          </a:p>
        </p:txBody>
      </p:sp>
      <p:sp>
        <p:nvSpPr>
          <p:cNvPr id="264" name="pole tekstowe 5"/>
          <p:cNvSpPr/>
          <p:nvPr/>
        </p:nvSpPr>
        <p:spPr>
          <a:xfrm>
            <a:off x="722160" y="2244600"/>
            <a:ext cx="7745760" cy="3984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0" strike="noStrike" spc="-1" dirty="0">
                <a:solidFill>
                  <a:srgbClr val="000000"/>
                </a:solidFill>
                <a:latin typeface="Arial"/>
                <a:ea typeface="Arial"/>
              </a:rPr>
              <a:t>podwojenie koncentracji CO</a:t>
            </a:r>
            <a:r>
              <a:rPr lang="pl-PL" sz="2400" b="0" strike="noStrike" spc="-1" baseline="-25000" dirty="0">
                <a:solidFill>
                  <a:srgbClr val="000000"/>
                </a:solidFill>
                <a:latin typeface="Arial"/>
                <a:ea typeface="Arial"/>
              </a:rPr>
              <a:t>2</a:t>
            </a:r>
            <a:r>
              <a:rPr lang="pl-PL" sz="2400" b="0" strike="noStrike" spc="-1" dirty="0">
                <a:solidFill>
                  <a:srgbClr val="000000"/>
                </a:solidFill>
                <a:latin typeface="Arial"/>
                <a:ea typeface="Arial"/>
              </a:rPr>
              <a:t> ~     1°C </a:t>
            </a:r>
            <a:endParaRPr lang="pl-PL" sz="2400" b="0" strike="noStrike" spc="-1" dirty="0">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400" b="0" strike="noStrike" spc="-1" dirty="0">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0" strike="noStrike" spc="-1" dirty="0">
                <a:solidFill>
                  <a:srgbClr val="000000"/>
                </a:solidFill>
                <a:latin typeface="Arial"/>
                <a:ea typeface="Arial"/>
              </a:rPr>
              <a:t>+ uwzględnienie sprzężenia pary wodnej               </a:t>
            </a:r>
            <a:endParaRPr lang="pl-PL" sz="2400" b="0" strike="noStrike" spc="-1" dirty="0">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0" strike="noStrike" spc="-1" dirty="0">
                <a:solidFill>
                  <a:srgbClr val="000000"/>
                </a:solidFill>
                <a:latin typeface="Arial"/>
                <a:ea typeface="Arial"/>
              </a:rPr>
              <a:t>i zmiany albedo w związku z topnieniem lodów ~     2°C </a:t>
            </a:r>
            <a:endParaRPr lang="pl-PL" sz="2400" b="0" strike="noStrike" spc="-1" dirty="0">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400" b="0" strike="noStrike" spc="-1" dirty="0">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0" strike="noStrike" spc="-1" dirty="0">
                <a:solidFill>
                  <a:srgbClr val="000000"/>
                </a:solidFill>
                <a:latin typeface="Arial"/>
                <a:ea typeface="Arial"/>
              </a:rPr>
              <a:t>+ uwzględnienie sprzężenia zwrotnego chmur ~  2-4°C*</a:t>
            </a:r>
            <a:endParaRPr lang="pl-PL" sz="2400" b="0" strike="noStrike" spc="-1" dirty="0">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400" b="0" strike="noStrike" spc="-1" dirty="0">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0" strike="noStrike" spc="-1" dirty="0">
                <a:solidFill>
                  <a:srgbClr val="000000"/>
                </a:solidFill>
                <a:latin typeface="Arial"/>
                <a:ea typeface="Arial"/>
              </a:rPr>
              <a:t>+ i inne</a:t>
            </a:r>
            <a:endParaRPr lang="pl-PL" sz="2400" b="0" strike="noStrike" spc="-1" dirty="0">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400" b="0" strike="noStrike" spc="-1" dirty="0">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400" b="0" strike="noStrike" spc="-1" dirty="0">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200" b="0" strike="noStrike" spc="-1" dirty="0">
                <a:solidFill>
                  <a:srgbClr val="000000"/>
                </a:solidFill>
                <a:latin typeface="Arial"/>
                <a:ea typeface="Arial"/>
              </a:rPr>
              <a:t>        * Najnowsze badania wskazują, że raczej 4 niż 2°C.</a:t>
            </a:r>
            <a:endParaRPr lang="pl-PL" sz="1200" b="0" strike="noStrike" spc="-1" dirty="0">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ytuł 1"/>
          <p:cNvSpPr/>
          <p:nvPr/>
        </p:nvSpPr>
        <p:spPr>
          <a:xfrm>
            <a:off x="671400" y="569880"/>
            <a:ext cx="7807320" cy="114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Od czego (m.in.) zależy czułość klimatu?</a:t>
            </a:r>
            <a:endParaRPr lang="pl-PL" sz="3200" b="0" strike="noStrike" spc="-1">
              <a:solidFill>
                <a:srgbClr val="FFFFFF"/>
              </a:solidFill>
              <a:latin typeface="Calibri"/>
            </a:endParaRPr>
          </a:p>
        </p:txBody>
      </p:sp>
      <p:sp>
        <p:nvSpPr>
          <p:cNvPr id="266" name="pole tekstowe 3"/>
          <p:cNvSpPr/>
          <p:nvPr/>
        </p:nvSpPr>
        <p:spPr>
          <a:xfrm>
            <a:off x="919800" y="2428920"/>
            <a:ext cx="6759360" cy="3080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800" b="0" strike="noStrike" spc="-1">
                <a:solidFill>
                  <a:srgbClr val="000000"/>
                </a:solidFill>
                <a:latin typeface="Arial"/>
                <a:ea typeface="Arial"/>
              </a:rPr>
              <a:t>od wymuszeń – ich rodzaju, wielkości, </a:t>
            </a:r>
            <a:endParaRPr lang="pl-PL" sz="28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800" b="0" strike="noStrike" spc="-1">
                <a:solidFill>
                  <a:srgbClr val="000000"/>
                </a:solidFill>
                <a:latin typeface="Arial"/>
                <a:ea typeface="Arial"/>
              </a:rPr>
              <a:t>						rozkładu geograficznego</a:t>
            </a:r>
            <a:endParaRPr lang="pl-PL" sz="28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800" b="0" strike="noStrike" spc="-1">
              <a:solidFill>
                <a:srgbClr val="FFFFFF"/>
              </a:solidFill>
              <a:latin typeface="Calibri"/>
            </a:endParaRPr>
          </a:p>
          <a:p>
            <a:pP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800" b="0" strike="noStrike" spc="-1">
                <a:solidFill>
                  <a:srgbClr val="000000"/>
                </a:solidFill>
                <a:latin typeface="Arial"/>
                <a:ea typeface="Arial"/>
              </a:rPr>
              <a:t>od sprzężeń - ich rodzaju, wielkości, </a:t>
            </a:r>
            <a:endParaRPr lang="pl-PL" sz="28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800" b="0" strike="noStrike" spc="-1">
                <a:solidFill>
                  <a:srgbClr val="000000"/>
                </a:solidFill>
                <a:latin typeface="Arial"/>
                <a:ea typeface="Arial"/>
              </a:rPr>
              <a:t>					rozkładu geograficznego</a:t>
            </a:r>
            <a:endParaRPr lang="pl-PL" sz="28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2800" b="0" strike="noStrike" spc="-1">
              <a:solidFill>
                <a:srgbClr val="FFFFFF"/>
              </a:solidFill>
              <a:latin typeface="Calibri"/>
            </a:endParaRPr>
          </a:p>
          <a:p>
            <a:pP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800" b="0" strike="noStrike" spc="-1">
                <a:solidFill>
                  <a:srgbClr val="000000"/>
                </a:solidFill>
                <a:latin typeface="Arial"/>
                <a:ea typeface="Arial"/>
              </a:rPr>
              <a:t>od aktualnego stanu klimatu</a:t>
            </a:r>
            <a:endParaRPr lang="pl-PL" sz="28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Picture 3"/>
          <p:cNvPicPr/>
          <p:nvPr/>
        </p:nvPicPr>
        <p:blipFill>
          <a:blip r:embed="rId3"/>
          <a:stretch/>
        </p:blipFill>
        <p:spPr>
          <a:xfrm>
            <a:off x="285840" y="3286080"/>
            <a:ext cx="4932360" cy="3092400"/>
          </a:xfrm>
          <a:prstGeom prst="rect">
            <a:avLst/>
          </a:prstGeom>
          <a:ln w="0">
            <a:noFill/>
          </a:ln>
        </p:spPr>
      </p:pic>
      <p:sp>
        <p:nvSpPr>
          <p:cNvPr id="268" name="Tytuł 1"/>
          <p:cNvSpPr/>
          <p:nvPr/>
        </p:nvSpPr>
        <p:spPr>
          <a:xfrm>
            <a:off x="671400" y="569880"/>
            <a:ext cx="7807320" cy="114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Czułość klimatu na podstawie modeli</a:t>
            </a:r>
            <a:endParaRPr lang="pl-PL" sz="3200" b="0" strike="noStrike" spc="-1">
              <a:solidFill>
                <a:srgbClr val="FFFFFF"/>
              </a:solidFill>
              <a:latin typeface="Calibri"/>
            </a:endParaRPr>
          </a:p>
        </p:txBody>
      </p:sp>
      <p:sp>
        <p:nvSpPr>
          <p:cNvPr id="269" name="pole tekstowe 3"/>
          <p:cNvSpPr/>
          <p:nvPr/>
        </p:nvSpPr>
        <p:spPr>
          <a:xfrm>
            <a:off x="149400" y="1785960"/>
            <a:ext cx="9070200" cy="12416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marL="457200" indent="-457200">
              <a:lnSpc>
                <a:spcPct val="100000"/>
              </a:lnSpc>
              <a:buClr>
                <a:srgbClr val="000000"/>
              </a:buClr>
              <a:buFont typeface="StarSymbol"/>
              <a:buAutoNum type="arabicPeriod"/>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0" strike="noStrike" spc="-1">
                <a:solidFill>
                  <a:srgbClr val="000000"/>
                </a:solidFill>
                <a:latin typeface="Arial"/>
                <a:ea typeface="Arial"/>
              </a:rPr>
              <a:t>Naszą wiedzę o świecie zapisujemy w postaci równań. </a:t>
            </a:r>
            <a:endParaRPr lang="pl-PL" sz="2400" b="0" strike="noStrike" spc="-1">
              <a:solidFill>
                <a:srgbClr val="FFFFFF"/>
              </a:solidFill>
              <a:latin typeface="Calibri"/>
            </a:endParaRPr>
          </a:p>
          <a:p>
            <a:pPr marL="457200" indent="-457200">
              <a:lnSpc>
                <a:spcPct val="100000"/>
              </a:lnSpc>
              <a:buClr>
                <a:srgbClr val="000000"/>
              </a:buClr>
              <a:buFont typeface="StarSymbol"/>
              <a:buAutoNum type="arabicPeriod"/>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0" strike="noStrike" spc="-1">
                <a:solidFill>
                  <a:srgbClr val="000000"/>
                </a:solidFill>
                <a:latin typeface="Arial"/>
                <a:ea typeface="Arial"/>
              </a:rPr>
              <a:t>Zmieniamy warunek brzegowy (np. koncentrację CO</a:t>
            </a:r>
            <a:r>
              <a:rPr lang="pl-PL" sz="2400" b="0" strike="noStrike" spc="-1" baseline="-25000">
                <a:solidFill>
                  <a:srgbClr val="000000"/>
                </a:solidFill>
                <a:latin typeface="Arial"/>
                <a:ea typeface="Arial"/>
              </a:rPr>
              <a:t>2</a:t>
            </a:r>
            <a:r>
              <a:rPr lang="pl-PL" sz="2400" b="0" strike="noStrike" spc="-1">
                <a:solidFill>
                  <a:srgbClr val="000000"/>
                </a:solidFill>
                <a:latin typeface="Arial"/>
                <a:ea typeface="Arial"/>
              </a:rPr>
              <a:t>).</a:t>
            </a:r>
            <a:endParaRPr lang="pl-PL" sz="2400" b="0" strike="noStrike" spc="-1">
              <a:solidFill>
                <a:srgbClr val="FFFFFF"/>
              </a:solidFill>
              <a:latin typeface="Calibri"/>
            </a:endParaRPr>
          </a:p>
          <a:p>
            <a:pPr marL="457200" indent="-457200">
              <a:lnSpc>
                <a:spcPct val="100000"/>
              </a:lnSpc>
              <a:buClr>
                <a:srgbClr val="000000"/>
              </a:buClr>
              <a:buFont typeface="StarSymbol"/>
              <a:buAutoNum type="arabicPeriod"/>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0" strike="noStrike" spc="-1">
                <a:solidFill>
                  <a:srgbClr val="000000"/>
                </a:solidFill>
                <a:latin typeface="Arial"/>
                <a:ea typeface="Arial"/>
              </a:rPr>
              <a:t>Sprawdzamy, o ile zmienia się temperatura powierzchni Ziemi.</a:t>
            </a:r>
            <a:endParaRPr lang="pl-PL" sz="2400" b="0" strike="noStrike" spc="-1">
              <a:solidFill>
                <a:srgbClr val="FFFFFF"/>
              </a:solidFill>
              <a:latin typeface="Calibri"/>
            </a:endParaRPr>
          </a:p>
        </p:txBody>
      </p:sp>
      <p:sp>
        <p:nvSpPr>
          <p:cNvPr id="270" name="pole tekstowe 4"/>
          <p:cNvSpPr/>
          <p:nvPr/>
        </p:nvSpPr>
        <p:spPr>
          <a:xfrm>
            <a:off x="5643720" y="3571920"/>
            <a:ext cx="3143160" cy="1739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7030A0"/>
                </a:solidFill>
                <a:latin typeface="Calibri"/>
              </a:rPr>
              <a:t>Wady:</a:t>
            </a:r>
            <a:endParaRPr lang="pl-PL" sz="1800" b="0" strike="noStrike" spc="-1">
              <a:solidFill>
                <a:srgbClr val="FFFFFF"/>
              </a:solidFill>
              <a:latin typeface="Calibri"/>
            </a:endParaRPr>
          </a:p>
          <a:p>
            <a:pPr>
              <a:buClr>
                <a:srgbClr val="000000"/>
              </a:buClr>
              <a:buFont typeface="Calibri"/>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7030A0"/>
                </a:solidFill>
                <a:latin typeface="Calibri"/>
              </a:rPr>
              <a:t> nie wszystkie mechanizmy umiemy dobrze opisać,</a:t>
            </a:r>
            <a:endParaRPr lang="pl-PL" sz="1800" b="0" strike="noStrike" spc="-1">
              <a:solidFill>
                <a:srgbClr val="FFFFFF"/>
              </a:solidFill>
              <a:latin typeface="Calibri"/>
            </a:endParaRPr>
          </a:p>
          <a:p>
            <a:pPr>
              <a:buClr>
                <a:srgbClr val="000000"/>
              </a:buClr>
              <a:buFont typeface="Calibri"/>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7030A0"/>
                </a:solidFill>
                <a:latin typeface="Calibri"/>
              </a:rPr>
              <a:t> działanie modelu sprawdza się na danych o </a:t>
            </a:r>
            <a:r>
              <a:rPr lang="pl-PL" sz="1800" b="0" i="1" strike="noStrike" spc="-1">
                <a:solidFill>
                  <a:srgbClr val="7030A0"/>
                </a:solidFill>
                <a:latin typeface="Calibri"/>
              </a:rPr>
              <a:t>historycznym</a:t>
            </a:r>
            <a:r>
              <a:rPr lang="pl-PL" sz="1800" b="0" strike="noStrike" spc="-1">
                <a:solidFill>
                  <a:srgbClr val="7030A0"/>
                </a:solidFill>
                <a:latin typeface="Calibri"/>
              </a:rPr>
              <a:t> klimacie.</a:t>
            </a:r>
            <a:endParaRPr lang="pl-PL" sz="18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wipe(up)">
                                      <p:cBhvr additive="repl">
                                        <p:cTn id="7" dur="5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wipe(up)">
                                      <p:cBhvr additive="repl">
                                        <p:cTn id="12" dur="5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wipe(up)">
                                      <p:cBhvr additive="repl">
                                        <p:cTn id="17" dur="5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0"/>
                                        </p:tgtEl>
                                        <p:attrNameLst>
                                          <p:attrName>style.visibility</p:attrName>
                                        </p:attrNameLst>
                                      </p:cBhvr>
                                      <p:to>
                                        <p:strVal val="visible"/>
                                      </p:to>
                                    </p:set>
                                    <p:animEffect transition="in" filter="wipe(up)">
                                      <p:cBhvr additive="repl">
                                        <p:cTn id="22"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Czułość klimatu na podstawie danych historycznych</a:t>
            </a:r>
            <a:endParaRPr lang="pl-PL" sz="3200" b="0" strike="noStrike" spc="-1">
              <a:solidFill>
                <a:srgbClr val="000000"/>
              </a:solidFill>
              <a:latin typeface="Arial"/>
            </a:endParaRPr>
          </a:p>
        </p:txBody>
      </p:sp>
      <p:sp>
        <p:nvSpPr>
          <p:cNvPr id="272" name="pole tekstowe 2"/>
          <p:cNvSpPr/>
          <p:nvPr/>
        </p:nvSpPr>
        <p:spPr>
          <a:xfrm>
            <a:off x="873000" y="3643200"/>
            <a:ext cx="3627720" cy="3111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000000"/>
                </a:solidFill>
                <a:latin typeface="Arial"/>
                <a:ea typeface="Arial"/>
              </a:rPr>
              <a:t>Paleo</a:t>
            </a:r>
            <a:endParaRPr lang="pl-PL" sz="18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8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7030A0"/>
                </a:solidFill>
                <a:latin typeface="Arial"/>
                <a:ea typeface="Arial"/>
              </a:rPr>
              <a:t>wady:</a:t>
            </a:r>
            <a:endParaRPr lang="pl-PL" sz="18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7030A0"/>
                </a:solidFill>
                <a:latin typeface="Arial"/>
                <a:ea typeface="Arial"/>
              </a:rPr>
              <a:t>- duże niepewności danych</a:t>
            </a:r>
            <a:endParaRPr lang="pl-PL" sz="1800" b="0" strike="noStrike" spc="-1">
              <a:solidFill>
                <a:srgbClr val="FFFFFF"/>
              </a:solidFill>
              <a:latin typeface="Calibri"/>
            </a:endParaRPr>
          </a:p>
          <a:p>
            <a:pPr algn="ct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7030A0"/>
                </a:solidFill>
                <a:latin typeface="Arial"/>
                <a:ea typeface="Arial"/>
              </a:rPr>
              <a:t> zmienił się stan wyjściowy</a:t>
            </a:r>
            <a:endParaRPr lang="pl-PL" sz="1800" b="0" strike="noStrike" spc="-1">
              <a:solidFill>
                <a:srgbClr val="FFFFFF"/>
              </a:solidFill>
              <a:latin typeface="Calibri"/>
            </a:endParaRPr>
          </a:p>
          <a:p>
            <a:pPr algn="ct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7030A0"/>
                </a:solidFill>
                <a:latin typeface="Arial"/>
                <a:ea typeface="Arial"/>
              </a:rPr>
              <a:t> mogą inaczej działać sprzężenia</a:t>
            </a:r>
            <a:endParaRPr lang="pl-PL" sz="18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8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664D"/>
                </a:solidFill>
                <a:latin typeface="Arial"/>
                <a:ea typeface="Arial"/>
              </a:rPr>
              <a:t>zaleta:</a:t>
            </a:r>
            <a:endParaRPr lang="pl-PL" sz="1800" b="0" strike="noStrike" spc="-1">
              <a:solidFill>
                <a:srgbClr val="FFFFFF"/>
              </a:solidFill>
              <a:latin typeface="Calibri"/>
            </a:endParaRPr>
          </a:p>
          <a:p>
            <a:pPr algn="ct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664D"/>
                </a:solidFill>
                <a:latin typeface="Arial"/>
                <a:ea typeface="Arial"/>
              </a:rPr>
              <a:t>wiemy, że był czas na powrót </a:t>
            </a:r>
            <a:r>
              <a:t/>
            </a:r>
            <a:br/>
            <a:r>
              <a:rPr lang="pl-PL" sz="1800" b="0" strike="noStrike" spc="-1">
                <a:solidFill>
                  <a:srgbClr val="00664D"/>
                </a:solidFill>
                <a:latin typeface="Arial"/>
                <a:ea typeface="Arial"/>
              </a:rPr>
              <a:t>do równowagi</a:t>
            </a:r>
            <a:endParaRPr lang="pl-PL" sz="1800" b="0" strike="noStrike" spc="-1">
              <a:solidFill>
                <a:srgbClr val="FFFFFF"/>
              </a:solidFill>
              <a:latin typeface="Calibri"/>
            </a:endParaRPr>
          </a:p>
          <a:p>
            <a:pPr algn="ct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800" b="0" strike="noStrike" spc="-1">
              <a:solidFill>
                <a:srgbClr val="FFFFFF"/>
              </a:solidFill>
              <a:latin typeface="Calibri"/>
            </a:endParaRPr>
          </a:p>
        </p:txBody>
      </p:sp>
      <p:sp>
        <p:nvSpPr>
          <p:cNvPr id="273" name="pole tekstowe 3"/>
          <p:cNvSpPr/>
          <p:nvPr/>
        </p:nvSpPr>
        <p:spPr>
          <a:xfrm>
            <a:off x="-61200" y="2014560"/>
            <a:ext cx="9358200" cy="1191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marL="457200" indent="-457200">
              <a:lnSpc>
                <a:spcPct val="100000"/>
              </a:lnSpc>
              <a:buClr>
                <a:srgbClr val="000000"/>
              </a:buClr>
              <a:buFont typeface="StarSymbol"/>
              <a:buAutoNum type="arabicPeriod"/>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0" strike="noStrike" spc="-1">
                <a:solidFill>
                  <a:srgbClr val="000000"/>
                </a:solidFill>
                <a:latin typeface="Arial"/>
                <a:ea typeface="Arial"/>
              </a:rPr>
              <a:t>Bierzemy dane o historycznych wartościach wymuszeń.</a:t>
            </a:r>
            <a:endParaRPr lang="pl-PL" sz="2400" b="0" strike="noStrike" spc="-1">
              <a:solidFill>
                <a:srgbClr val="FFFFFF"/>
              </a:solidFill>
              <a:latin typeface="Calibri"/>
            </a:endParaRPr>
          </a:p>
          <a:p>
            <a:pPr marL="457200" indent="-457200">
              <a:lnSpc>
                <a:spcPct val="100000"/>
              </a:lnSpc>
              <a:buClr>
                <a:srgbClr val="000000"/>
              </a:buClr>
              <a:buFont typeface="StarSymbol"/>
              <a:buAutoNum type="arabicPeriod"/>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0" strike="noStrike" spc="-1">
                <a:solidFill>
                  <a:srgbClr val="000000"/>
                </a:solidFill>
                <a:latin typeface="Arial"/>
                <a:ea typeface="Arial"/>
              </a:rPr>
              <a:t>Bierzemy dane o historycznych temperaturach.</a:t>
            </a:r>
            <a:endParaRPr lang="pl-PL" sz="2400" b="0" strike="noStrike" spc="-1">
              <a:solidFill>
                <a:srgbClr val="FFFFFF"/>
              </a:solidFill>
              <a:latin typeface="Calibri"/>
            </a:endParaRPr>
          </a:p>
          <a:p>
            <a:pPr marL="457200" indent="-457200">
              <a:lnSpc>
                <a:spcPct val="100000"/>
              </a:lnSpc>
              <a:buClr>
                <a:srgbClr val="000000"/>
              </a:buClr>
              <a:buFont typeface="StarSymbol"/>
              <a:buAutoNum type="arabicPeriod"/>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0" strike="noStrike" spc="-1">
                <a:solidFill>
                  <a:srgbClr val="000000"/>
                </a:solidFill>
                <a:latin typeface="Arial"/>
                <a:ea typeface="Arial"/>
              </a:rPr>
              <a:t>Sprawdzamy zmianę temperatury w odpowiedzi na wymuszenia.</a:t>
            </a:r>
            <a:endParaRPr lang="pl-PL" sz="2400" b="0" strike="noStrike" spc="-1">
              <a:solidFill>
                <a:srgbClr val="FFFFFF"/>
              </a:solidFill>
              <a:latin typeface="Calibri"/>
            </a:endParaRPr>
          </a:p>
        </p:txBody>
      </p:sp>
      <p:sp>
        <p:nvSpPr>
          <p:cNvPr id="274" name="pole tekstowe 5"/>
          <p:cNvSpPr/>
          <p:nvPr/>
        </p:nvSpPr>
        <p:spPr>
          <a:xfrm>
            <a:off x="5214960" y="3648240"/>
            <a:ext cx="3071880" cy="3111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000000"/>
                </a:solidFill>
                <a:latin typeface="Arial"/>
                <a:ea typeface="Arial"/>
              </a:rPr>
              <a:t>Dane instrumentalne</a:t>
            </a:r>
            <a:endParaRPr lang="pl-PL" sz="18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8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7030A0"/>
                </a:solidFill>
                <a:latin typeface="Arial"/>
                <a:ea typeface="Arial"/>
              </a:rPr>
              <a:t>wada:</a:t>
            </a:r>
            <a:endParaRPr lang="pl-PL" sz="1800" b="0" strike="noStrike" spc="-1">
              <a:solidFill>
                <a:srgbClr val="FFFFFF"/>
              </a:solidFill>
              <a:latin typeface="Calibri"/>
            </a:endParaRPr>
          </a:p>
          <a:p>
            <a:pPr algn="ct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7030A0"/>
                </a:solidFill>
                <a:latin typeface="Arial"/>
                <a:ea typeface="Arial"/>
              </a:rPr>
              <a:t>nie było pełnego powrotu </a:t>
            </a:r>
            <a:r>
              <a:t/>
            </a:r>
            <a:br/>
            <a:r>
              <a:rPr lang="pl-PL" sz="1800" b="0" strike="noStrike" spc="-1">
                <a:solidFill>
                  <a:srgbClr val="7030A0"/>
                </a:solidFill>
                <a:latin typeface="Arial"/>
                <a:ea typeface="Arial"/>
              </a:rPr>
              <a:t>do równowagi</a:t>
            </a:r>
            <a:endParaRPr lang="pl-PL" sz="1800" b="0" strike="noStrike" spc="-1">
              <a:solidFill>
                <a:srgbClr val="FFFFFF"/>
              </a:solidFill>
              <a:latin typeface="Calibri"/>
            </a:endParaRPr>
          </a:p>
          <a:p>
            <a:pPr algn="ct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8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664D"/>
                </a:solidFill>
                <a:latin typeface="Arial"/>
                <a:ea typeface="Arial"/>
              </a:rPr>
              <a:t>zaleta:</a:t>
            </a:r>
            <a:endParaRPr lang="pl-PL" sz="1800" b="0" strike="noStrike" spc="-1">
              <a:solidFill>
                <a:srgbClr val="FFFFFF"/>
              </a:solidFill>
              <a:latin typeface="Calibri"/>
            </a:endParaRPr>
          </a:p>
          <a:p>
            <a:pPr algn="ct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664D"/>
                </a:solidFill>
                <a:latin typeface="Arial"/>
                <a:ea typeface="Arial"/>
              </a:rPr>
              <a:t>ten sam stan wyjściowy </a:t>
            </a:r>
            <a:endParaRPr lang="pl-PL" sz="1800" b="0" strike="noStrike" spc="-1">
              <a:solidFill>
                <a:srgbClr val="FFFFFF"/>
              </a:solidFill>
              <a:latin typeface="Calibri"/>
            </a:endParaRPr>
          </a:p>
          <a:p>
            <a:pPr algn="ct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664D"/>
                </a:solidFill>
                <a:latin typeface="Arial"/>
                <a:ea typeface="Arial"/>
              </a:rPr>
              <a:t>te same wymuszenia</a:t>
            </a:r>
            <a:endParaRPr lang="pl-PL" sz="1800" b="0" strike="noStrike" spc="-1">
              <a:solidFill>
                <a:srgbClr val="FFFFFF"/>
              </a:solidFill>
              <a:latin typeface="Calibri"/>
            </a:endParaRPr>
          </a:p>
          <a:p>
            <a:pPr algn="ctr">
              <a:lnSpc>
                <a:spcPct val="100000"/>
              </a:lnSpc>
              <a:buClr>
                <a:srgbClr val="000000"/>
              </a:buClr>
              <a:buFont typeface="Arial"/>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664D"/>
                </a:solidFill>
                <a:latin typeface="Arial"/>
                <a:ea typeface="Arial"/>
              </a:rPr>
              <a:t>te same sprzężenia</a:t>
            </a:r>
            <a:endParaRPr lang="pl-PL" sz="18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18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wipe(up)">
                                      <p:cBhvr additive="repl">
                                        <p:cTn id="7" dur="5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3">
                                            <p:txEl>
                                              <p:pRg st="1" end="1"/>
                                            </p:txEl>
                                          </p:spTgt>
                                        </p:tgtEl>
                                        <p:attrNameLst>
                                          <p:attrName>style.visibility</p:attrName>
                                        </p:attrNameLst>
                                      </p:cBhvr>
                                      <p:to>
                                        <p:strVal val="visible"/>
                                      </p:to>
                                    </p:set>
                                    <p:animEffect transition="in" filter="wipe(up)">
                                      <p:cBhvr additive="repl">
                                        <p:cTn id="12" dur="500"/>
                                        <p:tgtEl>
                                          <p:spTgt spid="2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73">
                                            <p:txEl>
                                              <p:pRg st="2" end="2"/>
                                            </p:txEl>
                                          </p:spTgt>
                                        </p:tgtEl>
                                        <p:attrNameLst>
                                          <p:attrName>style.visibility</p:attrName>
                                        </p:attrNameLst>
                                      </p:cBhvr>
                                      <p:to>
                                        <p:strVal val="visible"/>
                                      </p:to>
                                    </p:set>
                                    <p:animEffect transition="in" filter="wipe(up)">
                                      <p:cBhvr additive="repl">
                                        <p:cTn id="17" dur="500"/>
                                        <p:tgtEl>
                                          <p:spTgt spid="2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2"/>
                                        </p:tgtEl>
                                        <p:attrNameLst>
                                          <p:attrName>style.visibility</p:attrName>
                                        </p:attrNameLst>
                                      </p:cBhvr>
                                      <p:to>
                                        <p:strVal val="visible"/>
                                      </p:to>
                                    </p:set>
                                    <p:animEffect transition="in" filter="wipe(up)">
                                      <p:cBhvr additive="repl">
                                        <p:cTn id="22" dur="500"/>
                                        <p:tgtEl>
                                          <p:spTgt spid="2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74"/>
                                        </p:tgtEl>
                                        <p:attrNameLst>
                                          <p:attrName>style.visibility</p:attrName>
                                        </p:attrNameLst>
                                      </p:cBhvr>
                                      <p:to>
                                        <p:strVal val="visible"/>
                                      </p:to>
                                    </p:set>
                                    <p:animEffect transition="in" filter="wipe(up)">
                                      <p:cBhvr additive="repl">
                                        <p:cTn id="27"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Obraz 1" descr="czulosci_IPCC.jpg"/>
          <p:cNvPicPr/>
          <p:nvPr/>
        </p:nvPicPr>
        <p:blipFill>
          <a:blip r:embed="rId3"/>
          <a:stretch/>
        </p:blipFill>
        <p:spPr>
          <a:xfrm>
            <a:off x="539640" y="0"/>
            <a:ext cx="3746520" cy="6858000"/>
          </a:xfrm>
          <a:prstGeom prst="rect">
            <a:avLst/>
          </a:prstGeom>
          <a:ln w="0">
            <a:noFill/>
          </a:ln>
        </p:spPr>
      </p:pic>
      <p:sp>
        <p:nvSpPr>
          <p:cNvPr id="276" name="pole tekstowe 2"/>
          <p:cNvSpPr/>
          <p:nvPr/>
        </p:nvSpPr>
        <p:spPr>
          <a:xfrm>
            <a:off x="4851000" y="555480"/>
            <a:ext cx="3891600" cy="2227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według V raportu IPCC</a:t>
            </a:r>
            <a:endParaRPr lang="pl-PL" sz="20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równowagowa czułość klimatu to</a:t>
            </a:r>
            <a:endParaRPr lang="pl-PL" sz="20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4000" b="1" strike="noStrike" spc="-1">
                <a:solidFill>
                  <a:srgbClr val="000000"/>
                </a:solidFill>
                <a:latin typeface="Arial"/>
                <a:ea typeface="Arial"/>
              </a:rPr>
              <a:t>1,5 – 4,5 °C</a:t>
            </a:r>
            <a:endParaRPr lang="pl-PL" sz="40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40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Najprawdopodobniej:  </a:t>
            </a:r>
            <a:r>
              <a:rPr lang="pl-PL" sz="4000" b="1" strike="noStrike" spc="-1">
                <a:solidFill>
                  <a:srgbClr val="000000"/>
                </a:solidFill>
                <a:latin typeface="Arial"/>
                <a:ea typeface="Arial"/>
              </a:rPr>
              <a:t>3°C</a:t>
            </a:r>
            <a:endParaRPr lang="pl-PL" sz="40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Obraz 276"/>
          <p:cNvPicPr/>
          <p:nvPr/>
        </p:nvPicPr>
        <p:blipFill>
          <a:blip r:embed="rId2"/>
          <a:stretch/>
        </p:blipFill>
        <p:spPr>
          <a:xfrm>
            <a:off x="405720" y="207720"/>
            <a:ext cx="8352000" cy="6681600"/>
          </a:xfrm>
          <a:prstGeom prst="rect">
            <a:avLst/>
          </a:prstGeom>
          <a:ln w="0">
            <a:noFill/>
          </a:ln>
        </p:spPr>
      </p:pic>
      <p:sp>
        <p:nvSpPr>
          <p:cNvPr id="278" name="pole tekstowe 277"/>
          <p:cNvSpPr txBox="1"/>
          <p:nvPr/>
        </p:nvSpPr>
        <p:spPr>
          <a:xfrm>
            <a:off x="643320" y="147960"/>
            <a:ext cx="8501040" cy="567000"/>
          </a:xfrm>
          <a:prstGeom prst="rect">
            <a:avLst/>
          </a:prstGeom>
          <a:noFill/>
          <a:ln w="0">
            <a:noFill/>
          </a:ln>
        </p:spPr>
        <p:txBody>
          <a:bodyPr lIns="0" tIns="0" rIns="0" bIns="0" anchor="t">
            <a:noAutofit/>
          </a:bodyPr>
          <a:lstStyle/>
          <a:p>
            <a:r>
              <a:rPr lang="en-US" sz="2000" b="0" strike="noStrike" spc="-1" dirty="0">
                <a:solidFill>
                  <a:srgbClr val="FF0000"/>
                </a:solidFill>
                <a:latin typeface="Arial"/>
              </a:rPr>
              <a:t>Is climate sensitivity (response to </a:t>
            </a:r>
            <a:r>
              <a:rPr lang="en-US" sz="2000" b="0" strike="noStrike" spc="-1" dirty="0" smtClean="0">
                <a:solidFill>
                  <a:srgbClr val="FF0000"/>
                </a:solidFill>
                <a:latin typeface="Arial"/>
              </a:rPr>
              <a:t>CO</a:t>
            </a:r>
            <a:r>
              <a:rPr lang="pl-PL" sz="2000" b="0" strike="noStrike" spc="-1" baseline="-25000" dirty="0" smtClean="0">
                <a:solidFill>
                  <a:srgbClr val="FF0000"/>
                </a:solidFill>
                <a:latin typeface="Arial"/>
              </a:rPr>
              <a:t>2</a:t>
            </a:r>
            <a:r>
              <a:rPr lang="en-US" sz="2000" b="0" strike="noStrike" spc="-1" dirty="0" smtClean="0">
                <a:solidFill>
                  <a:srgbClr val="FF0000"/>
                </a:solidFill>
                <a:latin typeface="Arial"/>
              </a:rPr>
              <a:t> </a:t>
            </a:r>
            <a:r>
              <a:rPr lang="en-US" sz="2000" b="0" strike="noStrike" spc="-1" dirty="0">
                <a:solidFill>
                  <a:srgbClr val="FF0000"/>
                </a:solidFill>
                <a:latin typeface="Arial"/>
              </a:rPr>
              <a:t>doubling) greater than we expected?</a:t>
            </a:r>
            <a:endParaRPr lang="pl-PL" sz="2000" b="0" strike="noStrike" spc="-1" dirty="0">
              <a:latin typeface="Times New Roman"/>
            </a:endParaRPr>
          </a:p>
        </p:txBody>
      </p:sp>
      <p:sp>
        <p:nvSpPr>
          <p:cNvPr id="279" name="pole tekstowe 278"/>
          <p:cNvSpPr txBox="1"/>
          <p:nvPr/>
        </p:nvSpPr>
        <p:spPr>
          <a:xfrm>
            <a:off x="2735640" y="6319800"/>
            <a:ext cx="4176360" cy="430200"/>
          </a:xfrm>
          <a:prstGeom prst="rect">
            <a:avLst/>
          </a:prstGeom>
          <a:noFill/>
          <a:ln w="0">
            <a:noFill/>
          </a:ln>
        </p:spPr>
        <p:txBody>
          <a:bodyPr lIns="90000" tIns="45000" rIns="90000" bIns="45000" anchor="t">
            <a:noAutofit/>
          </a:bodyPr>
          <a:lstStyle/>
          <a:p>
            <a:r>
              <a:rPr lang="pl-PL" sz="2400" b="0" strike="noStrike" spc="-1">
                <a:solidFill>
                  <a:srgbClr val="000000"/>
                </a:solidFill>
                <a:latin typeface="Arial"/>
              </a:rPr>
              <a:t>2011						2019</a:t>
            </a:r>
            <a:endParaRPr lang="pl-PL" sz="24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icture 3" descr="C:\Users\Aika\ROBOTA\klimat\wyklad\wkl3_czulosc_klimatu_rown_radkonw\sprzezenia_skale_czasowe.jpg"/>
          <p:cNvPicPr/>
          <p:nvPr/>
        </p:nvPicPr>
        <p:blipFill>
          <a:blip r:embed="rId3"/>
          <a:stretch/>
        </p:blipFill>
        <p:spPr>
          <a:xfrm>
            <a:off x="1428840" y="1201680"/>
            <a:ext cx="6406920" cy="5585040"/>
          </a:xfrm>
          <a:prstGeom prst="rect">
            <a:avLst/>
          </a:prstGeom>
          <a:ln w="0">
            <a:noFill/>
          </a:ln>
        </p:spPr>
      </p:pic>
      <p:sp>
        <p:nvSpPr>
          <p:cNvPr id="281" name="Tytuł 1"/>
          <p:cNvSpPr/>
          <p:nvPr/>
        </p:nvSpPr>
        <p:spPr>
          <a:xfrm>
            <a:off x="671400" y="142920"/>
            <a:ext cx="7807320" cy="114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Skale czasowe działania różnych sprzężeń</a:t>
            </a:r>
            <a:endParaRPr lang="pl-PL" sz="32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32240" y="569520"/>
            <a:ext cx="2411760" cy="1143000"/>
          </a:xfrm>
        </p:spPr>
        <p:txBody>
          <a:bodyPr/>
          <a:lstStyle/>
          <a:p>
            <a:r>
              <a:rPr lang="pl-PL" sz="2400" b="1" dirty="0" smtClean="0"/>
              <a:t>Zmiany czasowe składowych budżetu radiacyjnego</a:t>
            </a:r>
            <a:endParaRPr lang="en-US" sz="2400" b="1" dirty="0"/>
          </a:p>
        </p:txBody>
      </p:sp>
      <p:pic>
        <p:nvPicPr>
          <p:cNvPr id="5122" name="Picture 2" descr="https://ipcc.ch/report/ar6/wg1/downloads/figures/IPCC_AR6_WGI_Figure_7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7661"/>
            <a:ext cx="6732240" cy="673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52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Przejściowa odpowiedź klimatu</a:t>
            </a:r>
            <a:r>
              <a:t/>
            </a:r>
            <a:br/>
            <a:r>
              <a:rPr lang="pl-PL" sz="3200" b="0" strike="noStrike" spc="-1">
                <a:solidFill>
                  <a:srgbClr val="000000"/>
                </a:solidFill>
                <a:latin typeface="Arial"/>
                <a:ea typeface="Arial"/>
              </a:rPr>
              <a:t>(Transient Climate Response – TCR)</a:t>
            </a:r>
            <a:endParaRPr lang="pl-PL" sz="3200" b="0" strike="noStrike" spc="-1">
              <a:solidFill>
                <a:srgbClr val="000000"/>
              </a:solidFill>
              <a:latin typeface="Arial"/>
            </a:endParaRPr>
          </a:p>
        </p:txBody>
      </p:sp>
      <p:sp>
        <p:nvSpPr>
          <p:cNvPr id="283" name="pole tekstowe 2"/>
          <p:cNvSpPr/>
          <p:nvPr/>
        </p:nvSpPr>
        <p:spPr>
          <a:xfrm>
            <a:off x="462960" y="2430360"/>
            <a:ext cx="7966800" cy="17589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el-GR" sz="9600" b="0" strike="noStrike" spc="-1" dirty="0">
                <a:solidFill>
                  <a:srgbClr val="000000"/>
                </a:solidFill>
                <a:latin typeface="Arial"/>
                <a:ea typeface="Arial"/>
              </a:rPr>
              <a:t>Δ</a:t>
            </a:r>
            <a:r>
              <a:rPr lang="pl-PL" sz="9600" b="0" strike="noStrike" spc="-1" dirty="0">
                <a:solidFill>
                  <a:srgbClr val="000000"/>
                </a:solidFill>
                <a:latin typeface="Arial"/>
                <a:ea typeface="Arial"/>
              </a:rPr>
              <a:t>T</a:t>
            </a:r>
            <a:r>
              <a:rPr lang="pl-PL" sz="9600" b="0" strike="noStrike" spc="-1" baseline="-25000" dirty="0">
                <a:solidFill>
                  <a:srgbClr val="000000"/>
                </a:solidFill>
                <a:latin typeface="Arial"/>
                <a:ea typeface="Arial"/>
              </a:rPr>
              <a:t>2xCO2</a:t>
            </a:r>
            <a:r>
              <a:rPr lang="pl-PL" sz="9600" b="0" strike="noStrike" spc="-1" dirty="0">
                <a:solidFill>
                  <a:srgbClr val="000000"/>
                </a:solidFill>
                <a:latin typeface="Arial"/>
                <a:ea typeface="Arial"/>
              </a:rPr>
              <a:t>(   </a:t>
            </a:r>
            <a:r>
              <a:rPr lang="pl-PL" sz="9600" b="0" strike="noStrike" spc="-1" baseline="-25000" dirty="0">
                <a:solidFill>
                  <a:srgbClr val="000000"/>
                </a:solidFill>
                <a:latin typeface="Arial"/>
                <a:ea typeface="Arial"/>
              </a:rPr>
              <a:t>2xCO2</a:t>
            </a:r>
            <a:r>
              <a:rPr lang="pl-PL" sz="9600" b="0" strike="noStrike" spc="-1" dirty="0">
                <a:solidFill>
                  <a:srgbClr val="000000"/>
                </a:solidFill>
                <a:latin typeface="Arial"/>
                <a:ea typeface="Arial"/>
              </a:rPr>
              <a:t>)</a:t>
            </a:r>
            <a:endParaRPr lang="pl-PL" sz="9600" b="0" strike="noStrike" spc="-1" dirty="0">
              <a:solidFill>
                <a:srgbClr val="FFFFFF"/>
              </a:solidFill>
              <a:latin typeface="Calibri"/>
            </a:endParaRPr>
          </a:p>
        </p:txBody>
      </p:sp>
      <p:sp>
        <p:nvSpPr>
          <p:cNvPr id="284" name="pole tekstowe 9"/>
          <p:cNvSpPr/>
          <p:nvPr/>
        </p:nvSpPr>
        <p:spPr>
          <a:xfrm>
            <a:off x="462960" y="5006880"/>
            <a:ext cx="8395200" cy="7455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zmiana  globalnej średniej temperatury powierzchni </a:t>
            </a:r>
            <a:r>
              <a:rPr lang="pl-PL" sz="2000" b="1" strike="noStrike" spc="-1">
                <a:solidFill>
                  <a:srgbClr val="000000"/>
                </a:solidFill>
                <a:latin typeface="Arial"/>
                <a:ea typeface="Arial"/>
              </a:rPr>
              <a:t>w czasie</a:t>
            </a:r>
            <a:r>
              <a:rPr lang="pl-PL" sz="2000" b="0" strike="noStrike" spc="-1">
                <a:solidFill>
                  <a:srgbClr val="000000"/>
                </a:solidFill>
                <a:latin typeface="Arial"/>
                <a:ea typeface="Arial"/>
              </a:rPr>
              <a:t>, </a:t>
            </a:r>
            <a:endParaRPr lang="pl-PL" sz="20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000000"/>
                </a:solidFill>
                <a:latin typeface="Arial"/>
                <a:ea typeface="Arial"/>
              </a:rPr>
              <a:t>w którym koncentracje CO</a:t>
            </a:r>
            <a:r>
              <a:rPr lang="pl-PL" sz="2000" b="1" strike="noStrike" spc="-1" baseline="-25000">
                <a:solidFill>
                  <a:srgbClr val="000000"/>
                </a:solidFill>
                <a:latin typeface="Arial"/>
                <a:ea typeface="Arial"/>
              </a:rPr>
              <a:t>2</a:t>
            </a:r>
            <a:r>
              <a:rPr lang="pl-PL" sz="2000" b="1" strike="noStrike" spc="-1">
                <a:solidFill>
                  <a:srgbClr val="000000"/>
                </a:solidFill>
                <a:latin typeface="Arial"/>
                <a:ea typeface="Arial"/>
              </a:rPr>
              <a:t> podwoiły się</a:t>
            </a:r>
            <a:r>
              <a:rPr lang="pl-PL" sz="2000" b="0" strike="noStrike" spc="-1">
                <a:solidFill>
                  <a:srgbClr val="000000"/>
                </a:solidFill>
                <a:latin typeface="Arial"/>
                <a:ea typeface="Arial"/>
              </a:rPr>
              <a:t>, rosnąc w tempie 1% rocznie</a:t>
            </a:r>
            <a:endParaRPr lang="pl-PL" sz="2000" b="0" strike="noStrike" spc="-1">
              <a:solidFill>
                <a:srgbClr val="FFFFFF"/>
              </a:solidFill>
              <a:latin typeface="Calibri"/>
            </a:endParaRPr>
          </a:p>
        </p:txBody>
      </p:sp>
      <p:pic>
        <p:nvPicPr>
          <p:cNvPr id="285" name="Picture 7" descr="C:\Users\Aika\AppData\Local\Microsoft\Windows\Temporary Internet Files\Content.IE5\S3OX7RWS\klepsydra[1].png"/>
          <p:cNvPicPr/>
          <p:nvPr/>
        </p:nvPicPr>
        <p:blipFill>
          <a:blip r:embed="rId3"/>
          <a:stretch/>
        </p:blipFill>
        <p:spPr>
          <a:xfrm>
            <a:off x="5049720" y="2500200"/>
            <a:ext cx="808200" cy="1571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 name="Picture 2" descr="C:\Users\Aika\ROBOTA\klimat\wyklad\wkl3_czulosc_klimatu_rown_radkonw\transient.jpg"/>
          <p:cNvPicPr/>
          <p:nvPr/>
        </p:nvPicPr>
        <p:blipFill>
          <a:blip r:embed="rId3"/>
          <a:stretch/>
        </p:blipFill>
        <p:spPr>
          <a:xfrm>
            <a:off x="1285920" y="622440"/>
            <a:ext cx="6413400" cy="5092560"/>
          </a:xfrm>
          <a:prstGeom prst="rect">
            <a:avLst/>
          </a:prstGeom>
          <a:ln w="0">
            <a:noFill/>
          </a:ln>
        </p:spPr>
      </p:pic>
      <p:sp>
        <p:nvSpPr>
          <p:cNvPr id="287" name="Prostokąt 2"/>
          <p:cNvSpPr/>
          <p:nvPr/>
        </p:nvSpPr>
        <p:spPr>
          <a:xfrm>
            <a:off x="142920" y="6005520"/>
            <a:ext cx="9144000" cy="11912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według V raportu IPCC przejściowa odpowiedź klimatu wynosi: </a:t>
            </a:r>
            <a:r>
              <a:rPr lang="pl-PL" sz="3600" b="1" strike="noStrike" spc="-1">
                <a:solidFill>
                  <a:srgbClr val="000000"/>
                </a:solidFill>
                <a:latin typeface="Arial"/>
                <a:ea typeface="Arial"/>
              </a:rPr>
              <a:t>1-2,5 °C</a:t>
            </a:r>
            <a:endParaRPr lang="pl-PL" sz="36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pl-PL" sz="36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PlaceHolder 1"/>
          <p:cNvSpPr>
            <a:spLocks noGrp="1"/>
          </p:cNvSpPr>
          <p:nvPr>
            <p:ph type="title"/>
          </p:nvPr>
        </p:nvSpPr>
        <p:spPr>
          <a:xfrm>
            <a:off x="671040" y="1856880"/>
            <a:ext cx="7807320" cy="30006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Skąd się bierze profil temperatury </a:t>
            </a:r>
            <a:r>
              <a:t/>
            </a:r>
            <a:br/>
            <a:r>
              <a:rPr lang="pl-PL" sz="3200" b="0" strike="noStrike" spc="-1">
                <a:solidFill>
                  <a:srgbClr val="000000"/>
                </a:solidFill>
                <a:latin typeface="Arial"/>
                <a:ea typeface="Arial"/>
              </a:rPr>
              <a:t>w atmosferze?</a:t>
            </a:r>
            <a:r>
              <a:t/>
            </a:r>
            <a:br/>
            <a:r>
              <a:t/>
            </a:r>
            <a:br/>
            <a:r>
              <a:rPr lang="pl-PL" sz="3200" b="0" strike="noStrike" spc="-1">
                <a:solidFill>
                  <a:srgbClr val="000000"/>
                </a:solidFill>
                <a:latin typeface="Arial"/>
                <a:ea typeface="Arial"/>
              </a:rPr>
              <a:t>Dlaczego nas on obchodzi?</a:t>
            </a:r>
            <a:r>
              <a:rPr lang="pl-PL" sz="3800" b="0" strike="noStrike" spc="-1">
                <a:solidFill>
                  <a:srgbClr val="000000"/>
                </a:solidFill>
                <a:latin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 Box 1"/>
          <p:cNvSpPr/>
          <p:nvPr/>
        </p:nvSpPr>
        <p:spPr>
          <a:xfrm>
            <a:off x="671400" y="285840"/>
            <a:ext cx="7805880" cy="1141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Microsoft YaHei"/>
              </a:rPr>
              <a:t>Efekt cieplarniany – model jednej szyby</a:t>
            </a:r>
            <a:endParaRPr lang="pl-PL" sz="3200" b="0" strike="noStrike" spc="-1">
              <a:solidFill>
                <a:srgbClr val="FFFFFF"/>
              </a:solidFill>
              <a:latin typeface="Calibri"/>
            </a:endParaRPr>
          </a:p>
        </p:txBody>
      </p:sp>
      <p:grpSp>
        <p:nvGrpSpPr>
          <p:cNvPr id="290" name="Group 2"/>
          <p:cNvGrpSpPr/>
          <p:nvPr/>
        </p:nvGrpSpPr>
        <p:grpSpPr>
          <a:xfrm>
            <a:off x="285840" y="1928880"/>
            <a:ext cx="5784840" cy="3818520"/>
            <a:chOff x="285840" y="1928880"/>
            <a:chExt cx="5784840" cy="3818520"/>
          </a:xfrm>
        </p:grpSpPr>
        <p:grpSp>
          <p:nvGrpSpPr>
            <p:cNvPr id="291" name="Group 3"/>
            <p:cNvGrpSpPr/>
            <p:nvPr/>
          </p:nvGrpSpPr>
          <p:grpSpPr>
            <a:xfrm>
              <a:off x="285840" y="1928880"/>
              <a:ext cx="5784840" cy="3818520"/>
              <a:chOff x="285840" y="1928880"/>
              <a:chExt cx="5784840" cy="3818520"/>
            </a:xfrm>
          </p:grpSpPr>
          <p:sp>
            <p:nvSpPr>
              <p:cNvPr id="292" name="AutoShape 4"/>
              <p:cNvSpPr/>
              <p:nvPr/>
            </p:nvSpPr>
            <p:spPr>
              <a:xfrm>
                <a:off x="285840" y="2401920"/>
                <a:ext cx="5784840" cy="3073320"/>
              </a:xfrm>
              <a:custGeom>
                <a:avLst/>
                <a:gdLst/>
                <a:ahLst/>
                <a:cxnLst/>
                <a:rect l="0" t="0" r="r" b="b"/>
                <a:pathLst>
                  <a:path w="16071" h="8539">
                    <a:moveTo>
                      <a:pt x="2" y="0"/>
                    </a:moveTo>
                    <a:lnTo>
                      <a:pt x="3" y="0"/>
                    </a:lnTo>
                    <a:cubicBezTo>
                      <a:pt x="2" y="0"/>
                      <a:pt x="2" y="0"/>
                      <a:pt x="1" y="0"/>
                    </a:cubicBezTo>
                    <a:cubicBezTo>
                      <a:pt x="1" y="1"/>
                      <a:pt x="1" y="1"/>
                      <a:pt x="0" y="1"/>
                    </a:cubicBezTo>
                    <a:cubicBezTo>
                      <a:pt x="0" y="2"/>
                      <a:pt x="0" y="2"/>
                      <a:pt x="0" y="3"/>
                    </a:cubicBezTo>
                    <a:lnTo>
                      <a:pt x="0" y="8535"/>
                    </a:lnTo>
                    <a:lnTo>
                      <a:pt x="0" y="8535"/>
                    </a:lnTo>
                    <a:cubicBezTo>
                      <a:pt x="0" y="8536"/>
                      <a:pt x="0" y="8536"/>
                      <a:pt x="0" y="8537"/>
                    </a:cubicBezTo>
                    <a:cubicBezTo>
                      <a:pt x="1" y="8537"/>
                      <a:pt x="1" y="8537"/>
                      <a:pt x="1" y="8538"/>
                    </a:cubicBezTo>
                    <a:cubicBezTo>
                      <a:pt x="2" y="8538"/>
                      <a:pt x="2" y="8538"/>
                      <a:pt x="3" y="8538"/>
                    </a:cubicBezTo>
                    <a:lnTo>
                      <a:pt x="16067" y="8538"/>
                    </a:lnTo>
                    <a:lnTo>
                      <a:pt x="16067" y="8538"/>
                    </a:lnTo>
                    <a:cubicBezTo>
                      <a:pt x="16068" y="8538"/>
                      <a:pt x="16068" y="8538"/>
                      <a:pt x="16069" y="8538"/>
                    </a:cubicBezTo>
                    <a:cubicBezTo>
                      <a:pt x="16069" y="8537"/>
                      <a:pt x="16069" y="8537"/>
                      <a:pt x="16070" y="8537"/>
                    </a:cubicBezTo>
                    <a:cubicBezTo>
                      <a:pt x="16070" y="8536"/>
                      <a:pt x="16070" y="8536"/>
                      <a:pt x="16070" y="8535"/>
                    </a:cubicBezTo>
                    <a:lnTo>
                      <a:pt x="16070" y="2"/>
                    </a:lnTo>
                    <a:lnTo>
                      <a:pt x="16070" y="3"/>
                    </a:lnTo>
                    <a:lnTo>
                      <a:pt x="16070" y="3"/>
                    </a:lnTo>
                    <a:cubicBezTo>
                      <a:pt x="16070" y="2"/>
                      <a:pt x="16070" y="2"/>
                      <a:pt x="16070" y="1"/>
                    </a:cubicBezTo>
                    <a:cubicBezTo>
                      <a:pt x="16069" y="1"/>
                      <a:pt x="16069" y="1"/>
                      <a:pt x="16069" y="0"/>
                    </a:cubicBezTo>
                    <a:cubicBezTo>
                      <a:pt x="16068" y="0"/>
                      <a:pt x="16068" y="0"/>
                      <a:pt x="16067" y="0"/>
                    </a:cubicBezTo>
                    <a:lnTo>
                      <a:pt x="2" y="0"/>
                    </a:lnTo>
                  </a:path>
                </a:pathLst>
              </a:custGeom>
              <a:solidFill>
                <a:srgbClr val="E6E6FF"/>
              </a:solidFill>
              <a:ln w="0">
                <a:noFill/>
              </a:ln>
            </p:spPr>
            <p:style>
              <a:lnRef idx="0">
                <a:scrgbClr r="0" g="0" b="0"/>
              </a:lnRef>
              <a:fillRef idx="0">
                <a:scrgbClr r="0" g="0" b="0"/>
              </a:fillRef>
              <a:effectRef idx="0">
                <a:scrgbClr r="0" g="0" b="0"/>
              </a:effectRef>
              <a:fontRef idx="minor"/>
            </p:style>
          </p:sp>
          <p:sp>
            <p:nvSpPr>
              <p:cNvPr id="293" name="AutoShape 5"/>
              <p:cNvSpPr/>
              <p:nvPr/>
            </p:nvSpPr>
            <p:spPr>
              <a:xfrm>
                <a:off x="4699080" y="4092480"/>
                <a:ext cx="1019160" cy="1268640"/>
              </a:xfrm>
              <a:custGeom>
                <a:avLst/>
                <a:gdLst/>
                <a:ahLst/>
                <a:cxnLst/>
                <a:rect l="0" t="0" r="r" b="b"/>
                <a:pathLst>
                  <a:path w="2833" h="3526">
                    <a:moveTo>
                      <a:pt x="2450" y="0"/>
                    </a:moveTo>
                    <a:lnTo>
                      <a:pt x="2450" y="2874"/>
                    </a:lnTo>
                    <a:lnTo>
                      <a:pt x="2832" y="2874"/>
                    </a:lnTo>
                    <a:lnTo>
                      <a:pt x="1416" y="3525"/>
                    </a:lnTo>
                    <a:lnTo>
                      <a:pt x="0" y="2874"/>
                    </a:lnTo>
                    <a:lnTo>
                      <a:pt x="383" y="2874"/>
                    </a:lnTo>
                    <a:lnTo>
                      <a:pt x="383" y="0"/>
                    </a:lnTo>
                    <a:lnTo>
                      <a:pt x="2450" y="0"/>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294" name="Rectangle 6"/>
              <p:cNvSpPr/>
              <p:nvPr/>
            </p:nvSpPr>
            <p:spPr>
              <a:xfrm>
                <a:off x="285840" y="3505320"/>
                <a:ext cx="5784840" cy="938160"/>
              </a:xfrm>
              <a:prstGeom prst="rect">
                <a:avLst/>
              </a:prstGeom>
              <a:solidFill>
                <a:srgbClr val="CCCCCC"/>
              </a:solidFill>
              <a:ln w="0">
                <a:noFill/>
              </a:ln>
            </p:spPr>
            <p:style>
              <a:lnRef idx="0">
                <a:scrgbClr r="0" g="0" b="0"/>
              </a:lnRef>
              <a:fillRef idx="0">
                <a:scrgbClr r="0" g="0" b="0"/>
              </a:fillRef>
              <a:effectRef idx="0">
                <a:scrgbClr r="0" g="0" b="0"/>
              </a:effectRef>
              <a:fontRef idx="minor"/>
            </p:style>
          </p:sp>
          <p:sp>
            <p:nvSpPr>
              <p:cNvPr id="295" name="AutoShape 7"/>
              <p:cNvSpPr/>
              <p:nvPr/>
            </p:nvSpPr>
            <p:spPr>
              <a:xfrm>
                <a:off x="3189240" y="4397400"/>
                <a:ext cx="1131840" cy="1028520"/>
              </a:xfrm>
              <a:custGeom>
                <a:avLst/>
                <a:gdLst/>
                <a:ahLst/>
                <a:cxnLst/>
                <a:rect l="0" t="0" r="r" b="b"/>
                <a:pathLst>
                  <a:path w="3146" h="2858">
                    <a:moveTo>
                      <a:pt x="2782" y="2857"/>
                    </a:moveTo>
                    <a:lnTo>
                      <a:pt x="2782" y="1434"/>
                    </a:lnTo>
                    <a:lnTo>
                      <a:pt x="3145" y="1434"/>
                    </a:lnTo>
                    <a:lnTo>
                      <a:pt x="1573" y="0"/>
                    </a:lnTo>
                    <a:lnTo>
                      <a:pt x="0" y="1434"/>
                    </a:lnTo>
                    <a:lnTo>
                      <a:pt x="364" y="1434"/>
                    </a:lnTo>
                    <a:lnTo>
                      <a:pt x="364" y="2857"/>
                    </a:lnTo>
                    <a:lnTo>
                      <a:pt x="2782" y="2857"/>
                    </a:lnTo>
                  </a:path>
                </a:pathLst>
              </a:custGeom>
              <a:solidFill>
                <a:srgbClr val="FF3333"/>
              </a:solidFill>
              <a:ln w="0">
                <a:noFill/>
              </a:ln>
            </p:spPr>
            <p:style>
              <a:lnRef idx="0">
                <a:scrgbClr r="0" g="0" b="0"/>
              </a:lnRef>
              <a:fillRef idx="0">
                <a:scrgbClr r="0" g="0" b="0"/>
              </a:fillRef>
              <a:effectRef idx="0">
                <a:scrgbClr r="0" g="0" b="0"/>
              </a:effectRef>
              <a:fontRef idx="minor"/>
            </p:style>
          </p:sp>
          <p:sp>
            <p:nvSpPr>
              <p:cNvPr id="296" name="Rectangle 8"/>
              <p:cNvSpPr/>
              <p:nvPr/>
            </p:nvSpPr>
            <p:spPr>
              <a:xfrm>
                <a:off x="1254240" y="1928880"/>
                <a:ext cx="604800" cy="868320"/>
              </a:xfrm>
              <a:prstGeom prst="rect">
                <a:avLst/>
              </a:prstGeom>
              <a:solidFill>
                <a:srgbClr val="FFD320"/>
              </a:solidFill>
              <a:ln w="0">
                <a:noFill/>
              </a:ln>
            </p:spPr>
            <p:style>
              <a:lnRef idx="0">
                <a:scrgbClr r="0" g="0" b="0"/>
              </a:lnRef>
              <a:fillRef idx="0">
                <a:scrgbClr r="0" g="0" b="0"/>
              </a:fillRef>
              <a:effectRef idx="0">
                <a:scrgbClr r="0" g="0" b="0"/>
              </a:effectRef>
              <a:fontRef idx="minor"/>
            </p:style>
            <p:txBody>
              <a:bodyPr wrap="none" lIns="82800" tIns="41400" rIns="82800" bIns="41400" anchor="ctr">
                <a:no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000000"/>
                    </a:solidFill>
                    <a:latin typeface="Arial"/>
                    <a:ea typeface="Microsoft YaHei"/>
                  </a:rPr>
                  <a:t>S/4</a:t>
                </a:r>
                <a:endParaRPr lang="pl-PL" sz="2000" b="0" strike="noStrike" spc="-1">
                  <a:solidFill>
                    <a:srgbClr val="FFFFFF"/>
                  </a:solidFill>
                  <a:latin typeface="Calibri"/>
                </a:endParaRPr>
              </a:p>
            </p:txBody>
          </p:sp>
          <p:grpSp>
            <p:nvGrpSpPr>
              <p:cNvPr id="297" name="Group 9"/>
              <p:cNvGrpSpPr/>
              <p:nvPr/>
            </p:nvGrpSpPr>
            <p:grpSpPr>
              <a:xfrm>
                <a:off x="1515240" y="2672280"/>
                <a:ext cx="1638360" cy="1253160"/>
                <a:chOff x="1515240" y="2672280"/>
                <a:chExt cx="1638360" cy="1253160"/>
              </a:xfrm>
            </p:grpSpPr>
            <p:sp>
              <p:nvSpPr>
                <p:cNvPr id="298" name="Rectangle 10"/>
                <p:cNvSpPr/>
                <p:nvPr/>
              </p:nvSpPr>
              <p:spPr>
                <a:xfrm rot="9000000">
                  <a:off x="1787040" y="2668320"/>
                  <a:ext cx="298440" cy="1168200"/>
                </a:xfrm>
                <a:prstGeom prst="rect">
                  <a:avLst/>
                </a:prstGeom>
                <a:solidFill>
                  <a:srgbClr val="FFD320"/>
                </a:solidFill>
                <a:ln w="0">
                  <a:noFill/>
                </a:ln>
              </p:spPr>
              <p:style>
                <a:lnRef idx="0">
                  <a:scrgbClr r="0" g="0" b="0"/>
                </a:lnRef>
                <a:fillRef idx="0">
                  <a:scrgbClr r="0" g="0" b="0"/>
                </a:fillRef>
                <a:effectRef idx="0">
                  <a:scrgbClr r="0" g="0" b="0"/>
                </a:effectRef>
                <a:fontRef idx="minor"/>
              </p:style>
            </p:sp>
            <p:sp>
              <p:nvSpPr>
                <p:cNvPr id="299" name="AutoShape 11"/>
                <p:cNvSpPr/>
                <p:nvPr/>
              </p:nvSpPr>
              <p:spPr>
                <a:xfrm rot="1800000">
                  <a:off x="2336400" y="2800080"/>
                  <a:ext cx="595440" cy="1046160"/>
                </a:xfrm>
                <a:custGeom>
                  <a:avLst/>
                  <a:gdLst/>
                  <a:ahLst/>
                  <a:cxnLst/>
                  <a:rect l="0" t="0" r="r" b="b"/>
                  <a:pathLst>
                    <a:path w="1656" h="2907">
                      <a:moveTo>
                        <a:pt x="413" y="2906"/>
                      </a:moveTo>
                      <a:lnTo>
                        <a:pt x="413" y="726"/>
                      </a:lnTo>
                      <a:lnTo>
                        <a:pt x="0" y="727"/>
                      </a:lnTo>
                      <a:lnTo>
                        <a:pt x="827" y="0"/>
                      </a:lnTo>
                      <a:lnTo>
                        <a:pt x="1655" y="726"/>
                      </a:lnTo>
                      <a:lnTo>
                        <a:pt x="1240" y="726"/>
                      </a:lnTo>
                      <a:lnTo>
                        <a:pt x="1241" y="2906"/>
                      </a:lnTo>
                      <a:lnTo>
                        <a:pt x="413" y="2906"/>
                      </a:lnTo>
                    </a:path>
                  </a:pathLst>
                </a:custGeom>
                <a:solidFill>
                  <a:srgbClr val="FFD320"/>
                </a:solidFill>
                <a:ln w="0">
                  <a:noFill/>
                </a:ln>
              </p:spPr>
              <p:style>
                <a:lnRef idx="0">
                  <a:scrgbClr r="0" g="0" b="0"/>
                </a:lnRef>
                <a:fillRef idx="0">
                  <a:scrgbClr r="0" g="0" b="0"/>
                </a:fillRef>
                <a:effectRef idx="0">
                  <a:scrgbClr r="0" g="0" b="0"/>
                </a:effectRef>
                <a:fontRef idx="minor"/>
              </p:style>
            </p:sp>
          </p:grpSp>
          <p:sp>
            <p:nvSpPr>
              <p:cNvPr id="300" name="AutoShape 12"/>
              <p:cNvSpPr/>
              <p:nvPr/>
            </p:nvSpPr>
            <p:spPr>
              <a:xfrm>
                <a:off x="1924200" y="3670200"/>
                <a:ext cx="1019160" cy="185760"/>
              </a:xfrm>
              <a:custGeom>
                <a:avLst/>
                <a:gdLst/>
                <a:ahLst/>
                <a:cxn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FFFFFF"/>
              </a:solidFill>
              <a:ln w="9360" cap="sq">
                <a:solidFill>
                  <a:srgbClr val="808080"/>
                </a:solidFill>
                <a:round/>
              </a:ln>
            </p:spPr>
            <p:style>
              <a:lnRef idx="0">
                <a:scrgbClr r="0" g="0" b="0"/>
              </a:lnRef>
              <a:fillRef idx="0">
                <a:scrgbClr r="0" g="0" b="0"/>
              </a:fillRef>
              <a:effectRef idx="0">
                <a:scrgbClr r="0" g="0" b="0"/>
              </a:effectRef>
              <a:fontRef idx="minor"/>
            </p:style>
          </p:sp>
          <p:grpSp>
            <p:nvGrpSpPr>
              <p:cNvPr id="301" name="Group 13"/>
              <p:cNvGrpSpPr/>
              <p:nvPr/>
            </p:nvGrpSpPr>
            <p:grpSpPr>
              <a:xfrm>
                <a:off x="1263600" y="2705040"/>
                <a:ext cx="1732680" cy="2704680"/>
                <a:chOff x="1263600" y="2705040"/>
                <a:chExt cx="1732680" cy="2704680"/>
              </a:xfrm>
            </p:grpSpPr>
            <p:sp>
              <p:nvSpPr>
                <p:cNvPr id="302" name="Rectangle 14"/>
                <p:cNvSpPr/>
                <p:nvPr/>
              </p:nvSpPr>
              <p:spPr>
                <a:xfrm>
                  <a:off x="1263600" y="2705040"/>
                  <a:ext cx="617400" cy="2655720"/>
                </a:xfrm>
                <a:prstGeom prst="rect">
                  <a:avLst/>
                </a:prstGeom>
                <a:solidFill>
                  <a:srgbClr val="FFD320"/>
                </a:solidFill>
                <a:ln w="0">
                  <a:noFill/>
                </a:ln>
              </p:spPr>
              <p:style>
                <a:lnRef idx="0">
                  <a:scrgbClr r="0" g="0" b="0"/>
                </a:lnRef>
                <a:fillRef idx="0">
                  <a:scrgbClr r="0" g="0" b="0"/>
                </a:fillRef>
                <a:effectRef idx="0">
                  <a:scrgbClr r="0" g="0" b="0"/>
                </a:effectRef>
                <a:fontRef idx="minor"/>
              </p:style>
            </p:sp>
            <p:sp>
              <p:nvSpPr>
                <p:cNvPr id="303" name="AutoShape 15"/>
                <p:cNvSpPr/>
                <p:nvPr/>
              </p:nvSpPr>
              <p:spPr>
                <a:xfrm rot="12000000">
                  <a:off x="2493000" y="2928600"/>
                  <a:ext cx="70200" cy="2545560"/>
                </a:xfrm>
                <a:custGeom>
                  <a:avLst/>
                  <a:gdLst/>
                  <a:ahLst/>
                  <a:cxnLst/>
                  <a:rect l="0" t="0" r="r" b="b"/>
                  <a:pathLst>
                    <a:path w="198" h="7074">
                      <a:moveTo>
                        <a:pt x="49" y="0"/>
                      </a:moveTo>
                      <a:lnTo>
                        <a:pt x="49" y="6935"/>
                      </a:lnTo>
                      <a:lnTo>
                        <a:pt x="0" y="6935"/>
                      </a:lnTo>
                      <a:lnTo>
                        <a:pt x="99" y="7073"/>
                      </a:lnTo>
                      <a:lnTo>
                        <a:pt x="197" y="6936"/>
                      </a:lnTo>
                      <a:lnTo>
                        <a:pt x="148" y="6936"/>
                      </a:lnTo>
                      <a:lnTo>
                        <a:pt x="147" y="1"/>
                      </a:lnTo>
                      <a:lnTo>
                        <a:pt x="49" y="0"/>
                      </a:lnTo>
                    </a:path>
                  </a:pathLst>
                </a:custGeom>
                <a:solidFill>
                  <a:srgbClr val="FFD320"/>
                </a:solidFill>
                <a:ln w="0">
                  <a:noFill/>
                </a:ln>
              </p:spPr>
              <p:style>
                <a:lnRef idx="0">
                  <a:scrgbClr r="0" g="0" b="0"/>
                </a:lnRef>
                <a:fillRef idx="0">
                  <a:scrgbClr r="0" g="0" b="0"/>
                </a:fillRef>
                <a:effectRef idx="0">
                  <a:scrgbClr r="0" g="0" b="0"/>
                </a:effectRef>
                <a:fontRef idx="minor"/>
              </p:style>
            </p:sp>
          </p:grpSp>
          <p:sp>
            <p:nvSpPr>
              <p:cNvPr id="304" name="AutoShape 16"/>
              <p:cNvSpPr/>
              <p:nvPr/>
            </p:nvSpPr>
            <p:spPr>
              <a:xfrm>
                <a:off x="4681800" y="2546280"/>
                <a:ext cx="1019160" cy="974880"/>
              </a:xfrm>
              <a:custGeom>
                <a:avLst/>
                <a:gdLst/>
                <a:ahLst/>
                <a:cxnLst/>
                <a:rect l="0" t="0" r="r" b="b"/>
                <a:pathLst>
                  <a:path w="2833" h="2710">
                    <a:moveTo>
                      <a:pt x="2450" y="2709"/>
                    </a:moveTo>
                    <a:lnTo>
                      <a:pt x="2450" y="600"/>
                    </a:lnTo>
                    <a:lnTo>
                      <a:pt x="2832" y="600"/>
                    </a:lnTo>
                    <a:lnTo>
                      <a:pt x="1416" y="0"/>
                    </a:lnTo>
                    <a:lnTo>
                      <a:pt x="0" y="600"/>
                    </a:lnTo>
                    <a:lnTo>
                      <a:pt x="383" y="600"/>
                    </a:lnTo>
                    <a:lnTo>
                      <a:pt x="383" y="2709"/>
                    </a:lnTo>
                    <a:lnTo>
                      <a:pt x="2450" y="2709"/>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05" name="Rectangle 17"/>
              <p:cNvSpPr/>
              <p:nvPr/>
            </p:nvSpPr>
            <p:spPr>
              <a:xfrm>
                <a:off x="285840" y="5364000"/>
                <a:ext cx="5784840" cy="383400"/>
              </a:xfrm>
              <a:prstGeom prst="rect">
                <a:avLst/>
              </a:prstGeom>
              <a:solidFill>
                <a:srgbClr val="996633"/>
              </a:solidFill>
              <a:ln w="0">
                <a:noFill/>
              </a:ln>
            </p:spPr>
            <p:style>
              <a:lnRef idx="0">
                <a:scrgbClr r="0" g="0" b="0"/>
              </a:lnRef>
              <a:fillRef idx="0">
                <a:scrgbClr r="0" g="0" b="0"/>
              </a:fillRef>
              <a:effectRef idx="0">
                <a:scrgbClr r="0" g="0" b="0"/>
              </a:effectRef>
              <a:fontRef idx="minor"/>
            </p:style>
          </p:sp>
        </p:grpSp>
        <p:sp>
          <p:nvSpPr>
            <p:cNvPr id="306" name="Text Box 18"/>
            <p:cNvSpPr/>
            <p:nvPr/>
          </p:nvSpPr>
          <p:spPr>
            <a:xfrm>
              <a:off x="2093040" y="2500200"/>
              <a:ext cx="74628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000000"/>
                  </a:solidFill>
                  <a:latin typeface="Arial"/>
                  <a:ea typeface="Microsoft YaHei"/>
                </a:rPr>
                <a:t>AS/4</a:t>
              </a:r>
              <a:endParaRPr lang="pl-PL" sz="2000" b="0" strike="noStrike" spc="-1">
                <a:solidFill>
                  <a:srgbClr val="FFFFFF"/>
                </a:solidFill>
                <a:latin typeface="Calibri"/>
              </a:endParaRPr>
            </a:p>
          </p:txBody>
        </p:sp>
        <p:sp>
          <p:nvSpPr>
            <p:cNvPr id="307" name="Text Box 19"/>
            <p:cNvSpPr/>
            <p:nvPr/>
          </p:nvSpPr>
          <p:spPr>
            <a:xfrm>
              <a:off x="452880" y="5014800"/>
              <a:ext cx="114372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000000"/>
                  </a:solidFill>
                  <a:latin typeface="Arial"/>
                  <a:ea typeface="Microsoft YaHei"/>
                </a:rPr>
                <a:t>(1-A)S/4</a:t>
              </a:r>
              <a:endParaRPr lang="pl-PL" sz="2000" b="0" strike="noStrike" spc="-1">
                <a:solidFill>
                  <a:srgbClr val="FFFFFF"/>
                </a:solidFill>
                <a:latin typeface="Calibri"/>
              </a:endParaRPr>
            </a:p>
          </p:txBody>
        </p:sp>
        <p:sp>
          <p:nvSpPr>
            <p:cNvPr id="308" name="Text Box 20"/>
            <p:cNvSpPr/>
            <p:nvPr/>
          </p:nvSpPr>
          <p:spPr>
            <a:xfrm>
              <a:off x="3573000" y="5014800"/>
              <a:ext cx="37872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000000"/>
                  </a:solidFill>
                  <a:latin typeface="Arial"/>
                  <a:ea typeface="Microsoft YaHei"/>
                </a:rPr>
                <a:t>G</a:t>
              </a:r>
              <a:endParaRPr lang="pl-PL" sz="2000" b="0" strike="noStrike" spc="-1">
                <a:solidFill>
                  <a:srgbClr val="FFFFFF"/>
                </a:solidFill>
                <a:latin typeface="Calibri"/>
              </a:endParaRPr>
            </a:p>
          </p:txBody>
        </p:sp>
        <p:sp>
          <p:nvSpPr>
            <p:cNvPr id="309" name="Text Box 21"/>
            <p:cNvSpPr/>
            <p:nvPr/>
          </p:nvSpPr>
          <p:spPr>
            <a:xfrm>
              <a:off x="5077800" y="4707000"/>
              <a:ext cx="33624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000000"/>
                  </a:solidFill>
                  <a:latin typeface="Arial"/>
                  <a:ea typeface="Microsoft YaHei"/>
                </a:rPr>
                <a:t>F</a:t>
              </a:r>
              <a:endParaRPr lang="pl-PL" sz="2000" b="0" strike="noStrike" spc="-1">
                <a:solidFill>
                  <a:srgbClr val="FFFFFF"/>
                </a:solidFill>
                <a:latin typeface="Calibri"/>
              </a:endParaRPr>
            </a:p>
          </p:txBody>
        </p:sp>
        <p:sp>
          <p:nvSpPr>
            <p:cNvPr id="310" name="Text Box 22"/>
            <p:cNvSpPr/>
            <p:nvPr/>
          </p:nvSpPr>
          <p:spPr>
            <a:xfrm>
              <a:off x="5077800" y="2962440"/>
              <a:ext cx="33624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1" strike="noStrike" spc="-1">
                  <a:solidFill>
                    <a:srgbClr val="000000"/>
                  </a:solidFill>
                  <a:latin typeface="Arial"/>
                  <a:ea typeface="Microsoft YaHei"/>
                </a:rPr>
                <a:t>F</a:t>
              </a:r>
              <a:endParaRPr lang="pl-PL" sz="2000" b="0" strike="noStrike" spc="-1">
                <a:solidFill>
                  <a:srgbClr val="FFFFFF"/>
                </a:solidFill>
                <a:latin typeface="Calibri"/>
              </a:endParaRPr>
            </a:p>
          </p:txBody>
        </p:sp>
      </p:grpSp>
      <p:grpSp>
        <p:nvGrpSpPr>
          <p:cNvPr id="311" name="Group 23"/>
          <p:cNvGrpSpPr/>
          <p:nvPr/>
        </p:nvGrpSpPr>
        <p:grpSpPr>
          <a:xfrm>
            <a:off x="6072120" y="2428920"/>
            <a:ext cx="2784600" cy="1069920"/>
            <a:chOff x="6072120" y="2428920"/>
            <a:chExt cx="2784600" cy="1069920"/>
          </a:xfrm>
        </p:grpSpPr>
        <p:sp>
          <p:nvSpPr>
            <p:cNvPr id="312" name="AutoShape 24"/>
            <p:cNvSpPr/>
            <p:nvPr/>
          </p:nvSpPr>
          <p:spPr>
            <a:xfrm>
              <a:off x="6072120" y="2428920"/>
              <a:ext cx="426960" cy="1069920"/>
            </a:xfrm>
            <a:custGeom>
              <a:avLst/>
              <a:gdLst/>
              <a:ahLst/>
              <a:cxnLst/>
              <a:rect l="0" t="0" r="r" b="b"/>
              <a:pathLst>
                <a:path w="1188" h="2974">
                  <a:moveTo>
                    <a:pt x="0" y="0"/>
                  </a:moveTo>
                  <a:cubicBezTo>
                    <a:pt x="296" y="0"/>
                    <a:pt x="593" y="49"/>
                    <a:pt x="593" y="99"/>
                  </a:cubicBezTo>
                  <a:lnTo>
                    <a:pt x="593" y="1387"/>
                  </a:lnTo>
                  <a:cubicBezTo>
                    <a:pt x="593" y="1436"/>
                    <a:pt x="890" y="1486"/>
                    <a:pt x="1187" y="1486"/>
                  </a:cubicBezTo>
                  <a:cubicBezTo>
                    <a:pt x="890" y="1486"/>
                    <a:pt x="593" y="1536"/>
                    <a:pt x="593" y="1585"/>
                  </a:cubicBezTo>
                  <a:lnTo>
                    <a:pt x="593" y="2873"/>
                  </a:lnTo>
                  <a:cubicBezTo>
                    <a:pt x="593" y="2923"/>
                    <a:pt x="296" y="2973"/>
                    <a:pt x="0" y="2973"/>
                  </a:cubicBezTo>
                </a:path>
              </a:pathLst>
            </a:custGeom>
            <a:noFill/>
            <a:ln w="9360" cap="sq">
              <a:solidFill>
                <a:srgbClr val="000000"/>
              </a:solidFill>
              <a:miter/>
            </a:ln>
          </p:spPr>
          <p:style>
            <a:lnRef idx="0">
              <a:scrgbClr r="0" g="0" b="0"/>
            </a:lnRef>
            <a:fillRef idx="0">
              <a:scrgbClr r="0" g="0" b="0"/>
            </a:fillRef>
            <a:effectRef idx="0">
              <a:scrgbClr r="0" g="0" b="0"/>
            </a:effectRef>
            <a:fontRef idx="minor"/>
          </p:style>
        </p:sp>
        <p:graphicFrame>
          <p:nvGraphicFramePr>
            <p:cNvPr id="313" name="Object 25"/>
            <p:cNvGraphicFramePr/>
            <p:nvPr/>
          </p:nvGraphicFramePr>
          <p:xfrm>
            <a:off x="6532560" y="2571840"/>
            <a:ext cx="2324160" cy="749160"/>
          </p:xfrm>
          <a:graphic>
            <a:graphicData uri="http://schemas.openxmlformats.org/presentationml/2006/ole">
              <mc:AlternateContent xmlns:mc="http://schemas.openxmlformats.org/markup-compatibility/2006">
                <mc:Choice xmlns:v="urn:schemas-microsoft-com:vml" Requires="v">
                  <p:oleObj spid="_x0000_s1170" r:id="rId4" imgW="0" imgH="0" progId="">
                    <p:embed/>
                  </p:oleObj>
                </mc:Choice>
                <mc:Fallback>
                  <p:oleObj r:id="rId4" imgW="0" imgH="0" progId="">
                    <p:embed/>
                    <p:pic>
                      <p:nvPicPr>
                        <p:cNvPr id="314" name="Object 25"/>
                        <p:cNvPicPr/>
                        <p:nvPr/>
                      </p:nvPicPr>
                      <p:blipFill>
                        <a:blip r:embed="rId5"/>
                        <a:stretch/>
                      </p:blipFill>
                      <p:spPr>
                        <a:xfrm>
                          <a:off x="6532560" y="2571840"/>
                          <a:ext cx="2324160" cy="749160"/>
                        </a:xfrm>
                        <a:prstGeom prst="rect">
                          <a:avLst/>
                        </a:prstGeom>
                        <a:ln w="0">
                          <a:noFill/>
                        </a:ln>
                      </p:spPr>
                    </p:pic>
                  </p:oleObj>
                </mc:Fallback>
              </mc:AlternateContent>
            </a:graphicData>
          </a:graphic>
        </p:graphicFrame>
      </p:grpSp>
      <p:grpSp>
        <p:nvGrpSpPr>
          <p:cNvPr id="315" name="Group 26"/>
          <p:cNvGrpSpPr/>
          <p:nvPr/>
        </p:nvGrpSpPr>
        <p:grpSpPr>
          <a:xfrm>
            <a:off x="6072120" y="3500280"/>
            <a:ext cx="1419120" cy="927360"/>
            <a:chOff x="6072120" y="3500280"/>
            <a:chExt cx="1419120" cy="927360"/>
          </a:xfrm>
        </p:grpSpPr>
        <p:sp>
          <p:nvSpPr>
            <p:cNvPr id="316" name="AutoShape 27"/>
            <p:cNvSpPr/>
            <p:nvPr/>
          </p:nvSpPr>
          <p:spPr>
            <a:xfrm>
              <a:off x="6072120" y="3500280"/>
              <a:ext cx="426960" cy="927360"/>
            </a:xfrm>
            <a:custGeom>
              <a:avLst/>
              <a:gdLst/>
              <a:ahLst/>
              <a:cxnLst/>
              <a:rect l="0" t="0" r="r" b="b"/>
              <a:pathLst>
                <a:path w="1188" h="2578">
                  <a:moveTo>
                    <a:pt x="0" y="0"/>
                  </a:moveTo>
                  <a:cubicBezTo>
                    <a:pt x="296" y="0"/>
                    <a:pt x="593" y="49"/>
                    <a:pt x="593" y="99"/>
                  </a:cubicBezTo>
                  <a:lnTo>
                    <a:pt x="593" y="1189"/>
                  </a:lnTo>
                  <a:cubicBezTo>
                    <a:pt x="593" y="1238"/>
                    <a:pt x="890" y="1288"/>
                    <a:pt x="1187" y="1288"/>
                  </a:cubicBezTo>
                  <a:cubicBezTo>
                    <a:pt x="890" y="1288"/>
                    <a:pt x="593" y="1338"/>
                    <a:pt x="593" y="1387"/>
                  </a:cubicBezTo>
                  <a:lnTo>
                    <a:pt x="593" y="2477"/>
                  </a:lnTo>
                  <a:cubicBezTo>
                    <a:pt x="593" y="2527"/>
                    <a:pt x="296" y="2577"/>
                    <a:pt x="0" y="2577"/>
                  </a:cubicBezTo>
                </a:path>
              </a:pathLst>
            </a:custGeom>
            <a:noFill/>
            <a:ln w="9360" cap="sq">
              <a:solidFill>
                <a:srgbClr val="000000"/>
              </a:solidFill>
              <a:miter/>
            </a:ln>
          </p:spPr>
          <p:style>
            <a:lnRef idx="0">
              <a:scrgbClr r="0" g="0" b="0"/>
            </a:lnRef>
            <a:fillRef idx="0">
              <a:scrgbClr r="0" g="0" b="0"/>
            </a:fillRef>
            <a:effectRef idx="0">
              <a:scrgbClr r="0" g="0" b="0"/>
            </a:effectRef>
            <a:fontRef idx="minor"/>
          </p:style>
        </p:sp>
        <p:graphicFrame>
          <p:nvGraphicFramePr>
            <p:cNvPr id="317" name="Object 28"/>
            <p:cNvGraphicFramePr/>
            <p:nvPr/>
          </p:nvGraphicFramePr>
          <p:xfrm>
            <a:off x="6572160" y="3786120"/>
            <a:ext cx="919080" cy="336600"/>
          </p:xfrm>
          <a:graphic>
            <a:graphicData uri="http://schemas.openxmlformats.org/presentationml/2006/ole">
              <mc:AlternateContent xmlns:mc="http://schemas.openxmlformats.org/markup-compatibility/2006">
                <mc:Choice xmlns:v="urn:schemas-microsoft-com:vml" Requires="v">
                  <p:oleObj spid="_x0000_s1171" r:id="rId6" imgW="0" imgH="0" progId="">
                    <p:embed/>
                  </p:oleObj>
                </mc:Choice>
                <mc:Fallback>
                  <p:oleObj r:id="rId6" imgW="0" imgH="0" progId="">
                    <p:embed/>
                    <p:pic>
                      <p:nvPicPr>
                        <p:cNvPr id="318" name="Object 28"/>
                        <p:cNvPicPr/>
                        <p:nvPr/>
                      </p:nvPicPr>
                      <p:blipFill>
                        <a:blip r:embed="rId7"/>
                        <a:stretch/>
                      </p:blipFill>
                      <p:spPr>
                        <a:xfrm>
                          <a:off x="6572160" y="3786120"/>
                          <a:ext cx="919080" cy="336600"/>
                        </a:xfrm>
                        <a:prstGeom prst="rect">
                          <a:avLst/>
                        </a:prstGeom>
                        <a:ln w="0">
                          <a:noFill/>
                        </a:ln>
                      </p:spPr>
                    </p:pic>
                  </p:oleObj>
                </mc:Fallback>
              </mc:AlternateContent>
            </a:graphicData>
          </a:graphic>
        </p:graphicFrame>
      </p:grpSp>
      <p:graphicFrame>
        <p:nvGraphicFramePr>
          <p:cNvPr id="319" name="Object 29"/>
          <p:cNvGraphicFramePr/>
          <p:nvPr/>
        </p:nvGraphicFramePr>
        <p:xfrm>
          <a:off x="6550200" y="4500720"/>
          <a:ext cx="1855440" cy="423720"/>
        </p:xfrm>
        <a:graphic>
          <a:graphicData uri="http://schemas.openxmlformats.org/presentationml/2006/ole">
            <mc:AlternateContent xmlns:mc="http://schemas.openxmlformats.org/markup-compatibility/2006">
              <mc:Choice xmlns:v="urn:schemas-microsoft-com:vml" Requires="v">
                <p:oleObj spid="_x0000_s1172" r:id="rId8" imgW="0" imgH="0" progId="">
                  <p:embed/>
                </p:oleObj>
              </mc:Choice>
              <mc:Fallback>
                <p:oleObj r:id="rId8" imgW="0" imgH="0" progId="">
                  <p:embed/>
                  <p:pic>
                    <p:nvPicPr>
                      <p:cNvPr id="320" name="Object 29"/>
                      <p:cNvPicPr/>
                      <p:nvPr/>
                    </p:nvPicPr>
                    <p:blipFill>
                      <a:blip r:embed="rId9"/>
                      <a:stretch/>
                    </p:blipFill>
                    <p:spPr>
                      <a:xfrm>
                        <a:off x="6550200" y="4500720"/>
                        <a:ext cx="1855440" cy="423720"/>
                      </a:xfrm>
                      <a:prstGeom prst="rect">
                        <a:avLst/>
                      </a:prstGeom>
                      <a:ln w="0">
                        <a:noFill/>
                      </a:ln>
                    </p:spPr>
                  </p:pic>
                </p:oleObj>
              </mc:Fallback>
            </mc:AlternateContent>
          </a:graphicData>
        </a:graphic>
      </p:graphicFrame>
      <p:graphicFrame>
        <p:nvGraphicFramePr>
          <p:cNvPr id="321" name="Object 30"/>
          <p:cNvGraphicFramePr/>
          <p:nvPr/>
        </p:nvGraphicFramePr>
        <p:xfrm>
          <a:off x="6491160" y="5072040"/>
          <a:ext cx="2509920" cy="714240"/>
        </p:xfrm>
        <a:graphic>
          <a:graphicData uri="http://schemas.openxmlformats.org/presentationml/2006/ole">
            <mc:AlternateContent xmlns:mc="http://schemas.openxmlformats.org/markup-compatibility/2006">
              <mc:Choice xmlns:v="urn:schemas-microsoft-com:vml" Requires="v">
                <p:oleObj spid="_x0000_s1173" r:id="rId10" imgW="0" imgH="0" progId="">
                  <p:embed/>
                </p:oleObj>
              </mc:Choice>
              <mc:Fallback>
                <p:oleObj r:id="rId10" imgW="0" imgH="0" progId="">
                  <p:embed/>
                  <p:pic>
                    <p:nvPicPr>
                      <p:cNvPr id="322" name="Object 30"/>
                      <p:cNvPicPr/>
                      <p:nvPr/>
                    </p:nvPicPr>
                    <p:blipFill>
                      <a:blip r:embed="rId11"/>
                      <a:stretch/>
                    </p:blipFill>
                    <p:spPr>
                      <a:xfrm>
                        <a:off x="6491160" y="5072040"/>
                        <a:ext cx="2509920" cy="714240"/>
                      </a:xfrm>
                      <a:prstGeom prst="rect">
                        <a:avLst/>
                      </a:prstGeom>
                      <a:ln w="0">
                        <a:noFill/>
                      </a:ln>
                    </p:spPr>
                  </p:pic>
                </p:oleObj>
              </mc:Fallback>
            </mc:AlternateContent>
          </a:graphicData>
        </a:graphic>
      </p:graphicFrame>
      <p:graphicFrame>
        <p:nvGraphicFramePr>
          <p:cNvPr id="323" name="Object 31"/>
          <p:cNvGraphicFramePr/>
          <p:nvPr/>
        </p:nvGraphicFramePr>
        <p:xfrm>
          <a:off x="3654360" y="6027840"/>
          <a:ext cx="2043000" cy="679320"/>
        </p:xfrm>
        <a:graphic>
          <a:graphicData uri="http://schemas.openxmlformats.org/presentationml/2006/ole">
            <mc:AlternateContent xmlns:mc="http://schemas.openxmlformats.org/markup-compatibility/2006">
              <mc:Choice xmlns:v="urn:schemas-microsoft-com:vml" Requires="v">
                <p:oleObj spid="_x0000_s1174" r:id="rId12" imgW="0" imgH="0" progId="">
                  <p:embed/>
                </p:oleObj>
              </mc:Choice>
              <mc:Fallback>
                <p:oleObj r:id="rId12" imgW="0" imgH="0" progId="">
                  <p:embed/>
                  <p:pic>
                    <p:nvPicPr>
                      <p:cNvPr id="324" name="Object 31"/>
                      <p:cNvPicPr/>
                      <p:nvPr/>
                    </p:nvPicPr>
                    <p:blipFill>
                      <a:blip r:embed="rId13"/>
                      <a:stretch/>
                    </p:blipFill>
                    <p:spPr>
                      <a:xfrm>
                        <a:off x="3654360" y="6027840"/>
                        <a:ext cx="2043000" cy="679320"/>
                      </a:xfrm>
                      <a:prstGeom prst="rect">
                        <a:avLst/>
                      </a:prstGeom>
                      <a:ln w="0">
                        <a:noFill/>
                      </a:ln>
                    </p:spPr>
                  </p:pic>
                </p:oleObj>
              </mc:Fallback>
            </mc:AlternateContent>
          </a:graphicData>
        </a:graphic>
      </p:graphicFrame>
      <p:graphicFrame>
        <p:nvGraphicFramePr>
          <p:cNvPr id="325" name="Object 32"/>
          <p:cNvGraphicFramePr/>
          <p:nvPr/>
        </p:nvGraphicFramePr>
        <p:xfrm>
          <a:off x="887400" y="6045120"/>
          <a:ext cx="2006640" cy="642960"/>
        </p:xfrm>
        <a:graphic>
          <a:graphicData uri="http://schemas.openxmlformats.org/presentationml/2006/ole">
            <mc:AlternateContent xmlns:mc="http://schemas.openxmlformats.org/markup-compatibility/2006">
              <mc:Choice xmlns:v="urn:schemas-microsoft-com:vml" Requires="v">
                <p:oleObj spid="_x0000_s1175" r:id="rId14" imgW="0" imgH="0" progId="">
                  <p:embed/>
                </p:oleObj>
              </mc:Choice>
              <mc:Fallback>
                <p:oleObj r:id="rId14" imgW="0" imgH="0" progId="">
                  <p:embed/>
                  <p:pic>
                    <p:nvPicPr>
                      <p:cNvPr id="326" name="Object 32"/>
                      <p:cNvPicPr/>
                      <p:nvPr/>
                    </p:nvPicPr>
                    <p:blipFill>
                      <a:blip r:embed="rId15"/>
                      <a:stretch/>
                    </p:blipFill>
                    <p:spPr>
                      <a:xfrm>
                        <a:off x="887400" y="6045120"/>
                        <a:ext cx="2006640" cy="642960"/>
                      </a:xfrm>
                      <a:prstGeom prst="rect">
                        <a:avLst/>
                      </a:prstGeom>
                      <a:ln w="0">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AutoShape 1"/>
          <p:cNvSpPr/>
          <p:nvPr/>
        </p:nvSpPr>
        <p:spPr>
          <a:xfrm>
            <a:off x="677880" y="1071720"/>
            <a:ext cx="7789680" cy="4983120"/>
          </a:xfrm>
          <a:custGeom>
            <a:avLst/>
            <a:gdLst/>
            <a:ahLst/>
            <a:cxnLst/>
            <a:rect l="0" t="0" r="r" b="b"/>
            <a:pathLst>
              <a:path w="21640" h="13844">
                <a:moveTo>
                  <a:pt x="4" y="0"/>
                </a:moveTo>
                <a:lnTo>
                  <a:pt x="4" y="0"/>
                </a:lnTo>
                <a:cubicBezTo>
                  <a:pt x="4" y="0"/>
                  <a:pt x="3" y="0"/>
                  <a:pt x="2" y="1"/>
                </a:cubicBezTo>
                <a:lnTo>
                  <a:pt x="1" y="2"/>
                </a:lnTo>
                <a:cubicBezTo>
                  <a:pt x="0" y="3"/>
                  <a:pt x="0" y="4"/>
                  <a:pt x="0" y="4"/>
                </a:cubicBezTo>
                <a:lnTo>
                  <a:pt x="0" y="13838"/>
                </a:lnTo>
                <a:lnTo>
                  <a:pt x="0" y="13839"/>
                </a:lnTo>
                <a:cubicBezTo>
                  <a:pt x="0" y="13839"/>
                  <a:pt x="0" y="13840"/>
                  <a:pt x="1" y="13841"/>
                </a:cubicBezTo>
                <a:lnTo>
                  <a:pt x="2" y="13842"/>
                </a:lnTo>
                <a:cubicBezTo>
                  <a:pt x="3" y="13843"/>
                  <a:pt x="4" y="13843"/>
                  <a:pt x="4" y="13843"/>
                </a:cubicBezTo>
                <a:lnTo>
                  <a:pt x="21634" y="13843"/>
                </a:lnTo>
                <a:lnTo>
                  <a:pt x="21635" y="13843"/>
                </a:lnTo>
                <a:cubicBezTo>
                  <a:pt x="21635" y="13843"/>
                  <a:pt x="21636" y="13843"/>
                  <a:pt x="21637" y="13842"/>
                </a:cubicBezTo>
                <a:lnTo>
                  <a:pt x="21638" y="13841"/>
                </a:lnTo>
                <a:cubicBezTo>
                  <a:pt x="21639" y="13840"/>
                  <a:pt x="21639" y="13839"/>
                  <a:pt x="21639" y="13839"/>
                </a:cubicBezTo>
                <a:lnTo>
                  <a:pt x="21639" y="4"/>
                </a:lnTo>
                <a:lnTo>
                  <a:pt x="21639" y="4"/>
                </a:lnTo>
                <a:lnTo>
                  <a:pt x="21639" y="4"/>
                </a:lnTo>
                <a:cubicBezTo>
                  <a:pt x="21639" y="4"/>
                  <a:pt x="21639" y="3"/>
                  <a:pt x="21638" y="2"/>
                </a:cubicBezTo>
                <a:lnTo>
                  <a:pt x="21637" y="1"/>
                </a:lnTo>
                <a:cubicBezTo>
                  <a:pt x="21636" y="0"/>
                  <a:pt x="21635" y="0"/>
                  <a:pt x="21635" y="0"/>
                </a:cubicBezTo>
                <a:lnTo>
                  <a:pt x="4" y="0"/>
                </a:lnTo>
              </a:path>
            </a:pathLst>
          </a:custGeom>
          <a:solidFill>
            <a:srgbClr val="E6E6FF"/>
          </a:solidFill>
          <a:ln w="0">
            <a:noFill/>
          </a:ln>
        </p:spPr>
        <p:style>
          <a:lnRef idx="0">
            <a:scrgbClr r="0" g="0" b="0"/>
          </a:lnRef>
          <a:fillRef idx="0">
            <a:scrgbClr r="0" g="0" b="0"/>
          </a:fillRef>
          <a:effectRef idx="0">
            <a:scrgbClr r="0" g="0" b="0"/>
          </a:effectRef>
          <a:fontRef idx="minor"/>
        </p:style>
      </p:sp>
      <p:sp>
        <p:nvSpPr>
          <p:cNvPr id="328" name="Rectangle 2"/>
          <p:cNvSpPr/>
          <p:nvPr/>
        </p:nvSpPr>
        <p:spPr>
          <a:xfrm>
            <a:off x="677880" y="5983200"/>
            <a:ext cx="7789680" cy="569880"/>
          </a:xfrm>
          <a:prstGeom prst="rect">
            <a:avLst/>
          </a:prstGeom>
          <a:solidFill>
            <a:srgbClr val="996633"/>
          </a:solidFill>
          <a:ln w="0">
            <a:noFill/>
          </a:ln>
        </p:spPr>
        <p:style>
          <a:lnRef idx="0">
            <a:scrgbClr r="0" g="0" b="0"/>
          </a:lnRef>
          <a:fillRef idx="0">
            <a:scrgbClr r="0" g="0" b="0"/>
          </a:fillRef>
          <a:effectRef idx="0">
            <a:scrgbClr r="0" g="0" b="0"/>
          </a:effectRef>
          <a:fontRef idx="minor"/>
        </p:style>
      </p:sp>
      <p:sp>
        <p:nvSpPr>
          <p:cNvPr id="329" name="Rectangle 14"/>
          <p:cNvSpPr/>
          <p:nvPr/>
        </p:nvSpPr>
        <p:spPr>
          <a:xfrm>
            <a:off x="677880" y="2286000"/>
            <a:ext cx="7789680" cy="382680"/>
          </a:xfrm>
          <a:prstGeom prst="rect">
            <a:avLst/>
          </a:prstGeom>
          <a:solidFill>
            <a:srgbClr val="CCCCCC"/>
          </a:solidFill>
          <a:ln w="0">
            <a:noFill/>
          </a:ln>
        </p:spPr>
        <p:style>
          <a:lnRef idx="0">
            <a:scrgbClr r="0" g="0" b="0"/>
          </a:lnRef>
          <a:fillRef idx="0">
            <a:scrgbClr r="0" g="0" b="0"/>
          </a:fillRef>
          <a:effectRef idx="0">
            <a:scrgbClr r="0" g="0" b="0"/>
          </a:effectRef>
          <a:fontRef idx="minor"/>
        </p:style>
      </p:sp>
      <p:sp>
        <p:nvSpPr>
          <p:cNvPr id="330" name="PlaceHolder 1"/>
          <p:cNvSpPr>
            <a:spLocks noGrp="1"/>
          </p:cNvSpPr>
          <p:nvPr>
            <p:ph type="title"/>
          </p:nvPr>
        </p:nvSpPr>
        <p:spPr>
          <a:xfrm>
            <a:off x="671040" y="21384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Model warstwowy</a:t>
            </a:r>
            <a:endParaRPr lang="pl-PL" sz="3200" b="0" strike="noStrike" spc="-1">
              <a:solidFill>
                <a:srgbClr val="000000"/>
              </a:solidFill>
              <a:latin typeface="Arial"/>
            </a:endParaRPr>
          </a:p>
        </p:txBody>
      </p:sp>
      <p:sp>
        <p:nvSpPr>
          <p:cNvPr id="331" name="Rectangle 6"/>
          <p:cNvSpPr/>
          <p:nvPr/>
        </p:nvSpPr>
        <p:spPr>
          <a:xfrm>
            <a:off x="677880" y="4267080"/>
            <a:ext cx="7789680" cy="381240"/>
          </a:xfrm>
          <a:prstGeom prst="rect">
            <a:avLst/>
          </a:prstGeom>
          <a:solidFill>
            <a:srgbClr val="CCCCCC"/>
          </a:solidFill>
          <a:ln w="0">
            <a:noFill/>
          </a:ln>
        </p:spPr>
        <p:style>
          <a:lnRef idx="0">
            <a:scrgbClr r="0" g="0" b="0"/>
          </a:lnRef>
          <a:fillRef idx="0">
            <a:scrgbClr r="0" g="0" b="0"/>
          </a:fillRef>
          <a:effectRef idx="0">
            <a:scrgbClr r="0" g="0" b="0"/>
          </a:effectRef>
          <a:fontRef idx="minor"/>
        </p:style>
      </p:sp>
      <p:sp>
        <p:nvSpPr>
          <p:cNvPr id="332" name="Rectangle 11"/>
          <p:cNvSpPr/>
          <p:nvPr/>
        </p:nvSpPr>
        <p:spPr>
          <a:xfrm>
            <a:off x="677880" y="3238560"/>
            <a:ext cx="7789680" cy="382680"/>
          </a:xfrm>
          <a:prstGeom prst="rect">
            <a:avLst/>
          </a:prstGeom>
          <a:solidFill>
            <a:srgbClr val="CCCCCC"/>
          </a:solidFill>
          <a:ln w="0">
            <a:noFill/>
          </a:ln>
        </p:spPr>
        <p:style>
          <a:lnRef idx="0">
            <a:scrgbClr r="0" g="0" b="0"/>
          </a:lnRef>
          <a:fillRef idx="0">
            <a:scrgbClr r="0" g="0" b="0"/>
          </a:fillRef>
          <a:effectRef idx="0">
            <a:scrgbClr r="0" g="0" b="0"/>
          </a:effectRef>
          <a:fontRef idx="minor"/>
        </p:style>
      </p:sp>
      <p:grpSp>
        <p:nvGrpSpPr>
          <p:cNvPr id="333" name="Grupa 29"/>
          <p:cNvGrpSpPr/>
          <p:nvPr/>
        </p:nvGrpSpPr>
        <p:grpSpPr>
          <a:xfrm>
            <a:off x="6597720" y="2190600"/>
            <a:ext cx="1403280" cy="2390040"/>
            <a:chOff x="6597720" y="2190600"/>
            <a:chExt cx="1403280" cy="2390040"/>
          </a:xfrm>
        </p:grpSpPr>
        <p:sp>
          <p:nvSpPr>
            <p:cNvPr id="334" name="AutoShape 12"/>
            <p:cNvSpPr/>
            <p:nvPr/>
          </p:nvSpPr>
          <p:spPr>
            <a:xfrm>
              <a:off x="6597360" y="3605760"/>
              <a:ext cx="677880" cy="541080"/>
            </a:xfrm>
            <a:custGeom>
              <a:avLst/>
              <a:gdLst/>
              <a:ahLst/>
              <a:cxnLst/>
              <a:rect l="0" t="0" r="r" b="b"/>
              <a:pathLst>
                <a:path w="1885" h="1505">
                  <a:moveTo>
                    <a:pt x="1362" y="0"/>
                  </a:moveTo>
                  <a:lnTo>
                    <a:pt x="1362" y="1004"/>
                  </a:lnTo>
                  <a:lnTo>
                    <a:pt x="1884" y="1004"/>
                  </a:lnTo>
                  <a:lnTo>
                    <a:pt x="942" y="1504"/>
                  </a:lnTo>
                  <a:lnTo>
                    <a:pt x="0" y="1004"/>
                  </a:lnTo>
                  <a:lnTo>
                    <a:pt x="523" y="1004"/>
                  </a:lnTo>
                  <a:lnTo>
                    <a:pt x="523" y="0"/>
                  </a:lnTo>
                  <a:lnTo>
                    <a:pt x="1362" y="0"/>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35" name="AutoShape 13"/>
            <p:cNvSpPr/>
            <p:nvPr/>
          </p:nvSpPr>
          <p:spPr>
            <a:xfrm>
              <a:off x="6597360" y="2697480"/>
              <a:ext cx="677880" cy="541080"/>
            </a:xfrm>
            <a:custGeom>
              <a:avLst/>
              <a:gdLst/>
              <a:ahLst/>
              <a:cxnLst/>
              <a:rect l="0" t="0" r="r" b="b"/>
              <a:pathLst>
                <a:path w="1885" h="1505">
                  <a:moveTo>
                    <a:pt x="1362" y="1504"/>
                  </a:moveTo>
                  <a:lnTo>
                    <a:pt x="1362" y="500"/>
                  </a:lnTo>
                  <a:lnTo>
                    <a:pt x="1884" y="500"/>
                  </a:lnTo>
                  <a:lnTo>
                    <a:pt x="942" y="0"/>
                  </a:lnTo>
                  <a:lnTo>
                    <a:pt x="0" y="500"/>
                  </a:lnTo>
                  <a:lnTo>
                    <a:pt x="523" y="500"/>
                  </a:lnTo>
                  <a:lnTo>
                    <a:pt x="523" y="1504"/>
                  </a:lnTo>
                  <a:lnTo>
                    <a:pt x="1362" y="1504"/>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36" name="pole tekstowe 23"/>
            <p:cNvSpPr/>
            <p:nvPr/>
          </p:nvSpPr>
          <p:spPr>
            <a:xfrm>
              <a:off x="6786360" y="2190600"/>
              <a:ext cx="114300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3</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37" name="pole tekstowe 24"/>
            <p:cNvSpPr/>
            <p:nvPr/>
          </p:nvSpPr>
          <p:spPr>
            <a:xfrm>
              <a:off x="6858000" y="4001040"/>
              <a:ext cx="114300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3</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grpSp>
      <p:grpSp>
        <p:nvGrpSpPr>
          <p:cNvPr id="338" name="Grupa 27"/>
          <p:cNvGrpSpPr/>
          <p:nvPr/>
        </p:nvGrpSpPr>
        <p:grpSpPr>
          <a:xfrm>
            <a:off x="3210120" y="4214880"/>
            <a:ext cx="1933560" cy="2342520"/>
            <a:chOff x="3210120" y="4214880"/>
            <a:chExt cx="1933560" cy="2342520"/>
          </a:xfrm>
        </p:grpSpPr>
        <p:sp>
          <p:nvSpPr>
            <p:cNvPr id="339" name="AutoShape 3"/>
            <p:cNvSpPr/>
            <p:nvPr/>
          </p:nvSpPr>
          <p:spPr>
            <a:xfrm>
              <a:off x="3209760" y="5488920"/>
              <a:ext cx="1863000" cy="540720"/>
            </a:xfrm>
            <a:custGeom>
              <a:avLst/>
              <a:gdLst/>
              <a:ahLst/>
              <a:cxnLst/>
              <a:rect l="0" t="0" r="r" b="b"/>
              <a:pathLst>
                <a:path w="5177" h="1504">
                  <a:moveTo>
                    <a:pt x="3740" y="0"/>
                  </a:moveTo>
                  <a:lnTo>
                    <a:pt x="3740" y="1004"/>
                  </a:lnTo>
                  <a:lnTo>
                    <a:pt x="5176" y="1004"/>
                  </a:lnTo>
                  <a:lnTo>
                    <a:pt x="2588" y="1503"/>
                  </a:lnTo>
                  <a:lnTo>
                    <a:pt x="0" y="1004"/>
                  </a:lnTo>
                  <a:lnTo>
                    <a:pt x="1437" y="1004"/>
                  </a:lnTo>
                  <a:lnTo>
                    <a:pt x="1437" y="0"/>
                  </a:lnTo>
                  <a:lnTo>
                    <a:pt x="3740" y="0"/>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40" name="AutoShape 4"/>
            <p:cNvSpPr/>
            <p:nvPr/>
          </p:nvSpPr>
          <p:spPr>
            <a:xfrm>
              <a:off x="3209760" y="4678920"/>
              <a:ext cx="1863000" cy="540720"/>
            </a:xfrm>
            <a:custGeom>
              <a:avLst/>
              <a:gdLst/>
              <a:ahLst/>
              <a:cxnLst/>
              <a:rect l="0" t="0" r="r" b="b"/>
              <a:pathLst>
                <a:path w="5177" h="1504">
                  <a:moveTo>
                    <a:pt x="3740" y="1503"/>
                  </a:moveTo>
                  <a:lnTo>
                    <a:pt x="3740" y="499"/>
                  </a:lnTo>
                  <a:lnTo>
                    <a:pt x="5176" y="499"/>
                  </a:lnTo>
                  <a:lnTo>
                    <a:pt x="2588" y="0"/>
                  </a:lnTo>
                  <a:lnTo>
                    <a:pt x="0" y="499"/>
                  </a:lnTo>
                  <a:lnTo>
                    <a:pt x="1437" y="499"/>
                  </a:lnTo>
                  <a:lnTo>
                    <a:pt x="1437" y="1503"/>
                  </a:lnTo>
                  <a:lnTo>
                    <a:pt x="3740" y="1503"/>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41" name="pole tekstowe 19"/>
            <p:cNvSpPr/>
            <p:nvPr/>
          </p:nvSpPr>
          <p:spPr>
            <a:xfrm>
              <a:off x="4000320" y="4214880"/>
              <a:ext cx="114336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1</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42" name="pole tekstowe 20"/>
            <p:cNvSpPr/>
            <p:nvPr/>
          </p:nvSpPr>
          <p:spPr>
            <a:xfrm>
              <a:off x="4000320" y="5977800"/>
              <a:ext cx="114336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1</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grpSp>
      <p:grpSp>
        <p:nvGrpSpPr>
          <p:cNvPr id="343" name="Grupa 37"/>
          <p:cNvGrpSpPr/>
          <p:nvPr/>
        </p:nvGrpSpPr>
        <p:grpSpPr>
          <a:xfrm>
            <a:off x="7608960" y="1285920"/>
            <a:ext cx="1249200" cy="2437560"/>
            <a:chOff x="7608960" y="1285920"/>
            <a:chExt cx="1249200" cy="2437560"/>
          </a:xfrm>
        </p:grpSpPr>
        <p:sp>
          <p:nvSpPr>
            <p:cNvPr id="344" name="AutoShape 15"/>
            <p:cNvSpPr/>
            <p:nvPr/>
          </p:nvSpPr>
          <p:spPr>
            <a:xfrm>
              <a:off x="7608600" y="1745640"/>
              <a:ext cx="474840" cy="541080"/>
            </a:xfrm>
            <a:custGeom>
              <a:avLst/>
              <a:gdLst/>
              <a:ahLst/>
              <a:cxnLst/>
              <a:rect l="0" t="0" r="r" b="b"/>
              <a:pathLst>
                <a:path w="1321" h="1505">
                  <a:moveTo>
                    <a:pt x="954" y="1504"/>
                  </a:moveTo>
                  <a:lnTo>
                    <a:pt x="954" y="444"/>
                  </a:lnTo>
                  <a:lnTo>
                    <a:pt x="1320" y="444"/>
                  </a:lnTo>
                  <a:lnTo>
                    <a:pt x="660" y="0"/>
                  </a:lnTo>
                  <a:lnTo>
                    <a:pt x="0" y="444"/>
                  </a:lnTo>
                  <a:lnTo>
                    <a:pt x="367" y="444"/>
                  </a:lnTo>
                  <a:lnTo>
                    <a:pt x="367" y="1504"/>
                  </a:lnTo>
                  <a:lnTo>
                    <a:pt x="954" y="1504"/>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45" name="AutoShape 16"/>
            <p:cNvSpPr/>
            <p:nvPr/>
          </p:nvSpPr>
          <p:spPr>
            <a:xfrm>
              <a:off x="7608600" y="2653560"/>
              <a:ext cx="474840" cy="541080"/>
            </a:xfrm>
            <a:custGeom>
              <a:avLst/>
              <a:gdLst/>
              <a:ahLst/>
              <a:cxnLst/>
              <a:rect l="0" t="0" r="r" b="b"/>
              <a:pathLst>
                <a:path w="1321" h="1505">
                  <a:moveTo>
                    <a:pt x="954" y="0"/>
                  </a:moveTo>
                  <a:lnTo>
                    <a:pt x="954" y="1060"/>
                  </a:lnTo>
                  <a:lnTo>
                    <a:pt x="1320" y="1060"/>
                  </a:lnTo>
                  <a:lnTo>
                    <a:pt x="660" y="1504"/>
                  </a:lnTo>
                  <a:lnTo>
                    <a:pt x="0" y="1060"/>
                  </a:lnTo>
                  <a:lnTo>
                    <a:pt x="367" y="1060"/>
                  </a:lnTo>
                  <a:lnTo>
                    <a:pt x="367" y="0"/>
                  </a:lnTo>
                  <a:lnTo>
                    <a:pt x="954" y="0"/>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46" name="pole tekstowe 26"/>
            <p:cNvSpPr/>
            <p:nvPr/>
          </p:nvSpPr>
          <p:spPr>
            <a:xfrm>
              <a:off x="7715520" y="1285920"/>
              <a:ext cx="114264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4</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47" name="pole tekstowe 25"/>
            <p:cNvSpPr/>
            <p:nvPr/>
          </p:nvSpPr>
          <p:spPr>
            <a:xfrm>
              <a:off x="7643880" y="3143880"/>
              <a:ext cx="114264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4</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grpSp>
      <p:sp>
        <p:nvSpPr>
          <p:cNvPr id="348" name="Rectangle 5"/>
          <p:cNvSpPr/>
          <p:nvPr/>
        </p:nvSpPr>
        <p:spPr>
          <a:xfrm>
            <a:off x="677880" y="5181480"/>
            <a:ext cx="7789680" cy="381240"/>
          </a:xfrm>
          <a:prstGeom prst="rect">
            <a:avLst/>
          </a:prstGeom>
          <a:solidFill>
            <a:srgbClr val="CCCCCC"/>
          </a:solidFill>
          <a:ln w="0">
            <a:noFill/>
          </a:ln>
        </p:spPr>
        <p:style>
          <a:lnRef idx="0">
            <a:scrgbClr r="0" g="0" b="0"/>
          </a:lnRef>
          <a:fillRef idx="0">
            <a:scrgbClr r="0" g="0" b="0"/>
          </a:fillRef>
          <a:effectRef idx="0">
            <a:scrgbClr r="0" g="0" b="0"/>
          </a:effectRef>
          <a:fontRef idx="minor"/>
        </p:style>
      </p:sp>
      <p:grpSp>
        <p:nvGrpSpPr>
          <p:cNvPr id="349" name="Grupa 28"/>
          <p:cNvGrpSpPr/>
          <p:nvPr/>
        </p:nvGrpSpPr>
        <p:grpSpPr>
          <a:xfrm>
            <a:off x="5173920" y="3262320"/>
            <a:ext cx="1612800" cy="2389680"/>
            <a:chOff x="5173920" y="3262320"/>
            <a:chExt cx="1612800" cy="2389680"/>
          </a:xfrm>
        </p:grpSpPr>
        <p:sp>
          <p:nvSpPr>
            <p:cNvPr id="350" name="AutoShape 9"/>
            <p:cNvSpPr/>
            <p:nvPr/>
          </p:nvSpPr>
          <p:spPr>
            <a:xfrm>
              <a:off x="5175000" y="3732480"/>
              <a:ext cx="1186200" cy="541080"/>
            </a:xfrm>
            <a:custGeom>
              <a:avLst/>
              <a:gdLst/>
              <a:ahLst/>
              <a:cxnLst/>
              <a:rect l="0" t="0" r="r" b="b"/>
              <a:pathLst>
                <a:path w="3297" h="1505">
                  <a:moveTo>
                    <a:pt x="2382" y="1504"/>
                  </a:moveTo>
                  <a:lnTo>
                    <a:pt x="2382" y="500"/>
                  </a:lnTo>
                  <a:lnTo>
                    <a:pt x="3296" y="500"/>
                  </a:lnTo>
                  <a:lnTo>
                    <a:pt x="1648" y="0"/>
                  </a:lnTo>
                  <a:lnTo>
                    <a:pt x="0" y="500"/>
                  </a:lnTo>
                  <a:lnTo>
                    <a:pt x="915" y="500"/>
                  </a:lnTo>
                  <a:lnTo>
                    <a:pt x="915" y="1504"/>
                  </a:lnTo>
                  <a:lnTo>
                    <a:pt x="2382" y="1504"/>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51" name="AutoShape 10"/>
            <p:cNvSpPr/>
            <p:nvPr/>
          </p:nvSpPr>
          <p:spPr>
            <a:xfrm>
              <a:off x="5173560" y="4635720"/>
              <a:ext cx="1186200" cy="541080"/>
            </a:xfrm>
            <a:custGeom>
              <a:avLst/>
              <a:gdLst/>
              <a:ahLst/>
              <a:cxnLst/>
              <a:rect l="0" t="0" r="r" b="b"/>
              <a:pathLst>
                <a:path w="3297" h="1505">
                  <a:moveTo>
                    <a:pt x="2382" y="0"/>
                  </a:moveTo>
                  <a:lnTo>
                    <a:pt x="2382" y="1004"/>
                  </a:lnTo>
                  <a:lnTo>
                    <a:pt x="3296" y="1004"/>
                  </a:lnTo>
                  <a:lnTo>
                    <a:pt x="1648" y="1504"/>
                  </a:lnTo>
                  <a:lnTo>
                    <a:pt x="0" y="1004"/>
                  </a:lnTo>
                  <a:lnTo>
                    <a:pt x="915" y="1004"/>
                  </a:lnTo>
                  <a:lnTo>
                    <a:pt x="915" y="0"/>
                  </a:lnTo>
                  <a:lnTo>
                    <a:pt x="2382" y="0"/>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52" name="pole tekstowe 22"/>
            <p:cNvSpPr/>
            <p:nvPr/>
          </p:nvSpPr>
          <p:spPr>
            <a:xfrm>
              <a:off x="5643000" y="5072400"/>
              <a:ext cx="114372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2</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53" name="pole tekstowe 21"/>
            <p:cNvSpPr/>
            <p:nvPr/>
          </p:nvSpPr>
          <p:spPr>
            <a:xfrm>
              <a:off x="5643000" y="3262320"/>
              <a:ext cx="114372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2</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grpSp>
      <p:grpSp>
        <p:nvGrpSpPr>
          <p:cNvPr id="354" name="Grupa 31"/>
          <p:cNvGrpSpPr/>
          <p:nvPr/>
        </p:nvGrpSpPr>
        <p:grpSpPr>
          <a:xfrm>
            <a:off x="714240" y="5072040"/>
            <a:ext cx="2500560" cy="917280"/>
            <a:chOff x="714240" y="5072040"/>
            <a:chExt cx="2500560" cy="917280"/>
          </a:xfrm>
        </p:grpSpPr>
        <p:grpSp>
          <p:nvGrpSpPr>
            <p:cNvPr id="355" name="Group 7"/>
            <p:cNvGrpSpPr/>
            <p:nvPr/>
          </p:nvGrpSpPr>
          <p:grpSpPr>
            <a:xfrm>
              <a:off x="788400" y="5524200"/>
              <a:ext cx="2426400" cy="465120"/>
              <a:chOff x="788400" y="5524200"/>
              <a:chExt cx="2426400" cy="465120"/>
            </a:xfrm>
          </p:grpSpPr>
          <p:sp>
            <p:nvSpPr>
              <p:cNvPr id="356" name="AutoShape 8"/>
              <p:cNvSpPr/>
              <p:nvPr/>
            </p:nvSpPr>
            <p:spPr>
              <a:xfrm>
                <a:off x="788400" y="5524200"/>
                <a:ext cx="2426400" cy="465120"/>
              </a:xfrm>
              <a:custGeom>
                <a:avLst/>
                <a:gdLst/>
                <a:ahLst/>
                <a:cxnLst/>
                <a:rect l="0" t="0" r="r" b="b"/>
                <a:pathLst>
                  <a:path w="6742" h="1294">
                    <a:moveTo>
                      <a:pt x="5619" y="1293"/>
                    </a:moveTo>
                    <a:lnTo>
                      <a:pt x="5619" y="834"/>
                    </a:lnTo>
                    <a:lnTo>
                      <a:pt x="6741" y="834"/>
                    </a:lnTo>
                    <a:lnTo>
                      <a:pt x="3371" y="0"/>
                    </a:lnTo>
                    <a:lnTo>
                      <a:pt x="0" y="834"/>
                    </a:lnTo>
                    <a:lnTo>
                      <a:pt x="1123" y="834"/>
                    </a:lnTo>
                    <a:lnTo>
                      <a:pt x="1123" y="1293"/>
                    </a:lnTo>
                    <a:lnTo>
                      <a:pt x="5619" y="1293"/>
                    </a:lnTo>
                  </a:path>
                </a:pathLst>
              </a:custGeom>
              <a:solidFill>
                <a:srgbClr val="FF3333"/>
              </a:solidFill>
              <a:ln w="0">
                <a:noFill/>
              </a:ln>
            </p:spPr>
            <p:style>
              <a:lnRef idx="0">
                <a:scrgbClr r="0" g="0" b="0"/>
              </a:lnRef>
              <a:fillRef idx="0">
                <a:scrgbClr r="0" g="0" b="0"/>
              </a:fillRef>
              <a:effectRef idx="0">
                <a:scrgbClr r="0" g="0" b="0"/>
              </a:effectRef>
              <a:fontRef idx="minor"/>
            </p:style>
          </p:sp>
        </p:grpSp>
        <p:sp>
          <p:nvSpPr>
            <p:cNvPr id="357" name="pole tekstowe 18"/>
            <p:cNvSpPr/>
            <p:nvPr/>
          </p:nvSpPr>
          <p:spPr>
            <a:xfrm>
              <a:off x="714240" y="5072040"/>
              <a:ext cx="114300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G</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38"/>
                                        </p:tgtEl>
                                        <p:attrNameLst>
                                          <p:attrName>style.visibility</p:attrName>
                                        </p:attrNameLst>
                                      </p:cBhvr>
                                      <p:to>
                                        <p:strVal val="visible"/>
                                      </p:to>
                                    </p:set>
                                    <p:animEffect transition="in" filter="wipe(left)">
                                      <p:cBhvr additive="repl">
                                        <p:cTn id="11" dur="500"/>
                                        <p:tgtEl>
                                          <p:spTgt spid="3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31"/>
                                        </p:tgtEl>
                                        <p:attrNameLst>
                                          <p:attrName>style.visibility</p:attrName>
                                        </p:attrNameLst>
                                      </p:cBhvr>
                                      <p:to>
                                        <p:strVal val="visible"/>
                                      </p:to>
                                    </p:set>
                                    <p:animEffect transition="in" filter="wipe(down)">
                                      <p:cBhvr additive="repl">
                                        <p:cTn id="16" dur="500"/>
                                        <p:tgtEl>
                                          <p:spTgt spid="331"/>
                                        </p:tgtEl>
                                      </p:cBhvr>
                                    </p:animEffect>
                                  </p:childTnLst>
                                </p:cTn>
                              </p:par>
                              <p:par>
                                <p:cTn id="17" presetID="22" presetClass="entr" presetSubtype="8" fill="hold" nodeType="withEffect">
                                  <p:stCondLst>
                                    <p:cond delay="0"/>
                                  </p:stCondLst>
                                  <p:childTnLst>
                                    <p:set>
                                      <p:cBhvr>
                                        <p:cTn id="18" dur="1" fill="hold">
                                          <p:stCondLst>
                                            <p:cond delay="0"/>
                                          </p:stCondLst>
                                        </p:cTn>
                                        <p:tgtEl>
                                          <p:spTgt spid="349"/>
                                        </p:tgtEl>
                                        <p:attrNameLst>
                                          <p:attrName>style.visibility</p:attrName>
                                        </p:attrNameLst>
                                      </p:cBhvr>
                                      <p:to>
                                        <p:strVal val="visible"/>
                                      </p:to>
                                    </p:set>
                                    <p:animEffect transition="in" filter="wipe(left)">
                                      <p:cBhvr additive="repl">
                                        <p:cTn id="19" dur="500"/>
                                        <p:tgtEl>
                                          <p:spTgt spid="34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32"/>
                                        </p:tgtEl>
                                        <p:attrNameLst>
                                          <p:attrName>style.visibility</p:attrName>
                                        </p:attrNameLst>
                                      </p:cBhvr>
                                      <p:to>
                                        <p:strVal val="visible"/>
                                      </p:to>
                                    </p:set>
                                    <p:animEffect transition="in" filter="wipe(down)">
                                      <p:cBhvr additive="repl">
                                        <p:cTn id="24" dur="500"/>
                                        <p:tgtEl>
                                          <p:spTgt spid="332"/>
                                        </p:tgtEl>
                                      </p:cBhvr>
                                    </p:animEffect>
                                  </p:childTnLst>
                                </p:cTn>
                              </p:par>
                              <p:par>
                                <p:cTn id="25" presetID="22" presetClass="entr" presetSubtype="8" fill="hold" nodeType="withEffect">
                                  <p:stCondLst>
                                    <p:cond delay="0"/>
                                  </p:stCondLst>
                                  <p:childTnLst>
                                    <p:set>
                                      <p:cBhvr>
                                        <p:cTn id="26" dur="1" fill="hold">
                                          <p:stCondLst>
                                            <p:cond delay="0"/>
                                          </p:stCondLst>
                                        </p:cTn>
                                        <p:tgtEl>
                                          <p:spTgt spid="333"/>
                                        </p:tgtEl>
                                        <p:attrNameLst>
                                          <p:attrName>style.visibility</p:attrName>
                                        </p:attrNameLst>
                                      </p:cBhvr>
                                      <p:to>
                                        <p:strVal val="visible"/>
                                      </p:to>
                                    </p:set>
                                    <p:animEffect transition="in" filter="wipe(left)">
                                      <p:cBhvr additive="repl">
                                        <p:cTn id="27" dur="500"/>
                                        <p:tgtEl>
                                          <p:spTgt spid="3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29"/>
                                        </p:tgtEl>
                                        <p:attrNameLst>
                                          <p:attrName>style.visibility</p:attrName>
                                        </p:attrNameLst>
                                      </p:cBhvr>
                                      <p:to>
                                        <p:strVal val="visible"/>
                                      </p:to>
                                    </p:set>
                                    <p:animEffect transition="in" filter="wipe(down)">
                                      <p:cBhvr additive="repl">
                                        <p:cTn id="32" dur="500"/>
                                        <p:tgtEl>
                                          <p:spTgt spid="329"/>
                                        </p:tgtEl>
                                      </p:cBhvr>
                                    </p:animEffect>
                                  </p:childTnLst>
                                </p:cTn>
                              </p:par>
                              <p:par>
                                <p:cTn id="33" presetID="22" presetClass="entr" presetSubtype="8" fill="hold" nodeType="withEffect">
                                  <p:stCondLst>
                                    <p:cond delay="0"/>
                                  </p:stCondLst>
                                  <p:childTnLst>
                                    <p:set>
                                      <p:cBhvr>
                                        <p:cTn id="34" dur="1" fill="hold">
                                          <p:stCondLst>
                                            <p:cond delay="0"/>
                                          </p:stCondLst>
                                        </p:cTn>
                                        <p:tgtEl>
                                          <p:spTgt spid="343"/>
                                        </p:tgtEl>
                                        <p:attrNameLst>
                                          <p:attrName>style.visibility</p:attrName>
                                        </p:attrNameLst>
                                      </p:cBhvr>
                                      <p:to>
                                        <p:strVal val="visible"/>
                                      </p:to>
                                    </p:set>
                                    <p:animEffect transition="in" filter="wipe(left)">
                                      <p:cBhvr additive="repl">
                                        <p:cTn id="35"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title"/>
          </p:nvPr>
        </p:nvSpPr>
        <p:spPr>
          <a:xfrm>
            <a:off x="671040" y="21384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Model warstwowy</a:t>
            </a:r>
            <a:endParaRPr lang="pl-PL" sz="3200" b="0" strike="noStrike" spc="-1">
              <a:solidFill>
                <a:srgbClr val="000000"/>
              </a:solidFill>
              <a:latin typeface="Arial"/>
            </a:endParaRPr>
          </a:p>
        </p:txBody>
      </p:sp>
      <p:sp>
        <p:nvSpPr>
          <p:cNvPr id="359" name="AutoShape 1"/>
          <p:cNvSpPr/>
          <p:nvPr/>
        </p:nvSpPr>
        <p:spPr>
          <a:xfrm>
            <a:off x="357120" y="1500120"/>
            <a:ext cx="5251680" cy="4351320"/>
          </a:xfrm>
          <a:custGeom>
            <a:avLst/>
            <a:gdLst/>
            <a:ahLst/>
            <a:cxnLst/>
            <a:rect l="0" t="0" r="r" b="b"/>
            <a:pathLst>
              <a:path w="14590" h="12089">
                <a:moveTo>
                  <a:pt x="3" y="0"/>
                </a:moveTo>
                <a:lnTo>
                  <a:pt x="4" y="0"/>
                </a:lnTo>
                <a:cubicBezTo>
                  <a:pt x="3" y="0"/>
                  <a:pt x="3" y="0"/>
                  <a:pt x="2" y="1"/>
                </a:cubicBezTo>
                <a:cubicBezTo>
                  <a:pt x="1" y="1"/>
                  <a:pt x="1" y="1"/>
                  <a:pt x="1" y="2"/>
                </a:cubicBezTo>
                <a:cubicBezTo>
                  <a:pt x="0" y="3"/>
                  <a:pt x="0" y="3"/>
                  <a:pt x="0" y="4"/>
                </a:cubicBezTo>
                <a:lnTo>
                  <a:pt x="0" y="12084"/>
                </a:lnTo>
                <a:lnTo>
                  <a:pt x="0" y="12084"/>
                </a:lnTo>
                <a:cubicBezTo>
                  <a:pt x="0" y="12085"/>
                  <a:pt x="0" y="12085"/>
                  <a:pt x="1" y="12086"/>
                </a:cubicBezTo>
                <a:cubicBezTo>
                  <a:pt x="1" y="12087"/>
                  <a:pt x="1" y="12087"/>
                  <a:pt x="2" y="12087"/>
                </a:cubicBezTo>
                <a:cubicBezTo>
                  <a:pt x="3" y="12088"/>
                  <a:pt x="3" y="12088"/>
                  <a:pt x="4" y="12088"/>
                </a:cubicBezTo>
                <a:lnTo>
                  <a:pt x="14585" y="12088"/>
                </a:lnTo>
                <a:lnTo>
                  <a:pt x="14585" y="12088"/>
                </a:lnTo>
                <a:cubicBezTo>
                  <a:pt x="14586" y="12088"/>
                  <a:pt x="14586" y="12088"/>
                  <a:pt x="14587" y="12087"/>
                </a:cubicBezTo>
                <a:cubicBezTo>
                  <a:pt x="14588" y="12087"/>
                  <a:pt x="14588" y="12087"/>
                  <a:pt x="14588" y="12086"/>
                </a:cubicBezTo>
                <a:cubicBezTo>
                  <a:pt x="14589" y="12085"/>
                  <a:pt x="14589" y="12085"/>
                  <a:pt x="14589" y="12084"/>
                </a:cubicBezTo>
                <a:lnTo>
                  <a:pt x="14589" y="3"/>
                </a:lnTo>
                <a:lnTo>
                  <a:pt x="14589" y="4"/>
                </a:lnTo>
                <a:lnTo>
                  <a:pt x="14589" y="4"/>
                </a:lnTo>
                <a:cubicBezTo>
                  <a:pt x="14589" y="3"/>
                  <a:pt x="14589" y="3"/>
                  <a:pt x="14588" y="2"/>
                </a:cubicBezTo>
                <a:cubicBezTo>
                  <a:pt x="14588" y="1"/>
                  <a:pt x="14588" y="1"/>
                  <a:pt x="14587" y="1"/>
                </a:cubicBezTo>
                <a:cubicBezTo>
                  <a:pt x="14586" y="0"/>
                  <a:pt x="14586" y="0"/>
                  <a:pt x="14585" y="0"/>
                </a:cubicBezTo>
                <a:lnTo>
                  <a:pt x="3" y="0"/>
                </a:lnTo>
              </a:path>
            </a:pathLst>
          </a:custGeom>
          <a:solidFill>
            <a:srgbClr val="E6E6FF"/>
          </a:solidFill>
          <a:ln w="0">
            <a:noFill/>
          </a:ln>
        </p:spPr>
        <p:style>
          <a:lnRef idx="0">
            <a:scrgbClr r="0" g="0" b="0"/>
          </a:lnRef>
          <a:fillRef idx="0">
            <a:scrgbClr r="0" g="0" b="0"/>
          </a:fillRef>
          <a:effectRef idx="0">
            <a:scrgbClr r="0" g="0" b="0"/>
          </a:effectRef>
          <a:fontRef idx="minor"/>
        </p:style>
      </p:sp>
      <p:sp>
        <p:nvSpPr>
          <p:cNvPr id="360" name="Rectangle 2"/>
          <p:cNvSpPr/>
          <p:nvPr/>
        </p:nvSpPr>
        <p:spPr>
          <a:xfrm>
            <a:off x="357120" y="5789520"/>
            <a:ext cx="5251680" cy="497160"/>
          </a:xfrm>
          <a:prstGeom prst="rect">
            <a:avLst/>
          </a:prstGeom>
          <a:solidFill>
            <a:srgbClr val="996633"/>
          </a:solidFill>
          <a:ln w="0">
            <a:noFill/>
          </a:ln>
        </p:spPr>
        <p:style>
          <a:lnRef idx="0">
            <a:scrgbClr r="0" g="0" b="0"/>
          </a:lnRef>
          <a:fillRef idx="0">
            <a:scrgbClr r="0" g="0" b="0"/>
          </a:fillRef>
          <a:effectRef idx="0">
            <a:scrgbClr r="0" g="0" b="0"/>
          </a:effectRef>
          <a:fontRef idx="minor"/>
        </p:style>
      </p:sp>
      <p:sp>
        <p:nvSpPr>
          <p:cNvPr id="361" name="Rectangle 14"/>
          <p:cNvSpPr/>
          <p:nvPr/>
        </p:nvSpPr>
        <p:spPr>
          <a:xfrm>
            <a:off x="357120" y="2560680"/>
            <a:ext cx="5251680" cy="333360"/>
          </a:xfrm>
          <a:prstGeom prst="rect">
            <a:avLst/>
          </a:prstGeom>
          <a:solidFill>
            <a:srgbClr val="CCCCCC"/>
          </a:solidFill>
          <a:ln w="0">
            <a:noFill/>
          </a:ln>
        </p:spPr>
        <p:style>
          <a:lnRef idx="0">
            <a:scrgbClr r="0" g="0" b="0"/>
          </a:lnRef>
          <a:fillRef idx="0">
            <a:scrgbClr r="0" g="0" b="0"/>
          </a:fillRef>
          <a:effectRef idx="0">
            <a:scrgbClr r="0" g="0" b="0"/>
          </a:effectRef>
          <a:fontRef idx="minor"/>
        </p:style>
      </p:sp>
      <p:sp>
        <p:nvSpPr>
          <p:cNvPr id="362" name="Rectangle 6"/>
          <p:cNvSpPr/>
          <p:nvPr/>
        </p:nvSpPr>
        <p:spPr>
          <a:xfrm>
            <a:off x="357120" y="4290840"/>
            <a:ext cx="5251680" cy="331920"/>
          </a:xfrm>
          <a:prstGeom prst="rect">
            <a:avLst/>
          </a:prstGeom>
          <a:solidFill>
            <a:srgbClr val="CCCCCC"/>
          </a:solidFill>
          <a:ln w="0">
            <a:noFill/>
          </a:ln>
        </p:spPr>
        <p:style>
          <a:lnRef idx="0">
            <a:scrgbClr r="0" g="0" b="0"/>
          </a:lnRef>
          <a:fillRef idx="0">
            <a:scrgbClr r="0" g="0" b="0"/>
          </a:fillRef>
          <a:effectRef idx="0">
            <a:scrgbClr r="0" g="0" b="0"/>
          </a:effectRef>
          <a:fontRef idx="minor"/>
        </p:style>
      </p:sp>
      <p:sp>
        <p:nvSpPr>
          <p:cNvPr id="363" name="Rectangle 11"/>
          <p:cNvSpPr/>
          <p:nvPr/>
        </p:nvSpPr>
        <p:spPr>
          <a:xfrm>
            <a:off x="357120" y="3392640"/>
            <a:ext cx="5251680" cy="333360"/>
          </a:xfrm>
          <a:prstGeom prst="rect">
            <a:avLst/>
          </a:prstGeom>
          <a:solidFill>
            <a:srgbClr val="CCCCCC"/>
          </a:solidFill>
          <a:ln w="0">
            <a:noFill/>
          </a:ln>
        </p:spPr>
        <p:style>
          <a:lnRef idx="0">
            <a:scrgbClr r="0" g="0" b="0"/>
          </a:lnRef>
          <a:fillRef idx="0">
            <a:scrgbClr r="0" g="0" b="0"/>
          </a:fillRef>
          <a:effectRef idx="0">
            <a:scrgbClr r="0" g="0" b="0"/>
          </a:effectRef>
          <a:fontRef idx="minor"/>
        </p:style>
      </p:sp>
      <p:sp>
        <p:nvSpPr>
          <p:cNvPr id="364" name="AutoShape 12"/>
          <p:cNvSpPr/>
          <p:nvPr/>
        </p:nvSpPr>
        <p:spPr>
          <a:xfrm>
            <a:off x="4352760" y="3718080"/>
            <a:ext cx="457200" cy="473040"/>
          </a:xfrm>
          <a:custGeom>
            <a:avLst/>
            <a:gdLst/>
            <a:ahLst/>
            <a:cxnLst/>
            <a:rect l="0" t="0" r="r" b="b"/>
            <a:pathLst>
              <a:path w="1272" h="1316">
                <a:moveTo>
                  <a:pt x="919" y="0"/>
                </a:moveTo>
                <a:lnTo>
                  <a:pt x="919" y="893"/>
                </a:lnTo>
                <a:lnTo>
                  <a:pt x="1271" y="893"/>
                </a:lnTo>
                <a:lnTo>
                  <a:pt x="636" y="1315"/>
                </a:lnTo>
                <a:lnTo>
                  <a:pt x="0" y="893"/>
                </a:lnTo>
                <a:lnTo>
                  <a:pt x="353" y="893"/>
                </a:lnTo>
                <a:lnTo>
                  <a:pt x="353" y="0"/>
                </a:lnTo>
                <a:lnTo>
                  <a:pt x="919" y="0"/>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65" name="AutoShape 13"/>
          <p:cNvSpPr/>
          <p:nvPr/>
        </p:nvSpPr>
        <p:spPr>
          <a:xfrm>
            <a:off x="4352760" y="2919240"/>
            <a:ext cx="457200" cy="473400"/>
          </a:xfrm>
          <a:custGeom>
            <a:avLst/>
            <a:gdLst/>
            <a:ahLst/>
            <a:cxnLst/>
            <a:rect l="0" t="0" r="r" b="b"/>
            <a:pathLst>
              <a:path w="1272" h="1317">
                <a:moveTo>
                  <a:pt x="919" y="1316"/>
                </a:moveTo>
                <a:lnTo>
                  <a:pt x="919" y="423"/>
                </a:lnTo>
                <a:lnTo>
                  <a:pt x="1271" y="423"/>
                </a:lnTo>
                <a:lnTo>
                  <a:pt x="636" y="0"/>
                </a:lnTo>
                <a:lnTo>
                  <a:pt x="0" y="423"/>
                </a:lnTo>
                <a:lnTo>
                  <a:pt x="353" y="423"/>
                </a:lnTo>
                <a:lnTo>
                  <a:pt x="353" y="1316"/>
                </a:lnTo>
                <a:lnTo>
                  <a:pt x="919" y="1316"/>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66" name="pole tekstowe 23"/>
          <p:cNvSpPr/>
          <p:nvPr/>
        </p:nvSpPr>
        <p:spPr>
          <a:xfrm>
            <a:off x="4214880" y="2478240"/>
            <a:ext cx="95400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3</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67" name="pole tekstowe 24"/>
          <p:cNvSpPr/>
          <p:nvPr/>
        </p:nvSpPr>
        <p:spPr>
          <a:xfrm>
            <a:off x="4238640" y="4057560"/>
            <a:ext cx="90504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3</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68" name="AutoShape 3"/>
          <p:cNvSpPr/>
          <p:nvPr/>
        </p:nvSpPr>
        <p:spPr>
          <a:xfrm>
            <a:off x="2068560" y="5357880"/>
            <a:ext cx="1255680" cy="471600"/>
          </a:xfrm>
          <a:custGeom>
            <a:avLst/>
            <a:gdLst/>
            <a:ahLst/>
            <a:cxnLst/>
            <a:rect l="0" t="0" r="r" b="b"/>
            <a:pathLst>
              <a:path w="3490" h="1312">
                <a:moveTo>
                  <a:pt x="2521" y="0"/>
                </a:moveTo>
                <a:lnTo>
                  <a:pt x="2521" y="876"/>
                </a:lnTo>
                <a:lnTo>
                  <a:pt x="3489" y="876"/>
                </a:lnTo>
                <a:lnTo>
                  <a:pt x="1745" y="1311"/>
                </a:lnTo>
                <a:lnTo>
                  <a:pt x="0" y="876"/>
                </a:lnTo>
                <a:lnTo>
                  <a:pt x="969" y="876"/>
                </a:lnTo>
                <a:lnTo>
                  <a:pt x="969" y="0"/>
                </a:lnTo>
                <a:lnTo>
                  <a:pt x="2521" y="0"/>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69" name="AutoShape 4"/>
          <p:cNvSpPr/>
          <p:nvPr/>
        </p:nvSpPr>
        <p:spPr>
          <a:xfrm>
            <a:off x="2068560" y="4649760"/>
            <a:ext cx="1255680" cy="473040"/>
          </a:xfrm>
          <a:custGeom>
            <a:avLst/>
            <a:gdLst/>
            <a:ahLst/>
            <a:cxnLst/>
            <a:rect l="0" t="0" r="r" b="b"/>
            <a:pathLst>
              <a:path w="3490" h="1316">
                <a:moveTo>
                  <a:pt x="2521" y="1315"/>
                </a:moveTo>
                <a:lnTo>
                  <a:pt x="2521" y="437"/>
                </a:lnTo>
                <a:lnTo>
                  <a:pt x="3489" y="437"/>
                </a:lnTo>
                <a:lnTo>
                  <a:pt x="1745" y="0"/>
                </a:lnTo>
                <a:lnTo>
                  <a:pt x="0" y="437"/>
                </a:lnTo>
                <a:lnTo>
                  <a:pt x="969" y="437"/>
                </a:lnTo>
                <a:lnTo>
                  <a:pt x="969" y="1315"/>
                </a:lnTo>
                <a:lnTo>
                  <a:pt x="2521" y="1315"/>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70" name="pole tekstowe 19"/>
          <p:cNvSpPr/>
          <p:nvPr/>
        </p:nvSpPr>
        <p:spPr>
          <a:xfrm>
            <a:off x="2311560" y="4245120"/>
            <a:ext cx="90324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1</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71" name="pole tekstowe 20"/>
          <p:cNvSpPr/>
          <p:nvPr/>
        </p:nvSpPr>
        <p:spPr>
          <a:xfrm>
            <a:off x="2382840" y="5783400"/>
            <a:ext cx="97488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1</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72" name="AutoShape 15"/>
          <p:cNvSpPr/>
          <p:nvPr/>
        </p:nvSpPr>
        <p:spPr>
          <a:xfrm>
            <a:off x="5027400" y="2089080"/>
            <a:ext cx="320760" cy="471600"/>
          </a:xfrm>
          <a:custGeom>
            <a:avLst/>
            <a:gdLst/>
            <a:ahLst/>
            <a:cxnLst/>
            <a:rect l="0" t="0" r="r" b="b"/>
            <a:pathLst>
              <a:path w="893" h="1312">
                <a:moveTo>
                  <a:pt x="645" y="1311"/>
                </a:moveTo>
                <a:lnTo>
                  <a:pt x="645" y="298"/>
                </a:lnTo>
                <a:lnTo>
                  <a:pt x="892" y="298"/>
                </a:lnTo>
                <a:lnTo>
                  <a:pt x="446" y="0"/>
                </a:lnTo>
                <a:lnTo>
                  <a:pt x="0" y="298"/>
                </a:lnTo>
                <a:lnTo>
                  <a:pt x="248" y="298"/>
                </a:lnTo>
                <a:lnTo>
                  <a:pt x="248" y="1311"/>
                </a:lnTo>
                <a:lnTo>
                  <a:pt x="645" y="1311"/>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73" name="AutoShape 16"/>
          <p:cNvSpPr/>
          <p:nvPr/>
        </p:nvSpPr>
        <p:spPr>
          <a:xfrm>
            <a:off x="5027400" y="2887560"/>
            <a:ext cx="320760" cy="471600"/>
          </a:xfrm>
          <a:custGeom>
            <a:avLst/>
            <a:gdLst/>
            <a:ahLst/>
            <a:cxnLst/>
            <a:rect l="0" t="0" r="r" b="b"/>
            <a:pathLst>
              <a:path w="893" h="1312">
                <a:moveTo>
                  <a:pt x="645" y="0"/>
                </a:moveTo>
                <a:lnTo>
                  <a:pt x="645" y="1013"/>
                </a:lnTo>
                <a:lnTo>
                  <a:pt x="892" y="1013"/>
                </a:lnTo>
                <a:lnTo>
                  <a:pt x="446" y="1311"/>
                </a:lnTo>
                <a:lnTo>
                  <a:pt x="0" y="1013"/>
                </a:lnTo>
                <a:lnTo>
                  <a:pt x="248" y="1013"/>
                </a:lnTo>
                <a:lnTo>
                  <a:pt x="248" y="0"/>
                </a:lnTo>
                <a:lnTo>
                  <a:pt x="645" y="0"/>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74" name="pole tekstowe 26"/>
          <p:cNvSpPr/>
          <p:nvPr/>
        </p:nvSpPr>
        <p:spPr>
          <a:xfrm>
            <a:off x="4786200" y="1687680"/>
            <a:ext cx="97020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4</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75" name="pole tekstowe 25"/>
          <p:cNvSpPr/>
          <p:nvPr/>
        </p:nvSpPr>
        <p:spPr>
          <a:xfrm>
            <a:off x="4857840" y="3309840"/>
            <a:ext cx="101736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4</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76" name="Rectangle 5"/>
          <p:cNvSpPr/>
          <p:nvPr/>
        </p:nvSpPr>
        <p:spPr>
          <a:xfrm>
            <a:off x="357120" y="5089680"/>
            <a:ext cx="5251680" cy="331560"/>
          </a:xfrm>
          <a:prstGeom prst="rect">
            <a:avLst/>
          </a:prstGeom>
          <a:solidFill>
            <a:srgbClr val="CCCCCC"/>
          </a:solidFill>
          <a:ln w="0">
            <a:noFill/>
          </a:ln>
        </p:spPr>
        <p:style>
          <a:lnRef idx="0">
            <a:scrgbClr r="0" g="0" b="0"/>
          </a:lnRef>
          <a:fillRef idx="0">
            <a:scrgbClr r="0" g="0" b="0"/>
          </a:fillRef>
          <a:effectRef idx="0">
            <a:scrgbClr r="0" g="0" b="0"/>
          </a:effectRef>
          <a:fontRef idx="minor"/>
        </p:style>
      </p:sp>
      <p:sp>
        <p:nvSpPr>
          <p:cNvPr id="377" name="AutoShape 9"/>
          <p:cNvSpPr/>
          <p:nvPr/>
        </p:nvSpPr>
        <p:spPr>
          <a:xfrm>
            <a:off x="3394080" y="3824280"/>
            <a:ext cx="798480" cy="471600"/>
          </a:xfrm>
          <a:custGeom>
            <a:avLst/>
            <a:gdLst/>
            <a:ahLst/>
            <a:cxnLst/>
            <a:rect l="0" t="0" r="r" b="b"/>
            <a:pathLst>
              <a:path w="2220" h="1312">
                <a:moveTo>
                  <a:pt x="1604" y="1311"/>
                </a:moveTo>
                <a:lnTo>
                  <a:pt x="1604" y="435"/>
                </a:lnTo>
                <a:lnTo>
                  <a:pt x="2219" y="435"/>
                </a:lnTo>
                <a:lnTo>
                  <a:pt x="1110" y="0"/>
                </a:lnTo>
                <a:lnTo>
                  <a:pt x="0" y="435"/>
                </a:lnTo>
                <a:lnTo>
                  <a:pt x="616" y="435"/>
                </a:lnTo>
                <a:lnTo>
                  <a:pt x="616" y="1311"/>
                </a:lnTo>
                <a:lnTo>
                  <a:pt x="1604" y="1311"/>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78" name="AutoShape 10"/>
          <p:cNvSpPr/>
          <p:nvPr/>
        </p:nvSpPr>
        <p:spPr>
          <a:xfrm>
            <a:off x="3392640" y="4618080"/>
            <a:ext cx="799920" cy="473040"/>
          </a:xfrm>
          <a:custGeom>
            <a:avLst/>
            <a:gdLst/>
            <a:ahLst/>
            <a:cxnLst/>
            <a:rect l="0" t="0" r="r" b="b"/>
            <a:pathLst>
              <a:path w="2224" h="1316">
                <a:moveTo>
                  <a:pt x="1606" y="0"/>
                </a:moveTo>
                <a:lnTo>
                  <a:pt x="1606" y="878"/>
                </a:lnTo>
                <a:lnTo>
                  <a:pt x="2223" y="878"/>
                </a:lnTo>
                <a:lnTo>
                  <a:pt x="1112" y="1315"/>
                </a:lnTo>
                <a:lnTo>
                  <a:pt x="0" y="878"/>
                </a:lnTo>
                <a:lnTo>
                  <a:pt x="618" y="878"/>
                </a:lnTo>
                <a:lnTo>
                  <a:pt x="618" y="0"/>
                </a:lnTo>
                <a:lnTo>
                  <a:pt x="1606" y="0"/>
                </a:lnTo>
              </a:path>
            </a:pathLst>
          </a:custGeom>
          <a:solidFill>
            <a:srgbClr val="FF6633"/>
          </a:solidFill>
          <a:ln w="0">
            <a:noFill/>
          </a:ln>
        </p:spPr>
        <p:style>
          <a:lnRef idx="0">
            <a:scrgbClr r="0" g="0" b="0"/>
          </a:lnRef>
          <a:fillRef idx="0">
            <a:scrgbClr r="0" g="0" b="0"/>
          </a:fillRef>
          <a:effectRef idx="0">
            <a:scrgbClr r="0" g="0" b="0"/>
          </a:effectRef>
          <a:fontRef idx="minor"/>
        </p:style>
      </p:sp>
      <p:sp>
        <p:nvSpPr>
          <p:cNvPr id="379" name="pole tekstowe 22"/>
          <p:cNvSpPr/>
          <p:nvPr/>
        </p:nvSpPr>
        <p:spPr>
          <a:xfrm>
            <a:off x="3490920" y="4994280"/>
            <a:ext cx="93816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2</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80" name="pole tekstowe 21"/>
          <p:cNvSpPr/>
          <p:nvPr/>
        </p:nvSpPr>
        <p:spPr>
          <a:xfrm>
            <a:off x="3419640" y="3413160"/>
            <a:ext cx="93816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2</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p:sp>
        <p:nvSpPr>
          <p:cNvPr id="381" name="AutoShape 8"/>
          <p:cNvSpPr/>
          <p:nvPr/>
        </p:nvSpPr>
        <p:spPr>
          <a:xfrm>
            <a:off x="431640" y="5388120"/>
            <a:ext cx="1635120" cy="406080"/>
          </a:xfrm>
          <a:custGeom>
            <a:avLst/>
            <a:gdLst/>
            <a:ahLst/>
            <a:cxnLst/>
            <a:rect l="0" t="0" r="r" b="b"/>
            <a:pathLst>
              <a:path w="4544" h="1130">
                <a:moveTo>
                  <a:pt x="3787" y="1129"/>
                </a:moveTo>
                <a:lnTo>
                  <a:pt x="3787" y="728"/>
                </a:lnTo>
                <a:lnTo>
                  <a:pt x="4543" y="728"/>
                </a:lnTo>
                <a:lnTo>
                  <a:pt x="2272" y="0"/>
                </a:lnTo>
                <a:lnTo>
                  <a:pt x="0" y="728"/>
                </a:lnTo>
                <a:lnTo>
                  <a:pt x="757" y="728"/>
                </a:lnTo>
                <a:lnTo>
                  <a:pt x="757" y="1129"/>
                </a:lnTo>
                <a:lnTo>
                  <a:pt x="3787" y="1129"/>
                </a:lnTo>
              </a:path>
            </a:pathLst>
          </a:custGeom>
          <a:solidFill>
            <a:srgbClr val="FF3333"/>
          </a:solidFill>
          <a:ln w="0">
            <a:noFill/>
          </a:ln>
        </p:spPr>
        <p:style>
          <a:lnRef idx="0">
            <a:scrgbClr r="0" g="0" b="0"/>
          </a:lnRef>
          <a:fillRef idx="0">
            <a:scrgbClr r="0" g="0" b="0"/>
          </a:fillRef>
          <a:effectRef idx="0">
            <a:scrgbClr r="0" g="0" b="0"/>
          </a:effectRef>
          <a:fontRef idx="minor"/>
        </p:style>
      </p:sp>
      <p:sp>
        <p:nvSpPr>
          <p:cNvPr id="382" name="pole tekstowe 18"/>
          <p:cNvSpPr/>
          <p:nvPr/>
        </p:nvSpPr>
        <p:spPr>
          <a:xfrm>
            <a:off x="380880" y="4976640"/>
            <a:ext cx="976320" cy="5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az-Cyrl-AZ" sz="2800" b="1" strike="noStrike" spc="-1">
                <a:solidFill>
                  <a:srgbClr val="000000"/>
                </a:solidFill>
                <a:latin typeface="Arial"/>
                <a:ea typeface="Arial"/>
              </a:rPr>
              <a:t>б</a:t>
            </a:r>
            <a:r>
              <a:rPr lang="pl-PL" sz="2800" b="1" strike="noStrike" spc="-1">
                <a:solidFill>
                  <a:srgbClr val="000000"/>
                </a:solidFill>
                <a:latin typeface="Arial"/>
                <a:ea typeface="Arial"/>
              </a:rPr>
              <a:t>T</a:t>
            </a:r>
            <a:r>
              <a:rPr lang="pl-PL" sz="2800" b="1" strike="noStrike" spc="-1" baseline="-25000">
                <a:solidFill>
                  <a:srgbClr val="000000"/>
                </a:solidFill>
                <a:latin typeface="Arial"/>
                <a:ea typeface="Arial"/>
              </a:rPr>
              <a:t>G</a:t>
            </a:r>
            <a:r>
              <a:rPr lang="pl-PL" sz="2800" b="1" strike="noStrike" spc="-1" baseline="30000">
                <a:solidFill>
                  <a:srgbClr val="000000"/>
                </a:solidFill>
                <a:latin typeface="Arial"/>
                <a:ea typeface="Arial"/>
              </a:rPr>
              <a:t>4</a:t>
            </a:r>
            <a:endParaRPr lang="pl-PL" sz="2800" b="0" strike="noStrike" spc="-1">
              <a:solidFill>
                <a:srgbClr val="FFFFFF"/>
              </a:solidFill>
              <a:latin typeface="Calibri"/>
            </a:endParaRPr>
          </a:p>
        </p:txBody>
      </p:sp>
      <mc:AlternateContent xmlns:mc="http://schemas.openxmlformats.org/markup-compatibility/2006" xmlns:a14="http://schemas.microsoft.com/office/drawing/2010/main">
        <mc:Choice Requires="a14">
          <p:sp>
            <p:nvSpPr>
              <p:cNvPr id="383" name="Object 3"/>
              <p:cNvSpPr txBox="1"/>
              <p:nvPr/>
            </p:nvSpPr>
            <p:spPr>
              <a:xfrm>
                <a:off x="5869080" y="5000760"/>
                <a:ext cx="2774880" cy="5713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2</m:t>
                      </m:r>
                      <m:sSubSup>
                        <m:sSubSupPr>
                          <m:ctrlPr>
                            <a:rPr i="1">
                              <a:latin typeface="Cambria Math"/>
                            </a:rPr>
                          </m:ctrlPr>
                        </m:sSubSupPr>
                        <m:e>
                          <m:r>
                            <a:rPr>
                              <a:latin typeface="Cambria Math"/>
                            </a:rPr>
                            <m:t>𝜎</m:t>
                          </m:r>
                          <m:r>
                            <a:rPr>
                              <a:latin typeface="Cambria Math"/>
                            </a:rPr>
                            <m:t>𝑇</m:t>
                          </m:r>
                        </m:e>
                        <m:sub>
                          <m:r>
                            <a:rPr>
                              <a:latin typeface="Cambria Math"/>
                            </a:rPr>
                            <m:t>1</m:t>
                          </m:r>
                        </m:sub>
                        <m:sup>
                          <m:r>
                            <a:rPr>
                              <a:latin typeface="Cambria Math"/>
                            </a:rPr>
                            <m:t>4</m:t>
                          </m:r>
                        </m:sup>
                      </m:sSubSup>
                      <m:r>
                        <a:rPr>
                          <a:latin typeface="Cambria Math"/>
                        </a:rPr>
                        <m:t>=</m:t>
                      </m:r>
                      <m:sSubSup>
                        <m:sSubSupPr>
                          <m:ctrlPr>
                            <a:rPr i="1">
                              <a:latin typeface="Cambria Math"/>
                            </a:rPr>
                          </m:ctrlPr>
                        </m:sSubSupPr>
                        <m:e>
                          <m:r>
                            <a:rPr>
                              <a:latin typeface="Cambria Math"/>
                            </a:rPr>
                            <m:t>𝜎</m:t>
                          </m:r>
                          <m:r>
                            <a:rPr>
                              <a:latin typeface="Cambria Math"/>
                            </a:rPr>
                            <m:t>𝑇</m:t>
                          </m:r>
                        </m:e>
                        <m:sub>
                          <m:r>
                            <a:rPr>
                              <a:latin typeface="Cambria Math"/>
                            </a:rPr>
                            <m:t>𝐺</m:t>
                          </m:r>
                        </m:sub>
                        <m:sup>
                          <m:r>
                            <a:rPr>
                              <a:latin typeface="Cambria Math"/>
                            </a:rPr>
                            <m:t>4</m:t>
                          </m:r>
                        </m:sup>
                      </m:sSubSup>
                      <m:r>
                        <a:rPr>
                          <a:latin typeface="Cambria Math"/>
                        </a:rPr>
                        <m:t>+</m:t>
                      </m:r>
                      <m:sSubSup>
                        <m:sSubSupPr>
                          <m:ctrlPr>
                            <a:rPr i="1">
                              <a:latin typeface="Cambria Math"/>
                            </a:rPr>
                          </m:ctrlPr>
                        </m:sSubSupPr>
                        <m:e>
                          <m:r>
                            <a:rPr>
                              <a:latin typeface="Cambria Math"/>
                            </a:rPr>
                            <m:t>𝜎</m:t>
                          </m:r>
                          <m:r>
                            <a:rPr>
                              <a:latin typeface="Cambria Math"/>
                            </a:rPr>
                            <m:t>𝑇</m:t>
                          </m:r>
                        </m:e>
                        <m:sub>
                          <m:r>
                            <a:rPr>
                              <a:latin typeface="Cambria Math"/>
                            </a:rPr>
                            <m:t>2</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384" name="Object 4"/>
              <p:cNvSpPr txBox="1"/>
              <p:nvPr/>
            </p:nvSpPr>
            <p:spPr>
              <a:xfrm>
                <a:off x="5869080" y="4143240"/>
                <a:ext cx="2774880" cy="5716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2</m:t>
                      </m:r>
                      <m:sSubSup>
                        <m:sSubSupPr>
                          <m:ctrlPr>
                            <a:rPr i="1">
                              <a:latin typeface="Cambria Math"/>
                            </a:rPr>
                          </m:ctrlPr>
                        </m:sSubSupPr>
                        <m:e>
                          <m:r>
                            <a:rPr>
                              <a:latin typeface="Cambria Math"/>
                            </a:rPr>
                            <m:t>𝜎</m:t>
                          </m:r>
                          <m:r>
                            <a:rPr>
                              <a:latin typeface="Cambria Math"/>
                            </a:rPr>
                            <m:t>𝑇</m:t>
                          </m:r>
                        </m:e>
                        <m:sub>
                          <m:r>
                            <a:rPr>
                              <a:latin typeface="Cambria Math"/>
                            </a:rPr>
                            <m:t>2</m:t>
                          </m:r>
                        </m:sub>
                        <m:sup>
                          <m:r>
                            <a:rPr>
                              <a:latin typeface="Cambria Math"/>
                            </a:rPr>
                            <m:t>4</m:t>
                          </m:r>
                        </m:sup>
                      </m:sSubSup>
                      <m:r>
                        <a:rPr>
                          <a:latin typeface="Cambria Math"/>
                        </a:rPr>
                        <m:t>=</m:t>
                      </m:r>
                      <m:sSubSup>
                        <m:sSubSupPr>
                          <m:ctrlPr>
                            <a:rPr i="1">
                              <a:latin typeface="Cambria Math"/>
                            </a:rPr>
                          </m:ctrlPr>
                        </m:sSubSupPr>
                        <m:e>
                          <m:r>
                            <a:rPr>
                              <a:latin typeface="Cambria Math"/>
                            </a:rPr>
                            <m:t>𝜎</m:t>
                          </m:r>
                          <m:r>
                            <a:rPr>
                              <a:latin typeface="Cambria Math"/>
                            </a:rPr>
                            <m:t>𝑇</m:t>
                          </m:r>
                        </m:e>
                        <m:sub>
                          <m:r>
                            <a:rPr>
                              <a:latin typeface="Cambria Math"/>
                            </a:rPr>
                            <m:t>1</m:t>
                          </m:r>
                        </m:sub>
                        <m:sup>
                          <m:r>
                            <a:rPr>
                              <a:latin typeface="Cambria Math"/>
                            </a:rPr>
                            <m:t>4</m:t>
                          </m:r>
                        </m:sup>
                      </m:sSubSup>
                      <m:r>
                        <a:rPr>
                          <a:latin typeface="Cambria Math"/>
                        </a:rPr>
                        <m:t>+</m:t>
                      </m:r>
                      <m:sSubSup>
                        <m:sSubSupPr>
                          <m:ctrlPr>
                            <a:rPr i="1">
                              <a:latin typeface="Cambria Math"/>
                            </a:rPr>
                          </m:ctrlPr>
                        </m:sSubSupPr>
                        <m:e>
                          <m:r>
                            <a:rPr>
                              <a:latin typeface="Cambria Math"/>
                            </a:rPr>
                            <m:t>𝜎</m:t>
                          </m:r>
                          <m:r>
                            <a:rPr>
                              <a:latin typeface="Cambria Math"/>
                            </a:rPr>
                            <m:t>𝑇</m:t>
                          </m:r>
                        </m:e>
                        <m:sub>
                          <m:r>
                            <a:rPr>
                              <a:latin typeface="Cambria Math"/>
                            </a:rPr>
                            <m:t>3</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385" name="Object 5"/>
              <p:cNvSpPr txBox="1"/>
              <p:nvPr/>
            </p:nvSpPr>
            <p:spPr>
              <a:xfrm>
                <a:off x="5869080" y="3286080"/>
                <a:ext cx="2774880" cy="5716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2</m:t>
                      </m:r>
                      <m:sSubSup>
                        <m:sSubSupPr>
                          <m:ctrlPr>
                            <a:rPr i="1">
                              <a:latin typeface="Cambria Math"/>
                            </a:rPr>
                          </m:ctrlPr>
                        </m:sSubSupPr>
                        <m:e>
                          <m:r>
                            <a:rPr>
                              <a:latin typeface="Cambria Math"/>
                            </a:rPr>
                            <m:t>𝜎</m:t>
                          </m:r>
                          <m:r>
                            <a:rPr>
                              <a:latin typeface="Cambria Math"/>
                            </a:rPr>
                            <m:t>𝑇</m:t>
                          </m:r>
                        </m:e>
                        <m:sub>
                          <m:r>
                            <a:rPr>
                              <a:latin typeface="Cambria Math"/>
                            </a:rPr>
                            <m:t>3</m:t>
                          </m:r>
                        </m:sub>
                        <m:sup>
                          <m:r>
                            <a:rPr>
                              <a:latin typeface="Cambria Math"/>
                            </a:rPr>
                            <m:t>4</m:t>
                          </m:r>
                        </m:sup>
                      </m:sSubSup>
                      <m:r>
                        <a:rPr>
                          <a:latin typeface="Cambria Math"/>
                        </a:rPr>
                        <m:t>=</m:t>
                      </m:r>
                      <m:sSubSup>
                        <m:sSubSupPr>
                          <m:ctrlPr>
                            <a:rPr i="1">
                              <a:latin typeface="Cambria Math"/>
                            </a:rPr>
                          </m:ctrlPr>
                        </m:sSubSupPr>
                        <m:e>
                          <m:r>
                            <a:rPr>
                              <a:latin typeface="Cambria Math"/>
                            </a:rPr>
                            <m:t>𝜎</m:t>
                          </m:r>
                          <m:r>
                            <a:rPr>
                              <a:latin typeface="Cambria Math"/>
                            </a:rPr>
                            <m:t>𝑇</m:t>
                          </m:r>
                        </m:e>
                        <m:sub>
                          <m:r>
                            <a:rPr>
                              <a:latin typeface="Cambria Math"/>
                            </a:rPr>
                            <m:t>2</m:t>
                          </m:r>
                        </m:sub>
                        <m:sup>
                          <m:r>
                            <a:rPr>
                              <a:latin typeface="Cambria Math"/>
                            </a:rPr>
                            <m:t>4</m:t>
                          </m:r>
                        </m:sup>
                      </m:sSubSup>
                      <m:r>
                        <a:rPr>
                          <a:latin typeface="Cambria Math"/>
                        </a:rPr>
                        <m:t>+</m:t>
                      </m:r>
                      <m:sSubSup>
                        <m:sSubSupPr>
                          <m:ctrlPr>
                            <a:rPr i="1">
                              <a:latin typeface="Cambria Math"/>
                            </a:rPr>
                          </m:ctrlPr>
                        </m:sSubSupPr>
                        <m:e>
                          <m:r>
                            <a:rPr>
                              <a:latin typeface="Cambria Math"/>
                            </a:rPr>
                            <m:t>𝜎</m:t>
                          </m:r>
                          <m:r>
                            <a:rPr>
                              <a:latin typeface="Cambria Math"/>
                            </a:rPr>
                            <m:t>𝑇</m:t>
                          </m:r>
                        </m:e>
                        <m:sub>
                          <m:r>
                            <a:rPr>
                              <a:latin typeface="Cambria Math"/>
                            </a:rPr>
                            <m:t>4</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386" name="Object 6"/>
              <p:cNvSpPr txBox="1"/>
              <p:nvPr/>
            </p:nvSpPr>
            <p:spPr>
              <a:xfrm>
                <a:off x="5869080" y="1585800"/>
                <a:ext cx="2020680" cy="54144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2</m:t>
                      </m:r>
                      <m:sSubSup>
                        <m:sSubSupPr>
                          <m:ctrlPr>
                            <a:rPr i="1">
                              <a:latin typeface="Cambria Math"/>
                            </a:rPr>
                          </m:ctrlPr>
                        </m:sSubSupPr>
                        <m:e>
                          <m:r>
                            <a:rPr>
                              <a:latin typeface="Cambria Math"/>
                            </a:rPr>
                            <m:t>𝜎</m:t>
                          </m:r>
                          <m:r>
                            <a:rPr>
                              <a:latin typeface="Cambria Math"/>
                            </a:rPr>
                            <m:t>𝑇</m:t>
                          </m:r>
                        </m:e>
                        <m:sub>
                          <m:r>
                            <a:rPr>
                              <a:latin typeface="Cambria Math"/>
                            </a:rPr>
                            <m:t>𝑁</m:t>
                          </m:r>
                        </m:sub>
                        <m:sup>
                          <m:r>
                            <a:rPr>
                              <a:latin typeface="Cambria Math"/>
                            </a:rPr>
                            <m:t>4</m:t>
                          </m:r>
                        </m:sup>
                      </m:sSubSup>
                      <m:r>
                        <a:rPr>
                          <a:latin typeface="Cambria Math"/>
                        </a:rPr>
                        <m:t>=</m:t>
                      </m:r>
                      <m:sSubSup>
                        <m:sSubSupPr>
                          <m:ctrlPr>
                            <a:rPr i="1">
                              <a:latin typeface="Cambria Math"/>
                            </a:rPr>
                          </m:ctrlPr>
                        </m:sSubSupPr>
                        <m:e>
                          <m:r>
                            <a:rPr>
                              <a:latin typeface="Cambria Math"/>
                            </a:rPr>
                            <m:t>𝜎</m:t>
                          </m:r>
                          <m:r>
                            <a:rPr>
                              <a:latin typeface="Cambria Math"/>
                            </a:rPr>
                            <m:t>𝑇</m:t>
                          </m:r>
                        </m:e>
                        <m:sub>
                          <m:r>
                            <a:rPr>
                              <a:latin typeface="Cambria Math"/>
                            </a:rPr>
                            <m:t>𝑁</m:t>
                          </m:r>
                          <m:r>
                            <a:rPr>
                              <a:latin typeface="Cambria Math"/>
                            </a:rPr>
                            <m:t>−1</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wipe(left)">
                                      <p:cBhvr additive="repl">
                                        <p:cTn id="7" dur="5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wipe(left)">
                                      <p:cBhvr additive="repl">
                                        <p:cTn id="12" dur="500"/>
                                        <p:tgtEl>
                                          <p:spTgt spid="3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5"/>
                                        </p:tgtEl>
                                        <p:attrNameLst>
                                          <p:attrName>style.visibility</p:attrName>
                                        </p:attrNameLst>
                                      </p:cBhvr>
                                      <p:to>
                                        <p:strVal val="visible"/>
                                      </p:to>
                                    </p:set>
                                    <p:animEffect transition="in" filter="wipe(left)">
                                      <p:cBhvr additive="repl">
                                        <p:cTn id="17" dur="500"/>
                                        <p:tgtEl>
                                          <p:spTgt spid="3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
                                        </p:tgtEl>
                                        <p:attrNameLst>
                                          <p:attrName>style.visibility</p:attrName>
                                        </p:attrNameLst>
                                      </p:cBhvr>
                                      <p:to>
                                        <p:strVal val="visible"/>
                                      </p:to>
                                    </p:set>
                                    <p:animEffect transition="in" filter="wipe(left)">
                                      <p:cBhvr additive="repl">
                                        <p:cTn id="22"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laceHolder 1"/>
          <p:cNvSpPr>
            <a:spLocks noGrp="1"/>
          </p:cNvSpPr>
          <p:nvPr>
            <p:ph type="title"/>
          </p:nvPr>
        </p:nvSpPr>
        <p:spPr>
          <a:xfrm>
            <a:off x="671040" y="21384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Model warstwowy</a:t>
            </a:r>
            <a:endParaRPr lang="pl-PL" sz="3200" b="0" strike="noStrike" spc="-1">
              <a:solidFill>
                <a:srgbClr val="000000"/>
              </a:solidFill>
              <a:latin typeface="Arial"/>
            </a:endParaRPr>
          </a:p>
        </p:txBody>
      </p:sp>
      <mc:AlternateContent xmlns:mc="http://schemas.openxmlformats.org/markup-compatibility/2006" xmlns:a14="http://schemas.microsoft.com/office/drawing/2010/main">
        <mc:Choice Requires="a14">
          <p:sp>
            <p:nvSpPr>
              <p:cNvPr id="388" name="Object 3"/>
              <p:cNvSpPr txBox="1"/>
              <p:nvPr/>
            </p:nvSpPr>
            <p:spPr>
              <a:xfrm>
                <a:off x="571680" y="4786200"/>
                <a:ext cx="1699920" cy="4413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2</m:t>
                      </m:r>
                      <m:sSubSup>
                        <m:sSubSupPr>
                          <m:ctrlPr>
                            <a:rPr i="1">
                              <a:latin typeface="Cambria Math"/>
                            </a:rPr>
                          </m:ctrlPr>
                        </m:sSubSupPr>
                        <m:e>
                          <m:r>
                            <a:rPr>
                              <a:latin typeface="Cambria Math"/>
                            </a:rPr>
                            <m:t>𝑇</m:t>
                          </m:r>
                        </m:e>
                        <m:sub>
                          <m:r>
                            <a:rPr>
                              <a:latin typeface="Cambria Math"/>
                            </a:rPr>
                            <m:t>1</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𝐺</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2</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389" name="Object 4"/>
              <p:cNvSpPr txBox="1"/>
              <p:nvPr/>
            </p:nvSpPr>
            <p:spPr>
              <a:xfrm>
                <a:off x="571680" y="4033800"/>
                <a:ext cx="1699920" cy="4413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2</m:t>
                      </m:r>
                      <m:sSubSup>
                        <m:sSubSupPr>
                          <m:ctrlPr>
                            <a:rPr i="1">
                              <a:latin typeface="Cambria Math"/>
                            </a:rPr>
                          </m:ctrlPr>
                        </m:sSubSupPr>
                        <m:e>
                          <m:r>
                            <a:rPr>
                              <a:latin typeface="Cambria Math"/>
                            </a:rPr>
                            <m:t>𝑇</m:t>
                          </m:r>
                        </m:e>
                        <m:sub>
                          <m:r>
                            <a:rPr>
                              <a:latin typeface="Cambria Math"/>
                            </a:rPr>
                            <m:t>2</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1</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3</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390" name="Object 5"/>
              <p:cNvSpPr txBox="1"/>
              <p:nvPr/>
            </p:nvSpPr>
            <p:spPr>
              <a:xfrm>
                <a:off x="571680" y="2100240"/>
                <a:ext cx="2003400" cy="41904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2</m:t>
                      </m:r>
                      <m:sSubSup>
                        <m:sSubSupPr>
                          <m:ctrlPr>
                            <a:rPr i="1">
                              <a:latin typeface="Cambria Math"/>
                            </a:rPr>
                          </m:ctrlPr>
                        </m:sSubSupPr>
                        <m:e>
                          <m:r>
                            <a:rPr>
                              <a:latin typeface="Cambria Math"/>
                            </a:rPr>
                            <m:t>𝑇</m:t>
                          </m:r>
                        </m:e>
                        <m:sub>
                          <m:r>
                            <a:rPr>
                              <a:latin typeface="Cambria Math"/>
                            </a:rPr>
                            <m:t>𝑁</m:t>
                          </m:r>
                          <m:r>
                            <a:rPr>
                              <a:latin typeface="Cambria Math"/>
                            </a:rPr>
                            <m:t>−1</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𝑁</m:t>
                          </m:r>
                          <m:r>
                            <a:rPr>
                              <a:latin typeface="Cambria Math"/>
                            </a:rPr>
                            <m:t>−2</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𝑁</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391" name="Object 6"/>
              <p:cNvSpPr txBox="1"/>
              <p:nvPr/>
            </p:nvSpPr>
            <p:spPr>
              <a:xfrm>
                <a:off x="571680" y="1371600"/>
                <a:ext cx="1257120" cy="41760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2</m:t>
                      </m:r>
                      <m:sSubSup>
                        <m:sSubSupPr>
                          <m:ctrlPr>
                            <a:rPr i="1">
                              <a:latin typeface="Cambria Math"/>
                            </a:rPr>
                          </m:ctrlPr>
                        </m:sSubSupPr>
                        <m:e>
                          <m:r>
                            <a:rPr>
                              <a:latin typeface="Cambria Math"/>
                            </a:rPr>
                            <m:t>𝑇</m:t>
                          </m:r>
                        </m:e>
                        <m:sub>
                          <m:r>
                            <a:rPr>
                              <a:latin typeface="Cambria Math"/>
                            </a:rPr>
                            <m:t>𝑁</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𝑁</m:t>
                          </m:r>
                          <m:r>
                            <a:rPr>
                              <a:latin typeface="Cambria Math"/>
                            </a:rPr>
                            <m:t>−1</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p:sp>
        <p:nvSpPr>
          <p:cNvPr id="392" name="Nawias klamrowy otwierający 31"/>
          <p:cNvSpPr/>
          <p:nvPr/>
        </p:nvSpPr>
        <p:spPr>
          <a:xfrm>
            <a:off x="142920" y="1214280"/>
            <a:ext cx="357120" cy="4214880"/>
          </a:xfrm>
          <a:custGeom>
            <a:avLst/>
            <a:gdLst/>
            <a:ahLst/>
            <a:cxnLst/>
            <a:rect l="0" t="0" r="r" b="b"/>
            <a:pathLst>
              <a:path w="994" h="11710">
                <a:moveTo>
                  <a:pt x="993" y="0"/>
                </a:moveTo>
                <a:cubicBezTo>
                  <a:pt x="744" y="0"/>
                  <a:pt x="496" y="41"/>
                  <a:pt x="496" y="82"/>
                </a:cubicBezTo>
                <a:lnTo>
                  <a:pt x="496" y="5813"/>
                </a:lnTo>
                <a:cubicBezTo>
                  <a:pt x="496" y="5855"/>
                  <a:pt x="248" y="5896"/>
                  <a:pt x="0" y="5896"/>
                </a:cubicBezTo>
                <a:cubicBezTo>
                  <a:pt x="248" y="5896"/>
                  <a:pt x="496" y="5938"/>
                  <a:pt x="496" y="5979"/>
                </a:cubicBezTo>
                <a:lnTo>
                  <a:pt x="496" y="11626"/>
                </a:lnTo>
                <a:cubicBezTo>
                  <a:pt x="496" y="11667"/>
                  <a:pt x="744" y="11709"/>
                  <a:pt x="993" y="11709"/>
                </a:cubicBezTo>
              </a:path>
            </a:pathLst>
          </a:custGeom>
          <a:noFill/>
          <a:ln w="9360" cap="sq">
            <a:solidFill>
              <a:srgbClr val="000000"/>
            </a:solidFill>
            <a:miter/>
          </a:ln>
        </p:spPr>
        <p:style>
          <a:lnRef idx="0">
            <a:scrgbClr r="0" g="0" b="0"/>
          </a:lnRef>
          <a:fillRef idx="0">
            <a:scrgbClr r="0" g="0" b="0"/>
          </a:fillRef>
          <a:effectRef idx="0">
            <a:scrgbClr r="0" g="0" b="0"/>
          </a:effectRef>
          <a:fontRef idx="minor"/>
        </p:style>
      </p:sp>
      <mc:AlternateContent xmlns:mc="http://schemas.openxmlformats.org/markup-compatibility/2006" xmlns:a14="http://schemas.microsoft.com/office/drawing/2010/main">
        <mc:Choice Requires="a14">
          <p:sp>
            <p:nvSpPr>
              <p:cNvPr id="393" name="Object 7"/>
              <p:cNvSpPr txBox="1"/>
              <p:nvPr/>
            </p:nvSpPr>
            <p:spPr>
              <a:xfrm>
                <a:off x="3787920" y="4786200"/>
                <a:ext cx="3028680" cy="441360"/>
              </a:xfrm>
              <a:prstGeom prst="rect">
                <a:avLst/>
              </a:prstGeom>
            </p:spPr>
            <p:txBody>
              <a:bodyPr/>
              <a:lstStyle/>
              <a:p>
                <a:pPr/>
                <a14:m>
                  <m:oMathPara xmlns:m="http://schemas.openxmlformats.org/officeDocument/2006/math">
                    <m:oMathParaPr>
                      <m:jc m:val="centerGroup"/>
                    </m:oMathParaPr>
                    <m:oMath xmlns:m="http://schemas.openxmlformats.org/officeDocument/2006/math">
                      <m:sSubSup>
                        <m:sSubSupPr>
                          <m:ctrlPr>
                            <a:rPr i="1">
                              <a:latin typeface="Cambria Math"/>
                            </a:rPr>
                          </m:ctrlPr>
                        </m:sSubSupPr>
                        <m:e>
                          <m:r>
                            <a:rPr>
                              <a:latin typeface="Cambria Math"/>
                            </a:rPr>
                            <m:t>𝑇</m:t>
                          </m:r>
                        </m:e>
                        <m:sub>
                          <m:r>
                            <a:rPr>
                              <a:latin typeface="Cambria Math"/>
                            </a:rPr>
                            <m:t>𝐺</m:t>
                          </m:r>
                        </m:sub>
                        <m:sup>
                          <m:r>
                            <a:rPr>
                              <a:latin typeface="Cambria Math"/>
                            </a:rPr>
                            <m:t>4</m:t>
                          </m:r>
                        </m:sup>
                      </m:sSubSup>
                      <m:r>
                        <a:rPr>
                          <a:latin typeface="Cambria Math"/>
                        </a:rPr>
                        <m:t>=2</m:t>
                      </m:r>
                      <m:sSubSup>
                        <m:sSubSupPr>
                          <m:ctrlPr>
                            <a:rPr i="1">
                              <a:latin typeface="Cambria Math"/>
                            </a:rPr>
                          </m:ctrlPr>
                        </m:sSubSupPr>
                        <m:e>
                          <m:r>
                            <a:rPr>
                              <a:latin typeface="Cambria Math"/>
                            </a:rPr>
                            <m:t>𝑇</m:t>
                          </m:r>
                        </m:e>
                        <m:sub>
                          <m:r>
                            <a:rPr>
                              <a:latin typeface="Cambria Math"/>
                            </a:rPr>
                            <m:t>1</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2</m:t>
                          </m:r>
                        </m:sub>
                        <m:sup>
                          <m:r>
                            <a:rPr>
                              <a:latin typeface="Cambria Math"/>
                            </a:rPr>
                            <m:t>4</m:t>
                          </m:r>
                        </m:sup>
                      </m:sSubSup>
                      <m:r>
                        <a:rPr>
                          <a:latin typeface="Cambria Math"/>
                        </a:rPr>
                        <m:t>=(</m:t>
                      </m:r>
                      <m:r>
                        <a:rPr>
                          <a:latin typeface="Cambria Math"/>
                        </a:rPr>
                        <m:t>𝑁</m:t>
                      </m:r>
                      <m:r>
                        <a:rPr>
                          <a:latin typeface="Cambria Math"/>
                        </a:rPr>
                        <m:t>+1)</m:t>
                      </m:r>
                      <m:sSubSup>
                        <m:sSubSupPr>
                          <m:ctrlPr>
                            <a:rPr i="1">
                              <a:latin typeface="Cambria Math"/>
                            </a:rPr>
                          </m:ctrlPr>
                        </m:sSubSupPr>
                        <m:e>
                          <m:r>
                            <a:rPr>
                              <a:latin typeface="Cambria Math"/>
                            </a:rPr>
                            <m:t>𝑇</m:t>
                          </m:r>
                        </m:e>
                        <m:sub>
                          <m:r>
                            <a:rPr>
                              <a:latin typeface="Cambria Math"/>
                            </a:rPr>
                            <m:t>𝑁</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394" name="Object 8"/>
              <p:cNvSpPr txBox="1"/>
              <p:nvPr/>
            </p:nvSpPr>
            <p:spPr>
              <a:xfrm>
                <a:off x="3787920" y="4033800"/>
                <a:ext cx="2493720" cy="441360"/>
              </a:xfrm>
              <a:prstGeom prst="rect">
                <a:avLst/>
              </a:prstGeom>
            </p:spPr>
            <p:txBody>
              <a:bodyPr/>
              <a:lstStyle/>
              <a:p>
                <a:pPr/>
                <a14:m>
                  <m:oMathPara xmlns:m="http://schemas.openxmlformats.org/officeDocument/2006/math">
                    <m:oMathParaPr>
                      <m:jc m:val="centerGroup"/>
                    </m:oMathParaPr>
                    <m:oMath xmlns:m="http://schemas.openxmlformats.org/officeDocument/2006/math">
                      <m:sSubSup>
                        <m:sSubSupPr>
                          <m:ctrlPr>
                            <a:rPr i="1">
                              <a:latin typeface="Cambria Math"/>
                            </a:rPr>
                          </m:ctrlPr>
                        </m:sSubSupPr>
                        <m:e>
                          <m:r>
                            <a:rPr>
                              <a:latin typeface="Cambria Math"/>
                            </a:rPr>
                            <m:t>𝑇</m:t>
                          </m:r>
                        </m:e>
                        <m:sub>
                          <m:r>
                            <a:rPr>
                              <a:latin typeface="Cambria Math"/>
                            </a:rPr>
                            <m:t>1</m:t>
                          </m:r>
                        </m:sub>
                        <m:sup>
                          <m:r>
                            <a:rPr>
                              <a:latin typeface="Cambria Math"/>
                            </a:rPr>
                            <m:t>4</m:t>
                          </m:r>
                        </m:sup>
                      </m:sSubSup>
                      <m:r>
                        <a:rPr>
                          <a:latin typeface="Cambria Math"/>
                        </a:rPr>
                        <m:t>=2</m:t>
                      </m:r>
                      <m:sSubSup>
                        <m:sSubSupPr>
                          <m:ctrlPr>
                            <a:rPr i="1">
                              <a:latin typeface="Cambria Math"/>
                            </a:rPr>
                          </m:ctrlPr>
                        </m:sSubSupPr>
                        <m:e>
                          <m:r>
                            <a:rPr>
                              <a:latin typeface="Cambria Math"/>
                            </a:rPr>
                            <m:t>𝑇</m:t>
                          </m:r>
                        </m:e>
                        <m:sub>
                          <m:r>
                            <a:rPr>
                              <a:latin typeface="Cambria Math"/>
                            </a:rPr>
                            <m:t>2</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3</m:t>
                          </m:r>
                        </m:sub>
                        <m:sup>
                          <m:r>
                            <a:rPr>
                              <a:latin typeface="Cambria Math"/>
                            </a:rPr>
                            <m:t>4</m:t>
                          </m:r>
                        </m:sup>
                      </m:sSubSup>
                      <m:r>
                        <a:rPr>
                          <a:latin typeface="Cambria Math"/>
                        </a:rPr>
                        <m:t>=</m:t>
                      </m:r>
                      <m:sSubSup>
                        <m:sSubSupPr>
                          <m:ctrlPr>
                            <a:rPr i="1">
                              <a:latin typeface="Cambria Math"/>
                            </a:rPr>
                          </m:ctrlPr>
                        </m:sSubSupPr>
                        <m:e>
                          <m:r>
                            <m:rPr>
                              <m:lit/>
                              <m:nor/>
                            </m:rPr>
                            <a:rPr/>
                            <m:t>NT</m:t>
                          </m:r>
                        </m:e>
                        <m:sub>
                          <m:r>
                            <a:rPr>
                              <a:latin typeface="Cambria Math"/>
                            </a:rPr>
                            <m:t>𝑁</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395" name="Object 12"/>
              <p:cNvSpPr txBox="1"/>
              <p:nvPr/>
            </p:nvSpPr>
            <p:spPr>
              <a:xfrm>
                <a:off x="3787920" y="2101680"/>
                <a:ext cx="4100400" cy="417600"/>
              </a:xfrm>
              <a:prstGeom prst="rect">
                <a:avLst/>
              </a:prstGeom>
            </p:spPr>
            <p:txBody>
              <a:bodyPr/>
              <a:lstStyle/>
              <a:p>
                <a:pPr/>
                <a14:m>
                  <m:oMathPara xmlns:m="http://schemas.openxmlformats.org/officeDocument/2006/math">
                    <m:oMathParaPr>
                      <m:jc m:val="centerGroup"/>
                    </m:oMathParaPr>
                    <m:oMath xmlns:m="http://schemas.openxmlformats.org/officeDocument/2006/math">
                      <m:sSubSup>
                        <m:sSubSupPr>
                          <m:ctrlPr>
                            <a:rPr i="1">
                              <a:latin typeface="Cambria Math"/>
                            </a:rPr>
                          </m:ctrlPr>
                        </m:sSubSupPr>
                        <m:e>
                          <m:r>
                            <a:rPr>
                              <a:latin typeface="Cambria Math"/>
                            </a:rPr>
                            <m:t>𝑇</m:t>
                          </m:r>
                        </m:e>
                        <m:sub>
                          <m:r>
                            <a:rPr>
                              <a:latin typeface="Cambria Math"/>
                            </a:rPr>
                            <m:t>𝑁</m:t>
                          </m:r>
                          <m:r>
                            <a:rPr>
                              <a:latin typeface="Cambria Math"/>
                            </a:rPr>
                            <m:t>−2</m:t>
                          </m:r>
                        </m:sub>
                        <m:sup>
                          <m:r>
                            <a:rPr>
                              <a:latin typeface="Cambria Math"/>
                            </a:rPr>
                            <m:t>4</m:t>
                          </m:r>
                        </m:sup>
                      </m:sSubSup>
                      <m:r>
                        <a:rPr>
                          <a:latin typeface="Cambria Math"/>
                        </a:rPr>
                        <m:t>=2</m:t>
                      </m:r>
                      <m:sSubSup>
                        <m:sSubSupPr>
                          <m:ctrlPr>
                            <a:rPr i="1">
                              <a:latin typeface="Cambria Math"/>
                            </a:rPr>
                          </m:ctrlPr>
                        </m:sSubSupPr>
                        <m:e>
                          <m:r>
                            <a:rPr>
                              <a:latin typeface="Cambria Math"/>
                            </a:rPr>
                            <m:t>𝑇</m:t>
                          </m:r>
                        </m:e>
                        <m:sub>
                          <m:r>
                            <a:rPr>
                              <a:latin typeface="Cambria Math"/>
                            </a:rPr>
                            <m:t>𝑁</m:t>
                          </m:r>
                          <m:r>
                            <a:rPr>
                              <a:latin typeface="Cambria Math"/>
                            </a:rPr>
                            <m:t>−1</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𝑁</m:t>
                          </m:r>
                        </m:sub>
                        <m:sup>
                          <m:r>
                            <a:rPr>
                              <a:latin typeface="Cambria Math"/>
                            </a:rPr>
                            <m:t>4</m:t>
                          </m:r>
                        </m:sup>
                      </m:sSubSup>
                      <m:r>
                        <a:rPr>
                          <a:latin typeface="Cambria Math"/>
                        </a:rPr>
                        <m:t>=4</m:t>
                      </m:r>
                      <m:sSubSup>
                        <m:sSubSupPr>
                          <m:ctrlPr>
                            <a:rPr i="1">
                              <a:latin typeface="Cambria Math"/>
                            </a:rPr>
                          </m:ctrlPr>
                        </m:sSubSupPr>
                        <m:e>
                          <m:r>
                            <a:rPr>
                              <a:latin typeface="Cambria Math"/>
                            </a:rPr>
                            <m:t>𝑇</m:t>
                          </m:r>
                        </m:e>
                        <m:sub>
                          <m:r>
                            <a:rPr>
                              <a:latin typeface="Cambria Math"/>
                            </a:rPr>
                            <m:t>𝑁</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𝑁</m:t>
                          </m:r>
                        </m:sub>
                        <m:sup>
                          <m:r>
                            <a:rPr>
                              <a:latin typeface="Cambria Math"/>
                            </a:rPr>
                            <m:t>4</m:t>
                          </m:r>
                        </m:sup>
                      </m:sSubSup>
                      <m:r>
                        <a:rPr>
                          <a:latin typeface="Cambria Math"/>
                        </a:rPr>
                        <m:t>=3</m:t>
                      </m:r>
                      <m:sSubSup>
                        <m:sSubSupPr>
                          <m:ctrlPr>
                            <a:rPr i="1">
                              <a:latin typeface="Cambria Math"/>
                            </a:rPr>
                          </m:ctrlPr>
                        </m:sSubSupPr>
                        <m:e>
                          <m:r>
                            <a:rPr>
                              <a:latin typeface="Cambria Math"/>
                            </a:rPr>
                            <m:t>𝑇</m:t>
                          </m:r>
                        </m:e>
                        <m:sub>
                          <m:r>
                            <a:rPr>
                              <a:latin typeface="Cambria Math"/>
                            </a:rPr>
                            <m:t>𝑁</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396" name="Object 14"/>
              <p:cNvSpPr txBox="1"/>
              <p:nvPr/>
            </p:nvSpPr>
            <p:spPr>
              <a:xfrm>
                <a:off x="3787920" y="2830680"/>
                <a:ext cx="4427280" cy="439560"/>
              </a:xfrm>
              <a:prstGeom prst="rect">
                <a:avLst/>
              </a:prstGeom>
            </p:spPr>
            <p:txBody>
              <a:bodyPr/>
              <a:lstStyle/>
              <a:p>
                <a:pPr/>
                <a14:m>
                  <m:oMathPara xmlns:m="http://schemas.openxmlformats.org/officeDocument/2006/math">
                    <m:oMathParaPr>
                      <m:jc m:val="centerGroup"/>
                    </m:oMathParaPr>
                    <m:oMath xmlns:m="http://schemas.openxmlformats.org/officeDocument/2006/math">
                      <m:sSubSup>
                        <m:sSubSupPr>
                          <m:ctrlPr>
                            <a:rPr i="1">
                              <a:latin typeface="Cambria Math"/>
                            </a:rPr>
                          </m:ctrlPr>
                        </m:sSubSupPr>
                        <m:e>
                          <m:r>
                            <a:rPr>
                              <a:latin typeface="Cambria Math"/>
                            </a:rPr>
                            <m:t>𝑇</m:t>
                          </m:r>
                        </m:e>
                        <m:sub>
                          <m:r>
                            <a:rPr>
                              <a:latin typeface="Cambria Math"/>
                            </a:rPr>
                            <m:t>𝑁</m:t>
                          </m:r>
                          <m:r>
                            <a:rPr>
                              <a:latin typeface="Cambria Math"/>
                            </a:rPr>
                            <m:t>−3</m:t>
                          </m:r>
                        </m:sub>
                        <m:sup>
                          <m:r>
                            <a:rPr>
                              <a:latin typeface="Cambria Math"/>
                            </a:rPr>
                            <m:t>4</m:t>
                          </m:r>
                        </m:sup>
                      </m:sSubSup>
                      <m:r>
                        <a:rPr>
                          <a:latin typeface="Cambria Math"/>
                        </a:rPr>
                        <m:t>=2</m:t>
                      </m:r>
                      <m:sSubSup>
                        <m:sSubSupPr>
                          <m:ctrlPr>
                            <a:rPr i="1">
                              <a:latin typeface="Cambria Math"/>
                            </a:rPr>
                          </m:ctrlPr>
                        </m:sSubSupPr>
                        <m:e>
                          <m:r>
                            <a:rPr>
                              <a:latin typeface="Cambria Math"/>
                            </a:rPr>
                            <m:t>𝑇</m:t>
                          </m:r>
                        </m:e>
                        <m:sub>
                          <m:r>
                            <a:rPr>
                              <a:latin typeface="Cambria Math"/>
                            </a:rPr>
                            <m:t>𝑁</m:t>
                          </m:r>
                          <m:r>
                            <a:rPr>
                              <a:latin typeface="Cambria Math"/>
                            </a:rPr>
                            <m:t>−2</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𝑁</m:t>
                          </m:r>
                          <m:r>
                            <a:rPr>
                              <a:latin typeface="Cambria Math"/>
                            </a:rPr>
                            <m:t>−1</m:t>
                          </m:r>
                        </m:sub>
                        <m:sup>
                          <m:r>
                            <a:rPr>
                              <a:latin typeface="Cambria Math"/>
                            </a:rPr>
                            <m:t>4</m:t>
                          </m:r>
                        </m:sup>
                      </m:sSubSup>
                      <m:r>
                        <a:rPr>
                          <a:latin typeface="Cambria Math"/>
                        </a:rPr>
                        <m:t>=6</m:t>
                      </m:r>
                      <m:sSubSup>
                        <m:sSubSupPr>
                          <m:ctrlPr>
                            <a:rPr i="1">
                              <a:latin typeface="Cambria Math"/>
                            </a:rPr>
                          </m:ctrlPr>
                        </m:sSubSupPr>
                        <m:e>
                          <m:r>
                            <a:rPr>
                              <a:latin typeface="Cambria Math"/>
                            </a:rPr>
                            <m:t>𝑇</m:t>
                          </m:r>
                        </m:e>
                        <m:sub>
                          <m:r>
                            <a:rPr>
                              <a:latin typeface="Cambria Math"/>
                            </a:rPr>
                            <m:t>𝑁</m:t>
                          </m:r>
                        </m:sub>
                        <m:sup>
                          <m:r>
                            <a:rPr>
                              <a:latin typeface="Cambria Math"/>
                            </a:rPr>
                            <m:t>4</m:t>
                          </m:r>
                        </m:sup>
                      </m:sSubSup>
                      <m:r>
                        <a:rPr>
                          <a:latin typeface="Cambria Math"/>
                        </a:rPr>
                        <m:t>−2</m:t>
                      </m:r>
                      <m:sSubSup>
                        <m:sSubSupPr>
                          <m:ctrlPr>
                            <a:rPr i="1">
                              <a:latin typeface="Cambria Math"/>
                            </a:rPr>
                          </m:ctrlPr>
                        </m:sSubSupPr>
                        <m:e>
                          <m:r>
                            <a:rPr>
                              <a:latin typeface="Cambria Math"/>
                            </a:rPr>
                            <m:t>𝑇</m:t>
                          </m:r>
                        </m:e>
                        <m:sub>
                          <m:r>
                            <a:rPr>
                              <a:latin typeface="Cambria Math"/>
                            </a:rPr>
                            <m:t>𝑁</m:t>
                          </m:r>
                        </m:sub>
                        <m:sup>
                          <m:r>
                            <a:rPr>
                              <a:latin typeface="Cambria Math"/>
                            </a:rPr>
                            <m:t>4</m:t>
                          </m:r>
                        </m:sup>
                      </m:sSubSup>
                      <m:r>
                        <a:rPr>
                          <a:latin typeface="Cambria Math"/>
                        </a:rPr>
                        <m:t>=4</m:t>
                      </m:r>
                      <m:sSubSup>
                        <m:sSubSupPr>
                          <m:ctrlPr>
                            <a:rPr i="1">
                              <a:latin typeface="Cambria Math"/>
                            </a:rPr>
                          </m:ctrlPr>
                        </m:sSubSupPr>
                        <m:e>
                          <m:r>
                            <a:rPr>
                              <a:latin typeface="Cambria Math"/>
                            </a:rPr>
                            <m:t>𝑇</m:t>
                          </m:r>
                        </m:e>
                        <m:sub>
                          <m:r>
                            <a:rPr>
                              <a:latin typeface="Cambria Math"/>
                            </a:rPr>
                            <m:t>𝑁</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397" name="Object 15"/>
              <p:cNvSpPr txBox="1"/>
              <p:nvPr/>
            </p:nvSpPr>
            <p:spPr>
              <a:xfrm>
                <a:off x="571680" y="3583080"/>
                <a:ext cx="279360" cy="139680"/>
              </a:xfrm>
              <a:prstGeom prst="rect">
                <a:avLst/>
              </a:prstGeom>
            </p:spPr>
            <p:txBody>
              <a:bodyPr/>
              <a:lstStyle/>
              <a:p>
                <a:pPr/>
                <a14:m>
                  <m:oMathPara xmlns:m="http://schemas.openxmlformats.org/officeDocument/2006/math">
                    <m:oMathParaPr>
                      <m:jc m:val="centerGroup"/>
                    </m:oMathParaPr>
                    <m:oMath xmlns:m="http://schemas.openxmlformats.org/officeDocument/2006/math">
                      <m:r>
                        <m:rPr>
                          <m:lit/>
                          <m:nor/>
                        </m:rPr>
                        <a:rPr/>
                        <m:t>...</m:t>
                      </m:r>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398" name="Object 16"/>
              <p:cNvSpPr txBox="1"/>
              <p:nvPr/>
            </p:nvSpPr>
            <p:spPr>
              <a:xfrm>
                <a:off x="3787920" y="3581280"/>
                <a:ext cx="279360" cy="139680"/>
              </a:xfrm>
              <a:prstGeom prst="rect">
                <a:avLst/>
              </a:prstGeom>
            </p:spPr>
            <p:txBody>
              <a:bodyPr/>
              <a:lstStyle/>
              <a:p>
                <a:pPr/>
                <a14:m>
                  <m:oMathPara xmlns:m="http://schemas.openxmlformats.org/officeDocument/2006/math">
                    <m:oMathParaPr>
                      <m:jc m:val="centerGroup"/>
                    </m:oMathParaPr>
                    <m:oMath xmlns:m="http://schemas.openxmlformats.org/officeDocument/2006/math">
                      <m:r>
                        <m:rPr>
                          <m:lit/>
                          <m:nor/>
                        </m:rPr>
                        <a:rPr/>
                        <m:t>...</m:t>
                      </m:r>
                    </m:oMath>
                  </m:oMathPara>
                </a14:m>
                <a:endParaRPr/>
              </a:p>
            </p:txBody>
          </p:sp>
        </mc:Choice>
        <mc:Fallback xmlns:p15="http://schemas.microsoft.com/office/powerpoint/2012/main" xmlns:p14="http://schemas.microsoft.com/office/powerpoint/2010/main" xmlns=""/>
      </mc:AlternateContent>
      <p:grpSp>
        <p:nvGrpSpPr>
          <p:cNvPr id="399" name="Grupa 47"/>
          <p:cNvGrpSpPr/>
          <p:nvPr/>
        </p:nvGrpSpPr>
        <p:grpSpPr>
          <a:xfrm>
            <a:off x="2857680" y="1214280"/>
            <a:ext cx="2178000" cy="4214880"/>
            <a:chOff x="2857680" y="1214280"/>
            <a:chExt cx="2178000" cy="4214880"/>
          </a:xfrm>
        </p:grpSpPr>
        <mc:AlternateContent xmlns:mc="http://schemas.openxmlformats.org/markup-compatibility/2006" xmlns:a14="http://schemas.microsoft.com/office/drawing/2010/main">
          <mc:Choice Requires="a14">
            <p:sp>
              <p:nvSpPr>
                <p:cNvPr id="400" name="Object 10"/>
                <p:cNvSpPr txBox="1"/>
                <p:nvPr/>
              </p:nvSpPr>
              <p:spPr>
                <a:xfrm>
                  <a:off x="3776760" y="1371240"/>
                  <a:ext cx="1258920" cy="417240"/>
                </a:xfrm>
                <a:prstGeom prst="rect">
                  <a:avLst/>
                </a:prstGeom>
              </p:spPr>
              <p:txBody>
                <a:bodyPr/>
                <a:lstStyle/>
                <a:p>
                  <a:pPr/>
                  <a14:m>
                    <m:oMathPara xmlns:m="http://schemas.openxmlformats.org/officeDocument/2006/math">
                      <m:oMathParaPr>
                        <m:jc m:val="centerGroup"/>
                      </m:oMathParaPr>
                      <m:oMath xmlns:m="http://schemas.openxmlformats.org/officeDocument/2006/math">
                        <m:sSubSup>
                          <m:sSubSupPr>
                            <m:ctrlPr>
                              <a:rPr i="1">
                                <a:latin typeface="Cambria Math"/>
                              </a:rPr>
                            </m:ctrlPr>
                          </m:sSubSupPr>
                          <m:e>
                            <m:r>
                              <a:rPr>
                                <a:latin typeface="Cambria Math"/>
                              </a:rPr>
                              <m:t>𝑇</m:t>
                            </m:r>
                          </m:e>
                          <m:sub>
                            <m:r>
                              <a:rPr>
                                <a:latin typeface="Cambria Math"/>
                              </a:rPr>
                              <m:t>𝑁</m:t>
                            </m:r>
                            <m:r>
                              <a:rPr>
                                <a:latin typeface="Cambria Math"/>
                              </a:rPr>
                              <m:t>−1</m:t>
                            </m:r>
                          </m:sub>
                          <m:sup>
                            <m:r>
                              <a:rPr>
                                <a:latin typeface="Cambria Math"/>
                              </a:rPr>
                              <m:t>4</m:t>
                            </m:r>
                          </m:sup>
                        </m:sSubSup>
                        <m:r>
                          <a:rPr>
                            <a:latin typeface="Cambria Math"/>
                          </a:rPr>
                          <m:t>=2</m:t>
                        </m:r>
                        <m:sSubSup>
                          <m:sSubSupPr>
                            <m:ctrlPr>
                              <a:rPr i="1">
                                <a:latin typeface="Cambria Math"/>
                              </a:rPr>
                            </m:ctrlPr>
                          </m:sSubSupPr>
                          <m:e>
                            <m:r>
                              <a:rPr>
                                <a:latin typeface="Cambria Math"/>
                              </a:rPr>
                              <m:t>𝑇</m:t>
                            </m:r>
                          </m:e>
                          <m:sub>
                            <m:r>
                              <a:rPr>
                                <a:latin typeface="Cambria Math"/>
                              </a:rPr>
                              <m:t>𝑁</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p:sp>
          <p:nvSpPr>
            <p:cNvPr id="401" name="Nawias klamrowy otwierający 41"/>
            <p:cNvSpPr/>
            <p:nvPr/>
          </p:nvSpPr>
          <p:spPr>
            <a:xfrm>
              <a:off x="3502080" y="1214280"/>
              <a:ext cx="357120" cy="4214880"/>
            </a:xfrm>
            <a:custGeom>
              <a:avLst/>
              <a:gdLst/>
              <a:ahLst/>
              <a:cxnLst/>
              <a:rect l="0" t="0" r="r" b="b"/>
              <a:pathLst>
                <a:path w="994" h="11710">
                  <a:moveTo>
                    <a:pt x="993" y="0"/>
                  </a:moveTo>
                  <a:cubicBezTo>
                    <a:pt x="744" y="0"/>
                    <a:pt x="496" y="41"/>
                    <a:pt x="496" y="82"/>
                  </a:cubicBezTo>
                  <a:lnTo>
                    <a:pt x="496" y="5813"/>
                  </a:lnTo>
                  <a:cubicBezTo>
                    <a:pt x="496" y="5855"/>
                    <a:pt x="248" y="5896"/>
                    <a:pt x="0" y="5896"/>
                  </a:cubicBezTo>
                  <a:cubicBezTo>
                    <a:pt x="248" y="5896"/>
                    <a:pt x="496" y="5938"/>
                    <a:pt x="496" y="5979"/>
                  </a:cubicBezTo>
                  <a:lnTo>
                    <a:pt x="496" y="11626"/>
                  </a:lnTo>
                  <a:cubicBezTo>
                    <a:pt x="496" y="11667"/>
                    <a:pt x="744" y="11709"/>
                    <a:pt x="993" y="11709"/>
                  </a:cubicBezTo>
                </a:path>
              </a:pathLst>
            </a:custGeom>
            <a:noFill/>
            <a:ln w="9360" cap="sq">
              <a:solidFill>
                <a:srgbClr val="000000"/>
              </a:solidFill>
              <a:miter/>
            </a:ln>
          </p:spPr>
          <p:style>
            <a:lnRef idx="0">
              <a:scrgbClr r="0" g="0" b="0"/>
            </a:lnRef>
            <a:fillRef idx="0">
              <a:scrgbClr r="0" g="0" b="0"/>
            </a:fillRef>
            <a:effectRef idx="0">
              <a:scrgbClr r="0" g="0" b="0"/>
            </a:effectRef>
            <a:fontRef idx="minor"/>
          </p:style>
        </p:sp>
        <mc:AlternateContent xmlns:mc="http://schemas.openxmlformats.org/markup-compatibility/2006" xmlns:a14="http://schemas.microsoft.com/office/drawing/2010/main">
          <mc:Choice Requires="a14">
            <p:sp>
              <p:nvSpPr>
                <p:cNvPr id="402" name="Object 17"/>
                <p:cNvSpPr txBox="1"/>
                <p:nvPr/>
              </p:nvSpPr>
              <p:spPr>
                <a:xfrm>
                  <a:off x="2857680" y="3152520"/>
                  <a:ext cx="616680" cy="4903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m:t>
                        </m:r>
                      </m:oMath>
                    </m:oMathPara>
                  </a14:m>
                  <a:endParaRPr/>
                </a:p>
              </p:txBody>
            </p:sp>
          </mc:Choice>
          <mc:Fallback xmlns:p15="http://schemas.microsoft.com/office/powerpoint/2012/main" xmlns:p14="http://schemas.microsoft.com/office/powerpoint/2010/main" xmlns=""/>
        </mc:AlternateContent>
      </p:grpSp>
      <mc:AlternateContent xmlns:mc="http://schemas.openxmlformats.org/markup-compatibility/2006" xmlns:a14="http://schemas.microsoft.com/office/drawing/2010/main">
        <mc:Choice Requires="a14">
          <p:sp>
            <p:nvSpPr>
              <p:cNvPr id="403" name="Object 18"/>
              <p:cNvSpPr txBox="1"/>
              <p:nvPr/>
            </p:nvSpPr>
            <p:spPr>
              <a:xfrm>
                <a:off x="1000080" y="5818320"/>
                <a:ext cx="3486240" cy="968400"/>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a:rPr>
                          </m:ctrlPr>
                        </m:sSubPr>
                        <m:e>
                          <m:r>
                            <a:rPr>
                              <a:latin typeface="Cambria Math"/>
                            </a:rPr>
                            <m:t>𝑇</m:t>
                          </m:r>
                        </m:e>
                        <m:sub>
                          <m:r>
                            <a:rPr>
                              <a:latin typeface="Cambria Math"/>
                            </a:rPr>
                            <m:t>𝐺</m:t>
                          </m:r>
                        </m:sub>
                      </m:sSub>
                      <m:r>
                        <a:rPr>
                          <a:latin typeface="Cambria Math"/>
                        </a:rPr>
                        <m:t>=</m:t>
                      </m:r>
                      <m:rad>
                        <m:radPr>
                          <m:ctrlPr>
                            <a:rPr i="1">
                              <a:latin typeface="Cambria Math"/>
                            </a:rPr>
                          </m:ctrlPr>
                        </m:radPr>
                        <m:deg>
                          <m:r>
                            <a:rPr>
                              <a:latin typeface="Cambria Math"/>
                            </a:rPr>
                            <m:t>4</m:t>
                          </m:r>
                        </m:deg>
                        <m:e>
                          <m:r>
                            <a:rPr>
                              <a:latin typeface="Cambria Math"/>
                            </a:rPr>
                            <m:t>𝑁</m:t>
                          </m:r>
                          <m:r>
                            <a:rPr>
                              <a:latin typeface="Cambria Math"/>
                            </a:rPr>
                            <m:t>+1</m:t>
                          </m:r>
                        </m:e>
                      </m:rad>
                      <m:sSub>
                        <m:sSubPr>
                          <m:ctrlPr>
                            <a:rPr i="1">
                              <a:latin typeface="Cambria Math"/>
                            </a:rPr>
                          </m:ctrlPr>
                        </m:sSubPr>
                        <m:e>
                          <m:r>
                            <a:rPr>
                              <a:latin typeface="Cambria Math"/>
                            </a:rPr>
                            <m:t>𝑇</m:t>
                          </m:r>
                        </m:e>
                        <m:sub>
                          <m:r>
                            <a:rPr>
                              <a:latin typeface="Cambria Math"/>
                            </a:rPr>
                            <m:t>𝑁</m:t>
                          </m:r>
                        </m:sub>
                      </m:sSub>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404" name="Object 19"/>
              <p:cNvSpPr txBox="1"/>
              <p:nvPr/>
            </p:nvSpPr>
            <p:spPr>
              <a:xfrm>
                <a:off x="4649760" y="5842080"/>
                <a:ext cx="2759040" cy="9190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m:t>
                      </m:r>
                      <m:rad>
                        <m:radPr>
                          <m:ctrlPr>
                            <a:rPr i="1">
                              <a:latin typeface="Cambria Math"/>
                            </a:rPr>
                          </m:ctrlPr>
                        </m:radPr>
                        <m:deg>
                          <m:r>
                            <a:rPr>
                              <a:latin typeface="Cambria Math"/>
                            </a:rPr>
                            <m:t>4</m:t>
                          </m:r>
                        </m:deg>
                        <m:e>
                          <m:r>
                            <a:rPr>
                              <a:latin typeface="Cambria Math"/>
                            </a:rPr>
                            <m:t>𝑁</m:t>
                          </m:r>
                          <m:r>
                            <a:rPr>
                              <a:latin typeface="Cambria Math"/>
                            </a:rPr>
                            <m:t>+1</m:t>
                          </m:r>
                        </m:e>
                      </m:rad>
                      <m:sSub>
                        <m:sSubPr>
                          <m:ctrlPr>
                            <a:rPr i="1">
                              <a:latin typeface="Cambria Math"/>
                            </a:rPr>
                          </m:ctrlPr>
                        </m:sSubPr>
                        <m:e>
                          <m:r>
                            <a:rPr>
                              <a:latin typeface="Cambria Math"/>
                            </a:rPr>
                            <m:t>𝑇</m:t>
                          </m:r>
                        </m:e>
                        <m:sub>
                          <m:r>
                            <a:rPr>
                              <a:latin typeface="Cambria Math"/>
                            </a:rPr>
                            <m:t>𝐸</m:t>
                          </m:r>
                        </m:sub>
                      </m:sSub>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405" name="Object 5"/>
              <p:cNvSpPr txBox="1"/>
              <p:nvPr/>
            </p:nvSpPr>
            <p:spPr>
              <a:xfrm>
                <a:off x="588600" y="2808000"/>
                <a:ext cx="2219760" cy="41904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2</m:t>
                      </m:r>
                      <m:sSubSup>
                        <m:sSubSupPr>
                          <m:ctrlPr>
                            <a:rPr i="1">
                              <a:latin typeface="Cambria Math"/>
                            </a:rPr>
                          </m:ctrlPr>
                        </m:sSubSupPr>
                        <m:e>
                          <m:r>
                            <a:rPr>
                              <a:latin typeface="Cambria Math"/>
                            </a:rPr>
                            <m:t>𝑇</m:t>
                          </m:r>
                        </m:e>
                        <m:sub>
                          <m:r>
                            <a:rPr>
                              <a:latin typeface="Cambria Math"/>
                            </a:rPr>
                            <m:t>𝑁</m:t>
                          </m:r>
                          <m:r>
                            <a:rPr>
                              <a:latin typeface="Cambria Math"/>
                            </a:rPr>
                            <m:t>−2</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𝑁</m:t>
                          </m:r>
                          <m:r>
                            <a:rPr>
                              <a:latin typeface="Cambria Math"/>
                            </a:rPr>
                            <m:t>−3</m:t>
                          </m:r>
                        </m:sub>
                        <m:sup>
                          <m:r>
                            <a:rPr>
                              <a:latin typeface="Cambria Math"/>
                            </a:rPr>
                            <m:t>4</m:t>
                          </m:r>
                        </m:sup>
                      </m:sSubSup>
                      <m:r>
                        <a:rPr>
                          <a:latin typeface="Cambria Math"/>
                        </a:rPr>
                        <m:t>+</m:t>
                      </m:r>
                      <m:sSubSup>
                        <m:sSubSupPr>
                          <m:ctrlPr>
                            <a:rPr i="1">
                              <a:latin typeface="Cambria Math"/>
                            </a:rPr>
                          </m:ctrlPr>
                        </m:sSubSupPr>
                        <m:e>
                          <m:r>
                            <a:rPr>
                              <a:latin typeface="Cambria Math"/>
                            </a:rPr>
                            <m:t>𝑇</m:t>
                          </m:r>
                        </m:e>
                        <m:sub>
                          <m:r>
                            <a:rPr>
                              <a:latin typeface="Cambria Math"/>
                            </a:rPr>
                            <m:t>𝑁</m:t>
                          </m:r>
                          <m:r>
                            <a:rPr>
                              <a:latin typeface="Cambria Math"/>
                            </a:rPr>
                            <m:t>−1</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wipe(left)">
                                      <p:cBhvr additive="repl">
                                        <p:cTn id="7" dur="500"/>
                                        <p:tgtEl>
                                          <p:spTgt spid="3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wipe(left)">
                                      <p:cBhvr additive="repl">
                                        <p:cTn id="12" dur="500"/>
                                        <p:tgtEl>
                                          <p:spTgt spid="3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6"/>
                                        </p:tgtEl>
                                        <p:attrNameLst>
                                          <p:attrName>style.visibility</p:attrName>
                                        </p:attrNameLst>
                                      </p:cBhvr>
                                      <p:to>
                                        <p:strVal val="visible"/>
                                      </p:to>
                                    </p:set>
                                    <p:animEffect transition="in" filter="wipe(left)">
                                      <p:cBhvr additive="repl">
                                        <p:cTn id="17" dur="500"/>
                                        <p:tgtEl>
                                          <p:spTgt spid="3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8"/>
                                        </p:tgtEl>
                                        <p:attrNameLst>
                                          <p:attrName>style.visibility</p:attrName>
                                        </p:attrNameLst>
                                      </p:cBhvr>
                                      <p:to>
                                        <p:strVal val="visible"/>
                                      </p:to>
                                    </p:set>
                                    <p:animEffect transition="in" filter="wipe(left)">
                                      <p:cBhvr additive="repl">
                                        <p:cTn id="22" dur="500"/>
                                        <p:tgtEl>
                                          <p:spTgt spid="398"/>
                                        </p:tgtEl>
                                      </p:cBhvr>
                                    </p:animEffect>
                                  </p:childTnLst>
                                </p:cTn>
                              </p:par>
                              <p:par>
                                <p:cTn id="23" presetID="22" presetClass="entr" presetSubtype="8" fill="hold" nodeType="withEffect">
                                  <p:stCondLst>
                                    <p:cond delay="0"/>
                                  </p:stCondLst>
                                  <p:childTnLst>
                                    <p:set>
                                      <p:cBhvr>
                                        <p:cTn id="24" dur="1" fill="hold">
                                          <p:stCondLst>
                                            <p:cond delay="0"/>
                                          </p:stCondLst>
                                        </p:cTn>
                                        <p:tgtEl>
                                          <p:spTgt spid="394"/>
                                        </p:tgtEl>
                                        <p:attrNameLst>
                                          <p:attrName>style.visibility</p:attrName>
                                        </p:attrNameLst>
                                      </p:cBhvr>
                                      <p:to>
                                        <p:strVal val="visible"/>
                                      </p:to>
                                    </p:set>
                                    <p:animEffect transition="in" filter="wipe(left)">
                                      <p:cBhvr additive="repl">
                                        <p:cTn id="25" dur="500"/>
                                        <p:tgtEl>
                                          <p:spTgt spid="39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3"/>
                                        </p:tgtEl>
                                        <p:attrNameLst>
                                          <p:attrName>style.visibility</p:attrName>
                                        </p:attrNameLst>
                                      </p:cBhvr>
                                      <p:to>
                                        <p:strVal val="visible"/>
                                      </p:to>
                                    </p:set>
                                    <p:animEffect transition="in" filter="wipe(left)">
                                      <p:cBhvr additive="repl">
                                        <p:cTn id="30" dur="500"/>
                                        <p:tgtEl>
                                          <p:spTgt spid="39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03"/>
                                        </p:tgtEl>
                                        <p:attrNameLst>
                                          <p:attrName>style.visibility</p:attrName>
                                        </p:attrNameLst>
                                      </p:cBhvr>
                                      <p:to>
                                        <p:strVal val="visible"/>
                                      </p:to>
                                    </p:set>
                                    <p:animEffect transition="in" filter="wipe(left)">
                                      <p:cBhvr additive="repl">
                                        <p:cTn id="35" dur="500"/>
                                        <p:tgtEl>
                                          <p:spTgt spid="40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04"/>
                                        </p:tgtEl>
                                        <p:attrNameLst>
                                          <p:attrName>style.visibility</p:attrName>
                                        </p:attrNameLst>
                                      </p:cBhvr>
                                      <p:to>
                                        <p:strVal val="visible"/>
                                      </p:to>
                                    </p:set>
                                    <p:animEffect transition="in" filter="wipe(left)">
                                      <p:cBhvr additive="repl">
                                        <p:cTn id="4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6" name="Object 2"/>
              <p:cNvSpPr txBox="1"/>
              <p:nvPr/>
            </p:nvSpPr>
            <p:spPr>
              <a:xfrm>
                <a:off x="277920" y="1428840"/>
                <a:ext cx="8580240" cy="1428840"/>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a:rPr>
                          </m:ctrlPr>
                        </m:sSubPr>
                        <m:e>
                          <m:r>
                            <a:rPr>
                              <a:latin typeface="Cambria Math"/>
                            </a:rPr>
                            <m:t>𝑇</m:t>
                          </m:r>
                        </m:e>
                        <m:sub>
                          <m:r>
                            <a:rPr>
                              <a:latin typeface="Cambria Math"/>
                            </a:rPr>
                            <m:t>𝐺</m:t>
                          </m:r>
                        </m:sub>
                      </m:sSub>
                      <m:r>
                        <a:rPr>
                          <a:latin typeface="Cambria Math"/>
                        </a:rPr>
                        <m:t>&gt;</m:t>
                      </m:r>
                      <m:sSub>
                        <m:sSubPr>
                          <m:ctrlPr>
                            <a:rPr i="1">
                              <a:latin typeface="Cambria Math"/>
                            </a:rPr>
                          </m:ctrlPr>
                        </m:sSubPr>
                        <m:e>
                          <m:r>
                            <a:rPr>
                              <a:latin typeface="Cambria Math"/>
                            </a:rPr>
                            <m:t>𝑇</m:t>
                          </m:r>
                        </m:e>
                        <m:sub>
                          <m:r>
                            <a:rPr>
                              <a:latin typeface="Cambria Math"/>
                            </a:rPr>
                            <m:t>1</m:t>
                          </m:r>
                        </m:sub>
                      </m:sSub>
                      <m:r>
                        <a:rPr>
                          <a:latin typeface="Cambria Math"/>
                        </a:rPr>
                        <m:t>&gt;</m:t>
                      </m:r>
                      <m:sSub>
                        <m:sSubPr>
                          <m:ctrlPr>
                            <a:rPr i="1">
                              <a:latin typeface="Cambria Math"/>
                            </a:rPr>
                          </m:ctrlPr>
                        </m:sSubPr>
                        <m:e>
                          <m:r>
                            <a:rPr>
                              <a:latin typeface="Cambria Math"/>
                            </a:rPr>
                            <m:t>𝑇</m:t>
                          </m:r>
                        </m:e>
                        <m:sub>
                          <m:r>
                            <a:rPr>
                              <a:latin typeface="Cambria Math"/>
                            </a:rPr>
                            <m:t>2</m:t>
                          </m:r>
                        </m:sub>
                      </m:sSub>
                      <m:r>
                        <a:rPr>
                          <a:latin typeface="Cambria Math"/>
                        </a:rPr>
                        <m:t>&gt;</m:t>
                      </m:r>
                      <m:r>
                        <m:rPr>
                          <m:lit/>
                          <m:nor/>
                        </m:rPr>
                        <a:rPr/>
                        <m:t>...</m:t>
                      </m:r>
                      <m:r>
                        <a:rPr>
                          <a:latin typeface="Cambria Math"/>
                        </a:rPr>
                        <m:t>&gt;</m:t>
                      </m:r>
                      <m:sSub>
                        <m:sSubPr>
                          <m:ctrlPr>
                            <a:rPr i="1">
                              <a:latin typeface="Cambria Math"/>
                            </a:rPr>
                          </m:ctrlPr>
                        </m:sSubPr>
                        <m:e>
                          <m:r>
                            <a:rPr>
                              <a:latin typeface="Cambria Math"/>
                            </a:rPr>
                            <m:t>𝑇</m:t>
                          </m:r>
                        </m:e>
                        <m:sub>
                          <m:r>
                            <a:rPr>
                              <a:latin typeface="Cambria Math"/>
                            </a:rPr>
                            <m:t>𝐸</m:t>
                          </m:r>
                        </m:sub>
                      </m:sSub>
                    </m:oMath>
                  </m:oMathPara>
                </a14:m>
                <a:endParaRPr/>
              </a:p>
            </p:txBody>
          </p:sp>
        </mc:Choice>
        <mc:Fallback xmlns:p15="http://schemas.microsoft.com/office/powerpoint/2012/main" xmlns:p14="http://schemas.microsoft.com/office/powerpoint/2010/main" xmlns=""/>
      </mc:AlternateContent>
      <p:sp>
        <p:nvSpPr>
          <p:cNvPr id="407" name="Tytuł 17"/>
          <p:cNvSpPr/>
          <p:nvPr/>
        </p:nvSpPr>
        <p:spPr>
          <a:xfrm>
            <a:off x="671400" y="214200"/>
            <a:ext cx="7807320" cy="114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408" name="Tytuł 17"/>
          <p:cNvSpPr/>
          <p:nvPr/>
        </p:nvSpPr>
        <p:spPr>
          <a:xfrm>
            <a:off x="714240" y="4000680"/>
            <a:ext cx="7807320" cy="114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gn="ct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4800" b="0" strike="noStrike" spc="-1">
                <a:solidFill>
                  <a:srgbClr val="000000"/>
                </a:solidFill>
                <a:latin typeface="Arial"/>
                <a:ea typeface="Arial"/>
              </a:rPr>
              <a:t>Temperatura maleje </a:t>
            </a:r>
            <a:endParaRPr lang="pl-PL" sz="4800" b="0" strike="noStrike" spc="-1">
              <a:solidFill>
                <a:srgbClr val="FFFFFF"/>
              </a:solidFill>
              <a:latin typeface="Calibri"/>
            </a:endParaRPr>
          </a:p>
          <a:p>
            <a:pPr algn="ct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4800" b="0" strike="noStrike" spc="-1">
                <a:solidFill>
                  <a:srgbClr val="000000"/>
                </a:solidFill>
                <a:latin typeface="Arial"/>
                <a:ea typeface="Arial"/>
              </a:rPr>
              <a:t>z wysokością!</a:t>
            </a:r>
            <a:endParaRPr lang="pl-PL" sz="48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Picture 3" descr="C:\Users\Aika\ROBOTA\klimat\wyklad\wkl3_czulosc_klimatu_rown_radkonw\temperatura1.jpg"/>
          <p:cNvPicPr/>
          <p:nvPr/>
        </p:nvPicPr>
        <p:blipFill>
          <a:blip r:embed="rId3"/>
          <a:stretch/>
        </p:blipFill>
        <p:spPr>
          <a:xfrm>
            <a:off x="647640" y="1335240"/>
            <a:ext cx="7848720" cy="5308560"/>
          </a:xfrm>
          <a:prstGeom prst="rect">
            <a:avLst/>
          </a:prstGeom>
          <a:ln w="0">
            <a:noFill/>
          </a:ln>
        </p:spPr>
      </p:pic>
      <p:sp>
        <p:nvSpPr>
          <p:cNvPr id="410"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Gdyby energię transportowało wyłącznie promieniowanie…</a:t>
            </a:r>
            <a:endParaRPr lang="pl-PL" sz="3200" b="0" strike="noStrike" spc="-1">
              <a:solidFill>
                <a:srgbClr val="000000"/>
              </a:solidFill>
              <a:latin typeface="Arial"/>
            </a:endParaRPr>
          </a:p>
        </p:txBody>
      </p:sp>
      <p:sp>
        <p:nvSpPr>
          <p:cNvPr id="411" name="pole tekstowe 6"/>
          <p:cNvSpPr/>
          <p:nvPr/>
        </p:nvSpPr>
        <p:spPr>
          <a:xfrm>
            <a:off x="2579760" y="3143160"/>
            <a:ext cx="121716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C00000"/>
                </a:solidFill>
                <a:latin typeface="Arial"/>
                <a:ea typeface="Arial"/>
              </a:rPr>
              <a:t>~16°C/km</a:t>
            </a:r>
            <a:endParaRPr lang="pl-PL" sz="18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Konwekcja</a:t>
            </a:r>
            <a:endParaRPr lang="pl-PL" sz="3200" b="0" strike="noStrike" spc="-1">
              <a:solidFill>
                <a:srgbClr val="000000"/>
              </a:solidFill>
              <a:latin typeface="Arial"/>
            </a:endParaRPr>
          </a:p>
        </p:txBody>
      </p:sp>
      <p:sp>
        <p:nvSpPr>
          <p:cNvPr id="413" name="Rectangle 23"/>
          <p:cNvSpPr/>
          <p:nvPr/>
        </p:nvSpPr>
        <p:spPr>
          <a:xfrm>
            <a:off x="237960" y="5981760"/>
            <a:ext cx="8636040" cy="569880"/>
          </a:xfrm>
          <a:prstGeom prst="rect">
            <a:avLst/>
          </a:prstGeom>
          <a:solidFill>
            <a:srgbClr val="996633"/>
          </a:solidFill>
          <a:ln w="0">
            <a:noFill/>
          </a:ln>
        </p:spPr>
        <p:style>
          <a:lnRef idx="0">
            <a:scrgbClr r="0" g="0" b="0"/>
          </a:lnRef>
          <a:fillRef idx="0">
            <a:scrgbClr r="0" g="0" b="0"/>
          </a:fillRef>
          <a:effectRef idx="0">
            <a:scrgbClr r="0" g="0" b="0"/>
          </a:effectRef>
          <a:fontRef idx="minor"/>
        </p:style>
      </p:sp>
      <p:sp>
        <p:nvSpPr>
          <p:cNvPr id="414" name="Schemat blokowy: opóźnienie 4"/>
          <p:cNvSpPr/>
          <p:nvPr/>
        </p:nvSpPr>
        <p:spPr>
          <a:xfrm rot="16200000">
            <a:off x="1033560" y="5100480"/>
            <a:ext cx="438120" cy="1361880"/>
          </a:xfrm>
          <a:prstGeom prst="flowChartDelay">
            <a:avLst/>
          </a:prstGeom>
          <a:solidFill>
            <a:srgbClr val="D6D6F5"/>
          </a:solidFill>
          <a:ln w="9360" cap="sq">
            <a:solidFill>
              <a:srgbClr val="000000"/>
            </a:solidFill>
            <a:round/>
          </a:ln>
        </p:spPr>
        <p:style>
          <a:lnRef idx="0">
            <a:scrgbClr r="0" g="0" b="0"/>
          </a:lnRef>
          <a:fillRef idx="0">
            <a:scrgbClr r="0" g="0" b="0"/>
          </a:fillRef>
          <a:effectRef idx="0">
            <a:scrgbClr r="0" g="0" b="0"/>
          </a:effectRef>
          <a:fontRef idx="minor"/>
        </p:style>
      </p:sp>
      <p:cxnSp>
        <p:nvCxnSpPr>
          <p:cNvPr id="415" name="Łącznik zakrzywiony 11"/>
          <p:cNvCxnSpPr/>
          <p:nvPr/>
        </p:nvCxnSpPr>
        <p:spPr>
          <a:xfrm flipV="1">
            <a:off x="1499040" y="5785560"/>
            <a:ext cx="143640" cy="429480"/>
          </a:xfrm>
          <a:prstGeom prst="curvedConnector3">
            <a:avLst/>
          </a:prstGeom>
          <a:ln w="28440" cap="sq">
            <a:solidFill>
              <a:srgbClr val="C00000"/>
            </a:solidFill>
            <a:miter/>
            <a:tailEnd type="arrow" w="med" len="med"/>
          </a:ln>
        </p:spPr>
      </p:cxnSp>
      <p:cxnSp>
        <p:nvCxnSpPr>
          <p:cNvPr id="416" name="Łącznik zakrzywiony 12"/>
          <p:cNvCxnSpPr/>
          <p:nvPr/>
        </p:nvCxnSpPr>
        <p:spPr>
          <a:xfrm flipV="1">
            <a:off x="1141920" y="5714280"/>
            <a:ext cx="143640" cy="429480"/>
          </a:xfrm>
          <a:prstGeom prst="curvedConnector3">
            <a:avLst/>
          </a:prstGeom>
          <a:ln w="28440" cap="sq">
            <a:solidFill>
              <a:srgbClr val="C00000"/>
            </a:solidFill>
            <a:miter/>
            <a:tailEnd type="arrow" w="med" len="med"/>
          </a:ln>
        </p:spPr>
      </p:cxnSp>
      <p:cxnSp>
        <p:nvCxnSpPr>
          <p:cNvPr id="417" name="Łącznik zakrzywiony 13"/>
          <p:cNvCxnSpPr/>
          <p:nvPr/>
        </p:nvCxnSpPr>
        <p:spPr>
          <a:xfrm flipV="1">
            <a:off x="784800" y="5785560"/>
            <a:ext cx="143640" cy="429480"/>
          </a:xfrm>
          <a:prstGeom prst="curvedConnector3">
            <a:avLst/>
          </a:prstGeom>
          <a:ln w="28440" cap="sq">
            <a:solidFill>
              <a:srgbClr val="C00000"/>
            </a:solidFill>
            <a:miter/>
            <a:tailEnd type="arrow" w="med" len="med"/>
          </a:ln>
        </p:spPr>
      </p:cxnSp>
      <p:grpSp>
        <p:nvGrpSpPr>
          <p:cNvPr id="418" name="Grupa 22"/>
          <p:cNvGrpSpPr/>
          <p:nvPr/>
        </p:nvGrpSpPr>
        <p:grpSpPr>
          <a:xfrm>
            <a:off x="2428920" y="5214600"/>
            <a:ext cx="1643040" cy="1000440"/>
            <a:chOff x="2428920" y="5214600"/>
            <a:chExt cx="1643040" cy="1000440"/>
          </a:xfrm>
        </p:grpSpPr>
        <p:sp>
          <p:nvSpPr>
            <p:cNvPr id="419" name="Schemat blokowy: opóźnienie 5"/>
            <p:cNvSpPr/>
            <p:nvPr/>
          </p:nvSpPr>
          <p:spPr>
            <a:xfrm rot="16200000">
              <a:off x="2857320" y="4785840"/>
              <a:ext cx="785880" cy="1643040"/>
            </a:xfrm>
            <a:prstGeom prst="flowChartDelay">
              <a:avLst/>
            </a:prstGeom>
            <a:solidFill>
              <a:srgbClr val="D6D6F5"/>
            </a:solidFill>
            <a:ln w="9360" cap="sq">
              <a:solidFill>
                <a:srgbClr val="000000"/>
              </a:solidFill>
              <a:round/>
            </a:ln>
          </p:spPr>
          <p:style>
            <a:lnRef idx="0">
              <a:scrgbClr r="0" g="0" b="0"/>
            </a:lnRef>
            <a:fillRef idx="0">
              <a:scrgbClr r="0" g="0" b="0"/>
            </a:fillRef>
            <a:effectRef idx="0">
              <a:scrgbClr r="0" g="0" b="0"/>
            </a:effectRef>
            <a:fontRef idx="minor"/>
          </p:style>
        </p:sp>
        <p:cxnSp>
          <p:nvCxnSpPr>
            <p:cNvPr id="420" name="Łącznik zakrzywiony 14"/>
            <p:cNvCxnSpPr/>
            <p:nvPr/>
          </p:nvCxnSpPr>
          <p:spPr>
            <a:xfrm flipV="1">
              <a:off x="3500640" y="5786280"/>
              <a:ext cx="143280" cy="429120"/>
            </a:xfrm>
            <a:prstGeom prst="curvedConnector3">
              <a:avLst/>
            </a:prstGeom>
            <a:ln w="28440" cap="sq">
              <a:solidFill>
                <a:srgbClr val="C00000"/>
              </a:solidFill>
              <a:miter/>
              <a:tailEnd type="arrow" w="med" len="med"/>
            </a:ln>
          </p:spPr>
        </p:cxnSp>
        <p:cxnSp>
          <p:nvCxnSpPr>
            <p:cNvPr id="421" name="Łącznik zakrzywiony 15"/>
            <p:cNvCxnSpPr/>
            <p:nvPr/>
          </p:nvCxnSpPr>
          <p:spPr>
            <a:xfrm flipV="1">
              <a:off x="3143160" y="5714640"/>
              <a:ext cx="143280" cy="429120"/>
            </a:xfrm>
            <a:prstGeom prst="curvedConnector3">
              <a:avLst/>
            </a:prstGeom>
            <a:ln w="28440" cap="sq">
              <a:solidFill>
                <a:srgbClr val="C00000"/>
              </a:solidFill>
              <a:miter/>
              <a:tailEnd type="arrow" w="med" len="med"/>
            </a:ln>
          </p:spPr>
        </p:cxnSp>
        <p:cxnSp>
          <p:nvCxnSpPr>
            <p:cNvPr id="422" name="Łącznik zakrzywiony 16"/>
            <p:cNvCxnSpPr/>
            <p:nvPr/>
          </p:nvCxnSpPr>
          <p:spPr>
            <a:xfrm flipV="1">
              <a:off x="2786040" y="5786280"/>
              <a:ext cx="143280" cy="429120"/>
            </a:xfrm>
            <a:prstGeom prst="curvedConnector3">
              <a:avLst/>
            </a:prstGeom>
            <a:ln w="28440" cap="sq">
              <a:solidFill>
                <a:srgbClr val="C00000"/>
              </a:solidFill>
              <a:miter/>
              <a:tailEnd type="arrow" w="med" len="med"/>
            </a:ln>
          </p:spPr>
        </p:cxnSp>
        <p:cxnSp>
          <p:nvCxnSpPr>
            <p:cNvPr id="423" name="Łącznik prosty ze strzałką 18"/>
            <p:cNvCxnSpPr/>
            <p:nvPr/>
          </p:nvCxnSpPr>
          <p:spPr>
            <a:xfrm flipH="1" flipV="1">
              <a:off x="2714040" y="5428440"/>
              <a:ext cx="357840" cy="286200"/>
            </a:xfrm>
            <a:prstGeom prst="straightConnector1">
              <a:avLst/>
            </a:prstGeom>
            <a:ln w="9360" cap="sq">
              <a:solidFill>
                <a:srgbClr val="000000"/>
              </a:solidFill>
              <a:miter/>
              <a:tailEnd type="triangle" w="med" len="med"/>
            </a:ln>
          </p:spPr>
        </p:cxnSp>
        <p:cxnSp>
          <p:nvCxnSpPr>
            <p:cNvPr id="424" name="Łącznik prosty ze strzałką 19"/>
            <p:cNvCxnSpPr/>
            <p:nvPr/>
          </p:nvCxnSpPr>
          <p:spPr>
            <a:xfrm flipV="1">
              <a:off x="3500280" y="5428800"/>
              <a:ext cx="286200" cy="357840"/>
            </a:xfrm>
            <a:prstGeom prst="straightConnector1">
              <a:avLst/>
            </a:prstGeom>
            <a:ln w="9360" cap="sq">
              <a:solidFill>
                <a:srgbClr val="000000"/>
              </a:solidFill>
              <a:miter/>
              <a:tailEnd type="triangle" w="med" len="med"/>
            </a:ln>
          </p:spPr>
        </p:cxnSp>
        <p:cxnSp>
          <p:nvCxnSpPr>
            <p:cNvPr id="425" name="Łącznik prosty ze strzałką 20"/>
            <p:cNvCxnSpPr/>
            <p:nvPr/>
          </p:nvCxnSpPr>
          <p:spPr>
            <a:xfrm flipV="1">
              <a:off x="3214800" y="5357520"/>
              <a:ext cx="72000" cy="357840"/>
            </a:xfrm>
            <a:prstGeom prst="straightConnector1">
              <a:avLst/>
            </a:prstGeom>
            <a:ln w="9360" cap="sq">
              <a:solidFill>
                <a:srgbClr val="000000"/>
              </a:solidFill>
              <a:miter/>
              <a:tailEnd type="triangle" w="med" len="med"/>
            </a:ln>
          </p:spPr>
        </p:cxnSp>
      </p:grpSp>
      <p:grpSp>
        <p:nvGrpSpPr>
          <p:cNvPr id="426" name="Grupa 41"/>
          <p:cNvGrpSpPr/>
          <p:nvPr/>
        </p:nvGrpSpPr>
        <p:grpSpPr>
          <a:xfrm>
            <a:off x="4429080" y="3142800"/>
            <a:ext cx="2000160" cy="2500920"/>
            <a:chOff x="4429080" y="3142800"/>
            <a:chExt cx="2000160" cy="2500920"/>
          </a:xfrm>
        </p:grpSpPr>
        <p:sp>
          <p:nvSpPr>
            <p:cNvPr id="427" name="Elipsa 7"/>
            <p:cNvSpPr/>
            <p:nvPr/>
          </p:nvSpPr>
          <p:spPr>
            <a:xfrm>
              <a:off x="4429080" y="4500720"/>
              <a:ext cx="2000160" cy="1143000"/>
            </a:xfrm>
            <a:prstGeom prst="ellipse">
              <a:avLst/>
            </a:prstGeom>
            <a:solidFill>
              <a:srgbClr val="D6D6F5"/>
            </a:solidFill>
            <a:ln w="9360" cap="sq">
              <a:solidFill>
                <a:srgbClr val="000000"/>
              </a:solidFill>
              <a:miter/>
            </a:ln>
          </p:spPr>
          <p:style>
            <a:lnRef idx="0">
              <a:scrgbClr r="0" g="0" b="0"/>
            </a:lnRef>
            <a:fillRef idx="0">
              <a:scrgbClr r="0" g="0" b="0"/>
            </a:fillRef>
            <a:effectRef idx="0">
              <a:scrgbClr r="0" g="0" b="0"/>
            </a:effectRef>
            <a:fontRef idx="minor"/>
          </p:style>
        </p:sp>
        <p:cxnSp>
          <p:nvCxnSpPr>
            <p:cNvPr id="428" name="Łącznik prosty ze strzałką 24"/>
            <p:cNvCxnSpPr/>
            <p:nvPr/>
          </p:nvCxnSpPr>
          <p:spPr>
            <a:xfrm flipH="1" flipV="1">
              <a:off x="4928400" y="4714200"/>
              <a:ext cx="214920" cy="286560"/>
            </a:xfrm>
            <a:prstGeom prst="straightConnector1">
              <a:avLst/>
            </a:prstGeom>
            <a:ln w="9360" cap="sq">
              <a:solidFill>
                <a:srgbClr val="000000"/>
              </a:solidFill>
              <a:miter/>
              <a:tailEnd type="triangle" w="med" len="med"/>
            </a:ln>
          </p:spPr>
        </p:cxnSp>
        <p:cxnSp>
          <p:nvCxnSpPr>
            <p:cNvPr id="429" name="Łącznik prosty ze strzałką 26"/>
            <p:cNvCxnSpPr/>
            <p:nvPr/>
          </p:nvCxnSpPr>
          <p:spPr>
            <a:xfrm flipV="1">
              <a:off x="5428080" y="4714200"/>
              <a:ext cx="286200" cy="357840"/>
            </a:xfrm>
            <a:prstGeom prst="straightConnector1">
              <a:avLst/>
            </a:prstGeom>
            <a:ln w="9360" cap="sq">
              <a:solidFill>
                <a:srgbClr val="000000"/>
              </a:solidFill>
              <a:miter/>
              <a:tailEnd type="triangle" w="med" len="med"/>
            </a:ln>
          </p:spPr>
        </p:cxnSp>
        <p:cxnSp>
          <p:nvCxnSpPr>
            <p:cNvPr id="430" name="Łącznik prosty ze strzałką 28"/>
            <p:cNvCxnSpPr/>
            <p:nvPr/>
          </p:nvCxnSpPr>
          <p:spPr>
            <a:xfrm>
              <a:off x="5715000" y="5071680"/>
              <a:ext cx="357840" cy="143640"/>
            </a:xfrm>
            <a:prstGeom prst="straightConnector1">
              <a:avLst/>
            </a:prstGeom>
            <a:ln w="9360" cap="sq">
              <a:solidFill>
                <a:srgbClr val="000000"/>
              </a:solidFill>
              <a:miter/>
              <a:tailEnd type="triangle" w="med" len="med"/>
            </a:ln>
          </p:spPr>
        </p:cxnSp>
        <p:cxnSp>
          <p:nvCxnSpPr>
            <p:cNvPr id="431" name="Łącznik prosty ze strzałką 31"/>
            <p:cNvCxnSpPr/>
            <p:nvPr/>
          </p:nvCxnSpPr>
          <p:spPr>
            <a:xfrm flipH="1">
              <a:off x="4999680" y="5213880"/>
              <a:ext cx="286200" cy="143640"/>
            </a:xfrm>
            <a:prstGeom prst="straightConnector1">
              <a:avLst/>
            </a:prstGeom>
            <a:ln w="9360" cap="sq">
              <a:solidFill>
                <a:srgbClr val="000000"/>
              </a:solidFill>
              <a:miter/>
              <a:tailEnd type="triangle" w="med" len="med"/>
            </a:ln>
          </p:spPr>
        </p:cxnSp>
        <p:cxnSp>
          <p:nvCxnSpPr>
            <p:cNvPr id="432" name="Łącznik prosty ze strzałką 33"/>
            <p:cNvCxnSpPr/>
            <p:nvPr/>
          </p:nvCxnSpPr>
          <p:spPr>
            <a:xfrm>
              <a:off x="5500440" y="5214960"/>
              <a:ext cx="143280" cy="286560"/>
            </a:xfrm>
            <a:prstGeom prst="straightConnector1">
              <a:avLst/>
            </a:prstGeom>
            <a:ln w="9360" cap="sq">
              <a:solidFill>
                <a:srgbClr val="000000"/>
              </a:solidFill>
              <a:miter/>
              <a:tailEnd type="triangle" w="med" len="med"/>
            </a:ln>
          </p:spPr>
        </p:cxnSp>
        <p:cxnSp>
          <p:nvCxnSpPr>
            <p:cNvPr id="433" name="Łącznik prosty ze strzałką 35"/>
            <p:cNvCxnSpPr>
              <a:stCxn id="427" idx="0"/>
            </p:cNvCxnSpPr>
            <p:nvPr/>
          </p:nvCxnSpPr>
          <p:spPr>
            <a:xfrm flipV="1">
              <a:off x="5429160" y="3142800"/>
              <a:ext cx="1440" cy="1358280"/>
            </a:xfrm>
            <a:prstGeom prst="straightConnector1">
              <a:avLst/>
            </a:prstGeom>
            <a:ln w="9360" cap="sq">
              <a:solidFill>
                <a:srgbClr val="000000"/>
              </a:solidFill>
              <a:miter/>
              <a:tailEnd type="triangle" w="med" len="med"/>
            </a:ln>
          </p:spPr>
        </p:cxnSp>
      </p:grpSp>
      <p:grpSp>
        <p:nvGrpSpPr>
          <p:cNvPr id="434" name="Grupa 44"/>
          <p:cNvGrpSpPr/>
          <p:nvPr/>
        </p:nvGrpSpPr>
        <p:grpSpPr>
          <a:xfrm>
            <a:off x="6357960" y="1071360"/>
            <a:ext cx="2286000" cy="3143520"/>
            <a:chOff x="6357960" y="1071360"/>
            <a:chExt cx="2286000" cy="3143520"/>
          </a:xfrm>
        </p:grpSpPr>
        <p:sp>
          <p:nvSpPr>
            <p:cNvPr id="435" name="Elipsa 8"/>
            <p:cNvSpPr/>
            <p:nvPr/>
          </p:nvSpPr>
          <p:spPr>
            <a:xfrm>
              <a:off x="6357960" y="2500560"/>
              <a:ext cx="2286000" cy="1714320"/>
            </a:xfrm>
            <a:prstGeom prst="ellipse">
              <a:avLst/>
            </a:prstGeom>
            <a:solidFill>
              <a:srgbClr val="D6D6F5"/>
            </a:solidFill>
            <a:ln w="9360" cap="sq">
              <a:solidFill>
                <a:srgbClr val="000000"/>
              </a:solidFill>
              <a:miter/>
            </a:ln>
          </p:spPr>
          <p:style>
            <a:lnRef idx="0">
              <a:scrgbClr r="0" g="0" b="0"/>
            </a:lnRef>
            <a:fillRef idx="0">
              <a:scrgbClr r="0" g="0" b="0"/>
            </a:fillRef>
            <a:effectRef idx="0">
              <a:scrgbClr r="0" g="0" b="0"/>
            </a:effectRef>
            <a:fontRef idx="minor"/>
          </p:style>
        </p:sp>
        <p:cxnSp>
          <p:nvCxnSpPr>
            <p:cNvPr id="436" name="Łącznik prosty ze strzałką 36"/>
            <p:cNvCxnSpPr/>
            <p:nvPr/>
          </p:nvCxnSpPr>
          <p:spPr>
            <a:xfrm flipH="1" flipV="1">
              <a:off x="6928560" y="2928240"/>
              <a:ext cx="214920" cy="286560"/>
            </a:xfrm>
            <a:prstGeom prst="straightConnector1">
              <a:avLst/>
            </a:prstGeom>
            <a:ln w="9360" cap="sq">
              <a:solidFill>
                <a:srgbClr val="000000"/>
              </a:solidFill>
              <a:miter/>
              <a:tailEnd type="triangle" w="med" len="med"/>
            </a:ln>
          </p:spPr>
        </p:cxnSp>
        <p:cxnSp>
          <p:nvCxnSpPr>
            <p:cNvPr id="437" name="Łącznik prosty ze strzałką 37"/>
            <p:cNvCxnSpPr/>
            <p:nvPr/>
          </p:nvCxnSpPr>
          <p:spPr>
            <a:xfrm flipV="1">
              <a:off x="7642800" y="2785320"/>
              <a:ext cx="286200" cy="357840"/>
            </a:xfrm>
            <a:prstGeom prst="straightConnector1">
              <a:avLst/>
            </a:prstGeom>
            <a:ln w="9360" cap="sq">
              <a:solidFill>
                <a:srgbClr val="000000"/>
              </a:solidFill>
              <a:miter/>
              <a:tailEnd type="triangle" w="med" len="med"/>
            </a:ln>
          </p:spPr>
        </p:cxnSp>
        <p:cxnSp>
          <p:nvCxnSpPr>
            <p:cNvPr id="438" name="Łącznik prosty ze strzałką 38"/>
            <p:cNvCxnSpPr/>
            <p:nvPr/>
          </p:nvCxnSpPr>
          <p:spPr>
            <a:xfrm>
              <a:off x="7929720" y="3499920"/>
              <a:ext cx="357840" cy="143640"/>
            </a:xfrm>
            <a:prstGeom prst="straightConnector1">
              <a:avLst/>
            </a:prstGeom>
            <a:ln w="9360" cap="sq">
              <a:solidFill>
                <a:srgbClr val="000000"/>
              </a:solidFill>
              <a:miter/>
              <a:tailEnd type="triangle" w="med" len="med"/>
            </a:ln>
          </p:spPr>
        </p:cxnSp>
        <p:cxnSp>
          <p:nvCxnSpPr>
            <p:cNvPr id="439" name="Łącznik prosty ze strzałką 39"/>
            <p:cNvCxnSpPr/>
            <p:nvPr/>
          </p:nvCxnSpPr>
          <p:spPr>
            <a:xfrm flipH="1">
              <a:off x="6857280" y="3642120"/>
              <a:ext cx="286200" cy="143640"/>
            </a:xfrm>
            <a:prstGeom prst="straightConnector1">
              <a:avLst/>
            </a:prstGeom>
            <a:ln w="9360" cap="sq">
              <a:solidFill>
                <a:srgbClr val="000000"/>
              </a:solidFill>
              <a:miter/>
              <a:tailEnd type="triangle" w="med" len="med"/>
            </a:ln>
          </p:spPr>
        </p:cxnSp>
        <p:cxnSp>
          <p:nvCxnSpPr>
            <p:cNvPr id="440" name="Łącznik prosty ze strzałką 40"/>
            <p:cNvCxnSpPr/>
            <p:nvPr/>
          </p:nvCxnSpPr>
          <p:spPr>
            <a:xfrm>
              <a:off x="7572240" y="3786120"/>
              <a:ext cx="143280" cy="286560"/>
            </a:xfrm>
            <a:prstGeom prst="straightConnector1">
              <a:avLst/>
            </a:prstGeom>
            <a:ln w="9360" cap="sq">
              <a:solidFill>
                <a:srgbClr val="000000"/>
              </a:solidFill>
              <a:miter/>
              <a:tailEnd type="triangle" w="med" len="med"/>
            </a:ln>
          </p:spPr>
        </p:cxnSp>
        <p:cxnSp>
          <p:nvCxnSpPr>
            <p:cNvPr id="441" name="Łącznik prosty ze strzałką 43"/>
            <p:cNvCxnSpPr>
              <a:stCxn id="435" idx="0"/>
            </p:cNvCxnSpPr>
            <p:nvPr/>
          </p:nvCxnSpPr>
          <p:spPr>
            <a:xfrm flipV="1">
              <a:off x="7500960" y="1071360"/>
              <a:ext cx="1440" cy="1429560"/>
            </a:xfrm>
            <a:prstGeom prst="straightConnector1">
              <a:avLst/>
            </a:prstGeom>
            <a:ln w="9360" cap="sq">
              <a:solidFill>
                <a:srgbClr val="000000"/>
              </a:solidFill>
              <a:miter/>
              <a:tailEnd type="triangle" w="med" len="me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wipe(down)">
                                      <p:cBhvr additive="repl">
                                        <p:cTn id="7" dur="5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8"/>
                                        </p:tgtEl>
                                        <p:attrNameLst>
                                          <p:attrName>style.visibility</p:attrName>
                                        </p:attrNameLst>
                                      </p:cBhvr>
                                      <p:to>
                                        <p:strVal val="visible"/>
                                      </p:to>
                                    </p:set>
                                    <p:animEffect transition="in" filter="wipe(down)">
                                      <p:cBhvr additive="repl">
                                        <p:cTn id="12" dur="500"/>
                                        <p:tgtEl>
                                          <p:spTgt spid="4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6"/>
                                        </p:tgtEl>
                                        <p:attrNameLst>
                                          <p:attrName>style.visibility</p:attrName>
                                        </p:attrNameLst>
                                      </p:cBhvr>
                                      <p:to>
                                        <p:strVal val="visible"/>
                                      </p:to>
                                    </p:set>
                                    <p:animEffect transition="in" filter="wipe(down)">
                                      <p:cBhvr additive="repl">
                                        <p:cTn id="17" dur="500"/>
                                        <p:tgtEl>
                                          <p:spTgt spid="4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34"/>
                                        </p:tgtEl>
                                        <p:attrNameLst>
                                          <p:attrName>style.visibility</p:attrName>
                                        </p:attrNameLst>
                                      </p:cBhvr>
                                      <p:to>
                                        <p:strVal val="visible"/>
                                      </p:to>
                                    </p:set>
                                    <p:animEffect transition="in" filter="wipe(down)">
                                      <p:cBhvr additive="repl">
                                        <p:cTn id="22"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 Box 1"/>
          <p:cNvSpPr/>
          <p:nvPr/>
        </p:nvSpPr>
        <p:spPr>
          <a:xfrm>
            <a:off x="287280" y="287280"/>
            <a:ext cx="8783640" cy="365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Jak zmienił się system klimatyczny </a:t>
            </a:r>
            <a:r>
              <a:t/>
            </a:r>
            <a:br/>
            <a:r>
              <a:rPr lang="pl-PL" sz="3200" b="0" strike="noStrike" spc="-1">
                <a:solidFill>
                  <a:srgbClr val="000000"/>
                </a:solidFill>
                <a:latin typeface="Arial"/>
                <a:ea typeface="Arial"/>
              </a:rPr>
              <a:t>w odpowiedzi na te wymuszenia?</a:t>
            </a:r>
            <a:endParaRPr lang="pl-PL" sz="3200" b="0" strike="noStrike" spc="-1">
              <a:solidFill>
                <a:srgbClr val="FFFFFF"/>
              </a:solidFill>
              <a:latin typeface="Calibri"/>
            </a:endParaRPr>
          </a:p>
        </p:txBody>
      </p:sp>
      <p:pic>
        <p:nvPicPr>
          <p:cNvPr id="229" name="Obraz 228"/>
          <p:cNvPicPr/>
          <p:nvPr/>
        </p:nvPicPr>
        <p:blipFill>
          <a:blip r:embed="rId3"/>
          <a:stretch/>
        </p:blipFill>
        <p:spPr>
          <a:xfrm>
            <a:off x="225720" y="1476360"/>
            <a:ext cx="8710560" cy="4951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Picture 1" descr="C:\Users\Aika\ROBOTA\klimat\wyklad\wkl3_czulosc_klimatu_rown_radkonw\cisnienie1.jpg"/>
          <p:cNvPicPr/>
          <p:nvPr/>
        </p:nvPicPr>
        <p:blipFill>
          <a:blip r:embed="rId3"/>
          <a:stretch/>
        </p:blipFill>
        <p:spPr>
          <a:xfrm>
            <a:off x="4643280" y="3219480"/>
            <a:ext cx="4175280" cy="3567240"/>
          </a:xfrm>
          <a:prstGeom prst="rect">
            <a:avLst/>
          </a:prstGeom>
          <a:ln w="0">
            <a:noFill/>
          </a:ln>
        </p:spPr>
      </p:pic>
      <p:pic>
        <p:nvPicPr>
          <p:cNvPr id="443" name="Picture 5" descr="C:\Users\Aika\ROBOTA\klimat\wyklad\wkl3_czulosc_klimatu_rown_radkonw\cisnienie4.jpg"/>
          <p:cNvPicPr/>
          <p:nvPr/>
        </p:nvPicPr>
        <p:blipFill>
          <a:blip r:embed="rId4"/>
          <a:stretch/>
        </p:blipFill>
        <p:spPr>
          <a:xfrm>
            <a:off x="4643280" y="130320"/>
            <a:ext cx="4173840" cy="3565440"/>
          </a:xfrm>
          <a:prstGeom prst="rect">
            <a:avLst/>
          </a:prstGeom>
          <a:ln w="0">
            <a:noFill/>
          </a:ln>
        </p:spPr>
      </p:pic>
      <p:pic>
        <p:nvPicPr>
          <p:cNvPr id="444" name="Picture 6" descr="C:\Users\Aika\ROBOTA\klimat\wyklad\wkl3_czulosc_klimatu_rown_radkonw\cisnienie3.jpg"/>
          <p:cNvPicPr/>
          <p:nvPr/>
        </p:nvPicPr>
        <p:blipFill>
          <a:blip r:embed="rId5"/>
          <a:stretch/>
        </p:blipFill>
        <p:spPr>
          <a:xfrm>
            <a:off x="285840" y="3219480"/>
            <a:ext cx="4176720" cy="3567240"/>
          </a:xfrm>
          <a:prstGeom prst="rect">
            <a:avLst/>
          </a:prstGeom>
          <a:ln w="0">
            <a:noFill/>
          </a:ln>
        </p:spPr>
      </p:pic>
      <p:pic>
        <p:nvPicPr>
          <p:cNvPr id="445" name="Picture 2" descr="C:\Users\Aika\ROBOTA\klimat\wyklad\wkl3_czulosc_klimatu_rown_radkonw\cisnienie2.jpg"/>
          <p:cNvPicPr/>
          <p:nvPr/>
        </p:nvPicPr>
        <p:blipFill>
          <a:blip r:embed="rId6"/>
          <a:stretch/>
        </p:blipFill>
        <p:spPr>
          <a:xfrm>
            <a:off x="225360" y="130320"/>
            <a:ext cx="4173480" cy="3566880"/>
          </a:xfrm>
          <a:prstGeom prst="rect">
            <a:avLst/>
          </a:prstGeom>
          <a:ln w="0">
            <a:noFill/>
          </a:ln>
        </p:spPr>
      </p:pic>
      <p:sp>
        <p:nvSpPr>
          <p:cNvPr id="446" name="pole tekstowe 7"/>
          <p:cNvSpPr/>
          <p:nvPr/>
        </p:nvSpPr>
        <p:spPr>
          <a:xfrm>
            <a:off x="270000" y="177840"/>
            <a:ext cx="485640" cy="642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600" b="0" strike="noStrike" spc="-1">
                <a:solidFill>
                  <a:srgbClr val="000000"/>
                </a:solidFill>
                <a:latin typeface="Arial"/>
                <a:ea typeface="Arial"/>
              </a:rPr>
              <a:t>A</a:t>
            </a:r>
            <a:endParaRPr lang="pl-PL" sz="3600" b="0" strike="noStrike" spc="-1">
              <a:solidFill>
                <a:srgbClr val="FFFFFF"/>
              </a:solidFill>
              <a:latin typeface="Calibri"/>
            </a:endParaRPr>
          </a:p>
        </p:txBody>
      </p:sp>
      <p:sp>
        <p:nvSpPr>
          <p:cNvPr id="447" name="pole tekstowe 8"/>
          <p:cNvSpPr/>
          <p:nvPr/>
        </p:nvSpPr>
        <p:spPr>
          <a:xfrm>
            <a:off x="4690440" y="177840"/>
            <a:ext cx="485640" cy="642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600" b="0" strike="noStrike" spc="-1">
                <a:solidFill>
                  <a:srgbClr val="000000"/>
                </a:solidFill>
                <a:latin typeface="Arial"/>
                <a:ea typeface="Arial"/>
              </a:rPr>
              <a:t>B</a:t>
            </a:r>
            <a:endParaRPr lang="pl-PL" sz="3600" b="0" strike="noStrike" spc="-1">
              <a:solidFill>
                <a:srgbClr val="FFFFFF"/>
              </a:solidFill>
              <a:latin typeface="Calibri"/>
            </a:endParaRPr>
          </a:p>
        </p:txBody>
      </p:sp>
      <p:sp>
        <p:nvSpPr>
          <p:cNvPr id="448" name="pole tekstowe 9"/>
          <p:cNvSpPr/>
          <p:nvPr/>
        </p:nvSpPr>
        <p:spPr>
          <a:xfrm>
            <a:off x="257040" y="3641760"/>
            <a:ext cx="511560" cy="642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600" b="0" strike="noStrike" spc="-1">
                <a:solidFill>
                  <a:srgbClr val="000000"/>
                </a:solidFill>
                <a:latin typeface="Arial"/>
                <a:ea typeface="Arial"/>
              </a:rPr>
              <a:t>C</a:t>
            </a:r>
            <a:endParaRPr lang="pl-PL" sz="3600" b="0" strike="noStrike" spc="-1">
              <a:solidFill>
                <a:srgbClr val="FFFFFF"/>
              </a:solidFill>
              <a:latin typeface="Calibri"/>
            </a:endParaRPr>
          </a:p>
        </p:txBody>
      </p:sp>
      <p:sp>
        <p:nvSpPr>
          <p:cNvPr id="449" name="pole tekstowe 10"/>
          <p:cNvSpPr/>
          <p:nvPr/>
        </p:nvSpPr>
        <p:spPr>
          <a:xfrm>
            <a:off x="4677120" y="3641760"/>
            <a:ext cx="511560" cy="642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600" b="0" strike="noStrike" spc="-1">
                <a:solidFill>
                  <a:srgbClr val="000000"/>
                </a:solidFill>
                <a:latin typeface="Arial"/>
                <a:ea typeface="Arial"/>
              </a:rPr>
              <a:t>D</a:t>
            </a:r>
            <a:endParaRPr lang="pl-PL" sz="3600" b="0" strike="noStrike" spc="-1">
              <a:solidFill>
                <a:srgbClr val="FFFFFF"/>
              </a:solidFill>
              <a:latin typeface="Calibri"/>
            </a:endParaRPr>
          </a:p>
        </p:txBody>
      </p:sp>
      <p:sp>
        <p:nvSpPr>
          <p:cNvPr id="450" name="Prostokąt zaokrąglony 13"/>
          <p:cNvSpPr/>
          <p:nvPr/>
        </p:nvSpPr>
        <p:spPr>
          <a:xfrm>
            <a:off x="214200" y="3571920"/>
            <a:ext cx="4429080" cy="3143160"/>
          </a:xfrm>
          <a:custGeom>
            <a:avLst/>
            <a:gdLst/>
            <a:ahLst/>
            <a:cxnLst/>
            <a:rect l="0" t="0" r="r" b="b"/>
            <a:pathLst>
              <a:path w="12305" h="8733">
                <a:moveTo>
                  <a:pt x="1455" y="0"/>
                </a:moveTo>
                <a:lnTo>
                  <a:pt x="1455" y="0"/>
                </a:lnTo>
                <a:cubicBezTo>
                  <a:pt x="1200" y="0"/>
                  <a:pt x="949" y="67"/>
                  <a:pt x="728" y="195"/>
                </a:cubicBezTo>
                <a:cubicBezTo>
                  <a:pt x="506" y="323"/>
                  <a:pt x="323" y="506"/>
                  <a:pt x="195" y="728"/>
                </a:cubicBezTo>
                <a:cubicBezTo>
                  <a:pt x="67" y="949"/>
                  <a:pt x="0" y="1200"/>
                  <a:pt x="0" y="1455"/>
                </a:cubicBezTo>
                <a:lnTo>
                  <a:pt x="0" y="7276"/>
                </a:lnTo>
                <a:lnTo>
                  <a:pt x="0" y="7277"/>
                </a:lnTo>
                <a:cubicBezTo>
                  <a:pt x="0" y="7532"/>
                  <a:pt x="67" y="7783"/>
                  <a:pt x="195" y="8004"/>
                </a:cubicBezTo>
                <a:cubicBezTo>
                  <a:pt x="323" y="8226"/>
                  <a:pt x="506" y="8409"/>
                  <a:pt x="728" y="8537"/>
                </a:cubicBezTo>
                <a:cubicBezTo>
                  <a:pt x="949" y="8665"/>
                  <a:pt x="1200" y="8732"/>
                  <a:pt x="1455" y="8732"/>
                </a:cubicBezTo>
                <a:lnTo>
                  <a:pt x="10848" y="8732"/>
                </a:lnTo>
                <a:lnTo>
                  <a:pt x="10849" y="8732"/>
                </a:lnTo>
                <a:cubicBezTo>
                  <a:pt x="11104" y="8732"/>
                  <a:pt x="11355" y="8665"/>
                  <a:pt x="11576" y="8537"/>
                </a:cubicBezTo>
                <a:cubicBezTo>
                  <a:pt x="11798" y="8409"/>
                  <a:pt x="11981" y="8226"/>
                  <a:pt x="12109" y="8004"/>
                </a:cubicBezTo>
                <a:cubicBezTo>
                  <a:pt x="12237" y="7783"/>
                  <a:pt x="12304" y="7532"/>
                  <a:pt x="12304" y="7277"/>
                </a:cubicBezTo>
                <a:lnTo>
                  <a:pt x="12303" y="1455"/>
                </a:lnTo>
                <a:lnTo>
                  <a:pt x="12304" y="1455"/>
                </a:lnTo>
                <a:lnTo>
                  <a:pt x="12304" y="1455"/>
                </a:lnTo>
                <a:cubicBezTo>
                  <a:pt x="12304" y="1200"/>
                  <a:pt x="12237" y="949"/>
                  <a:pt x="12109" y="728"/>
                </a:cubicBezTo>
                <a:cubicBezTo>
                  <a:pt x="11981" y="506"/>
                  <a:pt x="11798" y="323"/>
                  <a:pt x="11576" y="195"/>
                </a:cubicBezTo>
                <a:cubicBezTo>
                  <a:pt x="11355" y="67"/>
                  <a:pt x="11104" y="0"/>
                  <a:pt x="10849" y="0"/>
                </a:cubicBezTo>
                <a:lnTo>
                  <a:pt x="1455" y="0"/>
                </a:lnTo>
              </a:path>
            </a:pathLst>
          </a:custGeom>
          <a:noFill/>
          <a:ln w="38160" cap="sq">
            <a:solidFill>
              <a:srgbClr val="FF0000"/>
            </a:solidFill>
            <a:miter/>
          </a:ln>
        </p:spPr>
        <p:style>
          <a:lnRef idx="0">
            <a:scrgbClr r="0" g="0" b="0"/>
          </a:lnRef>
          <a:fillRef idx="0">
            <a:scrgbClr r="0" g="0" b="0"/>
          </a:fillRef>
          <a:effectRef idx="0">
            <a:scrgbClr r="0" g="0" b="0"/>
          </a:effectRef>
          <a:fontRef idx="minor"/>
        </p:style>
      </p:sp>
      <mc:AlternateContent xmlns:mc="http://schemas.openxmlformats.org/markup-compatibility/2006" xmlns:a14="http://schemas.microsoft.com/office/drawing/2010/main">
        <mc:Choice Requires="a14">
          <p:sp>
            <p:nvSpPr>
              <p:cNvPr id="451" name="Object 11"/>
              <p:cNvSpPr txBox="1"/>
              <p:nvPr/>
            </p:nvSpPr>
            <p:spPr>
              <a:xfrm>
                <a:off x="2162160" y="4071960"/>
                <a:ext cx="2195640" cy="5713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𝑝</m:t>
                      </m:r>
                      <m:r>
                        <a:rPr>
                          <a:latin typeface="Cambria Math"/>
                        </a:rPr>
                        <m:t>(</m:t>
                      </m:r>
                      <m:r>
                        <a:rPr>
                          <a:latin typeface="Cambria Math"/>
                        </a:rPr>
                        <m:t>𝑧</m:t>
                      </m:r>
                      <m:r>
                        <a:rPr>
                          <a:latin typeface="Cambria Math"/>
                        </a:rPr>
                        <m:t>)=</m:t>
                      </m:r>
                      <m:sSub>
                        <m:sSubPr>
                          <m:ctrlPr>
                            <a:rPr i="1">
                              <a:latin typeface="Cambria Math"/>
                            </a:rPr>
                          </m:ctrlPr>
                        </m:sSubPr>
                        <m:e>
                          <m:r>
                            <a:rPr>
                              <a:latin typeface="Cambria Math"/>
                            </a:rPr>
                            <m:t>𝑝</m:t>
                          </m:r>
                        </m:e>
                        <m:sub>
                          <m:r>
                            <a:rPr>
                              <a:latin typeface="Cambria Math"/>
                            </a:rPr>
                            <m:t>0</m:t>
                          </m:r>
                        </m:sub>
                      </m:sSub>
                      <m:sSup>
                        <m:sSupPr>
                          <m:ctrlPr>
                            <a:rPr i="1">
                              <a:latin typeface="Cambria Math"/>
                            </a:rPr>
                          </m:ctrlPr>
                        </m:sSupPr>
                        <m:e>
                          <m:r>
                            <a:rPr>
                              <a:latin typeface="Cambria Math"/>
                            </a:rPr>
                            <m:t>𝑒</m:t>
                          </m:r>
                        </m:e>
                        <m:sup>
                          <m:f>
                            <m:fPr>
                              <m:type m:val="lin"/>
                              <m:ctrlPr>
                                <a:rPr i="1">
                                  <a:latin typeface="Cambria Math"/>
                                </a:rPr>
                              </m:ctrlPr>
                            </m:fPr>
                            <m:num>
                              <m:r>
                                <a:rPr>
                                  <a:latin typeface="Cambria Math"/>
                                </a:rPr>
                                <m:t>−</m:t>
                              </m:r>
                              <m:r>
                                <a:rPr>
                                  <a:latin typeface="Cambria Math"/>
                                </a:rPr>
                                <m:t>𝑧</m:t>
                              </m:r>
                            </m:num>
                            <m:den>
                              <m:r>
                                <a:rPr>
                                  <a:latin typeface="Cambria Math"/>
                                </a:rPr>
                                <m:t>𝐻</m:t>
                              </m:r>
                            </m:den>
                          </m:f>
                        </m:sup>
                      </m:sSup>
                    </m:oMath>
                  </m:oMathPara>
                </a14:m>
                <a:endParaRPr/>
              </a:p>
            </p:txBody>
          </p:sp>
        </mc:Choice>
        <mc:Fallback xmlns:p15="http://schemas.microsoft.com/office/powerpoint/2012/main" xmlns:p14="http://schemas.microsoft.com/office/powerpoint/2010/main" xmlns=""/>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wipe(up)">
                                      <p:cBhvr additive="repl">
                                        <p:cTn id="7" dur="500"/>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51"/>
                                        </p:tgtEl>
                                        <p:attrNameLst>
                                          <p:attrName>style.visibility</p:attrName>
                                        </p:attrNameLst>
                                      </p:cBhvr>
                                      <p:to>
                                        <p:strVal val="visible"/>
                                      </p:to>
                                    </p:set>
                                    <p:animEffect transition="in" filter="wipe(up)">
                                      <p:cBhvr additive="repl">
                                        <p:cTn id="12"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4000" b="0" strike="noStrike" spc="-1">
                <a:solidFill>
                  <a:srgbClr val="000000"/>
                </a:solidFill>
                <a:latin typeface="Arial"/>
                <a:ea typeface="Arial"/>
              </a:rPr>
              <a:t>sprężanie - rozprężanie</a:t>
            </a:r>
            <a:endParaRPr lang="pl-PL" sz="4000" b="0" strike="noStrike" spc="-1">
              <a:solidFill>
                <a:srgbClr val="000000"/>
              </a:solidFill>
              <a:latin typeface="Arial"/>
            </a:endParaRPr>
          </a:p>
        </p:txBody>
      </p:sp>
      <p:pic>
        <p:nvPicPr>
          <p:cNvPr id="453" name="Picture 1" descr="C:\Users\Aika\ROBOTA\klimat\wyklad\wkl3_czulosc_klimatu_rown_radkonw\cylindry.png"/>
          <p:cNvPicPr/>
          <p:nvPr/>
        </p:nvPicPr>
        <p:blipFill>
          <a:blip r:embed="rId3"/>
          <a:stretch/>
        </p:blipFill>
        <p:spPr>
          <a:xfrm>
            <a:off x="1357200" y="1428840"/>
            <a:ext cx="6357960" cy="5046480"/>
          </a:xfrm>
          <a:prstGeom prst="rect">
            <a:avLst/>
          </a:prstGeom>
          <a:ln w="0">
            <a:noFill/>
          </a:ln>
        </p:spPr>
      </p:pic>
      <p:sp>
        <p:nvSpPr>
          <p:cNvPr id="454" name="pole tekstowe 4"/>
          <p:cNvSpPr/>
          <p:nvPr/>
        </p:nvSpPr>
        <p:spPr>
          <a:xfrm>
            <a:off x="435600" y="4786200"/>
            <a:ext cx="1197360" cy="1191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7200" b="0" strike="noStrike" spc="-1">
                <a:solidFill>
                  <a:srgbClr val="000000"/>
                </a:solidFill>
                <a:latin typeface="Arial"/>
                <a:ea typeface="Arial"/>
              </a:rPr>
              <a:t>T↑</a:t>
            </a:r>
            <a:endParaRPr lang="pl-PL" sz="7200" b="0" strike="noStrike" spc="-1">
              <a:solidFill>
                <a:srgbClr val="FFFFFF"/>
              </a:solidFill>
              <a:latin typeface="Calibri"/>
            </a:endParaRPr>
          </a:p>
        </p:txBody>
      </p:sp>
      <p:sp>
        <p:nvSpPr>
          <p:cNvPr id="455" name="pole tekstowe 5"/>
          <p:cNvSpPr/>
          <p:nvPr/>
        </p:nvSpPr>
        <p:spPr>
          <a:xfrm>
            <a:off x="7511040" y="4786200"/>
            <a:ext cx="1197360" cy="1191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7200" b="0" strike="noStrike" spc="-1">
                <a:solidFill>
                  <a:srgbClr val="000000"/>
                </a:solidFill>
                <a:latin typeface="Arial"/>
                <a:ea typeface="Arial"/>
              </a:rPr>
              <a:t>T↓</a:t>
            </a:r>
            <a:endParaRPr lang="pl-PL" sz="72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Picture 2" descr="C:\Users\Aika\ROBOTA\klimat\wyklad\wkl3_czulosc_klimatu_rown_radkonw\temperatura2.jpg"/>
          <p:cNvPicPr/>
          <p:nvPr/>
        </p:nvPicPr>
        <p:blipFill>
          <a:blip r:embed="rId3"/>
          <a:stretch/>
        </p:blipFill>
        <p:spPr>
          <a:xfrm>
            <a:off x="647640" y="1335240"/>
            <a:ext cx="7848720" cy="5308560"/>
          </a:xfrm>
          <a:prstGeom prst="rect">
            <a:avLst/>
          </a:prstGeom>
          <a:ln w="0">
            <a:noFill/>
          </a:ln>
        </p:spPr>
      </p:pic>
      <p:sp>
        <p:nvSpPr>
          <p:cNvPr id="457"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Gdyby w grę wchodziło tylko promieniowanie i rozprężanie…</a:t>
            </a:r>
            <a:endParaRPr lang="pl-PL" sz="3200" b="0" strike="noStrike" spc="-1">
              <a:solidFill>
                <a:srgbClr val="000000"/>
              </a:solidFill>
              <a:latin typeface="Arial"/>
            </a:endParaRPr>
          </a:p>
        </p:txBody>
      </p:sp>
      <p:sp>
        <p:nvSpPr>
          <p:cNvPr id="458" name="pole tekstowe 4"/>
          <p:cNvSpPr/>
          <p:nvPr/>
        </p:nvSpPr>
        <p:spPr>
          <a:xfrm>
            <a:off x="2579760" y="3143160"/>
            <a:ext cx="121716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C00000"/>
                </a:solidFill>
                <a:latin typeface="Arial"/>
                <a:ea typeface="Arial"/>
              </a:rPr>
              <a:t>~16°C/km</a:t>
            </a:r>
            <a:endParaRPr lang="pl-PL" sz="1800" b="0" strike="noStrike" spc="-1">
              <a:solidFill>
                <a:srgbClr val="FFFFFF"/>
              </a:solidFill>
              <a:latin typeface="Calibri"/>
            </a:endParaRPr>
          </a:p>
        </p:txBody>
      </p:sp>
      <p:sp>
        <p:nvSpPr>
          <p:cNvPr id="459" name="pole tekstowe 5"/>
          <p:cNvSpPr/>
          <p:nvPr/>
        </p:nvSpPr>
        <p:spPr>
          <a:xfrm>
            <a:off x="5079960" y="2630520"/>
            <a:ext cx="121716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F29D04"/>
                </a:solidFill>
                <a:latin typeface="Arial"/>
                <a:ea typeface="Arial"/>
              </a:rPr>
              <a:t>~10°C/km</a:t>
            </a:r>
            <a:endParaRPr lang="pl-PL" sz="18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Picture 2" descr="C:\Users\Aika\ROBOTA\klimat\wyklad\wkl3_czulosc_klimatu_rown_radkonw\temperatura3.jpg"/>
          <p:cNvPicPr/>
          <p:nvPr/>
        </p:nvPicPr>
        <p:blipFill>
          <a:blip r:embed="rId3"/>
          <a:stretch/>
        </p:blipFill>
        <p:spPr>
          <a:xfrm>
            <a:off x="714240" y="1357200"/>
            <a:ext cx="7848720" cy="5308560"/>
          </a:xfrm>
          <a:prstGeom prst="rect">
            <a:avLst/>
          </a:prstGeom>
          <a:ln w="0">
            <a:noFill/>
          </a:ln>
        </p:spPr>
      </p:pic>
      <p:sp>
        <p:nvSpPr>
          <p:cNvPr id="461" name="Tytuł 5"/>
          <p:cNvSpPr/>
          <p:nvPr/>
        </p:nvSpPr>
        <p:spPr>
          <a:xfrm>
            <a:off x="671400" y="642960"/>
            <a:ext cx="7807320" cy="114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gn="ct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Ale jest jeszcze para wodna!</a:t>
            </a:r>
            <a:endParaRPr lang="pl-PL" sz="3200" b="0" strike="noStrike" spc="-1">
              <a:solidFill>
                <a:srgbClr val="FFFFFF"/>
              </a:solidFill>
              <a:latin typeface="Calibri"/>
            </a:endParaRPr>
          </a:p>
        </p:txBody>
      </p:sp>
      <p:sp>
        <p:nvSpPr>
          <p:cNvPr id="462" name="pole tekstowe 4"/>
          <p:cNvSpPr/>
          <p:nvPr/>
        </p:nvSpPr>
        <p:spPr>
          <a:xfrm>
            <a:off x="2508480" y="3143160"/>
            <a:ext cx="121716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C00000"/>
                </a:solidFill>
                <a:latin typeface="Arial"/>
                <a:ea typeface="Arial"/>
              </a:rPr>
              <a:t>~16°C/km</a:t>
            </a:r>
            <a:endParaRPr lang="pl-PL" sz="1800" b="0" strike="noStrike" spc="-1">
              <a:solidFill>
                <a:srgbClr val="FFFFFF"/>
              </a:solidFill>
              <a:latin typeface="Calibri"/>
            </a:endParaRPr>
          </a:p>
        </p:txBody>
      </p:sp>
      <p:sp>
        <p:nvSpPr>
          <p:cNvPr id="463" name="pole tekstowe 5"/>
          <p:cNvSpPr/>
          <p:nvPr/>
        </p:nvSpPr>
        <p:spPr>
          <a:xfrm>
            <a:off x="3651480" y="2643120"/>
            <a:ext cx="121716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F29D04"/>
                </a:solidFill>
                <a:latin typeface="Arial"/>
                <a:ea typeface="Arial"/>
              </a:rPr>
              <a:t>~10°C/km</a:t>
            </a:r>
            <a:endParaRPr lang="pl-PL" sz="1800" b="0" strike="noStrike" spc="-1">
              <a:solidFill>
                <a:srgbClr val="FFFFFF"/>
              </a:solidFill>
              <a:latin typeface="Calibri"/>
            </a:endParaRPr>
          </a:p>
        </p:txBody>
      </p:sp>
      <p:sp>
        <p:nvSpPr>
          <p:cNvPr id="464" name="pole tekstowe 6"/>
          <p:cNvSpPr/>
          <p:nvPr/>
        </p:nvSpPr>
        <p:spPr>
          <a:xfrm>
            <a:off x="5936400" y="2571840"/>
            <a:ext cx="109044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0070C0"/>
                </a:solidFill>
                <a:latin typeface="Arial"/>
                <a:ea typeface="Arial"/>
              </a:rPr>
              <a:t>~6°C/km</a:t>
            </a:r>
            <a:endParaRPr lang="pl-PL" sz="18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 name="Obraz 4" descr="profil_sucho_wilg.jpg"/>
          <p:cNvPicPr/>
          <p:nvPr/>
        </p:nvPicPr>
        <p:blipFill>
          <a:blip r:embed="rId3"/>
          <a:stretch/>
        </p:blipFill>
        <p:spPr>
          <a:xfrm>
            <a:off x="500040" y="1432080"/>
            <a:ext cx="7937640" cy="5354640"/>
          </a:xfrm>
          <a:prstGeom prst="rect">
            <a:avLst/>
          </a:prstGeom>
          <a:ln w="0">
            <a:noFill/>
          </a:ln>
        </p:spPr>
      </p:pic>
      <p:sp>
        <p:nvSpPr>
          <p:cNvPr id="466" name="Tytuł 5"/>
          <p:cNvSpPr/>
          <p:nvPr/>
        </p:nvSpPr>
        <p:spPr>
          <a:xfrm>
            <a:off x="671400" y="642960"/>
            <a:ext cx="7807320" cy="114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gn="ct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A tak realistyczniej…</a:t>
            </a:r>
            <a:endParaRPr lang="pl-PL" sz="3200" b="0" strike="noStrike" spc="-1">
              <a:solidFill>
                <a:srgbClr val="FFFFFF"/>
              </a:solidFill>
              <a:latin typeface="Calibri"/>
            </a:endParaRPr>
          </a:p>
        </p:txBody>
      </p:sp>
      <p:sp>
        <p:nvSpPr>
          <p:cNvPr id="467" name="pole tekstowe 3"/>
          <p:cNvSpPr/>
          <p:nvPr/>
        </p:nvSpPr>
        <p:spPr>
          <a:xfrm>
            <a:off x="2896200" y="4782960"/>
            <a:ext cx="3242520" cy="642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000000"/>
                </a:solidFill>
                <a:latin typeface="Arial"/>
                <a:ea typeface="Arial"/>
              </a:rPr>
              <a:t>poziom kondensacji </a:t>
            </a:r>
            <a:endParaRPr lang="pl-PL" sz="1800" b="0" strike="noStrike" spc="-1">
              <a:solidFill>
                <a:srgbClr val="FFFFFF"/>
              </a:solidFill>
              <a:latin typeface="Calibri"/>
            </a:endParaRPr>
          </a:p>
          <a:p>
            <a:pPr algn="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0000"/>
                </a:solidFill>
                <a:latin typeface="Arial"/>
                <a:ea typeface="Arial"/>
              </a:rPr>
              <a:t>–</a:t>
            </a:r>
            <a:r>
              <a:rPr lang="pl-PL" sz="1400" b="0" strike="noStrike" spc="-1">
                <a:solidFill>
                  <a:srgbClr val="000000"/>
                </a:solidFill>
                <a:latin typeface="Arial"/>
                <a:ea typeface="Arial"/>
              </a:rPr>
              <a:t>zależny od wilgotności i temperatury</a:t>
            </a:r>
            <a:r>
              <a:rPr lang="pl-PL" sz="1800" b="0" strike="noStrike" spc="-1">
                <a:solidFill>
                  <a:srgbClr val="000000"/>
                </a:solidFill>
                <a:latin typeface="Arial"/>
                <a:ea typeface="Arial"/>
              </a:rPr>
              <a:t>!</a:t>
            </a:r>
            <a:endParaRPr lang="pl-PL" sz="18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Tytuł 5"/>
          <p:cNvSpPr/>
          <p:nvPr/>
        </p:nvSpPr>
        <p:spPr>
          <a:xfrm>
            <a:off x="671400" y="642960"/>
            <a:ext cx="7807320" cy="114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gn="ctr">
              <a:lnSpc>
                <a:spcPct val="93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A tak naprawdę…</a:t>
            </a:r>
            <a:endParaRPr lang="pl-PL" sz="3200" b="0" strike="noStrike" spc="-1">
              <a:solidFill>
                <a:srgbClr val="FFFFFF"/>
              </a:solidFill>
              <a:latin typeface="Calibri"/>
            </a:endParaRPr>
          </a:p>
        </p:txBody>
      </p:sp>
      <p:pic>
        <p:nvPicPr>
          <p:cNvPr id="469" name="Obraz 3" descr="2015032012.12374.stuve.parc.gif"/>
          <p:cNvPicPr/>
          <p:nvPr/>
        </p:nvPicPr>
        <p:blipFill>
          <a:blip r:embed="rId3"/>
          <a:stretch/>
        </p:blipFill>
        <p:spPr>
          <a:xfrm>
            <a:off x="1571760" y="1500120"/>
            <a:ext cx="6095880" cy="48769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0" name="Łącznik prosty ze strzałką 3"/>
          <p:cNvCxnSpPr/>
          <p:nvPr/>
        </p:nvCxnSpPr>
        <p:spPr>
          <a:xfrm flipH="1">
            <a:off x="3285720" y="1357200"/>
            <a:ext cx="3929760" cy="643320"/>
          </a:xfrm>
          <a:prstGeom prst="straightConnector1">
            <a:avLst/>
          </a:prstGeom>
          <a:ln w="9360" cap="sq">
            <a:solidFill>
              <a:srgbClr val="000000"/>
            </a:solidFill>
            <a:miter/>
            <a:tailEnd type="triangle" w="med" len="med"/>
          </a:ln>
        </p:spPr>
      </p:cxnSp>
      <p:cxnSp>
        <p:nvCxnSpPr>
          <p:cNvPr id="471" name="Łącznik prosty ze strzałką 6"/>
          <p:cNvCxnSpPr/>
          <p:nvPr/>
        </p:nvCxnSpPr>
        <p:spPr>
          <a:xfrm flipH="1">
            <a:off x="4142520" y="2428920"/>
            <a:ext cx="3001320" cy="2358000"/>
          </a:xfrm>
          <a:prstGeom prst="straightConnector1">
            <a:avLst/>
          </a:prstGeom>
          <a:ln w="9360" cap="sq">
            <a:solidFill>
              <a:srgbClr val="000000"/>
            </a:solidFill>
            <a:miter/>
            <a:tailEnd type="triangle" w="med" len="med"/>
          </a:ln>
        </p:spPr>
      </p:cxnSp>
      <p:grpSp>
        <p:nvGrpSpPr>
          <p:cNvPr id="472" name="Grupa 13"/>
          <p:cNvGrpSpPr/>
          <p:nvPr/>
        </p:nvGrpSpPr>
        <p:grpSpPr>
          <a:xfrm>
            <a:off x="857160" y="50760"/>
            <a:ext cx="8031240" cy="6807240"/>
            <a:chOff x="857160" y="50760"/>
            <a:chExt cx="8031240" cy="6807240"/>
          </a:xfrm>
        </p:grpSpPr>
        <p:pic>
          <p:nvPicPr>
            <p:cNvPr id="473" name="Obraz 5" descr="widmo_ziemi_z_i_bez_co2.jpg"/>
            <p:cNvPicPr/>
            <p:nvPr/>
          </p:nvPicPr>
          <p:blipFill>
            <a:blip r:embed="rId3"/>
            <a:stretch/>
          </p:blipFill>
          <p:spPr>
            <a:xfrm>
              <a:off x="857160" y="50760"/>
              <a:ext cx="7485840" cy="6807240"/>
            </a:xfrm>
            <a:prstGeom prst="rect">
              <a:avLst/>
            </a:prstGeom>
            <a:ln w="0">
              <a:noFill/>
            </a:ln>
          </p:spPr>
        </p:pic>
        <p:sp>
          <p:nvSpPr>
            <p:cNvPr id="474" name="pole tekstowe 7"/>
            <p:cNvSpPr/>
            <p:nvPr/>
          </p:nvSpPr>
          <p:spPr>
            <a:xfrm>
              <a:off x="7299360" y="416160"/>
              <a:ext cx="1334160" cy="405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000000"/>
                  </a:solidFill>
                  <a:latin typeface="Arial"/>
                  <a:ea typeface="Arial"/>
                </a:rPr>
                <a:t>0 ppm CO</a:t>
              </a:r>
              <a:r>
                <a:rPr lang="pl-PL" sz="1800" b="1" strike="noStrike" spc="-1" baseline="-25000">
                  <a:solidFill>
                    <a:srgbClr val="000000"/>
                  </a:solidFill>
                  <a:latin typeface="Arial"/>
                  <a:ea typeface="Arial"/>
                </a:rPr>
                <a:t>2</a:t>
              </a:r>
              <a:endParaRPr lang="pl-PL" sz="1800" b="0" strike="noStrike" spc="-1">
                <a:solidFill>
                  <a:srgbClr val="FFFFFF"/>
                </a:solidFill>
                <a:latin typeface="Calibri"/>
              </a:endParaRPr>
            </a:p>
          </p:txBody>
        </p:sp>
        <p:sp>
          <p:nvSpPr>
            <p:cNvPr id="475" name="pole tekstowe 8"/>
            <p:cNvSpPr/>
            <p:nvPr/>
          </p:nvSpPr>
          <p:spPr>
            <a:xfrm>
              <a:off x="7301160" y="702000"/>
              <a:ext cx="1587240" cy="405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000000"/>
                  </a:solidFill>
                  <a:latin typeface="Arial"/>
                  <a:ea typeface="Arial"/>
                </a:rPr>
                <a:t>400 ppm CO</a:t>
              </a:r>
              <a:r>
                <a:rPr lang="pl-PL" sz="1800" b="1" strike="noStrike" spc="-1" baseline="-25000">
                  <a:solidFill>
                    <a:srgbClr val="000000"/>
                  </a:solidFill>
                  <a:latin typeface="Arial"/>
                  <a:ea typeface="Arial"/>
                </a:rPr>
                <a:t>2</a:t>
              </a:r>
              <a:endParaRPr lang="pl-PL" sz="1800" b="0" strike="noStrike" spc="-1">
                <a:solidFill>
                  <a:srgbClr val="FFFFFF"/>
                </a:solidFill>
                <a:latin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wipe(right)">
                                      <p:cBhvr additive="repl">
                                        <p:cTn id="7" dur="500"/>
                                        <p:tgtEl>
                                          <p:spTgt spid="4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71"/>
                                        </p:tgtEl>
                                        <p:attrNameLst>
                                          <p:attrName>style.visibility</p:attrName>
                                        </p:attrNameLst>
                                      </p:cBhvr>
                                      <p:to>
                                        <p:strVal val="visible"/>
                                      </p:to>
                                    </p:set>
                                    <p:animEffect transition="in" filter="wipe(right)">
                                      <p:cBhvr additive="repl">
                                        <p:cTn id="12"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 name="Picture 2" descr="C:\Users\Aika\ROBOTA\klimat\wyklad\wkl3_czulosc_klimatu_rown_radkonw\temperatura5.jpg"/>
          <p:cNvPicPr/>
          <p:nvPr/>
        </p:nvPicPr>
        <p:blipFill>
          <a:blip r:embed="rId3"/>
          <a:stretch/>
        </p:blipFill>
        <p:spPr>
          <a:xfrm>
            <a:off x="642960" y="1467000"/>
            <a:ext cx="7797600" cy="5105160"/>
          </a:xfrm>
          <a:prstGeom prst="rect">
            <a:avLst/>
          </a:prstGeom>
          <a:ln w="0">
            <a:noFill/>
          </a:ln>
        </p:spPr>
      </p:pic>
      <p:grpSp>
        <p:nvGrpSpPr>
          <p:cNvPr id="477" name="Grupa 8"/>
          <p:cNvGrpSpPr/>
          <p:nvPr/>
        </p:nvGrpSpPr>
        <p:grpSpPr>
          <a:xfrm>
            <a:off x="4164480" y="4397400"/>
            <a:ext cx="1634760" cy="1071360"/>
            <a:chOff x="4164480" y="4397400"/>
            <a:chExt cx="1634760" cy="1071360"/>
          </a:xfrm>
        </p:grpSpPr>
        <p:sp>
          <p:nvSpPr>
            <p:cNvPr id="478" name="Łącznik prosty 3"/>
            <p:cNvSpPr/>
            <p:nvPr/>
          </p:nvSpPr>
          <p:spPr>
            <a:xfrm flipV="1">
              <a:off x="5797800" y="4397400"/>
              <a:ext cx="1440" cy="1071360"/>
            </a:xfrm>
            <a:prstGeom prst="line">
              <a:avLst/>
            </a:prstGeom>
            <a:ln w="9360" cap="sq">
              <a:solidFill>
                <a:srgbClr val="000000"/>
              </a:solidFill>
              <a:custDash>
                <a:ds d="100000" sp="100000"/>
              </a:custDash>
              <a:miter/>
            </a:ln>
          </p:spPr>
          <p:style>
            <a:lnRef idx="0">
              <a:scrgbClr r="0" g="0" b="0"/>
            </a:lnRef>
            <a:fillRef idx="0">
              <a:scrgbClr r="0" g="0" b="0"/>
            </a:fillRef>
            <a:effectRef idx="0">
              <a:scrgbClr r="0" g="0" b="0"/>
            </a:effectRef>
            <a:fontRef idx="minor"/>
          </p:style>
        </p:sp>
        <p:sp>
          <p:nvSpPr>
            <p:cNvPr id="479" name="pole tekstowe 7"/>
            <p:cNvSpPr/>
            <p:nvPr/>
          </p:nvSpPr>
          <p:spPr>
            <a:xfrm>
              <a:off x="4164480" y="4967280"/>
              <a:ext cx="155988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0000"/>
                  </a:solidFill>
                  <a:latin typeface="Arial"/>
                  <a:ea typeface="Arial"/>
                </a:rPr>
                <a:t>255K = -16°C</a:t>
              </a:r>
              <a:endParaRPr lang="pl-PL" sz="1800" b="0" strike="noStrike" spc="-1">
                <a:solidFill>
                  <a:srgbClr val="FFFFFF"/>
                </a:solidFill>
                <a:latin typeface="Calibri"/>
              </a:endParaRPr>
            </a:p>
          </p:txBody>
        </p:sp>
      </p:grpSp>
      <p:grpSp>
        <p:nvGrpSpPr>
          <p:cNvPr id="480" name="Grupa 9"/>
          <p:cNvGrpSpPr/>
          <p:nvPr/>
        </p:nvGrpSpPr>
        <p:grpSpPr>
          <a:xfrm>
            <a:off x="2011320" y="4038480"/>
            <a:ext cx="5858280" cy="368280"/>
            <a:chOff x="2011320" y="4038480"/>
            <a:chExt cx="5858280" cy="368280"/>
          </a:xfrm>
        </p:grpSpPr>
        <p:sp>
          <p:nvSpPr>
            <p:cNvPr id="481" name="Łącznik prosty 4"/>
            <p:cNvSpPr/>
            <p:nvPr/>
          </p:nvSpPr>
          <p:spPr>
            <a:xfrm>
              <a:off x="2011320" y="4395960"/>
              <a:ext cx="5858280" cy="1440"/>
            </a:xfrm>
            <a:prstGeom prst="line">
              <a:avLst/>
            </a:prstGeom>
            <a:ln w="9360" cap="sq">
              <a:solidFill>
                <a:srgbClr val="000000"/>
              </a:solidFill>
              <a:custDash>
                <a:ds d="100000" sp="100000"/>
              </a:custDash>
              <a:miter/>
            </a:ln>
          </p:spPr>
          <p:style>
            <a:lnRef idx="0">
              <a:scrgbClr r="0" g="0" b="0"/>
            </a:lnRef>
            <a:fillRef idx="0">
              <a:scrgbClr r="0" g="0" b="0"/>
            </a:fillRef>
            <a:effectRef idx="0">
              <a:scrgbClr r="0" g="0" b="0"/>
            </a:effectRef>
            <a:fontRef idx="minor"/>
          </p:style>
        </p:sp>
        <p:sp>
          <p:nvSpPr>
            <p:cNvPr id="482" name="pole tekstowe 8"/>
            <p:cNvSpPr/>
            <p:nvPr/>
          </p:nvSpPr>
          <p:spPr>
            <a:xfrm>
              <a:off x="6308280" y="4038480"/>
              <a:ext cx="15613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0000"/>
                  </a:solidFill>
                  <a:latin typeface="Arial"/>
                  <a:ea typeface="Arial"/>
                </a:rPr>
                <a:t>poziom emisji</a:t>
              </a:r>
              <a:endParaRPr lang="pl-PL" sz="1800" b="0" strike="noStrike" spc="-1">
                <a:solidFill>
                  <a:srgbClr val="FFFFFF"/>
                </a:solidFill>
                <a:latin typeface="Calibri"/>
              </a:endParaRPr>
            </a:p>
          </p:txBody>
        </p:sp>
      </p:grpSp>
      <p:sp>
        <p:nvSpPr>
          <p:cNvPr id="483"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Poziom emisji</a:t>
            </a:r>
            <a:endParaRPr lang="pl-PL" sz="3200" b="0" strike="noStrike" spc="-1">
              <a:solidFill>
                <a:srgbClr val="000000"/>
              </a:solidFill>
              <a:latin typeface="Arial"/>
            </a:endParaRPr>
          </a:p>
        </p:txBody>
      </p:sp>
      <p:sp>
        <p:nvSpPr>
          <p:cNvPr id="484" name="pole tekstowe 6"/>
          <p:cNvSpPr/>
          <p:nvPr/>
        </p:nvSpPr>
        <p:spPr>
          <a:xfrm>
            <a:off x="3507480" y="2500200"/>
            <a:ext cx="109044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1" strike="noStrike" spc="-1">
                <a:solidFill>
                  <a:srgbClr val="0070C0"/>
                </a:solidFill>
                <a:latin typeface="Arial"/>
                <a:ea typeface="Arial"/>
              </a:rPr>
              <a:t>~6°C/km</a:t>
            </a:r>
            <a:endParaRPr lang="pl-PL" sz="18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wipe(down)">
                                      <p:cBhvr additive="repl">
                                        <p:cTn id="7" dur="500"/>
                                        <p:tgtEl>
                                          <p:spTgt spid="4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0"/>
                                        </p:tgtEl>
                                        <p:attrNameLst>
                                          <p:attrName>style.visibility</p:attrName>
                                        </p:attrNameLst>
                                      </p:cBhvr>
                                      <p:to>
                                        <p:strVal val="visible"/>
                                      </p:to>
                                    </p:set>
                                    <p:animEffect transition="in" filter="wipe(left)">
                                      <p:cBhvr additive="repl">
                                        <p:cTn id="12" dur="5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 name="Picture 2" descr="C:\Users\Aika\ROBOTA\klimat\wyklad\wkl3_czulosc_klimatu_rown_radkonw\temperatura6.jpg"/>
          <p:cNvPicPr/>
          <p:nvPr/>
        </p:nvPicPr>
        <p:blipFill>
          <a:blip r:embed="rId3"/>
          <a:stretch/>
        </p:blipFill>
        <p:spPr>
          <a:xfrm>
            <a:off x="385920" y="1444680"/>
            <a:ext cx="8102520" cy="5270400"/>
          </a:xfrm>
          <a:prstGeom prst="rect">
            <a:avLst/>
          </a:prstGeom>
          <a:ln w="0">
            <a:noFill/>
          </a:ln>
        </p:spPr>
      </p:pic>
      <p:sp>
        <p:nvSpPr>
          <p:cNvPr id="486" name="Łącznik prosty 3"/>
          <p:cNvSpPr/>
          <p:nvPr/>
        </p:nvSpPr>
        <p:spPr>
          <a:xfrm flipV="1">
            <a:off x="4641840" y="4714560"/>
            <a:ext cx="1440" cy="1182600"/>
          </a:xfrm>
          <a:prstGeom prst="line">
            <a:avLst/>
          </a:prstGeom>
          <a:ln w="9360" cap="sq">
            <a:solidFill>
              <a:srgbClr val="0070C0"/>
            </a:solidFill>
            <a:custDash>
              <a:ds d="100000" sp="100000"/>
            </a:custDash>
            <a:miter/>
          </a:ln>
        </p:spPr>
        <p:style>
          <a:lnRef idx="0">
            <a:scrgbClr r="0" g="0" b="0"/>
          </a:lnRef>
          <a:fillRef idx="0">
            <a:scrgbClr r="0" g="0" b="0"/>
          </a:fillRef>
          <a:effectRef idx="0">
            <a:scrgbClr r="0" g="0" b="0"/>
          </a:effectRef>
          <a:fontRef idx="minor"/>
        </p:style>
      </p:sp>
      <p:sp>
        <p:nvSpPr>
          <p:cNvPr id="487" name="pole tekstowe 8"/>
          <p:cNvSpPr/>
          <p:nvPr/>
        </p:nvSpPr>
        <p:spPr>
          <a:xfrm>
            <a:off x="1225800" y="4357800"/>
            <a:ext cx="17521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70C0"/>
                </a:solidFill>
                <a:latin typeface="Arial"/>
                <a:ea typeface="Arial"/>
              </a:rPr>
              <a:t>poziom emisji 1</a:t>
            </a:r>
            <a:endParaRPr lang="pl-PL" sz="1800" b="0" strike="noStrike" spc="-1">
              <a:solidFill>
                <a:srgbClr val="FFFFFF"/>
              </a:solidFill>
              <a:latin typeface="Calibri"/>
            </a:endParaRPr>
          </a:p>
        </p:txBody>
      </p:sp>
      <p:sp>
        <p:nvSpPr>
          <p:cNvPr id="488" name="PlaceHolder 1"/>
          <p:cNvSpPr>
            <a:spLocks noGrp="1"/>
          </p:cNvSpPr>
          <p:nvPr>
            <p:ph type="title"/>
          </p:nvPr>
        </p:nvSpPr>
        <p:spPr>
          <a:xfrm>
            <a:off x="-285840" y="285480"/>
            <a:ext cx="566424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200" b="0" strike="noStrike" spc="-1">
                <a:solidFill>
                  <a:srgbClr val="000000"/>
                </a:solidFill>
                <a:latin typeface="Arial"/>
                <a:ea typeface="Arial"/>
              </a:rPr>
              <a:t>Dodajemy CO</a:t>
            </a:r>
            <a:r>
              <a:rPr lang="pl-PL" sz="3200" b="0" strike="noStrike" spc="-1" baseline="-25000">
                <a:solidFill>
                  <a:srgbClr val="000000"/>
                </a:solidFill>
                <a:latin typeface="Arial"/>
                <a:ea typeface="Arial"/>
              </a:rPr>
              <a:t>2</a:t>
            </a:r>
            <a:r>
              <a:rPr lang="pl-PL" sz="3200" b="0" strike="noStrike" spc="-1">
                <a:solidFill>
                  <a:srgbClr val="000000"/>
                </a:solidFill>
                <a:latin typeface="Arial"/>
                <a:ea typeface="Arial"/>
              </a:rPr>
              <a:t>…</a:t>
            </a:r>
            <a:endParaRPr lang="pl-PL" sz="3200" b="0" strike="noStrike" spc="-1">
              <a:solidFill>
                <a:srgbClr val="000000"/>
              </a:solidFill>
              <a:latin typeface="Arial"/>
            </a:endParaRPr>
          </a:p>
        </p:txBody>
      </p:sp>
      <p:sp>
        <p:nvSpPr>
          <p:cNvPr id="489" name="Łącznik prosty 12"/>
          <p:cNvSpPr/>
          <p:nvPr/>
        </p:nvSpPr>
        <p:spPr>
          <a:xfrm>
            <a:off x="1214280" y="4643280"/>
            <a:ext cx="7072560" cy="1800"/>
          </a:xfrm>
          <a:prstGeom prst="line">
            <a:avLst/>
          </a:prstGeom>
          <a:ln w="9360" cap="sq">
            <a:solidFill>
              <a:srgbClr val="0070C0"/>
            </a:solidFill>
            <a:custDash>
              <a:ds d="100000" sp="100000"/>
            </a:custDash>
            <a:miter/>
          </a:ln>
        </p:spPr>
        <p:style>
          <a:lnRef idx="0">
            <a:scrgbClr r="0" g="0" b="0"/>
          </a:lnRef>
          <a:fillRef idx="0">
            <a:scrgbClr r="0" g="0" b="0"/>
          </a:fillRef>
          <a:effectRef idx="0">
            <a:scrgbClr r="0" g="0" b="0"/>
          </a:effectRef>
          <a:fontRef idx="minor"/>
        </p:style>
      </p:sp>
      <p:grpSp>
        <p:nvGrpSpPr>
          <p:cNvPr id="490" name="Grupa 24"/>
          <p:cNvGrpSpPr/>
          <p:nvPr/>
        </p:nvGrpSpPr>
        <p:grpSpPr>
          <a:xfrm>
            <a:off x="1225080" y="3786120"/>
            <a:ext cx="6990120" cy="2144880"/>
            <a:chOff x="1225080" y="3786120"/>
            <a:chExt cx="6990120" cy="2144880"/>
          </a:xfrm>
        </p:grpSpPr>
        <p:sp>
          <p:nvSpPr>
            <p:cNvPr id="491" name="Łącznik prosty 4"/>
            <p:cNvSpPr/>
            <p:nvPr/>
          </p:nvSpPr>
          <p:spPr>
            <a:xfrm>
              <a:off x="1225080" y="3786120"/>
              <a:ext cx="6990120" cy="1440"/>
            </a:xfrm>
            <a:prstGeom prst="line">
              <a:avLst/>
            </a:prstGeom>
            <a:ln w="9360" cap="sq">
              <a:solidFill>
                <a:srgbClr val="FF0000"/>
              </a:solidFill>
              <a:custDash>
                <a:ds d="403846" sp="303846"/>
              </a:custDash>
              <a:miter/>
            </a:ln>
          </p:spPr>
          <p:style>
            <a:lnRef idx="0">
              <a:scrgbClr r="0" g="0" b="0"/>
            </a:lnRef>
            <a:fillRef idx="0">
              <a:scrgbClr r="0" g="0" b="0"/>
            </a:fillRef>
            <a:effectRef idx="0">
              <a:scrgbClr r="0" g="0" b="0"/>
            </a:effectRef>
            <a:fontRef idx="minor"/>
          </p:style>
        </p:sp>
        <p:sp>
          <p:nvSpPr>
            <p:cNvPr id="492" name="pole tekstowe 13"/>
            <p:cNvSpPr/>
            <p:nvPr/>
          </p:nvSpPr>
          <p:spPr>
            <a:xfrm>
              <a:off x="1225440" y="3857400"/>
              <a:ext cx="17521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FF0000"/>
                  </a:solidFill>
                  <a:latin typeface="Arial"/>
                  <a:ea typeface="Arial"/>
                </a:rPr>
                <a:t>poziom emisji 2</a:t>
              </a:r>
              <a:endParaRPr lang="pl-PL" sz="1800" b="0" strike="noStrike" spc="-1">
                <a:solidFill>
                  <a:srgbClr val="FFFFFF"/>
                </a:solidFill>
                <a:latin typeface="Calibri"/>
              </a:endParaRPr>
            </a:p>
          </p:txBody>
        </p:sp>
        <p:sp>
          <p:nvSpPr>
            <p:cNvPr id="493" name="Łącznik prosty 14"/>
            <p:cNvSpPr/>
            <p:nvPr/>
          </p:nvSpPr>
          <p:spPr>
            <a:xfrm flipV="1">
              <a:off x="3356640" y="3786120"/>
              <a:ext cx="720" cy="2144880"/>
            </a:xfrm>
            <a:prstGeom prst="line">
              <a:avLst/>
            </a:prstGeom>
            <a:ln w="9360" cap="sq">
              <a:solidFill>
                <a:srgbClr val="FF0000"/>
              </a:solidFill>
              <a:custDash>
                <a:ds d="403846" sp="303846"/>
              </a:custDash>
              <a:miter/>
            </a:ln>
          </p:spPr>
          <p:style>
            <a:lnRef idx="0">
              <a:scrgbClr r="0" g="0" b="0"/>
            </a:lnRef>
            <a:fillRef idx="0">
              <a:scrgbClr r="0" g="0" b="0"/>
            </a:fillRef>
            <a:effectRef idx="0">
              <a:scrgbClr r="0" g="0" b="0"/>
            </a:effectRef>
            <a:fontRef idx="minor"/>
          </p:style>
        </p:sp>
      </p:grpSp>
      <p:sp>
        <p:nvSpPr>
          <p:cNvPr id="494" name="pole tekstowe 22"/>
          <p:cNvSpPr/>
          <p:nvPr/>
        </p:nvSpPr>
        <p:spPr>
          <a:xfrm>
            <a:off x="4224240" y="5559480"/>
            <a:ext cx="409320" cy="405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70C0"/>
                </a:solidFill>
                <a:latin typeface="Arial"/>
                <a:ea typeface="Arial"/>
              </a:rPr>
              <a:t>T</a:t>
            </a:r>
            <a:r>
              <a:rPr lang="pl-PL" sz="1800" b="0" strike="noStrike" spc="-1" baseline="-25000">
                <a:solidFill>
                  <a:srgbClr val="0070C0"/>
                </a:solidFill>
                <a:latin typeface="Arial"/>
                <a:ea typeface="Arial"/>
              </a:rPr>
              <a:t>E</a:t>
            </a:r>
            <a:endParaRPr lang="pl-PL" sz="1800" b="0" strike="noStrike" spc="-1">
              <a:solidFill>
                <a:srgbClr val="FFFFFF"/>
              </a:solidFill>
              <a:latin typeface="Calibri"/>
            </a:endParaRPr>
          </a:p>
        </p:txBody>
      </p:sp>
      <p:sp>
        <p:nvSpPr>
          <p:cNvPr id="495" name="Elipsa 25"/>
          <p:cNvSpPr/>
          <p:nvPr/>
        </p:nvSpPr>
        <p:spPr>
          <a:xfrm>
            <a:off x="4572000" y="4572000"/>
            <a:ext cx="142920" cy="142920"/>
          </a:xfrm>
          <a:prstGeom prst="ellipse">
            <a:avLst/>
          </a:prstGeom>
          <a:solidFill>
            <a:srgbClr val="0070C0"/>
          </a:solidFill>
          <a:ln w="9360" cap="sq">
            <a:solidFill>
              <a:srgbClr val="0070C0"/>
            </a:solidFill>
            <a:miter/>
          </a:ln>
        </p:spPr>
        <p:style>
          <a:lnRef idx="0">
            <a:scrgbClr r="0" g="0" b="0"/>
          </a:lnRef>
          <a:fillRef idx="0">
            <a:scrgbClr r="0" g="0" b="0"/>
          </a:fillRef>
          <a:effectRef idx="0">
            <a:scrgbClr r="0" g="0" b="0"/>
          </a:effectRef>
          <a:fontRef idx="minor"/>
        </p:style>
      </p:sp>
      <p:sp>
        <p:nvSpPr>
          <p:cNvPr id="496" name="pole tekstowe 39"/>
          <p:cNvSpPr/>
          <p:nvPr/>
        </p:nvSpPr>
        <p:spPr>
          <a:xfrm>
            <a:off x="6437520" y="6072120"/>
            <a:ext cx="393840" cy="405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0000"/>
                </a:solidFill>
                <a:latin typeface="Arial"/>
                <a:ea typeface="Arial"/>
              </a:rPr>
              <a:t>T</a:t>
            </a:r>
            <a:r>
              <a:rPr lang="pl-PL" sz="1800" b="0" strike="noStrike" spc="-1" baseline="-25000">
                <a:solidFill>
                  <a:srgbClr val="000000"/>
                </a:solidFill>
                <a:latin typeface="Arial"/>
                <a:ea typeface="Arial"/>
              </a:rPr>
              <a:t>1</a:t>
            </a:r>
            <a:endParaRPr lang="pl-PL" sz="1800" b="0" strike="noStrike" spc="-1">
              <a:solidFill>
                <a:srgbClr val="FFFFFF"/>
              </a:solidFill>
              <a:latin typeface="Calibri"/>
            </a:endParaRPr>
          </a:p>
        </p:txBody>
      </p:sp>
      <p:sp>
        <p:nvSpPr>
          <p:cNvPr id="497" name="pole tekstowe 40"/>
          <p:cNvSpPr/>
          <p:nvPr/>
        </p:nvSpPr>
        <p:spPr>
          <a:xfrm>
            <a:off x="7741080" y="6059520"/>
            <a:ext cx="393840" cy="405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800" b="0" strike="noStrike" spc="-1">
                <a:solidFill>
                  <a:srgbClr val="000000"/>
                </a:solidFill>
                <a:latin typeface="Arial"/>
                <a:ea typeface="Arial"/>
              </a:rPr>
              <a:t>T</a:t>
            </a:r>
            <a:r>
              <a:rPr lang="pl-PL" sz="1800" b="0" strike="noStrike" spc="-1" baseline="-25000">
                <a:solidFill>
                  <a:srgbClr val="000000"/>
                </a:solidFill>
                <a:latin typeface="Arial"/>
                <a:ea typeface="Arial"/>
              </a:rPr>
              <a:t>2</a:t>
            </a:r>
            <a:endParaRPr lang="pl-PL" sz="1800" b="0" strike="noStrike" spc="-1">
              <a:solidFill>
                <a:srgbClr val="FFFFFF"/>
              </a:solidFill>
              <a:latin typeface="Calibri"/>
            </a:endParaRPr>
          </a:p>
        </p:txBody>
      </p:sp>
      <p:grpSp>
        <p:nvGrpSpPr>
          <p:cNvPr id="498" name="Grupa 19"/>
          <p:cNvGrpSpPr/>
          <p:nvPr/>
        </p:nvGrpSpPr>
        <p:grpSpPr>
          <a:xfrm>
            <a:off x="5357880" y="50760"/>
            <a:ext cx="3777480" cy="3092400"/>
            <a:chOff x="5357880" y="50760"/>
            <a:chExt cx="3777480" cy="3092400"/>
          </a:xfrm>
        </p:grpSpPr>
        <p:pic>
          <p:nvPicPr>
            <p:cNvPr id="499" name="Obraz 20" descr="widmo_ziemi_z_i_bez_co2.jpg"/>
            <p:cNvPicPr/>
            <p:nvPr/>
          </p:nvPicPr>
          <p:blipFill>
            <a:blip r:embed="rId4"/>
            <a:stretch/>
          </p:blipFill>
          <p:spPr>
            <a:xfrm>
              <a:off x="5357880" y="50760"/>
              <a:ext cx="3298320" cy="3092400"/>
            </a:xfrm>
            <a:prstGeom prst="rect">
              <a:avLst/>
            </a:prstGeom>
            <a:ln w="0">
              <a:noFill/>
            </a:ln>
          </p:spPr>
        </p:pic>
        <p:sp>
          <p:nvSpPr>
            <p:cNvPr id="500" name="pole tekstowe 21"/>
            <p:cNvSpPr/>
            <p:nvPr/>
          </p:nvSpPr>
          <p:spPr>
            <a:xfrm>
              <a:off x="8173800" y="195120"/>
              <a:ext cx="820800" cy="267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000" b="1" strike="noStrike" spc="-1">
                  <a:solidFill>
                    <a:srgbClr val="000000"/>
                  </a:solidFill>
                  <a:latin typeface="Arial"/>
                  <a:ea typeface="Arial"/>
                </a:rPr>
                <a:t>0 ppm CO</a:t>
              </a:r>
              <a:r>
                <a:rPr lang="pl-PL" sz="1000" b="1" strike="noStrike" spc="-1" baseline="-25000">
                  <a:solidFill>
                    <a:srgbClr val="000000"/>
                  </a:solidFill>
                  <a:latin typeface="Arial"/>
                  <a:ea typeface="Arial"/>
                </a:rPr>
                <a:t>2</a:t>
              </a:r>
              <a:endParaRPr lang="pl-PL" sz="1000" b="0" strike="noStrike" spc="-1">
                <a:solidFill>
                  <a:srgbClr val="FFFFFF"/>
                </a:solidFill>
                <a:latin typeface="Calibri"/>
              </a:endParaRPr>
            </a:p>
          </p:txBody>
        </p:sp>
        <p:sp>
          <p:nvSpPr>
            <p:cNvPr id="501" name="pole tekstowe 22"/>
            <p:cNvSpPr/>
            <p:nvPr/>
          </p:nvSpPr>
          <p:spPr>
            <a:xfrm>
              <a:off x="8174520" y="325080"/>
              <a:ext cx="960840" cy="267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1000" b="1" strike="noStrike" spc="-1">
                  <a:solidFill>
                    <a:srgbClr val="000000"/>
                  </a:solidFill>
                  <a:latin typeface="Arial"/>
                  <a:ea typeface="Arial"/>
                </a:rPr>
                <a:t>400 ppm CO</a:t>
              </a:r>
              <a:r>
                <a:rPr lang="pl-PL" sz="1000" b="1" strike="noStrike" spc="-1" baseline="-25000">
                  <a:solidFill>
                    <a:srgbClr val="000000"/>
                  </a:solidFill>
                  <a:latin typeface="Arial"/>
                  <a:ea typeface="Arial"/>
                </a:rPr>
                <a:t>2</a:t>
              </a:r>
              <a:endParaRPr lang="pl-PL" sz="1000" b="0" strike="noStrike" spc="-1">
                <a:solidFill>
                  <a:srgbClr val="FFFFFF"/>
                </a:solidFill>
                <a:latin typeface="Calibri"/>
              </a:endParaRPr>
            </a:p>
          </p:txBody>
        </p:sp>
      </p:grpSp>
      <p:grpSp>
        <p:nvGrpSpPr>
          <p:cNvPr id="502" name="Grupa 25"/>
          <p:cNvGrpSpPr/>
          <p:nvPr/>
        </p:nvGrpSpPr>
        <p:grpSpPr>
          <a:xfrm>
            <a:off x="3286080" y="3714840"/>
            <a:ext cx="1408320" cy="948960"/>
            <a:chOff x="3286080" y="3714840"/>
            <a:chExt cx="1408320" cy="948960"/>
          </a:xfrm>
        </p:grpSpPr>
        <p:sp>
          <p:nvSpPr>
            <p:cNvPr id="503" name="Elipsa 26"/>
            <p:cNvSpPr/>
            <p:nvPr/>
          </p:nvSpPr>
          <p:spPr>
            <a:xfrm>
              <a:off x="3286080" y="3714840"/>
              <a:ext cx="142920" cy="142560"/>
            </a:xfrm>
            <a:prstGeom prst="ellipse">
              <a:avLst/>
            </a:prstGeom>
            <a:solidFill>
              <a:srgbClr val="0070C0"/>
            </a:solidFill>
            <a:ln w="9360" cap="sq">
              <a:solidFill>
                <a:srgbClr val="C00000"/>
              </a:solidFill>
              <a:miter/>
            </a:ln>
          </p:spPr>
          <p:style>
            <a:lnRef idx="0">
              <a:scrgbClr r="0" g="0" b="0"/>
            </a:lnRef>
            <a:fillRef idx="0">
              <a:scrgbClr r="0" g="0" b="0"/>
            </a:fillRef>
            <a:effectRef idx="0">
              <a:scrgbClr r="0" g="0" b="0"/>
            </a:effectRef>
            <a:fontRef idx="minor"/>
          </p:style>
        </p:sp>
        <p:cxnSp>
          <p:nvCxnSpPr>
            <p:cNvPr id="504" name="Łącznik prosty ze strzałką 24"/>
            <p:cNvCxnSpPr/>
            <p:nvPr/>
          </p:nvCxnSpPr>
          <p:spPr>
            <a:xfrm flipH="1" flipV="1">
              <a:off x="3357000" y="3785400"/>
              <a:ext cx="1337760" cy="878760"/>
            </a:xfrm>
            <a:prstGeom prst="straightConnector1">
              <a:avLst/>
            </a:prstGeom>
            <a:ln w="38160" cap="sq">
              <a:solidFill>
                <a:srgbClr val="000000"/>
              </a:solidFill>
              <a:miter/>
              <a:tailEnd type="arrow" w="lg" len="med"/>
            </a:ln>
          </p:spPr>
        </p:cxnSp>
      </p:grpSp>
      <p:grpSp>
        <p:nvGrpSpPr>
          <p:cNvPr id="505" name="Grupa 29"/>
          <p:cNvGrpSpPr/>
          <p:nvPr/>
        </p:nvGrpSpPr>
        <p:grpSpPr>
          <a:xfrm>
            <a:off x="3429000" y="3714840"/>
            <a:ext cx="1285560" cy="856800"/>
            <a:chOff x="3429000" y="3714840"/>
            <a:chExt cx="1285560" cy="856800"/>
          </a:xfrm>
        </p:grpSpPr>
        <p:grpSp>
          <p:nvGrpSpPr>
            <p:cNvPr id="506" name="Grupa 38"/>
            <p:cNvGrpSpPr/>
            <p:nvPr/>
          </p:nvGrpSpPr>
          <p:grpSpPr>
            <a:xfrm>
              <a:off x="4572000" y="3714840"/>
              <a:ext cx="142560" cy="856800"/>
              <a:chOff x="4572000" y="3714840"/>
              <a:chExt cx="142560" cy="856800"/>
            </a:xfrm>
          </p:grpSpPr>
          <p:sp>
            <p:nvSpPr>
              <p:cNvPr id="507" name="Elipsa 29"/>
              <p:cNvSpPr/>
              <p:nvPr/>
            </p:nvSpPr>
            <p:spPr>
              <a:xfrm>
                <a:off x="4572000" y="3714840"/>
                <a:ext cx="142560" cy="142920"/>
              </a:xfrm>
              <a:prstGeom prst="ellipse">
                <a:avLst/>
              </a:prstGeom>
              <a:solidFill>
                <a:srgbClr val="FF0000"/>
              </a:solidFill>
              <a:ln w="9360" cap="sq">
                <a:solidFill>
                  <a:srgbClr val="FF0000"/>
                </a:solidFill>
                <a:miter/>
              </a:ln>
            </p:spPr>
            <p:style>
              <a:lnRef idx="0">
                <a:scrgbClr r="0" g="0" b="0"/>
              </a:lnRef>
              <a:fillRef idx="0">
                <a:scrgbClr r="0" g="0" b="0"/>
              </a:fillRef>
              <a:effectRef idx="0">
                <a:scrgbClr r="0" g="0" b="0"/>
              </a:effectRef>
              <a:fontRef idx="minor"/>
            </p:style>
          </p:sp>
          <p:sp>
            <p:nvSpPr>
              <p:cNvPr id="508" name="Łącznik prosty 30"/>
              <p:cNvSpPr/>
              <p:nvPr/>
            </p:nvSpPr>
            <p:spPr>
              <a:xfrm flipH="1" flipV="1">
                <a:off x="4642560" y="3786480"/>
                <a:ext cx="720" cy="785160"/>
              </a:xfrm>
              <a:prstGeom prst="line">
                <a:avLst/>
              </a:prstGeom>
              <a:ln w="9360" cap="sq">
                <a:solidFill>
                  <a:srgbClr val="FF0000"/>
                </a:solidFill>
                <a:custDash>
                  <a:ds d="403846" sp="303846"/>
                </a:custDash>
                <a:miter/>
              </a:ln>
            </p:spPr>
            <p:style>
              <a:lnRef idx="0">
                <a:scrgbClr r="0" g="0" b="0"/>
              </a:lnRef>
              <a:fillRef idx="0">
                <a:scrgbClr r="0" g="0" b="0"/>
              </a:fillRef>
              <a:effectRef idx="0">
                <a:scrgbClr r="0" g="0" b="0"/>
              </a:effectRef>
              <a:fontRef idx="minor"/>
            </p:style>
          </p:sp>
        </p:grpSp>
        <p:cxnSp>
          <p:nvCxnSpPr>
            <p:cNvPr id="509" name="Łącznik prosty ze strzałką 28"/>
            <p:cNvCxnSpPr>
              <a:stCxn id="503" idx="6"/>
              <a:endCxn id="507" idx="2"/>
            </p:cNvCxnSpPr>
            <p:nvPr/>
          </p:nvCxnSpPr>
          <p:spPr>
            <a:xfrm>
              <a:off x="3429000" y="3786120"/>
              <a:ext cx="1143360" cy="720"/>
            </a:xfrm>
            <a:prstGeom prst="straightConnector1">
              <a:avLst/>
            </a:prstGeom>
            <a:ln w="38160" cap="sq">
              <a:solidFill>
                <a:srgbClr val="000000"/>
              </a:solidFill>
              <a:miter/>
              <a:tailEnd type="arrow" w="lg" len="me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2"/>
                                        </p:tgtEl>
                                        <p:attrNameLst>
                                          <p:attrName>style.visibility</p:attrName>
                                        </p:attrNameLst>
                                      </p:cBhvr>
                                      <p:to>
                                        <p:strVal val="visible"/>
                                      </p:to>
                                    </p:set>
                                    <p:animEffect transition="in" filter="wipe(down)">
                                      <p:cBhvr additive="repl">
                                        <p:cTn id="7" dur="500"/>
                                        <p:tgtEl>
                                          <p:spTgt spid="5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0"/>
                                        </p:tgtEl>
                                        <p:attrNameLst>
                                          <p:attrName>style.visibility</p:attrName>
                                        </p:attrNameLst>
                                      </p:cBhvr>
                                      <p:to>
                                        <p:strVal val="visible"/>
                                      </p:to>
                                    </p:set>
                                    <p:animEffect transition="in" filter="wipe(down)">
                                      <p:cBhvr additive="repl">
                                        <p:cTn id="12" dur="500"/>
                                        <p:tgtEl>
                                          <p:spTgt spid="4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5"/>
                                        </p:tgtEl>
                                        <p:attrNameLst>
                                          <p:attrName>style.visibility</p:attrName>
                                        </p:attrNameLst>
                                      </p:cBhvr>
                                      <p:to>
                                        <p:strVal val="visible"/>
                                      </p:to>
                                    </p:set>
                                    <p:animEffect transition="in" filter="wipe(left)">
                                      <p:cBhvr additive="repl">
                                        <p:cTn id="17" dur="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ole tekstowe 3"/>
          <p:cNvSpPr/>
          <p:nvPr/>
        </p:nvSpPr>
        <p:spPr>
          <a:xfrm>
            <a:off x="609120" y="2430360"/>
            <a:ext cx="2382840" cy="1557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zmiana </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temperatury</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na powierzchni</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Ziemi</a:t>
            </a:r>
            <a:endParaRPr lang="pl-PL" sz="2400" b="0" strike="noStrike" spc="-1">
              <a:solidFill>
                <a:srgbClr val="FFFFFF"/>
              </a:solidFill>
              <a:latin typeface="Calibri"/>
            </a:endParaRPr>
          </a:p>
        </p:txBody>
      </p:sp>
      <p:sp>
        <p:nvSpPr>
          <p:cNvPr id="511" name="pole tekstowe 5"/>
          <p:cNvSpPr/>
          <p:nvPr/>
        </p:nvSpPr>
        <p:spPr>
          <a:xfrm>
            <a:off x="3284280" y="2984400"/>
            <a:ext cx="358920" cy="459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a:t>
            </a:r>
            <a:endParaRPr lang="pl-PL" sz="2400" b="0" strike="noStrike" spc="-1">
              <a:solidFill>
                <a:srgbClr val="FFFFFF"/>
              </a:solidFill>
              <a:latin typeface="Calibri"/>
            </a:endParaRPr>
          </a:p>
        </p:txBody>
      </p:sp>
      <p:sp>
        <p:nvSpPr>
          <p:cNvPr id="512" name="pole tekstowe 6"/>
          <p:cNvSpPr/>
          <p:nvPr/>
        </p:nvSpPr>
        <p:spPr>
          <a:xfrm>
            <a:off x="3939480" y="2616120"/>
            <a:ext cx="1518840" cy="1191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zmiana</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poziomu </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emisji</a:t>
            </a:r>
            <a:endParaRPr lang="pl-PL" sz="2400" b="0" strike="noStrike" spc="-1">
              <a:solidFill>
                <a:srgbClr val="FFFFFF"/>
              </a:solidFill>
              <a:latin typeface="Calibri"/>
            </a:endParaRPr>
          </a:p>
        </p:txBody>
      </p:sp>
      <p:sp>
        <p:nvSpPr>
          <p:cNvPr id="513" name="pole tekstowe 7"/>
          <p:cNvSpPr/>
          <p:nvPr/>
        </p:nvSpPr>
        <p:spPr>
          <a:xfrm>
            <a:off x="5754960" y="2984400"/>
            <a:ext cx="349920" cy="459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x</a:t>
            </a:r>
            <a:endParaRPr lang="pl-PL" sz="2400" b="0" strike="noStrike" spc="-1">
              <a:solidFill>
                <a:srgbClr val="FFFFFF"/>
              </a:solidFill>
              <a:latin typeface="Calibri"/>
            </a:endParaRPr>
          </a:p>
        </p:txBody>
      </p:sp>
      <p:sp>
        <p:nvSpPr>
          <p:cNvPr id="514" name="pole tekstowe 8"/>
          <p:cNvSpPr/>
          <p:nvPr/>
        </p:nvSpPr>
        <p:spPr>
          <a:xfrm>
            <a:off x="6422040" y="2616120"/>
            <a:ext cx="2113200" cy="1191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gradient </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temperatury</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w atmosferze</a:t>
            </a:r>
            <a:endParaRPr lang="pl-PL" sz="2400" b="0" strike="noStrike" spc="-1">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1"/>
          <p:cNvPicPr/>
          <p:nvPr/>
        </p:nvPicPr>
        <p:blipFill>
          <a:blip r:embed="rId3"/>
          <a:stretch/>
        </p:blipFill>
        <p:spPr>
          <a:xfrm>
            <a:off x="228600" y="880920"/>
            <a:ext cx="8751960" cy="3905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800" b="0" strike="noStrike" spc="-1">
                <a:solidFill>
                  <a:srgbClr val="000000"/>
                </a:solidFill>
                <a:latin typeface="Arial"/>
              </a:rPr>
              <a:t>Przykład</a:t>
            </a:r>
          </a:p>
        </p:txBody>
      </p:sp>
      <p:pic>
        <p:nvPicPr>
          <p:cNvPr id="516" name="Obraz 9" descr="poziom_emisji_przyklad.jpg"/>
          <p:cNvPicPr/>
          <p:nvPr/>
        </p:nvPicPr>
        <p:blipFill>
          <a:blip r:embed="rId3"/>
          <a:stretch/>
        </p:blipFill>
        <p:spPr>
          <a:xfrm>
            <a:off x="142920" y="1500120"/>
            <a:ext cx="8878680" cy="4929120"/>
          </a:xfrm>
          <a:prstGeom prst="rect">
            <a:avLst/>
          </a:prstGeom>
          <a:ln w="0">
            <a:noFill/>
          </a:ln>
        </p:spPr>
      </p:pic>
      <p:sp>
        <p:nvSpPr>
          <p:cNvPr id="517" name="Prostokąt 10"/>
          <p:cNvSpPr/>
          <p:nvPr/>
        </p:nvSpPr>
        <p:spPr>
          <a:xfrm>
            <a:off x="71280" y="5715000"/>
            <a:ext cx="2857680" cy="857160"/>
          </a:xfrm>
          <a:prstGeom prst="rect">
            <a:avLst/>
          </a:prstGeom>
          <a:noFill/>
          <a:ln w="38160" cap="sq">
            <a:solidFill>
              <a:srgbClr val="C00000"/>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pole tekstowe 4"/>
          <p:cNvSpPr/>
          <p:nvPr/>
        </p:nvSpPr>
        <p:spPr>
          <a:xfrm>
            <a:off x="651960" y="925560"/>
            <a:ext cx="8378280" cy="787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Temperatura powierzchni Ziemi: T</a:t>
            </a:r>
            <a:r>
              <a:rPr lang="pl-PL" sz="2000" b="0" strike="noStrike" spc="-1" baseline="-25000">
                <a:solidFill>
                  <a:srgbClr val="000000"/>
                </a:solidFill>
                <a:latin typeface="Arial"/>
                <a:ea typeface="Arial"/>
              </a:rPr>
              <a:t>G</a:t>
            </a:r>
            <a:r>
              <a:rPr lang="pl-PL" sz="2000" b="0" strike="noStrike" spc="-1">
                <a:solidFill>
                  <a:srgbClr val="000000"/>
                </a:solidFill>
                <a:latin typeface="Arial"/>
                <a:ea typeface="Arial"/>
              </a:rPr>
              <a:t>=300K</a:t>
            </a:r>
            <a:endParaRPr lang="pl-PL" sz="20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Promieniowanie na szczycie atmosfery / poziomie emisji: F</a:t>
            </a:r>
            <a:r>
              <a:rPr lang="pl-PL" sz="2000" b="0" strike="noStrike" spc="-1" baseline="-25000">
                <a:solidFill>
                  <a:srgbClr val="000000"/>
                </a:solidFill>
                <a:latin typeface="Arial"/>
                <a:ea typeface="Arial"/>
              </a:rPr>
              <a:t>E</a:t>
            </a:r>
            <a:r>
              <a:rPr lang="pl-PL" sz="2000" b="0" strike="noStrike" spc="-1">
                <a:solidFill>
                  <a:srgbClr val="000000"/>
                </a:solidFill>
                <a:latin typeface="Arial"/>
                <a:ea typeface="Arial"/>
              </a:rPr>
              <a:t>=301,5 W/m</a:t>
            </a:r>
            <a:r>
              <a:rPr lang="pl-PL" sz="2000" b="0" strike="noStrike" spc="-1" baseline="30000">
                <a:solidFill>
                  <a:srgbClr val="000000"/>
                </a:solidFill>
                <a:latin typeface="Arial"/>
                <a:ea typeface="Arial"/>
              </a:rPr>
              <a:t>2</a:t>
            </a:r>
            <a:endParaRPr lang="pl-PL" sz="2000" b="0" strike="noStrike" spc="-1">
              <a:solidFill>
                <a:srgbClr val="FFFFFF"/>
              </a:solidFill>
              <a:latin typeface="Calibri"/>
            </a:endParaRPr>
          </a:p>
        </p:txBody>
      </p:sp>
      <p:sp>
        <p:nvSpPr>
          <p:cNvPr id="519" name="pole tekstowe 5"/>
          <p:cNvSpPr/>
          <p:nvPr/>
        </p:nvSpPr>
        <p:spPr>
          <a:xfrm>
            <a:off x="630360" y="2023920"/>
            <a:ext cx="632412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Jaka jest temperatura efektywna (na poziomie emisji)?</a:t>
            </a:r>
            <a:endParaRPr lang="pl-PL" sz="2000" b="0" strike="noStrike" spc="-1">
              <a:solidFill>
                <a:srgbClr val="FFFFFF"/>
              </a:solidFill>
              <a:latin typeface="Calibri"/>
            </a:endParaRPr>
          </a:p>
        </p:txBody>
      </p:sp>
      <mc:AlternateContent xmlns:mc="http://schemas.openxmlformats.org/markup-compatibility/2006" xmlns:a14="http://schemas.microsoft.com/office/drawing/2010/main">
        <mc:Choice Requires="a14">
          <p:sp>
            <p:nvSpPr>
              <p:cNvPr id="520" name="Object 2"/>
              <p:cNvSpPr txBox="1"/>
              <p:nvPr/>
            </p:nvSpPr>
            <p:spPr>
              <a:xfrm>
                <a:off x="609480" y="2789280"/>
                <a:ext cx="1570320" cy="614160"/>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a:rPr>
                          </m:ctrlPr>
                        </m:sSubPr>
                        <m:e>
                          <m:r>
                            <a:rPr>
                              <a:latin typeface="Cambria Math"/>
                            </a:rPr>
                            <m:t>𝐹</m:t>
                          </m:r>
                        </m:e>
                        <m:sub>
                          <m:r>
                            <a:rPr>
                              <a:latin typeface="Cambria Math"/>
                            </a:rPr>
                            <m:t>𝐸</m:t>
                          </m:r>
                        </m:sub>
                      </m:sSub>
                      <m:r>
                        <a:rPr>
                          <a:latin typeface="Cambria Math"/>
                        </a:rPr>
                        <m:t>=</m:t>
                      </m:r>
                      <m:sSubSup>
                        <m:sSubSupPr>
                          <m:ctrlPr>
                            <a:rPr i="1">
                              <a:latin typeface="Cambria Math"/>
                            </a:rPr>
                          </m:ctrlPr>
                        </m:sSubSupPr>
                        <m:e>
                          <m:r>
                            <a:rPr>
                              <a:latin typeface="Cambria Math"/>
                            </a:rPr>
                            <m:t>𝜎</m:t>
                          </m:r>
                          <m:r>
                            <a:rPr>
                              <a:latin typeface="Cambria Math"/>
                            </a:rPr>
                            <m:t>𝑇</m:t>
                          </m:r>
                        </m:e>
                        <m:sub>
                          <m:r>
                            <a:rPr>
                              <a:latin typeface="Cambria Math"/>
                            </a:rPr>
                            <m:t>𝐸</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521" name="Object 3"/>
              <p:cNvSpPr txBox="1"/>
              <p:nvPr/>
            </p:nvSpPr>
            <p:spPr>
              <a:xfrm>
                <a:off x="2470320" y="2500200"/>
                <a:ext cx="3958920" cy="11937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m:t>
                      </m:r>
                      <m:sSub>
                        <m:sSubPr>
                          <m:ctrlPr>
                            <a:rPr i="1">
                              <a:latin typeface="Cambria Math"/>
                            </a:rPr>
                          </m:ctrlPr>
                        </m:sSubPr>
                        <m:e>
                          <m:r>
                            <a:rPr>
                              <a:latin typeface="Cambria Math"/>
                            </a:rPr>
                            <m:t>𝑇</m:t>
                          </m:r>
                        </m:e>
                        <m:sub>
                          <m:r>
                            <a:rPr>
                              <a:latin typeface="Cambria Math"/>
                            </a:rPr>
                            <m:t>𝐸</m:t>
                          </m:r>
                        </m:sub>
                      </m:sSub>
                      <m:r>
                        <a:rPr>
                          <a:latin typeface="Cambria Math"/>
                        </a:rPr>
                        <m:t>=</m:t>
                      </m:r>
                      <m:rad>
                        <m:radPr>
                          <m:ctrlPr>
                            <a:rPr i="1">
                              <a:latin typeface="Cambria Math"/>
                            </a:rPr>
                          </m:ctrlPr>
                        </m:radPr>
                        <m:deg>
                          <m:r>
                            <a:rPr>
                              <a:latin typeface="Cambria Math"/>
                            </a:rPr>
                            <m:t>4</m:t>
                          </m:r>
                        </m:deg>
                        <m:e>
                          <m:f>
                            <m:fPr>
                              <m:ctrlPr>
                                <a:rPr i="1">
                                  <a:latin typeface="Cambria Math"/>
                                </a:rPr>
                              </m:ctrlPr>
                            </m:fPr>
                            <m:num>
                              <m:r>
                                <a:rPr>
                                  <a:latin typeface="Cambria Math"/>
                                </a:rPr>
                                <m:t>1</m:t>
                              </m:r>
                            </m:num>
                            <m:den>
                              <m:r>
                                <a:rPr>
                                  <a:latin typeface="Cambria Math"/>
                                </a:rPr>
                                <m:t>𝜎</m:t>
                              </m:r>
                            </m:den>
                          </m:f>
                          <m:sSub>
                            <m:sSubPr>
                              <m:ctrlPr>
                                <a:rPr i="1">
                                  <a:latin typeface="Cambria Math"/>
                                </a:rPr>
                              </m:ctrlPr>
                            </m:sSubPr>
                            <m:e>
                              <m:r>
                                <a:rPr>
                                  <a:latin typeface="Cambria Math"/>
                                </a:rPr>
                                <m:t>𝐹</m:t>
                              </m:r>
                            </m:e>
                            <m:sub>
                              <m:r>
                                <a:rPr>
                                  <a:latin typeface="Cambria Math"/>
                                </a:rPr>
                                <m:t>𝐸</m:t>
                              </m:r>
                            </m:sub>
                          </m:sSub>
                        </m:e>
                      </m:rad>
                      <m:r>
                        <a:rPr>
                          <a:latin typeface="Cambria Math"/>
                        </a:rPr>
                        <m:t>≈</m:t>
                      </m:r>
                      <m:r>
                        <m:rPr>
                          <m:lit/>
                          <m:nor/>
                        </m:rPr>
                        <a:rPr/>
                        <m:t>270</m:t>
                      </m:r>
                      <m:r>
                        <a:rPr>
                          <a:latin typeface="Cambria Math"/>
                        </a:rPr>
                        <m:t>𝐾</m:t>
                      </m:r>
                    </m:oMath>
                  </m:oMathPara>
                </a14:m>
                <a:endParaRPr/>
              </a:p>
            </p:txBody>
          </p:sp>
        </mc:Choice>
        <mc:Fallback xmlns:p15="http://schemas.microsoft.com/office/powerpoint/2012/main" xmlns:p14="http://schemas.microsoft.com/office/powerpoint/2010/main" xmlns=""/>
      </mc:AlternateContent>
      <p:sp>
        <p:nvSpPr>
          <p:cNvPr id="522" name="pole tekstowe 8"/>
          <p:cNvSpPr/>
          <p:nvPr/>
        </p:nvSpPr>
        <p:spPr>
          <a:xfrm>
            <a:off x="626040" y="4214880"/>
            <a:ext cx="4778640" cy="7038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Jaka jest wysokość poziomu emisji (h)? </a:t>
            </a:r>
            <a:endParaRPr lang="pl-PL" sz="20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Zakładamy gradient temperatury 6 K/km.</a:t>
            </a:r>
            <a:endParaRPr lang="pl-PL" sz="2000" b="0" strike="noStrike" spc="-1">
              <a:solidFill>
                <a:srgbClr val="FFFFFF"/>
              </a:solidFill>
              <a:latin typeface="Calibri"/>
            </a:endParaRPr>
          </a:p>
        </p:txBody>
      </p:sp>
      <mc:AlternateContent xmlns:mc="http://schemas.openxmlformats.org/markup-compatibility/2006" xmlns:a14="http://schemas.microsoft.com/office/drawing/2010/main">
        <mc:Choice Requires="a14">
          <p:sp>
            <p:nvSpPr>
              <p:cNvPr id="523" name="Object 4"/>
              <p:cNvSpPr txBox="1"/>
              <p:nvPr/>
            </p:nvSpPr>
            <p:spPr>
              <a:xfrm>
                <a:off x="609480" y="5146560"/>
                <a:ext cx="2490840" cy="649440"/>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a:rPr>
                          </m:ctrlPr>
                        </m:sSubPr>
                        <m:e>
                          <m:r>
                            <a:rPr>
                              <a:latin typeface="Cambria Math"/>
                            </a:rPr>
                            <m:t>𝑇</m:t>
                          </m:r>
                        </m:e>
                        <m:sub>
                          <m:r>
                            <a:rPr>
                              <a:latin typeface="Cambria Math"/>
                            </a:rPr>
                            <m:t>𝐸</m:t>
                          </m:r>
                        </m:sub>
                      </m:sSub>
                      <m:r>
                        <a:rPr>
                          <a:latin typeface="Cambria Math"/>
                        </a:rPr>
                        <m:t>=</m:t>
                      </m:r>
                      <m:sSub>
                        <m:sSubPr>
                          <m:ctrlPr>
                            <a:rPr i="1">
                              <a:latin typeface="Cambria Math"/>
                            </a:rPr>
                          </m:ctrlPr>
                        </m:sSubPr>
                        <m:e>
                          <m:r>
                            <a:rPr>
                              <a:latin typeface="Cambria Math"/>
                            </a:rPr>
                            <m:t>𝑇</m:t>
                          </m:r>
                        </m:e>
                        <m:sub>
                          <m:r>
                            <a:rPr>
                              <a:latin typeface="Cambria Math"/>
                            </a:rPr>
                            <m:t>𝐺</m:t>
                          </m:r>
                        </m:sub>
                      </m:sSub>
                      <m:r>
                        <a:rPr>
                          <a:latin typeface="Cambria Math"/>
                        </a:rPr>
                        <m:t>−</m:t>
                      </m:r>
                      <m:r>
                        <a:rPr>
                          <a:latin typeface="Cambria Math"/>
                        </a:rPr>
                        <m:t>𝛤</m:t>
                      </m:r>
                      <m:r>
                        <a:rPr>
                          <a:latin typeface="Cambria Math"/>
                        </a:rPr>
                        <m:t>⋅</m:t>
                      </m:r>
                      <m:r>
                        <a:rPr>
                          <a:latin typeface="Cambria Math"/>
                        </a:rPr>
                        <m:t>h</m:t>
                      </m:r>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524" name="Object 5"/>
              <p:cNvSpPr txBox="1"/>
              <p:nvPr/>
            </p:nvSpPr>
            <p:spPr>
              <a:xfrm>
                <a:off x="3429000" y="4941720"/>
                <a:ext cx="4910040" cy="10591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m:t>
                      </m:r>
                      <m:r>
                        <a:rPr>
                          <a:latin typeface="Cambria Math"/>
                        </a:rPr>
                        <m:t>h</m:t>
                      </m:r>
                      <m:r>
                        <a:rPr>
                          <a:latin typeface="Cambria Math"/>
                        </a:rPr>
                        <m:t>=</m:t>
                      </m:r>
                      <m:f>
                        <m:fPr>
                          <m:ctrlPr>
                            <a:rPr i="1">
                              <a:latin typeface="Cambria Math"/>
                            </a:rPr>
                          </m:ctrlPr>
                        </m:fPr>
                        <m:num>
                          <m:sSub>
                            <m:sSubPr>
                              <m:ctrlPr>
                                <a:rPr i="1">
                                  <a:latin typeface="Cambria Math"/>
                                </a:rPr>
                              </m:ctrlPr>
                            </m:sSubPr>
                            <m:e>
                              <m:r>
                                <a:rPr>
                                  <a:latin typeface="Cambria Math"/>
                                </a:rPr>
                                <m:t>𝑇</m:t>
                              </m:r>
                            </m:e>
                            <m:sub>
                              <m:r>
                                <a:rPr>
                                  <a:latin typeface="Cambria Math"/>
                                </a:rPr>
                                <m:t>𝐺</m:t>
                              </m:r>
                            </m:sub>
                          </m:sSub>
                          <m:r>
                            <a:rPr>
                              <a:latin typeface="Cambria Math"/>
                            </a:rPr>
                            <m:t>−</m:t>
                          </m:r>
                          <m:sSub>
                            <m:sSubPr>
                              <m:ctrlPr>
                                <a:rPr i="1">
                                  <a:latin typeface="Cambria Math"/>
                                </a:rPr>
                              </m:ctrlPr>
                            </m:sSubPr>
                            <m:e>
                              <m:r>
                                <a:rPr>
                                  <a:latin typeface="Cambria Math"/>
                                </a:rPr>
                                <m:t>𝑇</m:t>
                              </m:r>
                            </m:e>
                            <m:sub>
                              <m:r>
                                <a:rPr>
                                  <a:latin typeface="Cambria Math"/>
                                </a:rPr>
                                <m:t>𝐸</m:t>
                              </m:r>
                            </m:sub>
                          </m:sSub>
                        </m:num>
                        <m:den>
                          <m:r>
                            <a:rPr>
                              <a:latin typeface="Cambria Math"/>
                            </a:rPr>
                            <m:t>𝛤</m:t>
                          </m:r>
                        </m:den>
                      </m:f>
                      <m:r>
                        <a:rPr>
                          <a:latin typeface="Cambria Math"/>
                        </a:rPr>
                        <m:t>=</m:t>
                      </m:r>
                      <m:f>
                        <m:fPr>
                          <m:ctrlPr>
                            <a:rPr i="1">
                              <a:latin typeface="Cambria Math"/>
                            </a:rPr>
                          </m:ctrlPr>
                        </m:fPr>
                        <m:num>
                          <m:r>
                            <m:rPr>
                              <m:lit/>
                              <m:nor/>
                            </m:rPr>
                            <a:rPr/>
                            <m:t>30</m:t>
                          </m:r>
                        </m:num>
                        <m:den>
                          <m:r>
                            <a:rPr>
                              <a:latin typeface="Cambria Math"/>
                            </a:rPr>
                            <m:t>6</m:t>
                          </m:r>
                        </m:den>
                      </m:f>
                      <m:r>
                        <a:rPr>
                          <a:latin typeface="Cambria Math"/>
                        </a:rPr>
                        <m:t>=5[</m:t>
                      </m:r>
                      <m:r>
                        <m:rPr>
                          <m:lit/>
                          <m:nor/>
                        </m:rPr>
                        <a:rPr/>
                        <m:t>km</m:t>
                      </m:r>
                      <m:r>
                        <a:rPr>
                          <a:latin typeface="Cambria Math"/>
                        </a:rPr>
                        <m:t>]</m:t>
                      </m:r>
                    </m:oMath>
                  </m:oMathPara>
                </a14:m>
                <a:endParaRPr/>
              </a:p>
            </p:txBody>
          </p:sp>
        </mc:Choice>
        <mc:Fallback xmlns:p15="http://schemas.microsoft.com/office/powerpoint/2012/main" xmlns:p14="http://schemas.microsoft.com/office/powerpoint/2010/main" xmlns=""/>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wipe(left)">
                                      <p:cBhvr additive="repl">
                                        <p:cTn id="7" dur="500"/>
                                        <p:tgtEl>
                                          <p:spTgt spid="5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1"/>
                                        </p:tgtEl>
                                        <p:attrNameLst>
                                          <p:attrName>style.visibility</p:attrName>
                                        </p:attrNameLst>
                                      </p:cBhvr>
                                      <p:to>
                                        <p:strVal val="visible"/>
                                      </p:to>
                                    </p:set>
                                    <p:animEffect transition="in" filter="wipe(left)">
                                      <p:cBhvr additive="repl">
                                        <p:cTn id="12" dur="500"/>
                                        <p:tgtEl>
                                          <p:spTgt spid="5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22"/>
                                        </p:tgtEl>
                                        <p:attrNameLst>
                                          <p:attrName>style.visibility</p:attrName>
                                        </p:attrNameLst>
                                      </p:cBhvr>
                                      <p:to>
                                        <p:strVal val="visible"/>
                                      </p:to>
                                    </p:set>
                                    <p:animEffect transition="in" filter="wipe(up)">
                                      <p:cBhvr additive="repl">
                                        <p:cTn id="17" dur="500"/>
                                        <p:tgtEl>
                                          <p:spTgt spid="5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3"/>
                                        </p:tgtEl>
                                        <p:attrNameLst>
                                          <p:attrName>style.visibility</p:attrName>
                                        </p:attrNameLst>
                                      </p:cBhvr>
                                      <p:to>
                                        <p:strVal val="visible"/>
                                      </p:to>
                                    </p:set>
                                    <p:animEffect transition="in" filter="wipe(left)">
                                      <p:cBhvr additive="repl">
                                        <p:cTn id="22" dur="500"/>
                                        <p:tgtEl>
                                          <p:spTgt spid="5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24"/>
                                        </p:tgtEl>
                                        <p:attrNameLst>
                                          <p:attrName>style.visibility</p:attrName>
                                        </p:attrNameLst>
                                      </p:cBhvr>
                                      <p:to>
                                        <p:strVal val="visible"/>
                                      </p:to>
                                    </p:set>
                                    <p:animEffect transition="in" filter="wipe(left)">
                                      <p:cBhvr additive="repl">
                                        <p:cTn id="27" dur="500"/>
                                        <p:tgtEl>
                                          <p:spTgt spid="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 name="Obraz 4" descr="poziom_emisji_przyklad2.jpg"/>
          <p:cNvPicPr/>
          <p:nvPr/>
        </p:nvPicPr>
        <p:blipFill>
          <a:blip r:embed="rId3"/>
          <a:stretch/>
        </p:blipFill>
        <p:spPr>
          <a:xfrm>
            <a:off x="142920" y="1643040"/>
            <a:ext cx="8878680" cy="4929120"/>
          </a:xfrm>
          <a:prstGeom prst="rect">
            <a:avLst/>
          </a:prstGeom>
          <a:ln w="0">
            <a:noFill/>
          </a:ln>
        </p:spPr>
      </p:pic>
      <p:sp>
        <p:nvSpPr>
          <p:cNvPr id="526" name="PlaceHolder 1"/>
          <p:cNvSpPr>
            <a:spLocks noGrp="1"/>
          </p:cNvSpPr>
          <p:nvPr>
            <p:ph type="title"/>
          </p:nvPr>
        </p:nvSpPr>
        <p:spPr>
          <a:xfrm>
            <a:off x="671040" y="569520"/>
            <a:ext cx="7807320" cy="1143000"/>
          </a:xfrm>
          <a:prstGeom prst="rect">
            <a:avLst/>
          </a:prstGeom>
          <a:noFill/>
          <a:ln w="0">
            <a:noFill/>
          </a:ln>
        </p:spPr>
        <p:txBody>
          <a:bodyPr lIns="0" tIns="0" rIns="0" bIns="0" anchor="ctr">
            <a:noAutofit/>
          </a:body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3800" b="0" strike="noStrike" spc="-1">
                <a:solidFill>
                  <a:srgbClr val="000000"/>
                </a:solidFill>
                <a:latin typeface="Arial"/>
              </a:rPr>
              <a:t>Podwajamy CO</a:t>
            </a:r>
            <a:r>
              <a:rPr lang="pl-PL" sz="3800" b="0" strike="noStrike" spc="-1" baseline="-25000">
                <a:solidFill>
                  <a:srgbClr val="000000"/>
                </a:solidFill>
                <a:latin typeface="Arial"/>
              </a:rPr>
              <a:t>2</a:t>
            </a:r>
            <a:endParaRPr lang="pl-PL" sz="3800" b="0" strike="noStrike" spc="-1">
              <a:solidFill>
                <a:srgbClr val="000000"/>
              </a:solidFill>
              <a:latin typeface="Arial"/>
            </a:endParaRPr>
          </a:p>
        </p:txBody>
      </p:sp>
      <p:sp>
        <p:nvSpPr>
          <p:cNvPr id="527" name="Prostokąt 10"/>
          <p:cNvSpPr/>
          <p:nvPr/>
        </p:nvSpPr>
        <p:spPr>
          <a:xfrm>
            <a:off x="0" y="2071800"/>
            <a:ext cx="2857680" cy="285480"/>
          </a:xfrm>
          <a:prstGeom prst="rect">
            <a:avLst/>
          </a:prstGeom>
          <a:noFill/>
          <a:ln w="38160" cap="sq">
            <a:solidFill>
              <a:srgbClr val="C00000"/>
            </a:solidFill>
            <a:round/>
          </a:ln>
        </p:spPr>
        <p:style>
          <a:lnRef idx="0">
            <a:scrgbClr r="0" g="0" b="0"/>
          </a:lnRef>
          <a:fillRef idx="0">
            <a:scrgbClr r="0" g="0" b="0"/>
          </a:fillRef>
          <a:effectRef idx="0">
            <a:scrgbClr r="0" g="0" b="0"/>
          </a:effectRef>
          <a:fontRef idx="minor"/>
        </p:style>
      </p:sp>
      <p:sp>
        <p:nvSpPr>
          <p:cNvPr id="528" name="Prostokąt 5"/>
          <p:cNvSpPr/>
          <p:nvPr/>
        </p:nvSpPr>
        <p:spPr>
          <a:xfrm>
            <a:off x="71280" y="5857920"/>
            <a:ext cx="2857680" cy="857160"/>
          </a:xfrm>
          <a:prstGeom prst="rect">
            <a:avLst/>
          </a:prstGeom>
          <a:noFill/>
          <a:ln w="38160" cap="sq">
            <a:solidFill>
              <a:srgbClr val="C00000"/>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ole tekstowe 4"/>
          <p:cNvSpPr/>
          <p:nvPr/>
        </p:nvSpPr>
        <p:spPr>
          <a:xfrm>
            <a:off x="651960" y="925560"/>
            <a:ext cx="8378280" cy="787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Temperatura powierzchni Ziemi: T</a:t>
            </a:r>
            <a:r>
              <a:rPr lang="pl-PL" sz="2000" b="0" strike="noStrike" spc="-1" baseline="-25000">
                <a:solidFill>
                  <a:srgbClr val="000000"/>
                </a:solidFill>
                <a:latin typeface="Arial"/>
                <a:ea typeface="Arial"/>
              </a:rPr>
              <a:t>G</a:t>
            </a:r>
            <a:r>
              <a:rPr lang="pl-PL" sz="2000" b="0" strike="noStrike" spc="-1">
                <a:solidFill>
                  <a:srgbClr val="000000"/>
                </a:solidFill>
                <a:latin typeface="Arial"/>
                <a:ea typeface="Arial"/>
              </a:rPr>
              <a:t>=300K</a:t>
            </a:r>
            <a:endParaRPr lang="pl-PL" sz="20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Promieniowanie na szczycie atmosfery / poziomie emisji: F</a:t>
            </a:r>
            <a:r>
              <a:rPr lang="pl-PL" sz="2000" b="0" strike="noStrike" spc="-1" baseline="-25000">
                <a:solidFill>
                  <a:srgbClr val="000000"/>
                </a:solidFill>
                <a:latin typeface="Arial"/>
                <a:ea typeface="Arial"/>
              </a:rPr>
              <a:t>E</a:t>
            </a:r>
            <a:r>
              <a:rPr lang="pl-PL" sz="2000" b="0" strike="noStrike" spc="-1">
                <a:solidFill>
                  <a:srgbClr val="000000"/>
                </a:solidFill>
                <a:latin typeface="Arial"/>
                <a:ea typeface="Arial"/>
              </a:rPr>
              <a:t>=298,1 W/m</a:t>
            </a:r>
            <a:r>
              <a:rPr lang="pl-PL" sz="2000" b="0" strike="noStrike" spc="-1" baseline="30000">
                <a:solidFill>
                  <a:srgbClr val="000000"/>
                </a:solidFill>
                <a:latin typeface="Arial"/>
                <a:ea typeface="Arial"/>
              </a:rPr>
              <a:t>2</a:t>
            </a:r>
            <a:endParaRPr lang="pl-PL" sz="2000" b="0" strike="noStrike" spc="-1">
              <a:solidFill>
                <a:srgbClr val="FFFFFF"/>
              </a:solidFill>
              <a:latin typeface="Calibri"/>
            </a:endParaRPr>
          </a:p>
        </p:txBody>
      </p:sp>
      <p:sp>
        <p:nvSpPr>
          <p:cNvPr id="530" name="pole tekstowe 5"/>
          <p:cNvSpPr/>
          <p:nvPr/>
        </p:nvSpPr>
        <p:spPr>
          <a:xfrm>
            <a:off x="630360" y="2023920"/>
            <a:ext cx="632412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Jaka jest temperatura efektywna (na poziomie emisji)?</a:t>
            </a:r>
            <a:endParaRPr lang="pl-PL" sz="2000" b="0" strike="noStrike" spc="-1">
              <a:solidFill>
                <a:srgbClr val="FFFFFF"/>
              </a:solidFill>
              <a:latin typeface="Calibri"/>
            </a:endParaRPr>
          </a:p>
        </p:txBody>
      </p:sp>
      <p:grpSp>
        <p:nvGrpSpPr>
          <p:cNvPr id="531" name="Grupa 9"/>
          <p:cNvGrpSpPr/>
          <p:nvPr/>
        </p:nvGrpSpPr>
        <p:grpSpPr>
          <a:xfrm>
            <a:off x="609480" y="2500200"/>
            <a:ext cx="5956560" cy="1193760"/>
            <a:chOff x="609480" y="2500200"/>
            <a:chExt cx="5956560" cy="1193760"/>
          </a:xfrm>
        </p:grpSpPr>
        <mc:AlternateContent xmlns:mc="http://schemas.openxmlformats.org/markup-compatibility/2006" xmlns:a14="http://schemas.microsoft.com/office/drawing/2010/main">
          <mc:Choice Requires="a14">
            <p:sp>
              <p:nvSpPr>
                <p:cNvPr id="532" name="Object 2"/>
                <p:cNvSpPr txBox="1"/>
                <p:nvPr/>
              </p:nvSpPr>
              <p:spPr>
                <a:xfrm>
                  <a:off x="609480" y="2788920"/>
                  <a:ext cx="1570320" cy="614520"/>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a:rPr>
                            </m:ctrlPr>
                          </m:sSubPr>
                          <m:e>
                            <m:r>
                              <a:rPr>
                                <a:latin typeface="Cambria Math"/>
                              </a:rPr>
                              <m:t>𝐹</m:t>
                            </m:r>
                          </m:e>
                          <m:sub>
                            <m:r>
                              <a:rPr>
                                <a:latin typeface="Cambria Math"/>
                              </a:rPr>
                              <m:t>𝐸</m:t>
                            </m:r>
                          </m:sub>
                        </m:sSub>
                        <m:r>
                          <a:rPr>
                            <a:latin typeface="Cambria Math"/>
                          </a:rPr>
                          <m:t>=</m:t>
                        </m:r>
                        <m:sSubSup>
                          <m:sSubSupPr>
                            <m:ctrlPr>
                              <a:rPr i="1">
                                <a:latin typeface="Cambria Math"/>
                              </a:rPr>
                            </m:ctrlPr>
                          </m:sSubSupPr>
                          <m:e>
                            <m:r>
                              <a:rPr>
                                <a:latin typeface="Cambria Math"/>
                              </a:rPr>
                              <m:t>𝜎</m:t>
                            </m:r>
                            <m:r>
                              <a:rPr>
                                <a:latin typeface="Cambria Math"/>
                              </a:rPr>
                              <m:t>𝑇</m:t>
                            </m:r>
                          </m:e>
                          <m:sub>
                            <m:r>
                              <a:rPr>
                                <a:latin typeface="Cambria Math"/>
                              </a:rPr>
                              <m:t>𝐸</m:t>
                            </m:r>
                          </m:sub>
                          <m:sup>
                            <m:r>
                              <a:rPr>
                                <a:latin typeface="Cambria Math"/>
                              </a:rPr>
                              <m:t>4</m:t>
                            </m:r>
                          </m:sup>
                        </m:sSubSup>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533" name="Object 3"/>
                <p:cNvSpPr txBox="1"/>
                <p:nvPr/>
              </p:nvSpPr>
              <p:spPr>
                <a:xfrm>
                  <a:off x="2333160" y="2500200"/>
                  <a:ext cx="4232880" cy="11937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m:t>
                        </m:r>
                        <m:sSub>
                          <m:sSubPr>
                            <m:ctrlPr>
                              <a:rPr i="1">
                                <a:latin typeface="Cambria Math"/>
                              </a:rPr>
                            </m:ctrlPr>
                          </m:sSubPr>
                          <m:e>
                            <m:r>
                              <a:rPr>
                                <a:latin typeface="Cambria Math"/>
                              </a:rPr>
                              <m:t>𝑇</m:t>
                            </m:r>
                          </m:e>
                          <m:sub>
                            <m:r>
                              <a:rPr>
                                <a:latin typeface="Cambria Math"/>
                              </a:rPr>
                              <m:t>𝐸</m:t>
                            </m:r>
                          </m:sub>
                        </m:sSub>
                        <m:r>
                          <a:rPr>
                            <a:latin typeface="Cambria Math"/>
                          </a:rPr>
                          <m:t>=</m:t>
                        </m:r>
                        <m:rad>
                          <m:radPr>
                            <m:ctrlPr>
                              <a:rPr i="1">
                                <a:latin typeface="Cambria Math"/>
                              </a:rPr>
                            </m:ctrlPr>
                          </m:radPr>
                          <m:deg>
                            <m:r>
                              <a:rPr>
                                <a:latin typeface="Cambria Math"/>
                              </a:rPr>
                              <m:t>4</m:t>
                            </m:r>
                          </m:deg>
                          <m:e>
                            <m:f>
                              <m:fPr>
                                <m:ctrlPr>
                                  <a:rPr i="1">
                                    <a:latin typeface="Cambria Math"/>
                                  </a:rPr>
                                </m:ctrlPr>
                              </m:fPr>
                              <m:num>
                                <m:r>
                                  <a:rPr>
                                    <a:latin typeface="Cambria Math"/>
                                  </a:rPr>
                                  <m:t>1</m:t>
                                </m:r>
                              </m:num>
                              <m:den>
                                <m:r>
                                  <a:rPr>
                                    <a:latin typeface="Cambria Math"/>
                                  </a:rPr>
                                  <m:t>𝜎</m:t>
                                </m:r>
                              </m:den>
                            </m:f>
                            <m:sSub>
                              <m:sSubPr>
                                <m:ctrlPr>
                                  <a:rPr i="1">
                                    <a:latin typeface="Cambria Math"/>
                                  </a:rPr>
                                </m:ctrlPr>
                              </m:sSubPr>
                              <m:e>
                                <m:r>
                                  <a:rPr>
                                    <a:latin typeface="Cambria Math"/>
                                  </a:rPr>
                                  <m:t>𝐹</m:t>
                                </m:r>
                              </m:e>
                              <m:sub>
                                <m:r>
                                  <a:rPr>
                                    <a:latin typeface="Cambria Math"/>
                                  </a:rPr>
                                  <m:t>𝐸</m:t>
                                </m:r>
                              </m:sub>
                            </m:sSub>
                          </m:e>
                        </m:rad>
                        <m:r>
                          <a:rPr>
                            <a:latin typeface="Cambria Math"/>
                          </a:rPr>
                          <m:t>≈</m:t>
                        </m:r>
                        <m:r>
                          <m:rPr>
                            <m:lit/>
                            <m:nor/>
                          </m:rPr>
                          <a:rPr/>
                          <m:t>269</m:t>
                        </m:r>
                        <m:r>
                          <a:rPr>
                            <a:latin typeface="Cambria Math"/>
                          </a:rPr>
                          <m:t>,3</m:t>
                        </m:r>
                        <m:r>
                          <a:rPr>
                            <a:latin typeface="Cambria Math"/>
                          </a:rPr>
                          <m:t>𝐾</m:t>
                        </m:r>
                      </m:oMath>
                    </m:oMathPara>
                  </a14:m>
                  <a:endParaRPr/>
                </a:p>
              </p:txBody>
            </p:sp>
          </mc:Choice>
          <mc:Fallback xmlns:p15="http://schemas.microsoft.com/office/powerpoint/2012/main" xmlns:p14="http://schemas.microsoft.com/office/powerpoint/2010/main" xmlns=""/>
        </mc:AlternateContent>
      </p:grpSp>
      <p:sp>
        <p:nvSpPr>
          <p:cNvPr id="534" name="pole tekstowe 8"/>
          <p:cNvSpPr/>
          <p:nvPr/>
        </p:nvSpPr>
        <p:spPr>
          <a:xfrm>
            <a:off x="626040" y="4214880"/>
            <a:ext cx="4778640" cy="7038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Jaka jest wysokość poziomu emisji (h)? </a:t>
            </a:r>
            <a:endParaRPr lang="pl-PL" sz="2000" b="0" strike="noStrike" spc="-1">
              <a:solidFill>
                <a:srgbClr val="FFFFFF"/>
              </a:solidFill>
              <a:latin typeface="Calibri"/>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000" b="0" strike="noStrike" spc="-1">
                <a:solidFill>
                  <a:srgbClr val="000000"/>
                </a:solidFill>
                <a:latin typeface="Arial"/>
                <a:ea typeface="Arial"/>
              </a:rPr>
              <a:t>Zakładamy gradient temperatury 6 K/km.</a:t>
            </a:r>
            <a:endParaRPr lang="pl-PL" sz="2000" b="0" strike="noStrike" spc="-1">
              <a:solidFill>
                <a:srgbClr val="FFFFFF"/>
              </a:solidFill>
              <a:latin typeface="Calibri"/>
            </a:endParaRPr>
          </a:p>
        </p:txBody>
      </p:sp>
      <p:grpSp>
        <p:nvGrpSpPr>
          <p:cNvPr id="535" name="Grupa 10"/>
          <p:cNvGrpSpPr/>
          <p:nvPr/>
        </p:nvGrpSpPr>
        <p:grpSpPr>
          <a:xfrm>
            <a:off x="609480" y="4941720"/>
            <a:ext cx="7985160" cy="1059120"/>
            <a:chOff x="609480" y="4941720"/>
            <a:chExt cx="7985160" cy="1059120"/>
          </a:xfrm>
        </p:grpSpPr>
        <mc:AlternateContent xmlns:mc="http://schemas.openxmlformats.org/markup-compatibility/2006" xmlns:a14="http://schemas.microsoft.com/office/drawing/2010/main">
          <mc:Choice Requires="a14">
            <p:sp>
              <p:nvSpPr>
                <p:cNvPr id="536" name="Object 4"/>
                <p:cNvSpPr txBox="1"/>
                <p:nvPr/>
              </p:nvSpPr>
              <p:spPr>
                <a:xfrm>
                  <a:off x="609480" y="5146560"/>
                  <a:ext cx="2490840" cy="649440"/>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a:rPr>
                            </m:ctrlPr>
                          </m:sSubPr>
                          <m:e>
                            <m:r>
                              <a:rPr>
                                <a:latin typeface="Cambria Math"/>
                              </a:rPr>
                              <m:t>𝑇</m:t>
                            </m:r>
                          </m:e>
                          <m:sub>
                            <m:r>
                              <a:rPr>
                                <a:latin typeface="Cambria Math"/>
                              </a:rPr>
                              <m:t>𝐸</m:t>
                            </m:r>
                          </m:sub>
                        </m:sSub>
                        <m:r>
                          <a:rPr>
                            <a:latin typeface="Cambria Math"/>
                          </a:rPr>
                          <m:t>=</m:t>
                        </m:r>
                        <m:sSub>
                          <m:sSubPr>
                            <m:ctrlPr>
                              <a:rPr i="1">
                                <a:latin typeface="Cambria Math"/>
                              </a:rPr>
                            </m:ctrlPr>
                          </m:sSubPr>
                          <m:e>
                            <m:r>
                              <a:rPr>
                                <a:latin typeface="Cambria Math"/>
                              </a:rPr>
                              <m:t>𝑇</m:t>
                            </m:r>
                          </m:e>
                          <m:sub>
                            <m:r>
                              <a:rPr>
                                <a:latin typeface="Cambria Math"/>
                              </a:rPr>
                              <m:t>𝐺</m:t>
                            </m:r>
                          </m:sub>
                        </m:sSub>
                        <m:r>
                          <a:rPr>
                            <a:latin typeface="Cambria Math"/>
                          </a:rPr>
                          <m:t>−</m:t>
                        </m:r>
                        <m:r>
                          <a:rPr>
                            <a:latin typeface="Cambria Math"/>
                          </a:rPr>
                          <m:t>𝛤</m:t>
                        </m:r>
                        <m:r>
                          <a:rPr>
                            <a:latin typeface="Cambria Math"/>
                          </a:rPr>
                          <m:t>⋅</m:t>
                        </m:r>
                        <m:r>
                          <a:rPr>
                            <a:latin typeface="Cambria Math"/>
                          </a:rPr>
                          <m:t>h</m:t>
                        </m:r>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537" name="Object 5"/>
                <p:cNvSpPr txBox="1"/>
                <p:nvPr/>
              </p:nvSpPr>
              <p:spPr>
                <a:xfrm>
                  <a:off x="3173040" y="4941720"/>
                  <a:ext cx="5421600" cy="10591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a:rPr>
                          <m:t>⇒</m:t>
                        </m:r>
                        <m:r>
                          <a:rPr>
                            <a:latin typeface="Cambria Math"/>
                          </a:rPr>
                          <m:t>h</m:t>
                        </m:r>
                        <m:r>
                          <a:rPr>
                            <a:latin typeface="Cambria Math"/>
                          </a:rPr>
                          <m:t>=</m:t>
                        </m:r>
                        <m:f>
                          <m:fPr>
                            <m:ctrlPr>
                              <a:rPr i="1">
                                <a:latin typeface="Cambria Math"/>
                              </a:rPr>
                            </m:ctrlPr>
                          </m:fPr>
                          <m:num>
                            <m:sSub>
                              <m:sSubPr>
                                <m:ctrlPr>
                                  <a:rPr i="1">
                                    <a:latin typeface="Cambria Math"/>
                                  </a:rPr>
                                </m:ctrlPr>
                              </m:sSubPr>
                              <m:e>
                                <m:r>
                                  <a:rPr>
                                    <a:latin typeface="Cambria Math"/>
                                  </a:rPr>
                                  <m:t>𝑇</m:t>
                                </m:r>
                              </m:e>
                              <m:sub>
                                <m:r>
                                  <a:rPr>
                                    <a:latin typeface="Cambria Math"/>
                                  </a:rPr>
                                  <m:t>𝐺</m:t>
                                </m:r>
                              </m:sub>
                            </m:sSub>
                            <m:r>
                              <a:rPr>
                                <a:latin typeface="Cambria Math"/>
                              </a:rPr>
                              <m:t>−</m:t>
                            </m:r>
                            <m:sSub>
                              <m:sSubPr>
                                <m:ctrlPr>
                                  <a:rPr i="1">
                                    <a:latin typeface="Cambria Math"/>
                                  </a:rPr>
                                </m:ctrlPr>
                              </m:sSubPr>
                              <m:e>
                                <m:r>
                                  <a:rPr>
                                    <a:latin typeface="Cambria Math"/>
                                  </a:rPr>
                                  <m:t>𝑇</m:t>
                                </m:r>
                              </m:e>
                              <m:sub>
                                <m:r>
                                  <a:rPr>
                                    <a:latin typeface="Cambria Math"/>
                                  </a:rPr>
                                  <m:t>𝐸</m:t>
                                </m:r>
                              </m:sub>
                            </m:sSub>
                          </m:num>
                          <m:den>
                            <m:r>
                              <a:rPr>
                                <a:latin typeface="Cambria Math"/>
                              </a:rPr>
                              <m:t>𝛤</m:t>
                            </m:r>
                          </m:den>
                        </m:f>
                        <m:r>
                          <a:rPr>
                            <a:latin typeface="Cambria Math"/>
                          </a:rPr>
                          <m:t>=</m:t>
                        </m:r>
                        <m:f>
                          <m:fPr>
                            <m:ctrlPr>
                              <a:rPr i="1">
                                <a:latin typeface="Cambria Math"/>
                              </a:rPr>
                            </m:ctrlPr>
                          </m:fPr>
                          <m:num>
                            <m:r>
                              <m:rPr>
                                <m:lit/>
                                <m:nor/>
                              </m:rPr>
                              <a:rPr/>
                              <m:t>30</m:t>
                            </m:r>
                            <m:r>
                              <a:rPr>
                                <a:latin typeface="Cambria Math"/>
                              </a:rPr>
                              <m:t>,7</m:t>
                            </m:r>
                          </m:num>
                          <m:den>
                            <m:r>
                              <a:rPr>
                                <a:latin typeface="Cambria Math"/>
                              </a:rPr>
                              <m:t>6</m:t>
                            </m:r>
                          </m:den>
                        </m:f>
                        <m:r>
                          <a:rPr>
                            <a:latin typeface="Cambria Math"/>
                          </a:rPr>
                          <m:t>=5,1[</m:t>
                        </m:r>
                        <m:r>
                          <m:rPr>
                            <m:lit/>
                            <m:nor/>
                          </m:rPr>
                          <a:rPr/>
                          <m:t>km</m:t>
                        </m:r>
                        <m:r>
                          <a:rPr>
                            <a:latin typeface="Cambria Math"/>
                          </a:rPr>
                          <m:t>]</m:t>
                        </m:r>
                      </m:oMath>
                    </m:oMathPara>
                  </a14:m>
                  <a:endParaRPr/>
                </a:p>
              </p:txBody>
            </p:sp>
          </mc:Choice>
          <mc:Fallback xmlns:p15="http://schemas.microsoft.com/office/powerpoint/2012/main" xmlns:p14="http://schemas.microsoft.com/office/powerpoint/2010/main" xmlns=""/>
        </mc:AlternateContent>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animEffect transition="in" filter="wipe(left)">
                                      <p:cBhvr additive="repl">
                                        <p:cTn id="7" dur="500"/>
                                        <p:tgtEl>
                                          <p:spTgt spid="5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5"/>
                                        </p:tgtEl>
                                        <p:attrNameLst>
                                          <p:attrName>style.visibility</p:attrName>
                                        </p:attrNameLst>
                                      </p:cBhvr>
                                      <p:to>
                                        <p:strVal val="visible"/>
                                      </p:to>
                                    </p:set>
                                    <p:animEffect transition="in" filter="wipe(left)">
                                      <p:cBhvr additive="repl">
                                        <p:cTn id="12"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ole tekstowe 3"/>
          <p:cNvSpPr/>
          <p:nvPr/>
        </p:nvSpPr>
        <p:spPr>
          <a:xfrm>
            <a:off x="609120" y="2430360"/>
            <a:ext cx="2382840" cy="1557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zmiana </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temperatury</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na powierzchni</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Ziemi</a:t>
            </a:r>
            <a:endParaRPr lang="pl-PL" sz="2400" b="0" strike="noStrike" spc="-1">
              <a:solidFill>
                <a:srgbClr val="FFFFFF"/>
              </a:solidFill>
              <a:latin typeface="Calibri"/>
            </a:endParaRPr>
          </a:p>
        </p:txBody>
      </p:sp>
      <p:sp>
        <p:nvSpPr>
          <p:cNvPr id="539" name="pole tekstowe 5"/>
          <p:cNvSpPr/>
          <p:nvPr/>
        </p:nvSpPr>
        <p:spPr>
          <a:xfrm>
            <a:off x="3284280" y="2984400"/>
            <a:ext cx="358920" cy="459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a:t>
            </a:r>
            <a:endParaRPr lang="pl-PL" sz="2400" b="0" strike="noStrike" spc="-1">
              <a:solidFill>
                <a:srgbClr val="FFFFFF"/>
              </a:solidFill>
              <a:latin typeface="Calibri"/>
            </a:endParaRPr>
          </a:p>
        </p:txBody>
      </p:sp>
      <p:sp>
        <p:nvSpPr>
          <p:cNvPr id="540" name="pole tekstowe 6"/>
          <p:cNvSpPr/>
          <p:nvPr/>
        </p:nvSpPr>
        <p:spPr>
          <a:xfrm>
            <a:off x="3939480" y="2616120"/>
            <a:ext cx="1518840" cy="1191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zmiana</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poziomu </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emisji</a:t>
            </a:r>
            <a:endParaRPr lang="pl-PL" sz="2400" b="0" strike="noStrike" spc="-1">
              <a:solidFill>
                <a:srgbClr val="FFFFFF"/>
              </a:solidFill>
              <a:latin typeface="Calibri"/>
            </a:endParaRPr>
          </a:p>
        </p:txBody>
      </p:sp>
      <p:sp>
        <p:nvSpPr>
          <p:cNvPr id="541" name="pole tekstowe 7"/>
          <p:cNvSpPr/>
          <p:nvPr/>
        </p:nvSpPr>
        <p:spPr>
          <a:xfrm>
            <a:off x="5754960" y="2984400"/>
            <a:ext cx="349920" cy="459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x</a:t>
            </a:r>
            <a:endParaRPr lang="pl-PL" sz="2400" b="0" strike="noStrike" spc="-1">
              <a:solidFill>
                <a:srgbClr val="FFFFFF"/>
              </a:solidFill>
              <a:latin typeface="Calibri"/>
            </a:endParaRPr>
          </a:p>
        </p:txBody>
      </p:sp>
      <p:sp>
        <p:nvSpPr>
          <p:cNvPr id="542" name="pole tekstowe 8"/>
          <p:cNvSpPr/>
          <p:nvPr/>
        </p:nvSpPr>
        <p:spPr>
          <a:xfrm>
            <a:off x="6422040" y="2616120"/>
            <a:ext cx="2113200" cy="1191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gradient </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temperatury</a:t>
            </a:r>
            <a:endParaRPr lang="pl-PL" sz="2400" b="0" strike="noStrike" spc="-1">
              <a:solidFill>
                <a:srgbClr val="FFFFFF"/>
              </a:solidFill>
              <a:latin typeface="Calibri"/>
            </a:endParaRPr>
          </a:p>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pl-PL" sz="2400" b="1" strike="noStrike" spc="-1">
                <a:solidFill>
                  <a:srgbClr val="000000"/>
                </a:solidFill>
                <a:latin typeface="Arial"/>
                <a:ea typeface="Arial"/>
              </a:rPr>
              <a:t>w atmosferze</a:t>
            </a:r>
            <a:endParaRPr lang="pl-PL" sz="2400" b="0" strike="noStrike" spc="-1">
              <a:solidFill>
                <a:srgbClr val="FFFFFF"/>
              </a:solidFill>
              <a:latin typeface="Calibri"/>
            </a:endParaRPr>
          </a:p>
        </p:txBody>
      </p:sp>
      <mc:AlternateContent xmlns:mc="http://schemas.openxmlformats.org/markup-compatibility/2006" xmlns:a14="http://schemas.microsoft.com/office/drawing/2010/main">
        <mc:Choice Requires="a14">
          <p:sp>
            <p:nvSpPr>
              <p:cNvPr id="543" name="Object 3"/>
              <p:cNvSpPr txBox="1"/>
              <p:nvPr/>
            </p:nvSpPr>
            <p:spPr>
              <a:xfrm>
                <a:off x="1166760" y="4786200"/>
                <a:ext cx="6853320" cy="828720"/>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a:rPr>
                          </m:ctrlPr>
                        </m:sSubPr>
                        <m:e>
                          <m:r>
                            <a:rPr>
                              <a:latin typeface="Cambria Math"/>
                            </a:rPr>
                            <m:t>𝛥</m:t>
                          </m:r>
                          <m:r>
                            <a:rPr>
                              <a:latin typeface="Cambria Math"/>
                            </a:rPr>
                            <m:t>𝑇</m:t>
                          </m:r>
                        </m:e>
                        <m:sub>
                          <m:r>
                            <a:rPr>
                              <a:latin typeface="Cambria Math"/>
                            </a:rPr>
                            <m:t>𝐺</m:t>
                          </m:r>
                        </m:sub>
                      </m:sSub>
                      <m:r>
                        <a:rPr>
                          <a:latin typeface="Cambria Math"/>
                        </a:rPr>
                        <m:t>=</m:t>
                      </m:r>
                      <m:r>
                        <a:rPr>
                          <a:latin typeface="Cambria Math"/>
                        </a:rPr>
                        <m:t>𝛥</m:t>
                      </m:r>
                      <m:r>
                        <a:rPr>
                          <a:latin typeface="Cambria Math"/>
                        </a:rPr>
                        <m:t>h</m:t>
                      </m:r>
                      <m:r>
                        <a:rPr>
                          <a:latin typeface="Cambria Math"/>
                        </a:rPr>
                        <m:t>⋅</m:t>
                      </m:r>
                      <m:r>
                        <a:rPr>
                          <a:latin typeface="Cambria Math"/>
                        </a:rPr>
                        <m:t>𝛤</m:t>
                      </m:r>
                      <m:r>
                        <a:rPr>
                          <a:latin typeface="Cambria Math"/>
                        </a:rPr>
                        <m:t>=0,1∗6=0,6[</m:t>
                      </m:r>
                      <m:r>
                        <a:rPr>
                          <a:latin typeface="Cambria Math"/>
                        </a:rPr>
                        <m:t>𝐾</m:t>
                      </m:r>
                      <m:r>
                        <a:rPr>
                          <a:latin typeface="Cambria Math"/>
                        </a:rPr>
                        <m:t>]</m:t>
                      </m:r>
                    </m:oMath>
                  </m:oMathPara>
                </a14:m>
                <a:endParaRPr/>
              </a:p>
            </p:txBody>
          </p:sp>
        </mc:Choice>
        <mc:Fallback xmlns:p15="http://schemas.microsoft.com/office/powerpoint/2012/main" xmlns:p14="http://schemas.microsoft.com/office/powerpoint/2010/main" xmlns=""/>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Picture 1"/>
          <p:cNvPicPr/>
          <p:nvPr/>
        </p:nvPicPr>
        <p:blipFill>
          <a:blip r:embed="rId3"/>
          <a:stretch/>
        </p:blipFill>
        <p:spPr>
          <a:xfrm>
            <a:off x="71280" y="503280"/>
            <a:ext cx="4464360" cy="5832360"/>
          </a:xfrm>
          <a:prstGeom prst="rect">
            <a:avLst/>
          </a:prstGeom>
          <a:ln w="0">
            <a:noFill/>
          </a:ln>
        </p:spPr>
      </p:pic>
      <p:pic>
        <p:nvPicPr>
          <p:cNvPr id="232" name="Picture 2"/>
          <p:cNvPicPr/>
          <p:nvPr/>
        </p:nvPicPr>
        <p:blipFill>
          <a:blip r:embed="rId4"/>
          <a:stretch/>
        </p:blipFill>
        <p:spPr>
          <a:xfrm>
            <a:off x="4608360" y="720720"/>
            <a:ext cx="4434120" cy="58006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ole tekstowe 205"/>
          <p:cNvSpPr txBox="1"/>
          <p:nvPr/>
        </p:nvSpPr>
        <p:spPr>
          <a:xfrm>
            <a:off x="777600" y="565560"/>
            <a:ext cx="7800120" cy="6201000"/>
          </a:xfrm>
          <a:prstGeom prst="rect">
            <a:avLst/>
          </a:prstGeom>
          <a:noFill/>
          <a:ln w="0">
            <a:noFill/>
          </a:ln>
        </p:spPr>
        <p:txBody>
          <a:bodyPr lIns="0" tIns="0" rIns="0" bIns="0" anchor="t">
            <a:noAutofit/>
          </a:bodyPr>
          <a:lstStyle/>
          <a:p>
            <a:r>
              <a:rPr lang="pl-PL" sz="2400" b="1" strike="noStrike" spc="-1" dirty="0">
                <a:latin typeface="Arial"/>
                <a:ea typeface="Times New Roman"/>
              </a:rPr>
              <a:t>Wymuszanie radiacyjne</a:t>
            </a:r>
            <a:r>
              <a:rPr lang="pl-PL" sz="2400" b="0" strike="noStrike" spc="-1" dirty="0">
                <a:latin typeface="Arial"/>
                <a:ea typeface="Times New Roman"/>
              </a:rPr>
              <a:t> (ang. </a:t>
            </a:r>
            <a:r>
              <a:rPr lang="pl-PL" sz="2400" b="0" i="1" strike="noStrike" spc="-1" dirty="0" err="1">
                <a:latin typeface="Arial"/>
                <a:ea typeface="Times New Roman"/>
              </a:rPr>
              <a:t>Radiative</a:t>
            </a:r>
            <a:r>
              <a:rPr lang="pl-PL" sz="2400" b="0" i="1" strike="noStrike" spc="-1" dirty="0">
                <a:latin typeface="Arial"/>
                <a:ea typeface="Times New Roman"/>
              </a:rPr>
              <a:t> </a:t>
            </a:r>
            <a:r>
              <a:rPr lang="pl-PL" sz="2400" b="0" i="1" strike="noStrike" spc="-1" dirty="0" err="1">
                <a:latin typeface="Arial"/>
                <a:ea typeface="Times New Roman"/>
              </a:rPr>
              <a:t>Forcing</a:t>
            </a:r>
            <a:r>
              <a:rPr lang="pl-PL" sz="2400" b="0" strike="noStrike" spc="-1" dirty="0">
                <a:latin typeface="Arial"/>
                <a:ea typeface="Times New Roman"/>
              </a:rPr>
              <a:t>, RF). </a:t>
            </a:r>
            <a:endParaRPr lang="pl-PL" sz="2400" b="0" strike="noStrike" spc="-1" dirty="0">
              <a:latin typeface="Times New Roman"/>
            </a:endParaRPr>
          </a:p>
          <a:p>
            <a:endParaRPr lang="pl-PL" sz="2400" b="0" strike="noStrike" spc="-1" dirty="0">
              <a:latin typeface="Times New Roman"/>
            </a:endParaRPr>
          </a:p>
          <a:p>
            <a:r>
              <a:rPr lang="pl-PL" sz="2400" b="0" strike="noStrike" spc="-1" dirty="0">
                <a:latin typeface="Arial"/>
                <a:ea typeface="Times New Roman"/>
              </a:rPr>
              <a:t>Różnica między bilansami radiacyjnymi (strumieniem energii słonecznej zabsorbowanej przez planetę a strumieniem energii promieniowania termicznego planety emitowanego w kosmos) określonymi dla warunków zaburzonych i niezaburzonych  </a:t>
            </a:r>
            <a:r>
              <a:rPr lang="pl-PL" sz="2400" b="0" strike="noStrike" spc="-1" dirty="0">
                <a:solidFill>
                  <a:srgbClr val="C0C0C0"/>
                </a:solidFill>
                <a:latin typeface="Arial"/>
                <a:ea typeface="Times New Roman"/>
              </a:rPr>
              <a:t>po dostosowaniu się w pierwszym przypadku </a:t>
            </a:r>
            <a:r>
              <a:rPr lang="pl-PL" sz="2400" b="0" strike="noStrike" spc="-1" dirty="0" smtClean="0">
                <a:solidFill>
                  <a:srgbClr val="C0C0C0"/>
                </a:solidFill>
                <a:latin typeface="Arial"/>
                <a:ea typeface="Times New Roman"/>
              </a:rPr>
              <a:t>temperatury </a:t>
            </a:r>
            <a:r>
              <a:rPr lang="pl-PL" sz="2400" b="0" strike="noStrike" spc="-1" dirty="0">
                <a:solidFill>
                  <a:srgbClr val="C0C0C0"/>
                </a:solidFill>
                <a:latin typeface="Arial"/>
                <a:ea typeface="Times New Roman"/>
              </a:rPr>
              <a:t>w atmosferze, wilgotności i chmur, czyli bardzo szybko (dni i tygodnie) działających elementów systemu klimatycznego, ale  zanim nastąpi reakcja wolnozmiennych (dziesiątki lat i więcej) elementów systemu klimatycznego (np. wzrośnie temperatura oceanu)</a:t>
            </a:r>
            <a:r>
              <a:rPr lang="pl-PL" sz="2400" b="0" strike="noStrike" spc="-1" dirty="0">
                <a:latin typeface="Arial"/>
                <a:ea typeface="Times New Roman"/>
              </a:rPr>
              <a:t> . </a:t>
            </a:r>
            <a:endParaRPr lang="pl-PL" sz="2400" b="0" strike="noStrike" spc="-1" dirty="0">
              <a:latin typeface="Times New Roman"/>
            </a:endParaRPr>
          </a:p>
          <a:p>
            <a:r>
              <a:rPr lang="pl-PL" sz="2400" b="0" strike="noStrike" spc="-1" dirty="0" smtClean="0">
                <a:latin typeface="Arial"/>
                <a:ea typeface="Times New Roman"/>
              </a:rPr>
              <a:t>Wymuszanie </a:t>
            </a:r>
            <a:r>
              <a:rPr lang="pl-PL" sz="2400" b="0" strike="noStrike" spc="-1" dirty="0">
                <a:latin typeface="Arial"/>
                <a:ea typeface="Times New Roman"/>
              </a:rPr>
              <a:t>dodatnie związane jest ze wzrostem, a ujemne – ze spadkiem średniej temperatury powierzchni Ziemi.</a:t>
            </a:r>
            <a:endParaRPr lang="pl-PL" sz="2400" b="0" strike="noStrike" spc="-1" dirty="0">
              <a:latin typeface="Times New Roman"/>
            </a:endParaRPr>
          </a:p>
          <a:p>
            <a:r>
              <a:rPr lang="pl-PL" sz="1500" b="0" strike="noStrike" spc="-1" dirty="0">
                <a:latin typeface="Arial"/>
                <a:ea typeface="Times New Roman"/>
              </a:rPr>
              <a:t>UWAGA: istnieje wiele definicji, ta jest uproszczona. Można mówić o wymuszaniu na </a:t>
            </a:r>
            <a:endParaRPr lang="pl-PL" sz="1500" b="0" strike="noStrike" spc="-1" dirty="0">
              <a:latin typeface="Times New Roman"/>
            </a:endParaRPr>
          </a:p>
          <a:p>
            <a:r>
              <a:rPr lang="pl-PL" sz="1500" b="0" strike="noStrike" spc="-1" dirty="0">
                <a:latin typeface="Arial"/>
                <a:ea typeface="Times New Roman"/>
              </a:rPr>
              <a:t>górnej granicy atmosfery, na powierzchni Ziemi </a:t>
            </a:r>
            <a:r>
              <a:rPr lang="pl-PL" sz="1500" b="0" strike="noStrike" spc="-1" dirty="0" err="1">
                <a:latin typeface="Arial"/>
                <a:ea typeface="Times New Roman"/>
              </a:rPr>
              <a:t>e.t.c</a:t>
            </a:r>
            <a:r>
              <a:rPr lang="pl-PL" sz="1500" b="0" strike="noStrike" spc="-1" dirty="0">
                <a:latin typeface="Arial"/>
                <a:ea typeface="Times New Roman"/>
              </a:rPr>
              <a:t>.</a:t>
            </a:r>
            <a:endParaRPr lang="pl-PL" sz="1500" b="0" strike="noStrike" spc="-1" dirty="0">
              <a:latin typeface="Times New Roman"/>
            </a:endParaRPr>
          </a:p>
        </p:txBody>
      </p:sp>
    </p:spTree>
    <p:extLst>
      <p:ext uri="{BB962C8B-B14F-4D97-AF65-F5344CB8AC3E}">
        <p14:creationId xmlns:p14="http://schemas.microsoft.com/office/powerpoint/2010/main" val="265985057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ole tekstowe 206"/>
          <p:cNvSpPr txBox="1"/>
          <p:nvPr/>
        </p:nvSpPr>
        <p:spPr>
          <a:xfrm>
            <a:off x="432000" y="216000"/>
            <a:ext cx="8352000" cy="6122520"/>
          </a:xfrm>
          <a:prstGeom prst="rect">
            <a:avLst/>
          </a:prstGeom>
          <a:noFill/>
          <a:ln w="0">
            <a:noFill/>
          </a:ln>
        </p:spPr>
        <p:txBody>
          <a:bodyPr lIns="90000" tIns="45000" rIns="90000" bIns="45000" anchor="t">
            <a:noAutofit/>
          </a:bodyPr>
          <a:lstStyle/>
          <a:p>
            <a:pPr algn="ctr"/>
            <a:r>
              <a:rPr lang="pl-PL" sz="2400" b="1" strike="noStrike" spc="-1" dirty="0">
                <a:solidFill>
                  <a:srgbClr val="000000"/>
                </a:solidFill>
                <a:latin typeface="Calibri"/>
              </a:rPr>
              <a:t>Chwilowe wymuszanie Radiacyjne </a:t>
            </a:r>
            <a:endParaRPr lang="pl-PL" sz="2400" b="1" strike="noStrike" spc="-1" dirty="0" smtClean="0">
              <a:solidFill>
                <a:srgbClr val="000000"/>
              </a:solidFill>
              <a:latin typeface="Calibri"/>
            </a:endParaRPr>
          </a:p>
          <a:p>
            <a:pPr algn="ctr"/>
            <a:r>
              <a:rPr lang="pl-PL" sz="2400" b="1" strike="noStrike" spc="-1" dirty="0" smtClean="0">
                <a:solidFill>
                  <a:srgbClr val="000000"/>
                </a:solidFill>
                <a:latin typeface="Calibri"/>
              </a:rPr>
              <a:t>(</a:t>
            </a:r>
            <a:r>
              <a:rPr lang="pl-PL" sz="2400" b="1" strike="noStrike" spc="-1" dirty="0" err="1">
                <a:solidFill>
                  <a:srgbClr val="000000"/>
                </a:solidFill>
                <a:latin typeface="Calibri"/>
              </a:rPr>
              <a:t>instantaneous</a:t>
            </a:r>
            <a:r>
              <a:rPr lang="pl-PL" sz="2400" b="1" strike="noStrike" spc="-1" dirty="0">
                <a:solidFill>
                  <a:srgbClr val="000000"/>
                </a:solidFill>
                <a:latin typeface="Calibri"/>
              </a:rPr>
              <a:t> </a:t>
            </a:r>
            <a:r>
              <a:rPr lang="pl-PL" sz="2400" b="1" strike="noStrike" spc="-1" dirty="0" err="1">
                <a:solidFill>
                  <a:srgbClr val="000000"/>
                </a:solidFill>
                <a:latin typeface="Calibri"/>
              </a:rPr>
              <a:t>radiative</a:t>
            </a:r>
            <a:r>
              <a:rPr lang="pl-PL" sz="2400" b="1" strike="noStrike" spc="-1" dirty="0">
                <a:solidFill>
                  <a:srgbClr val="000000"/>
                </a:solidFill>
                <a:latin typeface="Calibri"/>
              </a:rPr>
              <a:t> </a:t>
            </a:r>
            <a:r>
              <a:rPr lang="pl-PL" sz="2400" b="1" strike="noStrike" spc="-1" dirty="0" err="1">
                <a:solidFill>
                  <a:srgbClr val="000000"/>
                </a:solidFill>
                <a:latin typeface="Calibri"/>
              </a:rPr>
              <a:t>forcing</a:t>
            </a:r>
            <a:r>
              <a:rPr lang="pl-PL" sz="2400" b="1" strike="noStrike" spc="-1" dirty="0">
                <a:solidFill>
                  <a:srgbClr val="000000"/>
                </a:solidFill>
                <a:latin typeface="Calibri"/>
              </a:rPr>
              <a:t>)</a:t>
            </a:r>
          </a:p>
          <a:p>
            <a:endParaRPr lang="pl-PL" sz="1800" b="0" strike="noStrike" spc="-1" dirty="0">
              <a:solidFill>
                <a:srgbClr val="000000"/>
              </a:solidFill>
              <a:latin typeface="Calibri"/>
            </a:endParaRPr>
          </a:p>
          <a:p>
            <a:r>
              <a:rPr lang="pl-PL" sz="1800" b="0" strike="noStrike" spc="-1" dirty="0">
                <a:solidFill>
                  <a:srgbClr val="000000"/>
                </a:solidFill>
                <a:latin typeface="Calibri"/>
              </a:rPr>
              <a:t>Zmiana bilansu radiacyjnego w systemie klimatycznym.</a:t>
            </a:r>
          </a:p>
          <a:p>
            <a:r>
              <a:rPr lang="pl-PL" sz="1800" b="0" strike="noStrike" spc="-1" dirty="0">
                <a:solidFill>
                  <a:srgbClr val="000000"/>
                </a:solidFill>
                <a:latin typeface="Calibri"/>
              </a:rPr>
              <a:t>Dodatnie wymuszanie radiacyjne oznacza, że dane zaburzenie prowadzi do wzrostu energii absorbowanej przez system.</a:t>
            </a:r>
          </a:p>
          <a:p>
            <a:r>
              <a:rPr lang="pl-PL" sz="1800" b="0" strike="noStrike" spc="-1" dirty="0">
                <a:solidFill>
                  <a:srgbClr val="000000"/>
                </a:solidFill>
                <a:latin typeface="Calibri"/>
              </a:rPr>
              <a:t>Wymuszanie radiacyjne oblicza się ze wzoru:</a:t>
            </a:r>
          </a:p>
          <a:p>
            <a:endParaRPr lang="pl-PL" sz="1800" b="0" strike="noStrike" spc="-1" dirty="0">
              <a:solidFill>
                <a:srgbClr val="000000"/>
              </a:solidFill>
              <a:latin typeface="Calibri"/>
            </a:endParaRPr>
          </a:p>
          <a:p>
            <a:r>
              <a:rPr lang="pl-PL" sz="2800" b="0" strike="noStrike" spc="-1" dirty="0">
                <a:solidFill>
                  <a:srgbClr val="000000"/>
                </a:solidFill>
                <a:latin typeface="Calibri"/>
              </a:rPr>
              <a:t>RF=( F</a:t>
            </a:r>
            <a:r>
              <a:rPr lang="pl-PL" sz="2800" b="0" strike="noStrike" spc="-1" dirty="0">
                <a:solidFill>
                  <a:srgbClr val="000000"/>
                </a:solidFill>
                <a:latin typeface="Noto Sans"/>
                <a:ea typeface="Noto Sans"/>
              </a:rPr>
              <a:t>↓</a:t>
            </a:r>
            <a:r>
              <a:rPr lang="pl-PL" sz="2800" b="0" strike="noStrike" spc="-1" dirty="0">
                <a:solidFill>
                  <a:srgbClr val="000000"/>
                </a:solidFill>
                <a:latin typeface="Calibri"/>
              </a:rPr>
              <a:t>  - F</a:t>
            </a:r>
            <a:r>
              <a:rPr lang="pl-PL" sz="2800" b="0" strike="noStrike" spc="-1" dirty="0" smtClean="0">
                <a:solidFill>
                  <a:srgbClr val="000000"/>
                </a:solidFill>
                <a:latin typeface="Noto Sans"/>
                <a:ea typeface="Noto Sans"/>
              </a:rPr>
              <a:t>↑)</a:t>
            </a:r>
            <a:r>
              <a:rPr lang="pl-PL" sz="2800" spc="-1" baseline="-25000" dirty="0" err="1" smtClean="0">
                <a:solidFill>
                  <a:srgbClr val="000000"/>
                </a:solidFill>
                <a:latin typeface="Noto Sans"/>
                <a:ea typeface="Noto Sans"/>
              </a:rPr>
              <a:t>zab</a:t>
            </a:r>
            <a:r>
              <a:rPr lang="pl-PL" sz="2800" b="0" strike="noStrike" spc="-1" baseline="-14000000" dirty="0" err="1" smtClean="0">
                <a:solidFill>
                  <a:srgbClr val="000000"/>
                </a:solidFill>
                <a:latin typeface="Calibri"/>
              </a:rPr>
              <a:t>zab</a:t>
            </a:r>
            <a:r>
              <a:rPr lang="pl-PL" sz="2800" b="0" strike="noStrike" spc="-1" dirty="0" smtClean="0">
                <a:solidFill>
                  <a:srgbClr val="000000"/>
                </a:solidFill>
                <a:latin typeface="Calibri"/>
              </a:rPr>
              <a:t> </a:t>
            </a:r>
            <a:r>
              <a:rPr lang="pl-PL" sz="2800" b="0" strike="noStrike" spc="-1" dirty="0">
                <a:solidFill>
                  <a:srgbClr val="000000"/>
                </a:solidFill>
                <a:latin typeface="Calibri"/>
              </a:rPr>
              <a:t>- ( F</a:t>
            </a:r>
            <a:r>
              <a:rPr lang="pl-PL" sz="2800" b="0" strike="noStrike" spc="-1" dirty="0">
                <a:solidFill>
                  <a:srgbClr val="000000"/>
                </a:solidFill>
                <a:latin typeface="Noto Sans"/>
                <a:ea typeface="Noto Sans"/>
              </a:rPr>
              <a:t>↓</a:t>
            </a:r>
            <a:r>
              <a:rPr lang="pl-PL" sz="2800" b="0" strike="noStrike" spc="-1" dirty="0">
                <a:solidFill>
                  <a:srgbClr val="000000"/>
                </a:solidFill>
                <a:latin typeface="Calibri"/>
              </a:rPr>
              <a:t>  - F</a:t>
            </a:r>
            <a:r>
              <a:rPr lang="pl-PL" sz="2800" b="0" strike="noStrike" spc="-1" dirty="0" smtClean="0">
                <a:solidFill>
                  <a:srgbClr val="000000"/>
                </a:solidFill>
                <a:latin typeface="Noto Sans"/>
                <a:ea typeface="Noto Sans"/>
              </a:rPr>
              <a:t>↑)</a:t>
            </a:r>
            <a:r>
              <a:rPr lang="pl-PL" sz="2800" b="0" strike="noStrike" spc="-1" baseline="-25000" dirty="0" err="1" smtClean="0">
                <a:solidFill>
                  <a:srgbClr val="000000"/>
                </a:solidFill>
                <a:latin typeface="Noto Sans"/>
                <a:ea typeface="Noto Sans"/>
              </a:rPr>
              <a:t>pod</a:t>
            </a:r>
            <a:r>
              <a:rPr lang="pl-PL" sz="2800" b="0" strike="noStrike" spc="-1" baseline="-14000000" dirty="0" err="1" smtClean="0">
                <a:solidFill>
                  <a:srgbClr val="000000"/>
                </a:solidFill>
                <a:latin typeface="Calibri"/>
              </a:rPr>
              <a:t>pod</a:t>
            </a:r>
            <a:r>
              <a:rPr lang="pl-PL" sz="2800" b="0" strike="noStrike" spc="-1" dirty="0" smtClean="0">
                <a:solidFill>
                  <a:srgbClr val="000000"/>
                </a:solidFill>
                <a:latin typeface="Calibri"/>
              </a:rPr>
              <a:t>    [</a:t>
            </a:r>
            <a:r>
              <a:rPr lang="pl-PL" sz="2800" spc="-1" dirty="0">
                <a:solidFill>
                  <a:srgbClr val="000000"/>
                </a:solidFill>
                <a:ea typeface="Microsoft YaHei"/>
              </a:rPr>
              <a:t>W/m</a:t>
            </a:r>
            <a:r>
              <a:rPr lang="pl-PL" sz="2800" spc="-1" baseline="30000" dirty="0">
                <a:solidFill>
                  <a:srgbClr val="000000"/>
                </a:solidFill>
                <a:ea typeface="Microsoft YaHei"/>
              </a:rPr>
              <a:t>2</a:t>
            </a:r>
            <a:r>
              <a:rPr lang="pl-PL" sz="2800" b="0" strike="noStrike" spc="-1" dirty="0" smtClean="0">
                <a:solidFill>
                  <a:srgbClr val="000000"/>
                </a:solidFill>
                <a:latin typeface="Calibri"/>
              </a:rPr>
              <a:t>],  </a:t>
            </a:r>
            <a:r>
              <a:rPr lang="pl-PL" sz="1800" b="0" strike="noStrike" spc="-1" dirty="0" smtClean="0">
                <a:solidFill>
                  <a:srgbClr val="000000"/>
                </a:solidFill>
                <a:latin typeface="Calibri"/>
              </a:rPr>
              <a:t>                                                                  </a:t>
            </a:r>
            <a:endParaRPr lang="pl-PL" sz="1800" b="0" strike="noStrike" spc="-1" dirty="0">
              <a:solidFill>
                <a:srgbClr val="000000"/>
              </a:solidFill>
              <a:latin typeface="Calibri"/>
            </a:endParaRPr>
          </a:p>
          <a:p>
            <a:r>
              <a:rPr lang="pl-PL" sz="1800" b="0" strike="noStrike" spc="-1" dirty="0">
                <a:solidFill>
                  <a:srgbClr val="000000"/>
                </a:solidFill>
                <a:latin typeface="Calibri"/>
              </a:rPr>
              <a:t>gdzie F</a:t>
            </a:r>
            <a:r>
              <a:rPr lang="pl-PL" sz="1800" b="0" strike="noStrike" spc="-1" dirty="0">
                <a:solidFill>
                  <a:srgbClr val="000000"/>
                </a:solidFill>
                <a:latin typeface="Noto Sans"/>
                <a:ea typeface="Noto Sans"/>
              </a:rPr>
              <a:t>↓</a:t>
            </a:r>
            <a:r>
              <a:rPr lang="pl-PL" sz="1800" b="0" strike="noStrike" spc="-1" dirty="0">
                <a:solidFill>
                  <a:srgbClr val="000000"/>
                </a:solidFill>
                <a:latin typeface="Calibri"/>
              </a:rPr>
              <a:t>  oraz F</a:t>
            </a:r>
            <a:r>
              <a:rPr lang="pl-PL" sz="1800" b="0" strike="noStrike" spc="-1" dirty="0">
                <a:solidFill>
                  <a:srgbClr val="000000"/>
                </a:solidFill>
                <a:latin typeface="Noto Sans"/>
                <a:ea typeface="Noto Sans"/>
              </a:rPr>
              <a:t>↑</a:t>
            </a:r>
            <a:r>
              <a:rPr lang="pl-PL" sz="1800" b="0" strike="noStrike" spc="-1" dirty="0">
                <a:solidFill>
                  <a:srgbClr val="000000"/>
                </a:solidFill>
                <a:latin typeface="Calibri"/>
              </a:rPr>
              <a:t> oznaczają strumienie radiacyjne promieniowania odgórnego (promieniowanie idące w dół) i oddolnego (promieniowanie idące w górę). </a:t>
            </a:r>
          </a:p>
          <a:p>
            <a:r>
              <a:rPr lang="pl-PL" sz="1800" b="0" strike="noStrike" spc="-1" dirty="0">
                <a:solidFill>
                  <a:srgbClr val="000000"/>
                </a:solidFill>
                <a:latin typeface="Calibri"/>
              </a:rPr>
              <a:t>Pierwszy nawias opisuje strumień netto w przypadku sytuacji z zaburzeniem, zaś drugi strumień netto przypadku niezaburzonym (podstawowym). </a:t>
            </a:r>
          </a:p>
          <a:p>
            <a:r>
              <a:rPr lang="pl-PL" sz="1800" b="0" strike="noStrike" spc="-1" dirty="0">
                <a:solidFill>
                  <a:srgbClr val="000000"/>
                </a:solidFill>
                <a:latin typeface="Calibri"/>
              </a:rPr>
              <a:t>Wymuszanie radiacyjne może być zdefiniowane na dowolnej wysokości w atmosferze wówczas opisuję zmianę bilansu radiacyjnego w atmosferze po niżej tej wysokości. </a:t>
            </a:r>
          </a:p>
          <a:p>
            <a:r>
              <a:rPr lang="pl-PL" sz="1800" b="0" strike="noStrike" spc="-1" dirty="0">
                <a:solidFill>
                  <a:srgbClr val="000000"/>
                </a:solidFill>
                <a:latin typeface="Calibri"/>
              </a:rPr>
              <a:t>Najczęściej definiuje się je na górnej granicy atmosfery (wówczas odnosi się do całej kolumny pionowej powietrza), na wysokości tropopauzy lub na powierzchni Ziemi. </a:t>
            </a:r>
            <a:endParaRPr lang="pl-PL" sz="1800" b="0" strike="noStrike" spc="-1" dirty="0" smtClean="0">
              <a:solidFill>
                <a:srgbClr val="000000"/>
              </a:solidFill>
              <a:latin typeface="Calibri"/>
            </a:endParaRPr>
          </a:p>
          <a:p>
            <a:endParaRPr lang="pl-PL" spc="-1" dirty="0" smtClean="0">
              <a:solidFill>
                <a:srgbClr val="000000"/>
              </a:solidFill>
              <a:latin typeface="Calibri"/>
            </a:endParaRPr>
          </a:p>
          <a:p>
            <a:r>
              <a:rPr lang="pl-PL" spc="-1" dirty="0" smtClean="0">
                <a:solidFill>
                  <a:srgbClr val="000000"/>
                </a:solidFill>
                <a:latin typeface="Calibri"/>
              </a:rPr>
              <a:t>Przykładowy model online do wyznaczania wymuszeń radiacyjnych:</a:t>
            </a:r>
            <a:endParaRPr lang="pl-PL" spc="-1" dirty="0">
              <a:solidFill>
                <a:srgbClr val="000000"/>
              </a:solidFill>
              <a:latin typeface="Calibri"/>
            </a:endParaRPr>
          </a:p>
          <a:p>
            <a:r>
              <a:rPr lang="pl-PL" altLang="pl-PL" dirty="0">
                <a:hlinkClick r:id="rId2"/>
              </a:rPr>
              <a:t>https://cloudsgate2.larc.nasa.gov/cgi-bin/fuliou/runfl.cgi</a:t>
            </a:r>
            <a:r>
              <a:rPr lang="pl-PL" altLang="pl-PL" dirty="0"/>
              <a:t> </a:t>
            </a:r>
            <a:endParaRPr lang="pl-PL" altLang="pl-PL" sz="2400" dirty="0" smtClean="0">
              <a:latin typeface="Arial" charset="0"/>
            </a:endParaRPr>
          </a:p>
          <a:p>
            <a:endParaRPr lang="pl-PL" sz="1800" b="0" strike="noStrike" spc="-1" dirty="0">
              <a:solidFill>
                <a:srgbClr val="000000"/>
              </a:solidFill>
              <a:latin typeface="Calibri"/>
            </a:endParaRPr>
          </a:p>
        </p:txBody>
      </p:sp>
    </p:spTree>
    <p:extLst>
      <p:ext uri="{BB962C8B-B14F-4D97-AF65-F5344CB8AC3E}">
        <p14:creationId xmlns:p14="http://schemas.microsoft.com/office/powerpoint/2010/main" val="174397296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4687</TotalTime>
  <Words>4400</Words>
  <Application>Microsoft Office PowerPoint</Application>
  <PresentationFormat>Pokaz na ekranie (4:3)</PresentationFormat>
  <Paragraphs>464</Paragraphs>
  <Slides>64</Slides>
  <Notes>47</Notes>
  <HiddenSlides>0</HiddenSlides>
  <MMClips>0</MMClips>
  <ScaleCrop>false</ScaleCrop>
  <HeadingPairs>
    <vt:vector size="6" baseType="variant">
      <vt:variant>
        <vt:lpstr>Motyw</vt:lpstr>
      </vt:variant>
      <vt:variant>
        <vt:i4>5</vt:i4>
      </vt:variant>
      <vt:variant>
        <vt:lpstr>Osadzone serwery OLE</vt:lpstr>
      </vt:variant>
      <vt:variant>
        <vt:i4>0</vt:i4>
      </vt:variant>
      <vt:variant>
        <vt:lpstr>Tytuły slajdów</vt:lpstr>
      </vt:variant>
      <vt:variant>
        <vt:i4>64</vt:i4>
      </vt:variant>
    </vt:vector>
  </HeadingPairs>
  <TitlesOfParts>
    <vt:vector size="69" baseType="lpstr">
      <vt:lpstr>Office Theme</vt:lpstr>
      <vt:lpstr>Office Theme</vt:lpstr>
      <vt:lpstr>Office Theme</vt:lpstr>
      <vt:lpstr>Office Theme</vt:lpstr>
      <vt:lpstr>Office Theme</vt:lpstr>
      <vt:lpstr>Prezentacja programu PowerPoint</vt:lpstr>
      <vt:lpstr>Prezentacja programu PowerPoint</vt:lpstr>
      <vt:lpstr>Prezentacja programu PowerPoint</vt:lpstr>
      <vt:lpstr>Zmiany czasowe składowych budżetu radiacyjnego</vt:lpstr>
      <vt:lpstr>Prezentacja programu PowerPoint</vt:lpstr>
      <vt:lpstr>Prezentacja programu PowerPoint</vt:lpstr>
      <vt:lpstr>Prezentacja programu PowerPoint</vt:lpstr>
      <vt:lpstr>Prezentacja programu PowerPoint</vt:lpstr>
      <vt:lpstr>Prezentacja programu PowerPoint</vt:lpstr>
      <vt:lpstr>Średnie wymuszanie radiacyjne</vt:lpstr>
      <vt:lpstr>Prezentacja programu PowerPoint</vt:lpstr>
      <vt:lpstr>Prezentacja programu PowerPoint</vt:lpstr>
      <vt:lpstr>Średnia wkład różnych czynników do ogrzewania klimatu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Stany wibracyjno-rotacyjne cząsteczki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Poszerzenie zderzeniowe</vt:lpstr>
      <vt:lpstr>Prezentacja programu PowerPoint</vt:lpstr>
      <vt:lpstr>Prezentacja programu PowerPoint</vt:lpstr>
      <vt:lpstr>Prezentacja programu PowerPoint</vt:lpstr>
      <vt:lpstr>Prezentacja programu PowerPoint</vt:lpstr>
      <vt:lpstr>Czułość klimatu na podstawie danych historycznych</vt:lpstr>
      <vt:lpstr>Prezentacja programu PowerPoint</vt:lpstr>
      <vt:lpstr>Prezentacja programu PowerPoint</vt:lpstr>
      <vt:lpstr>Prezentacja programu PowerPoint</vt:lpstr>
      <vt:lpstr>Przejściowa odpowiedź klimatu (Transient Climate Response – TCR)</vt:lpstr>
      <vt:lpstr>Prezentacja programu PowerPoint</vt:lpstr>
      <vt:lpstr>Skąd się bierze profil temperatury  w atmosferze?  Dlaczego nas on obchodzi? </vt:lpstr>
      <vt:lpstr>Prezentacja programu PowerPoint</vt:lpstr>
      <vt:lpstr>Model warstwowy</vt:lpstr>
      <vt:lpstr>Model warstwowy</vt:lpstr>
      <vt:lpstr>Model warstwowy</vt:lpstr>
      <vt:lpstr>Prezentacja programu PowerPoint</vt:lpstr>
      <vt:lpstr>Gdyby energię transportowało wyłącznie promieniowanie…</vt:lpstr>
      <vt:lpstr>Konwekcja</vt:lpstr>
      <vt:lpstr>Prezentacja programu PowerPoint</vt:lpstr>
      <vt:lpstr>sprężanie - rozprężanie</vt:lpstr>
      <vt:lpstr>Gdyby w grę wchodziło tylko promieniowanie i rozprężanie…</vt:lpstr>
      <vt:lpstr>Prezentacja programu PowerPoint</vt:lpstr>
      <vt:lpstr>Prezentacja programu PowerPoint</vt:lpstr>
      <vt:lpstr>Prezentacja programu PowerPoint</vt:lpstr>
      <vt:lpstr>Prezentacja programu PowerPoint</vt:lpstr>
      <vt:lpstr>Poziom emisji</vt:lpstr>
      <vt:lpstr>Dodajemy CO2…</vt:lpstr>
      <vt:lpstr>Prezentacja programu PowerPoint</vt:lpstr>
      <vt:lpstr>Przykład</vt:lpstr>
      <vt:lpstr>Prezentacja programu PowerPoint</vt:lpstr>
      <vt:lpstr>Podwajamy CO2</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Fizyka Procesów Klimatycznych Wykład 1</dc:title>
  <dc:creator>kmark</dc:creator>
  <cp:lastModifiedBy>win10Solar</cp:lastModifiedBy>
  <cp:revision>386</cp:revision>
  <cp:lastPrinted>2014-03-10T10:10:14Z</cp:lastPrinted>
  <dcterms:created xsi:type="dcterms:W3CDTF">2014-02-15T21:43:56Z</dcterms:created>
  <dcterms:modified xsi:type="dcterms:W3CDTF">2024-03-12T21:11:26Z</dcterms:modified>
  <dc:language>pl-PL</dc:language>
</cp:coreProperties>
</file>