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41"/>
  </p:notesMasterIdLst>
  <p:sldIdLst>
    <p:sldId id="256" r:id="rId4"/>
    <p:sldId id="257" r:id="rId5"/>
    <p:sldId id="258" r:id="rId6"/>
    <p:sldId id="259" r:id="rId7"/>
    <p:sldId id="262" r:id="rId8"/>
    <p:sldId id="263" r:id="rId9"/>
    <p:sldId id="264" r:id="rId10"/>
    <p:sldId id="265" r:id="rId11"/>
    <p:sldId id="266" r:id="rId12"/>
    <p:sldId id="267" r:id="rId13"/>
    <p:sldId id="268" r:id="rId14"/>
    <p:sldId id="295" r:id="rId15"/>
    <p:sldId id="269" r:id="rId16"/>
    <p:sldId id="270" r:id="rId17"/>
    <p:sldId id="292" r:id="rId18"/>
    <p:sldId id="293" r:id="rId19"/>
    <p:sldId id="294" r:id="rId20"/>
    <p:sldId id="272" r:id="rId21"/>
    <p:sldId id="274" r:id="rId22"/>
    <p:sldId id="275" r:id="rId23"/>
    <p:sldId id="290" r:id="rId24"/>
    <p:sldId id="276" r:id="rId25"/>
    <p:sldId id="277" r:id="rId26"/>
    <p:sldId id="278" r:id="rId27"/>
    <p:sldId id="279" r:id="rId28"/>
    <p:sldId id="291" r:id="rId29"/>
    <p:sldId id="281" r:id="rId30"/>
    <p:sldId id="282" r:id="rId31"/>
    <p:sldId id="296" r:id="rId32"/>
    <p:sldId id="297" r:id="rId33"/>
    <p:sldId id="298" r:id="rId34"/>
    <p:sldId id="299" r:id="rId35"/>
    <p:sldId id="300" r:id="rId36"/>
    <p:sldId id="301" r:id="rId37"/>
    <p:sldId id="302" r:id="rId38"/>
    <p:sldId id="303" r:id="rId39"/>
    <p:sldId id="304" r:id="rId40"/>
  </p:sldIdLst>
  <p:sldSz cx="9144000" cy="6858000" type="screen4x3"/>
  <p:notesSz cx="7088188" cy="102235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0" d="100"/>
          <a:sy n="130" d="100"/>
        </p:scale>
        <p:origin x="-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Prostokąt 167"/>
          <p:cNvSpPr/>
          <p:nvPr/>
        </p:nvSpPr>
        <p:spPr>
          <a:xfrm>
            <a:off x="0" y="0"/>
            <a:ext cx="7088400" cy="10224000"/>
          </a:xfrm>
          <a:prstGeom prst="rect">
            <a:avLst/>
          </a:prstGeom>
          <a:solidFill>
            <a:srgbClr val="FFFFFF"/>
          </a:solidFill>
          <a:ln w="9360">
            <a:noFill/>
          </a:ln>
        </p:spPr>
      </p:sp>
      <p:sp>
        <p:nvSpPr>
          <p:cNvPr id="169" name="Dowolny kształt 168"/>
          <p:cNvSpPr/>
          <p:nvPr/>
        </p:nvSpPr>
        <p:spPr>
          <a:xfrm>
            <a:off x="0" y="0"/>
            <a:ext cx="7088040" cy="10223640"/>
          </a:xfrm>
          <a:custGeom>
            <a:avLst/>
            <a:gdLst/>
            <a:ahLst/>
            <a:cxnLst/>
            <a:rect l="0" t="0" r="r" b="b"/>
            <a:pathLst>
              <a:path w="19691" h="28401">
                <a:moveTo>
                  <a:pt x="3" y="0"/>
                </a:moveTo>
                <a:lnTo>
                  <a:pt x="4" y="0"/>
                </a:lnTo>
                <a:cubicBezTo>
                  <a:pt x="3" y="0"/>
                  <a:pt x="2" y="0"/>
                  <a:pt x="2" y="0"/>
                </a:cubicBezTo>
                <a:cubicBezTo>
                  <a:pt x="1" y="1"/>
                  <a:pt x="1" y="1"/>
                  <a:pt x="0" y="2"/>
                </a:cubicBezTo>
                <a:cubicBezTo>
                  <a:pt x="0" y="2"/>
                  <a:pt x="0" y="3"/>
                  <a:pt x="0" y="4"/>
                </a:cubicBezTo>
                <a:lnTo>
                  <a:pt x="0" y="28396"/>
                </a:lnTo>
                <a:lnTo>
                  <a:pt x="0" y="28396"/>
                </a:lnTo>
                <a:cubicBezTo>
                  <a:pt x="0" y="28397"/>
                  <a:pt x="0" y="28398"/>
                  <a:pt x="0" y="28398"/>
                </a:cubicBezTo>
                <a:cubicBezTo>
                  <a:pt x="1" y="28399"/>
                  <a:pt x="1" y="28399"/>
                  <a:pt x="2" y="28400"/>
                </a:cubicBezTo>
                <a:cubicBezTo>
                  <a:pt x="2" y="28400"/>
                  <a:pt x="3" y="28400"/>
                  <a:pt x="4" y="28400"/>
                </a:cubicBezTo>
                <a:lnTo>
                  <a:pt x="19686" y="28400"/>
                </a:lnTo>
                <a:lnTo>
                  <a:pt x="19686" y="28400"/>
                </a:lnTo>
                <a:cubicBezTo>
                  <a:pt x="19687" y="28400"/>
                  <a:pt x="19688" y="28400"/>
                  <a:pt x="19688" y="28400"/>
                </a:cubicBezTo>
                <a:cubicBezTo>
                  <a:pt x="19689" y="28399"/>
                  <a:pt x="19689" y="28399"/>
                  <a:pt x="19690" y="28398"/>
                </a:cubicBezTo>
                <a:cubicBezTo>
                  <a:pt x="19690" y="28398"/>
                  <a:pt x="19690" y="28397"/>
                  <a:pt x="19690" y="28396"/>
                </a:cubicBezTo>
                <a:lnTo>
                  <a:pt x="19690" y="3"/>
                </a:lnTo>
                <a:lnTo>
                  <a:pt x="19690" y="4"/>
                </a:lnTo>
                <a:lnTo>
                  <a:pt x="19690" y="4"/>
                </a:lnTo>
                <a:cubicBezTo>
                  <a:pt x="19690" y="3"/>
                  <a:pt x="19690" y="2"/>
                  <a:pt x="19690" y="2"/>
                </a:cubicBezTo>
                <a:cubicBezTo>
                  <a:pt x="19689" y="1"/>
                  <a:pt x="19689" y="1"/>
                  <a:pt x="19688" y="0"/>
                </a:cubicBezTo>
                <a:cubicBezTo>
                  <a:pt x="19688" y="0"/>
                  <a:pt x="19687" y="0"/>
                  <a:pt x="19686" y="0"/>
                </a:cubicBezTo>
                <a:lnTo>
                  <a:pt x="3" y="0"/>
                </a:lnTo>
              </a:path>
            </a:pathLst>
          </a:custGeom>
          <a:solidFill>
            <a:srgbClr val="FFFFFF"/>
          </a:solidFill>
          <a:ln w="0">
            <a:noFill/>
          </a:ln>
        </p:spPr>
        <p:style>
          <a:lnRef idx="0">
            <a:scrgbClr r="0" g="0" b="0"/>
          </a:lnRef>
          <a:fillRef idx="0">
            <a:scrgbClr r="0" g="0" b="0"/>
          </a:fillRef>
          <a:effectRef idx="0">
            <a:scrgbClr r="0" g="0" b="0"/>
          </a:effectRef>
          <a:fontRef idx="minor"/>
        </p:style>
      </p:sp>
      <p:sp>
        <p:nvSpPr>
          <p:cNvPr id="170" name="Dowolny kształt 169"/>
          <p:cNvSpPr/>
          <p:nvPr/>
        </p:nvSpPr>
        <p:spPr>
          <a:xfrm>
            <a:off x="0" y="0"/>
            <a:ext cx="7088040" cy="10223640"/>
          </a:xfrm>
          <a:custGeom>
            <a:avLst/>
            <a:gdLst/>
            <a:ahLst/>
            <a:cxnLst/>
            <a:rect l="0" t="0" r="r" b="b"/>
            <a:pathLst>
              <a:path w="19691" h="28401">
                <a:moveTo>
                  <a:pt x="3" y="0"/>
                </a:moveTo>
                <a:lnTo>
                  <a:pt x="4" y="0"/>
                </a:lnTo>
                <a:cubicBezTo>
                  <a:pt x="3" y="0"/>
                  <a:pt x="2" y="0"/>
                  <a:pt x="2" y="0"/>
                </a:cubicBezTo>
                <a:cubicBezTo>
                  <a:pt x="1" y="1"/>
                  <a:pt x="1" y="1"/>
                  <a:pt x="0" y="2"/>
                </a:cubicBezTo>
                <a:cubicBezTo>
                  <a:pt x="0" y="2"/>
                  <a:pt x="0" y="3"/>
                  <a:pt x="0" y="4"/>
                </a:cubicBezTo>
                <a:lnTo>
                  <a:pt x="0" y="28396"/>
                </a:lnTo>
                <a:lnTo>
                  <a:pt x="0" y="28396"/>
                </a:lnTo>
                <a:cubicBezTo>
                  <a:pt x="0" y="28397"/>
                  <a:pt x="0" y="28398"/>
                  <a:pt x="0" y="28398"/>
                </a:cubicBezTo>
                <a:cubicBezTo>
                  <a:pt x="1" y="28399"/>
                  <a:pt x="1" y="28399"/>
                  <a:pt x="2" y="28400"/>
                </a:cubicBezTo>
                <a:cubicBezTo>
                  <a:pt x="2" y="28400"/>
                  <a:pt x="3" y="28400"/>
                  <a:pt x="4" y="28400"/>
                </a:cubicBezTo>
                <a:lnTo>
                  <a:pt x="19686" y="28400"/>
                </a:lnTo>
                <a:lnTo>
                  <a:pt x="19686" y="28400"/>
                </a:lnTo>
                <a:cubicBezTo>
                  <a:pt x="19687" y="28400"/>
                  <a:pt x="19688" y="28400"/>
                  <a:pt x="19688" y="28400"/>
                </a:cubicBezTo>
                <a:cubicBezTo>
                  <a:pt x="19689" y="28399"/>
                  <a:pt x="19689" y="28399"/>
                  <a:pt x="19690" y="28398"/>
                </a:cubicBezTo>
                <a:cubicBezTo>
                  <a:pt x="19690" y="28398"/>
                  <a:pt x="19690" y="28397"/>
                  <a:pt x="19690" y="28396"/>
                </a:cubicBezTo>
                <a:lnTo>
                  <a:pt x="19690" y="3"/>
                </a:lnTo>
                <a:lnTo>
                  <a:pt x="19690" y="4"/>
                </a:lnTo>
                <a:lnTo>
                  <a:pt x="19690" y="4"/>
                </a:lnTo>
                <a:cubicBezTo>
                  <a:pt x="19690" y="3"/>
                  <a:pt x="19690" y="2"/>
                  <a:pt x="19690" y="2"/>
                </a:cubicBezTo>
                <a:cubicBezTo>
                  <a:pt x="19689" y="1"/>
                  <a:pt x="19689" y="1"/>
                  <a:pt x="19688" y="0"/>
                </a:cubicBezTo>
                <a:cubicBezTo>
                  <a:pt x="19688" y="0"/>
                  <a:pt x="19687" y="0"/>
                  <a:pt x="19686" y="0"/>
                </a:cubicBezTo>
                <a:lnTo>
                  <a:pt x="3" y="0"/>
                </a:lnTo>
              </a:path>
            </a:pathLst>
          </a:custGeom>
          <a:solidFill>
            <a:srgbClr val="FFFFFF"/>
          </a:solidFill>
          <a:ln w="0">
            <a:noFill/>
          </a:ln>
        </p:spPr>
        <p:style>
          <a:lnRef idx="0">
            <a:scrgbClr r="0" g="0" b="0"/>
          </a:lnRef>
          <a:fillRef idx="0">
            <a:scrgbClr r="0" g="0" b="0"/>
          </a:fillRef>
          <a:effectRef idx="0">
            <a:scrgbClr r="0" g="0" b="0"/>
          </a:effectRef>
          <a:fontRef idx="minor"/>
        </p:style>
      </p:sp>
      <p:sp>
        <p:nvSpPr>
          <p:cNvPr id="171" name="Dowolny kształt 170"/>
          <p:cNvSpPr/>
          <p:nvPr/>
        </p:nvSpPr>
        <p:spPr>
          <a:xfrm>
            <a:off x="0" y="0"/>
            <a:ext cx="7088040" cy="10223640"/>
          </a:xfrm>
          <a:custGeom>
            <a:avLst/>
            <a:gdLst/>
            <a:ahLst/>
            <a:cxnLst/>
            <a:rect l="0" t="0" r="r" b="b"/>
            <a:pathLst>
              <a:path w="19691" h="28401">
                <a:moveTo>
                  <a:pt x="3" y="0"/>
                </a:moveTo>
                <a:lnTo>
                  <a:pt x="4" y="0"/>
                </a:lnTo>
                <a:cubicBezTo>
                  <a:pt x="3" y="0"/>
                  <a:pt x="2" y="0"/>
                  <a:pt x="2" y="0"/>
                </a:cubicBezTo>
                <a:cubicBezTo>
                  <a:pt x="1" y="1"/>
                  <a:pt x="1" y="1"/>
                  <a:pt x="0" y="2"/>
                </a:cubicBezTo>
                <a:cubicBezTo>
                  <a:pt x="0" y="2"/>
                  <a:pt x="0" y="3"/>
                  <a:pt x="0" y="4"/>
                </a:cubicBezTo>
                <a:lnTo>
                  <a:pt x="0" y="28396"/>
                </a:lnTo>
                <a:lnTo>
                  <a:pt x="0" y="28396"/>
                </a:lnTo>
                <a:cubicBezTo>
                  <a:pt x="0" y="28397"/>
                  <a:pt x="0" y="28398"/>
                  <a:pt x="0" y="28398"/>
                </a:cubicBezTo>
                <a:cubicBezTo>
                  <a:pt x="1" y="28399"/>
                  <a:pt x="1" y="28399"/>
                  <a:pt x="2" y="28400"/>
                </a:cubicBezTo>
                <a:cubicBezTo>
                  <a:pt x="2" y="28400"/>
                  <a:pt x="3" y="28400"/>
                  <a:pt x="4" y="28400"/>
                </a:cubicBezTo>
                <a:lnTo>
                  <a:pt x="19686" y="28400"/>
                </a:lnTo>
                <a:lnTo>
                  <a:pt x="19686" y="28400"/>
                </a:lnTo>
                <a:cubicBezTo>
                  <a:pt x="19687" y="28400"/>
                  <a:pt x="19688" y="28400"/>
                  <a:pt x="19688" y="28400"/>
                </a:cubicBezTo>
                <a:cubicBezTo>
                  <a:pt x="19689" y="28399"/>
                  <a:pt x="19689" y="28399"/>
                  <a:pt x="19690" y="28398"/>
                </a:cubicBezTo>
                <a:cubicBezTo>
                  <a:pt x="19690" y="28398"/>
                  <a:pt x="19690" y="28397"/>
                  <a:pt x="19690" y="28396"/>
                </a:cubicBezTo>
                <a:lnTo>
                  <a:pt x="19690" y="3"/>
                </a:lnTo>
                <a:lnTo>
                  <a:pt x="19690" y="4"/>
                </a:lnTo>
                <a:lnTo>
                  <a:pt x="19690" y="4"/>
                </a:lnTo>
                <a:cubicBezTo>
                  <a:pt x="19690" y="3"/>
                  <a:pt x="19690" y="2"/>
                  <a:pt x="19690" y="2"/>
                </a:cubicBezTo>
                <a:cubicBezTo>
                  <a:pt x="19689" y="1"/>
                  <a:pt x="19689" y="1"/>
                  <a:pt x="19688" y="0"/>
                </a:cubicBezTo>
                <a:cubicBezTo>
                  <a:pt x="19688" y="0"/>
                  <a:pt x="19687" y="0"/>
                  <a:pt x="19686" y="0"/>
                </a:cubicBezTo>
                <a:lnTo>
                  <a:pt x="3" y="0"/>
                </a:lnTo>
              </a:path>
            </a:pathLst>
          </a:custGeom>
          <a:solidFill>
            <a:srgbClr val="FFFFFF"/>
          </a:solidFill>
          <a:ln w="0">
            <a:noFill/>
          </a:ln>
        </p:spPr>
        <p:style>
          <a:lnRef idx="0">
            <a:scrgbClr r="0" g="0" b="0"/>
          </a:lnRef>
          <a:fillRef idx="0">
            <a:scrgbClr r="0" g="0" b="0"/>
          </a:fillRef>
          <a:effectRef idx="0">
            <a:scrgbClr r="0" g="0" b="0"/>
          </a:effectRef>
          <a:fontRef idx="minor"/>
        </p:style>
      </p:sp>
      <p:sp>
        <p:nvSpPr>
          <p:cNvPr id="172" name="Dowolny kształt 171"/>
          <p:cNvSpPr/>
          <p:nvPr/>
        </p:nvSpPr>
        <p:spPr>
          <a:xfrm>
            <a:off x="0" y="0"/>
            <a:ext cx="7086600" cy="10223640"/>
          </a:xfrm>
          <a:custGeom>
            <a:avLst/>
            <a:gdLst/>
            <a:ahLst/>
            <a:cxnLst/>
            <a:rect l="0" t="0" r="r" b="b"/>
            <a:pathLst>
              <a:path w="19687" h="28401">
                <a:moveTo>
                  <a:pt x="3" y="0"/>
                </a:moveTo>
                <a:lnTo>
                  <a:pt x="4" y="0"/>
                </a:lnTo>
                <a:cubicBezTo>
                  <a:pt x="3" y="0"/>
                  <a:pt x="2" y="0"/>
                  <a:pt x="2" y="0"/>
                </a:cubicBezTo>
                <a:cubicBezTo>
                  <a:pt x="1" y="1"/>
                  <a:pt x="1" y="1"/>
                  <a:pt x="0" y="2"/>
                </a:cubicBezTo>
                <a:cubicBezTo>
                  <a:pt x="0" y="2"/>
                  <a:pt x="0" y="3"/>
                  <a:pt x="0" y="4"/>
                </a:cubicBezTo>
                <a:lnTo>
                  <a:pt x="0" y="28396"/>
                </a:lnTo>
                <a:lnTo>
                  <a:pt x="0" y="28396"/>
                </a:lnTo>
                <a:cubicBezTo>
                  <a:pt x="0" y="28397"/>
                  <a:pt x="0" y="28398"/>
                  <a:pt x="0" y="28398"/>
                </a:cubicBezTo>
                <a:cubicBezTo>
                  <a:pt x="1" y="28399"/>
                  <a:pt x="1" y="28399"/>
                  <a:pt x="2" y="28400"/>
                </a:cubicBezTo>
                <a:cubicBezTo>
                  <a:pt x="2" y="28400"/>
                  <a:pt x="3" y="28400"/>
                  <a:pt x="4" y="28400"/>
                </a:cubicBezTo>
                <a:lnTo>
                  <a:pt x="19682" y="28400"/>
                </a:lnTo>
                <a:lnTo>
                  <a:pt x="19682" y="28400"/>
                </a:lnTo>
                <a:cubicBezTo>
                  <a:pt x="19683" y="28400"/>
                  <a:pt x="19684" y="28400"/>
                  <a:pt x="19684" y="28400"/>
                </a:cubicBezTo>
                <a:cubicBezTo>
                  <a:pt x="19685" y="28399"/>
                  <a:pt x="19685" y="28399"/>
                  <a:pt x="19686" y="28398"/>
                </a:cubicBezTo>
                <a:cubicBezTo>
                  <a:pt x="19686" y="28398"/>
                  <a:pt x="19686" y="28397"/>
                  <a:pt x="19686" y="28396"/>
                </a:cubicBezTo>
                <a:lnTo>
                  <a:pt x="19686" y="3"/>
                </a:lnTo>
                <a:lnTo>
                  <a:pt x="19686" y="4"/>
                </a:lnTo>
                <a:lnTo>
                  <a:pt x="19686" y="4"/>
                </a:lnTo>
                <a:cubicBezTo>
                  <a:pt x="19686" y="3"/>
                  <a:pt x="19686" y="2"/>
                  <a:pt x="19686" y="2"/>
                </a:cubicBezTo>
                <a:cubicBezTo>
                  <a:pt x="19685" y="1"/>
                  <a:pt x="19685" y="1"/>
                  <a:pt x="19684" y="0"/>
                </a:cubicBezTo>
                <a:cubicBezTo>
                  <a:pt x="19684" y="0"/>
                  <a:pt x="19683" y="0"/>
                  <a:pt x="19682" y="0"/>
                </a:cubicBezTo>
                <a:lnTo>
                  <a:pt x="3" y="0"/>
                </a:lnTo>
              </a:path>
            </a:pathLst>
          </a:custGeom>
          <a:solidFill>
            <a:srgbClr val="FFFFFF"/>
          </a:solidFill>
          <a:ln w="0">
            <a:noFill/>
          </a:ln>
        </p:spPr>
        <p:style>
          <a:lnRef idx="0">
            <a:scrgbClr r="0" g="0" b="0"/>
          </a:lnRef>
          <a:fillRef idx="0">
            <a:scrgbClr r="0" g="0" b="0"/>
          </a:fillRef>
          <a:effectRef idx="0">
            <a:scrgbClr r="0" g="0" b="0"/>
          </a:effectRef>
          <a:fontRef idx="minor"/>
        </p:style>
      </p:sp>
      <p:sp>
        <p:nvSpPr>
          <p:cNvPr id="173" name="Dowolny kształt 172"/>
          <p:cNvSpPr/>
          <p:nvPr/>
        </p:nvSpPr>
        <p:spPr>
          <a:xfrm>
            <a:off x="0" y="0"/>
            <a:ext cx="7086600" cy="10223640"/>
          </a:xfrm>
          <a:custGeom>
            <a:avLst/>
            <a:gdLst/>
            <a:ahLst/>
            <a:cxnLst/>
            <a:rect l="0" t="0" r="r" b="b"/>
            <a:pathLst>
              <a:path w="19687" h="28401">
                <a:moveTo>
                  <a:pt x="3" y="0"/>
                </a:moveTo>
                <a:lnTo>
                  <a:pt x="4" y="0"/>
                </a:lnTo>
                <a:cubicBezTo>
                  <a:pt x="3" y="0"/>
                  <a:pt x="2" y="0"/>
                  <a:pt x="2" y="0"/>
                </a:cubicBezTo>
                <a:cubicBezTo>
                  <a:pt x="1" y="1"/>
                  <a:pt x="1" y="1"/>
                  <a:pt x="0" y="2"/>
                </a:cubicBezTo>
                <a:cubicBezTo>
                  <a:pt x="0" y="2"/>
                  <a:pt x="0" y="3"/>
                  <a:pt x="0" y="4"/>
                </a:cubicBezTo>
                <a:lnTo>
                  <a:pt x="0" y="28396"/>
                </a:lnTo>
                <a:lnTo>
                  <a:pt x="0" y="28396"/>
                </a:lnTo>
                <a:cubicBezTo>
                  <a:pt x="0" y="28397"/>
                  <a:pt x="0" y="28398"/>
                  <a:pt x="0" y="28398"/>
                </a:cubicBezTo>
                <a:cubicBezTo>
                  <a:pt x="1" y="28399"/>
                  <a:pt x="1" y="28399"/>
                  <a:pt x="2" y="28400"/>
                </a:cubicBezTo>
                <a:cubicBezTo>
                  <a:pt x="2" y="28400"/>
                  <a:pt x="3" y="28400"/>
                  <a:pt x="4" y="28400"/>
                </a:cubicBezTo>
                <a:lnTo>
                  <a:pt x="19682" y="28400"/>
                </a:lnTo>
                <a:lnTo>
                  <a:pt x="19682" y="28400"/>
                </a:lnTo>
                <a:cubicBezTo>
                  <a:pt x="19683" y="28400"/>
                  <a:pt x="19684" y="28400"/>
                  <a:pt x="19684" y="28400"/>
                </a:cubicBezTo>
                <a:cubicBezTo>
                  <a:pt x="19685" y="28399"/>
                  <a:pt x="19685" y="28399"/>
                  <a:pt x="19686" y="28398"/>
                </a:cubicBezTo>
                <a:cubicBezTo>
                  <a:pt x="19686" y="28398"/>
                  <a:pt x="19686" y="28397"/>
                  <a:pt x="19686" y="28396"/>
                </a:cubicBezTo>
                <a:lnTo>
                  <a:pt x="19686" y="3"/>
                </a:lnTo>
                <a:lnTo>
                  <a:pt x="19686" y="4"/>
                </a:lnTo>
                <a:lnTo>
                  <a:pt x="19686" y="4"/>
                </a:lnTo>
                <a:cubicBezTo>
                  <a:pt x="19686" y="3"/>
                  <a:pt x="19686" y="2"/>
                  <a:pt x="19686" y="2"/>
                </a:cubicBezTo>
                <a:cubicBezTo>
                  <a:pt x="19685" y="1"/>
                  <a:pt x="19685" y="1"/>
                  <a:pt x="19684" y="0"/>
                </a:cubicBezTo>
                <a:cubicBezTo>
                  <a:pt x="19684" y="0"/>
                  <a:pt x="19683" y="0"/>
                  <a:pt x="19682" y="0"/>
                </a:cubicBezTo>
                <a:lnTo>
                  <a:pt x="3" y="0"/>
                </a:lnTo>
              </a:path>
            </a:pathLst>
          </a:custGeom>
          <a:solidFill>
            <a:srgbClr val="FFFFFF"/>
          </a:solidFill>
          <a:ln w="0">
            <a:noFill/>
          </a:ln>
        </p:spPr>
        <p:style>
          <a:lnRef idx="0">
            <a:scrgbClr r="0" g="0" b="0"/>
          </a:lnRef>
          <a:fillRef idx="0">
            <a:scrgbClr r="0" g="0" b="0"/>
          </a:fillRef>
          <a:effectRef idx="0">
            <a:scrgbClr r="0" g="0" b="0"/>
          </a:effectRef>
          <a:fontRef idx="minor"/>
        </p:style>
      </p:sp>
      <p:sp>
        <p:nvSpPr>
          <p:cNvPr id="174" name="Dowolny kształt 173"/>
          <p:cNvSpPr/>
          <p:nvPr/>
        </p:nvSpPr>
        <p:spPr>
          <a:xfrm>
            <a:off x="0" y="0"/>
            <a:ext cx="7085160" cy="10223640"/>
          </a:xfrm>
          <a:custGeom>
            <a:avLst/>
            <a:gdLst/>
            <a:ahLst/>
            <a:cxnLst/>
            <a:rect l="0" t="0" r="r" b="b"/>
            <a:pathLst>
              <a:path w="19683" h="28401">
                <a:moveTo>
                  <a:pt x="3" y="0"/>
                </a:moveTo>
                <a:lnTo>
                  <a:pt x="4" y="0"/>
                </a:lnTo>
                <a:cubicBezTo>
                  <a:pt x="3" y="0"/>
                  <a:pt x="2" y="0"/>
                  <a:pt x="2" y="0"/>
                </a:cubicBezTo>
                <a:cubicBezTo>
                  <a:pt x="1" y="1"/>
                  <a:pt x="1" y="1"/>
                  <a:pt x="0" y="2"/>
                </a:cubicBezTo>
                <a:cubicBezTo>
                  <a:pt x="0" y="2"/>
                  <a:pt x="0" y="3"/>
                  <a:pt x="0" y="4"/>
                </a:cubicBezTo>
                <a:lnTo>
                  <a:pt x="0" y="28396"/>
                </a:lnTo>
                <a:lnTo>
                  <a:pt x="0" y="28396"/>
                </a:lnTo>
                <a:cubicBezTo>
                  <a:pt x="0" y="28397"/>
                  <a:pt x="0" y="28398"/>
                  <a:pt x="0" y="28398"/>
                </a:cubicBezTo>
                <a:cubicBezTo>
                  <a:pt x="1" y="28399"/>
                  <a:pt x="1" y="28399"/>
                  <a:pt x="2" y="28400"/>
                </a:cubicBezTo>
                <a:cubicBezTo>
                  <a:pt x="2" y="28400"/>
                  <a:pt x="3" y="28400"/>
                  <a:pt x="4" y="28400"/>
                </a:cubicBezTo>
                <a:lnTo>
                  <a:pt x="19678" y="28400"/>
                </a:lnTo>
                <a:lnTo>
                  <a:pt x="19678" y="28400"/>
                </a:lnTo>
                <a:cubicBezTo>
                  <a:pt x="19679" y="28400"/>
                  <a:pt x="19680" y="28400"/>
                  <a:pt x="19680" y="28400"/>
                </a:cubicBezTo>
                <a:cubicBezTo>
                  <a:pt x="19681" y="28399"/>
                  <a:pt x="19681" y="28399"/>
                  <a:pt x="19682" y="28398"/>
                </a:cubicBezTo>
                <a:cubicBezTo>
                  <a:pt x="19682" y="28398"/>
                  <a:pt x="19682" y="28397"/>
                  <a:pt x="19682" y="28396"/>
                </a:cubicBezTo>
                <a:lnTo>
                  <a:pt x="19682" y="3"/>
                </a:lnTo>
                <a:lnTo>
                  <a:pt x="19682" y="4"/>
                </a:lnTo>
                <a:lnTo>
                  <a:pt x="19682" y="4"/>
                </a:lnTo>
                <a:cubicBezTo>
                  <a:pt x="19682" y="3"/>
                  <a:pt x="19682" y="2"/>
                  <a:pt x="19682" y="2"/>
                </a:cubicBezTo>
                <a:cubicBezTo>
                  <a:pt x="19681" y="1"/>
                  <a:pt x="19681" y="1"/>
                  <a:pt x="19680" y="0"/>
                </a:cubicBezTo>
                <a:cubicBezTo>
                  <a:pt x="19680" y="0"/>
                  <a:pt x="19679" y="0"/>
                  <a:pt x="19678" y="0"/>
                </a:cubicBezTo>
                <a:lnTo>
                  <a:pt x="3" y="0"/>
                </a:lnTo>
              </a:path>
            </a:pathLst>
          </a:custGeom>
          <a:solidFill>
            <a:srgbClr val="FFFFFF"/>
          </a:solidFill>
          <a:ln w="0">
            <a:noFill/>
          </a:ln>
        </p:spPr>
        <p:style>
          <a:lnRef idx="0">
            <a:scrgbClr r="0" g="0" b="0"/>
          </a:lnRef>
          <a:fillRef idx="0">
            <a:scrgbClr r="0" g="0" b="0"/>
          </a:fillRef>
          <a:effectRef idx="0">
            <a:scrgbClr r="0" g="0" b="0"/>
          </a:effectRef>
          <a:fontRef idx="minor"/>
        </p:style>
      </p:sp>
      <p:sp>
        <p:nvSpPr>
          <p:cNvPr id="175" name="Dowolny kształt 174"/>
          <p:cNvSpPr/>
          <p:nvPr/>
        </p:nvSpPr>
        <p:spPr>
          <a:xfrm>
            <a:off x="0" y="0"/>
            <a:ext cx="7085160" cy="10223640"/>
          </a:xfrm>
          <a:custGeom>
            <a:avLst/>
            <a:gdLst/>
            <a:ahLst/>
            <a:cxnLst/>
            <a:rect l="0" t="0" r="r" b="b"/>
            <a:pathLst>
              <a:path w="19683" h="28401">
                <a:moveTo>
                  <a:pt x="3" y="0"/>
                </a:moveTo>
                <a:lnTo>
                  <a:pt x="4" y="0"/>
                </a:lnTo>
                <a:cubicBezTo>
                  <a:pt x="3" y="0"/>
                  <a:pt x="2" y="0"/>
                  <a:pt x="2" y="0"/>
                </a:cubicBezTo>
                <a:cubicBezTo>
                  <a:pt x="1" y="1"/>
                  <a:pt x="1" y="1"/>
                  <a:pt x="0" y="2"/>
                </a:cubicBezTo>
                <a:cubicBezTo>
                  <a:pt x="0" y="2"/>
                  <a:pt x="0" y="3"/>
                  <a:pt x="0" y="4"/>
                </a:cubicBezTo>
                <a:lnTo>
                  <a:pt x="0" y="28396"/>
                </a:lnTo>
                <a:lnTo>
                  <a:pt x="0" y="28396"/>
                </a:lnTo>
                <a:cubicBezTo>
                  <a:pt x="0" y="28397"/>
                  <a:pt x="0" y="28398"/>
                  <a:pt x="0" y="28398"/>
                </a:cubicBezTo>
                <a:cubicBezTo>
                  <a:pt x="1" y="28399"/>
                  <a:pt x="1" y="28399"/>
                  <a:pt x="2" y="28400"/>
                </a:cubicBezTo>
                <a:cubicBezTo>
                  <a:pt x="2" y="28400"/>
                  <a:pt x="3" y="28400"/>
                  <a:pt x="4" y="28400"/>
                </a:cubicBezTo>
                <a:lnTo>
                  <a:pt x="19678" y="28400"/>
                </a:lnTo>
                <a:lnTo>
                  <a:pt x="19678" y="28400"/>
                </a:lnTo>
                <a:cubicBezTo>
                  <a:pt x="19679" y="28400"/>
                  <a:pt x="19680" y="28400"/>
                  <a:pt x="19680" y="28400"/>
                </a:cubicBezTo>
                <a:cubicBezTo>
                  <a:pt x="19681" y="28399"/>
                  <a:pt x="19681" y="28399"/>
                  <a:pt x="19682" y="28398"/>
                </a:cubicBezTo>
                <a:cubicBezTo>
                  <a:pt x="19682" y="28398"/>
                  <a:pt x="19682" y="28397"/>
                  <a:pt x="19682" y="28396"/>
                </a:cubicBezTo>
                <a:lnTo>
                  <a:pt x="19682" y="3"/>
                </a:lnTo>
                <a:lnTo>
                  <a:pt x="19682" y="4"/>
                </a:lnTo>
                <a:lnTo>
                  <a:pt x="19682" y="4"/>
                </a:lnTo>
                <a:cubicBezTo>
                  <a:pt x="19682" y="3"/>
                  <a:pt x="19682" y="2"/>
                  <a:pt x="19682" y="2"/>
                </a:cubicBezTo>
                <a:cubicBezTo>
                  <a:pt x="19681" y="1"/>
                  <a:pt x="19681" y="1"/>
                  <a:pt x="19680" y="0"/>
                </a:cubicBezTo>
                <a:cubicBezTo>
                  <a:pt x="19680" y="0"/>
                  <a:pt x="19679" y="0"/>
                  <a:pt x="19678" y="0"/>
                </a:cubicBezTo>
                <a:lnTo>
                  <a:pt x="3" y="0"/>
                </a:lnTo>
              </a:path>
            </a:pathLst>
          </a:custGeom>
          <a:solidFill>
            <a:srgbClr val="FFFFFF"/>
          </a:solidFill>
          <a:ln w="0">
            <a:noFill/>
          </a:ln>
        </p:spPr>
        <p:style>
          <a:lnRef idx="0">
            <a:scrgbClr r="0" g="0" b="0"/>
          </a:lnRef>
          <a:fillRef idx="0">
            <a:scrgbClr r="0" g="0" b="0"/>
          </a:fillRef>
          <a:effectRef idx="0">
            <a:scrgbClr r="0" g="0" b="0"/>
          </a:effectRef>
          <a:fontRef idx="minor"/>
        </p:style>
      </p:sp>
      <p:sp>
        <p:nvSpPr>
          <p:cNvPr id="176" name="Dowolny kształt 175"/>
          <p:cNvSpPr/>
          <p:nvPr/>
        </p:nvSpPr>
        <p:spPr>
          <a:xfrm>
            <a:off x="0" y="0"/>
            <a:ext cx="7085160" cy="10223640"/>
          </a:xfrm>
          <a:custGeom>
            <a:avLst/>
            <a:gdLst/>
            <a:ahLst/>
            <a:cxnLst/>
            <a:rect l="0" t="0" r="r" b="b"/>
            <a:pathLst>
              <a:path w="19683" h="28401">
                <a:moveTo>
                  <a:pt x="3" y="0"/>
                </a:moveTo>
                <a:lnTo>
                  <a:pt x="4" y="0"/>
                </a:lnTo>
                <a:cubicBezTo>
                  <a:pt x="3" y="0"/>
                  <a:pt x="2" y="0"/>
                  <a:pt x="2" y="0"/>
                </a:cubicBezTo>
                <a:cubicBezTo>
                  <a:pt x="1" y="1"/>
                  <a:pt x="1" y="1"/>
                  <a:pt x="0" y="2"/>
                </a:cubicBezTo>
                <a:cubicBezTo>
                  <a:pt x="0" y="2"/>
                  <a:pt x="0" y="3"/>
                  <a:pt x="0" y="4"/>
                </a:cubicBezTo>
                <a:lnTo>
                  <a:pt x="0" y="28396"/>
                </a:lnTo>
                <a:lnTo>
                  <a:pt x="0" y="28396"/>
                </a:lnTo>
                <a:cubicBezTo>
                  <a:pt x="0" y="28397"/>
                  <a:pt x="0" y="28398"/>
                  <a:pt x="0" y="28398"/>
                </a:cubicBezTo>
                <a:cubicBezTo>
                  <a:pt x="1" y="28399"/>
                  <a:pt x="1" y="28399"/>
                  <a:pt x="2" y="28400"/>
                </a:cubicBezTo>
                <a:cubicBezTo>
                  <a:pt x="2" y="28400"/>
                  <a:pt x="3" y="28400"/>
                  <a:pt x="4" y="28400"/>
                </a:cubicBezTo>
                <a:lnTo>
                  <a:pt x="19678" y="28400"/>
                </a:lnTo>
                <a:lnTo>
                  <a:pt x="19678" y="28400"/>
                </a:lnTo>
                <a:cubicBezTo>
                  <a:pt x="19679" y="28400"/>
                  <a:pt x="19680" y="28400"/>
                  <a:pt x="19680" y="28400"/>
                </a:cubicBezTo>
                <a:cubicBezTo>
                  <a:pt x="19681" y="28399"/>
                  <a:pt x="19681" y="28399"/>
                  <a:pt x="19682" y="28398"/>
                </a:cubicBezTo>
                <a:cubicBezTo>
                  <a:pt x="19682" y="28398"/>
                  <a:pt x="19682" y="28397"/>
                  <a:pt x="19682" y="28396"/>
                </a:cubicBezTo>
                <a:lnTo>
                  <a:pt x="19682" y="3"/>
                </a:lnTo>
                <a:lnTo>
                  <a:pt x="19682" y="4"/>
                </a:lnTo>
                <a:lnTo>
                  <a:pt x="19682" y="4"/>
                </a:lnTo>
                <a:cubicBezTo>
                  <a:pt x="19682" y="3"/>
                  <a:pt x="19682" y="2"/>
                  <a:pt x="19682" y="2"/>
                </a:cubicBezTo>
                <a:cubicBezTo>
                  <a:pt x="19681" y="1"/>
                  <a:pt x="19681" y="1"/>
                  <a:pt x="19680" y="0"/>
                </a:cubicBezTo>
                <a:cubicBezTo>
                  <a:pt x="19680" y="0"/>
                  <a:pt x="19679" y="0"/>
                  <a:pt x="19678" y="0"/>
                </a:cubicBezTo>
                <a:lnTo>
                  <a:pt x="3" y="0"/>
                </a:lnTo>
              </a:path>
            </a:pathLst>
          </a:custGeom>
          <a:solidFill>
            <a:srgbClr val="FFFFFF"/>
          </a:solidFill>
          <a:ln w="0">
            <a:noFill/>
          </a:ln>
        </p:spPr>
        <p:style>
          <a:lnRef idx="0">
            <a:scrgbClr r="0" g="0" b="0"/>
          </a:lnRef>
          <a:fillRef idx="0">
            <a:scrgbClr r="0" g="0" b="0"/>
          </a:fillRef>
          <a:effectRef idx="0">
            <a:scrgbClr r="0" g="0" b="0"/>
          </a:effectRef>
          <a:fontRef idx="minor"/>
        </p:style>
      </p:sp>
      <p:sp>
        <p:nvSpPr>
          <p:cNvPr id="177" name="Dowolny kształt 176"/>
          <p:cNvSpPr/>
          <p:nvPr/>
        </p:nvSpPr>
        <p:spPr>
          <a:xfrm>
            <a:off x="0" y="0"/>
            <a:ext cx="3070080" cy="511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178" name="Dowolny kształt 177"/>
          <p:cNvSpPr/>
          <p:nvPr/>
        </p:nvSpPr>
        <p:spPr>
          <a:xfrm>
            <a:off x="4011480" y="0"/>
            <a:ext cx="3065760" cy="506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179" name="PlaceHolder 1"/>
          <p:cNvSpPr>
            <a:spLocks noGrp="1" noRot="1" noChangeAspect="1"/>
          </p:cNvSpPr>
          <p:nvPr>
            <p:ph type="sldImg"/>
          </p:nvPr>
        </p:nvSpPr>
        <p:spPr>
          <a:xfrm>
            <a:off x="987120" y="766800"/>
            <a:ext cx="5095800" cy="382104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4400" b="0" strike="noStrike" spc="-1">
                <a:solidFill>
                  <a:srgbClr val="000000"/>
                </a:solidFill>
                <a:latin typeface="Arial"/>
              </a:rPr>
              <a:t>Kliknij, aby przesunąć slajd</a:t>
            </a:r>
          </a:p>
        </p:txBody>
      </p:sp>
      <p:sp>
        <p:nvSpPr>
          <p:cNvPr id="180" name="PlaceHolder 2"/>
          <p:cNvSpPr>
            <a:spLocks noGrp="1"/>
          </p:cNvSpPr>
          <p:nvPr>
            <p:ph type="body"/>
          </p:nvPr>
        </p:nvSpPr>
        <p:spPr>
          <a:xfrm>
            <a:off x="707760" y="4856040"/>
            <a:ext cx="5654520" cy="4587840"/>
          </a:xfrm>
          <a:prstGeom prst="rect">
            <a:avLst/>
          </a:prstGeom>
          <a:noFill/>
          <a:ln w="0">
            <a:noFill/>
          </a:ln>
        </p:spPr>
        <p:txBody>
          <a:bodyPr lIns="0" tIns="0" rIns="0" bIns="0" anchor="t">
            <a:noAutofit/>
          </a:bodyPr>
          <a:lstStyle/>
          <a:p>
            <a:r>
              <a:rPr lang="pl-PL" sz="1200" b="0" strike="noStrike" spc="-1">
                <a:solidFill>
                  <a:srgbClr val="000000"/>
                </a:solidFill>
                <a:latin typeface="Times New Roman"/>
              </a:rPr>
              <a:t>Kliknij, aby edytować format notatek</a:t>
            </a:r>
          </a:p>
        </p:txBody>
      </p:sp>
      <p:sp>
        <p:nvSpPr>
          <p:cNvPr id="181" name="Dowolny kształt 180"/>
          <p:cNvSpPr/>
          <p:nvPr/>
        </p:nvSpPr>
        <p:spPr>
          <a:xfrm>
            <a:off x="0" y="9710640"/>
            <a:ext cx="3070080" cy="511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182" name="PlaceHolder 3"/>
          <p:cNvSpPr>
            <a:spLocks noGrp="1"/>
          </p:cNvSpPr>
          <p:nvPr>
            <p:ph type="sldNum"/>
          </p:nvPr>
        </p:nvSpPr>
        <p:spPr>
          <a:xfrm>
            <a:off x="4011120" y="9708840"/>
            <a:ext cx="3057480" cy="498600"/>
          </a:xfrm>
          <a:prstGeom prst="rect">
            <a:avLst/>
          </a:prstGeom>
          <a:noFill/>
          <a:ln w="0">
            <a:noFill/>
          </a:ln>
        </p:spPr>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AFFA45C9-19A3-4B59-9CD3-770452DD5B73}" type="slidenum">
              <a:rPr lang="pl-PL" sz="1300" b="0" strike="noStrike" spc="-1">
                <a:solidFill>
                  <a:srgbClr val="000000"/>
                </a:solidFill>
                <a:latin typeface="Times New Roman"/>
                <a:ea typeface="DejaVu Sans"/>
              </a:rPr>
              <a:t>‹#›</a:t>
            </a:fld>
            <a:endParaRPr lang="pl-PL" sz="1300" b="0" strike="noStrike" spc="-1">
              <a:solidFill>
                <a:srgbClr val="000000"/>
              </a:solidFill>
              <a:latin typeface="Calibri"/>
            </a:endParaRPr>
          </a:p>
        </p:txBody>
      </p:sp>
    </p:spTree>
    <p:extLst>
      <p:ext uri="{BB962C8B-B14F-4D97-AF65-F5344CB8AC3E}">
        <p14:creationId xmlns:p14="http://schemas.microsoft.com/office/powerpoint/2010/main" val="170942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noRot="1" noChangeAspect="1"/>
          </p:cNvSpPr>
          <p:nvPr>
            <p:ph type="sldImg"/>
          </p:nvPr>
        </p:nvSpPr>
        <p:spPr>
          <a:xfrm>
            <a:off x="987425" y="766763"/>
            <a:ext cx="5111750" cy="3833812"/>
          </a:xfrm>
          <a:prstGeom prst="rect">
            <a:avLst/>
          </a:prstGeom>
          <a:ln w="0">
            <a:noFill/>
          </a:ln>
        </p:spPr>
      </p:sp>
      <p:sp>
        <p:nvSpPr>
          <p:cNvPr id="308" name="Dowolny kształt 307"/>
          <p:cNvSpPr/>
          <p:nvPr/>
        </p:nvSpPr>
        <p:spPr>
          <a:xfrm>
            <a:off x="708120" y="4856040"/>
            <a:ext cx="5670360" cy="4602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309" name="Dowolny kształt 308"/>
          <p:cNvSpPr/>
          <p:nvPr/>
        </p:nvSpPr>
        <p:spPr>
          <a:xfrm>
            <a:off x="4014720" y="9710640"/>
            <a:ext cx="3070440" cy="511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B25C5FBF-9105-4880-A4E1-C10F35BB68CE}" type="slidenum">
              <a:rPr lang="pl-PL" sz="1300" b="0" strike="noStrike" spc="-1">
                <a:solidFill>
                  <a:srgbClr val="000000"/>
                </a:solidFill>
                <a:latin typeface="Calibri"/>
              </a:rPr>
              <a:t>1</a:t>
            </a:fld>
            <a:endParaRPr lang="pl-PL" sz="13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10"/>
          <p:cNvSpPr/>
          <p:nvPr/>
        </p:nvSpPr>
        <p:spPr>
          <a:xfrm>
            <a:off x="4013280" y="9709200"/>
            <a:ext cx="3063960" cy="504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A6A16AB1-88BE-4F5D-A287-C5CB4F704FC4}" type="slidenum">
              <a:rPr lang="pl-PL" sz="1300" b="0" strike="noStrike" spc="-1">
                <a:solidFill>
                  <a:srgbClr val="000000"/>
                </a:solidFill>
                <a:latin typeface="Times New Roman"/>
                <a:ea typeface="DejaVu Sans"/>
              </a:rPr>
              <a:t>14</a:t>
            </a:fld>
            <a:endParaRPr lang="pl-PL" sz="1300" b="0" strike="noStrike" spc="-1">
              <a:solidFill>
                <a:srgbClr val="000000"/>
              </a:solidFill>
              <a:latin typeface="Calibri"/>
            </a:endParaRPr>
          </a:p>
        </p:txBody>
      </p:sp>
      <p:sp>
        <p:nvSpPr>
          <p:cNvPr id="338" name="Text Box 1"/>
          <p:cNvSpPr/>
          <p:nvPr/>
        </p:nvSpPr>
        <p:spPr>
          <a:xfrm>
            <a:off x="4013280" y="9709200"/>
            <a:ext cx="3065400" cy="506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4DCE4453-F131-4EA3-9D12-7197EC79EFC7}" type="slidenum">
              <a:rPr lang="pl-PL" sz="1300" b="0" strike="noStrike" spc="-1">
                <a:solidFill>
                  <a:srgbClr val="000000"/>
                </a:solidFill>
                <a:latin typeface="Times New Roman"/>
                <a:ea typeface="DejaVu Sans"/>
              </a:rPr>
              <a:t>14</a:t>
            </a:fld>
            <a:endParaRPr lang="pl-PL" sz="1300" b="0" strike="noStrike" spc="-1">
              <a:solidFill>
                <a:srgbClr val="000000"/>
              </a:solidFill>
              <a:latin typeface="Calibri"/>
            </a:endParaRPr>
          </a:p>
        </p:txBody>
      </p:sp>
      <p:sp>
        <p:nvSpPr>
          <p:cNvPr id="339" name="PlaceHolder 1"/>
          <p:cNvSpPr>
            <a:spLocks noGrp="1" noRot="1" noChangeAspect="1"/>
          </p:cNvSpPr>
          <p:nvPr>
            <p:ph type="sldImg"/>
          </p:nvPr>
        </p:nvSpPr>
        <p:spPr>
          <a:xfrm>
            <a:off x="988920" y="201600"/>
            <a:ext cx="5106960" cy="3832200"/>
          </a:xfrm>
          <a:prstGeom prst="rect">
            <a:avLst/>
          </a:prstGeom>
          <a:ln w="0">
            <a:noFill/>
          </a:ln>
        </p:spPr>
      </p:sp>
      <p:sp>
        <p:nvSpPr>
          <p:cNvPr id="340" name="pole tekstowe 339"/>
          <p:cNvSpPr txBox="1"/>
          <p:nvPr/>
        </p:nvSpPr>
        <p:spPr>
          <a:xfrm>
            <a:off x="707760" y="4383000"/>
            <a:ext cx="5670360" cy="5546880"/>
          </a:xfrm>
          <a:prstGeom prst="rect">
            <a:avLst/>
          </a:prstGeom>
          <a:noFill/>
          <a:ln w="0">
            <a:noFill/>
          </a:ln>
        </p:spPr>
        <p:txBody>
          <a:bodyPr lIns="99000" tIns="49320" rIns="99000" bIns="49320" anchor="ctr" anchorCtr="1">
            <a:noAutofit/>
          </a:bodyPr>
          <a:lstStyle/>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400" b="0" strike="noStrike" spc="-1">
                <a:solidFill>
                  <a:srgbClr val="000000"/>
                </a:solidFill>
                <a:highlight>
                  <a:srgbClr val="FFFFFF"/>
                </a:highlight>
                <a:latin typeface="Arial"/>
                <a:ea typeface="Arial"/>
              </a:rPr>
              <a:t>Całą atmosferę traktujemy jak pojedynczą</a:t>
            </a:r>
            <a:r>
              <a:rPr lang="en-US" sz="1400" b="0" strike="noStrike" spc="-1">
                <a:solidFill>
                  <a:srgbClr val="000000"/>
                </a:solidFill>
                <a:highlight>
                  <a:srgbClr val="FFFFFF"/>
                </a:highlight>
                <a:latin typeface="Arial"/>
                <a:ea typeface="Arial"/>
              </a:rPr>
              <a:t> </a:t>
            </a:r>
            <a:r>
              <a:rPr lang="pl-PL" sz="1400" b="0" strike="noStrike" spc="-1">
                <a:solidFill>
                  <a:srgbClr val="000000"/>
                </a:solidFill>
                <a:highlight>
                  <a:srgbClr val="FFFFFF"/>
                </a:highlight>
                <a:latin typeface="Arial"/>
                <a:ea typeface="Arial"/>
              </a:rPr>
              <a:t>warstwę</a:t>
            </a:r>
            <a:r>
              <a:rPr lang="en-US" sz="1400" b="0" strike="noStrike" spc="-1">
                <a:solidFill>
                  <a:srgbClr val="000000"/>
                </a:solidFill>
                <a:highlight>
                  <a:srgbClr val="FFFFFF"/>
                </a:highlight>
                <a:latin typeface="Arial"/>
                <a:ea typeface="Arial"/>
              </a:rPr>
              <a:t> </a:t>
            </a:r>
            <a:r>
              <a:rPr lang="pl-PL" sz="1400" b="0" strike="noStrike" spc="-1">
                <a:solidFill>
                  <a:srgbClr val="000000"/>
                </a:solidFill>
                <a:highlight>
                  <a:srgbClr val="FFFFFF"/>
                </a:highlight>
                <a:latin typeface="Arial"/>
                <a:ea typeface="Arial"/>
              </a:rPr>
              <a:t>absorbująca</a:t>
            </a:r>
            <a:r>
              <a:rPr lang="en-US" sz="1400" b="0" strike="noStrike" spc="-1">
                <a:solidFill>
                  <a:srgbClr val="000000"/>
                </a:solidFill>
                <a:highlight>
                  <a:srgbClr val="FFFFFF"/>
                </a:highlight>
                <a:latin typeface="Arial"/>
                <a:ea typeface="Arial"/>
              </a:rPr>
              <a:t> </a:t>
            </a:r>
            <a:r>
              <a:rPr lang="pl-PL" sz="1400" b="0" strike="noStrike" spc="-1">
                <a:solidFill>
                  <a:srgbClr val="000000"/>
                </a:solidFill>
                <a:highlight>
                  <a:srgbClr val="FFFFFF"/>
                </a:highlight>
                <a:latin typeface="Arial"/>
                <a:ea typeface="Arial"/>
              </a:rPr>
              <a:t>całość</a:t>
            </a:r>
            <a:r>
              <a:rPr lang="en-US" sz="1400" b="0" strike="noStrike" spc="-1">
                <a:solidFill>
                  <a:srgbClr val="000000"/>
                </a:solidFill>
                <a:highlight>
                  <a:srgbClr val="FFFFFF"/>
                </a:highlight>
                <a:latin typeface="Arial"/>
                <a:ea typeface="Arial"/>
              </a:rPr>
              <a:t> </a:t>
            </a:r>
            <a:r>
              <a:rPr lang="pl-PL" sz="1400" b="0" strike="noStrike" spc="-1">
                <a:solidFill>
                  <a:srgbClr val="000000"/>
                </a:solidFill>
                <a:highlight>
                  <a:srgbClr val="FFFFFF"/>
                </a:highlight>
                <a:latin typeface="Arial"/>
                <a:ea typeface="Arial"/>
              </a:rPr>
              <a:t>promieniowania podczerwonego. Od Słońca dociera strumień promieniowania średnio S/4, część jest odbijana. Część jest pochłaniana przez powierzchnię Ziemi. To co jest pochłaniane przez atmosferę – pomijamy. </a:t>
            </a:r>
            <a:endParaRPr lang="pl-PL" sz="14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400" b="0" strike="noStrike" spc="-1">
                <a:solidFill>
                  <a:srgbClr val="000000"/>
                </a:solidFill>
                <a:highlight>
                  <a:srgbClr val="FFFFFF"/>
                </a:highlight>
                <a:latin typeface="Arial"/>
                <a:ea typeface="Arial"/>
              </a:rPr>
              <a:t>Już wcześniej ustaliliśmy, że z atmosfery wychodzić musi tyle energii, ile do niej dociera. Mieliśmy takie równanie, z którego obliczaliśmy temperaturę efektywną Ziemi.</a:t>
            </a:r>
            <a:endParaRPr lang="pl-PL" sz="14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4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400" b="0" strike="noStrike" spc="-1">
                <a:solidFill>
                  <a:srgbClr val="000000"/>
                </a:solidFill>
                <a:highlight>
                  <a:srgbClr val="FFFFFF"/>
                </a:highlight>
                <a:latin typeface="Arial"/>
                <a:ea typeface="Arial"/>
              </a:rPr>
              <a:t>Teraz spójrzmy głębiej: co się dzieje w atmosferze. Atmosfera otrzymuje energię od powierzchni Ziemi a emituje energię w stronę powierzchni Ziemi i w stronę kosmosu.</a:t>
            </a:r>
            <a:r>
              <a:rPr lang="pl-PL" sz="1400" b="1" strike="noStrike" spc="-1">
                <a:solidFill>
                  <a:srgbClr val="000000"/>
                </a:solidFill>
                <a:highlight>
                  <a:srgbClr val="FFFFFF"/>
                </a:highlight>
                <a:latin typeface="Arial"/>
                <a:ea typeface="Arial"/>
              </a:rPr>
              <a:t> W przybliżeniu jednej szyby zakładamy, że atmosfera jest jednorodna i że emituje tyle samo energii w górę i w dół</a:t>
            </a:r>
            <a:r>
              <a:rPr lang="pl-PL" sz="1400" b="0" strike="noStrike" spc="-1">
                <a:solidFill>
                  <a:srgbClr val="000000"/>
                </a:solidFill>
                <a:highlight>
                  <a:srgbClr val="FFFFFF"/>
                </a:highlight>
                <a:latin typeface="Arial"/>
                <a:ea typeface="Arial"/>
              </a:rPr>
              <a:t>. A skąd energię otrzymuje? Od Ziemi. W najprostszej wersji zakładamy, że Ziemia emituje energię jak ciało doskonale czarne, czyli że można opisać jej promieniowanie wzorem Stefana-Boltzmanna. Mamy więc równanie, z którego możemy wyliczyć temperaturę powierzchni Ziemi. I voila! Temperatura powierzchni Ziemi okazuje się być wyższa niż temperatura emisyjna/efektywna Ziemi z atmosferą.</a:t>
            </a:r>
            <a:endParaRPr lang="pl-PL" sz="14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4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400" b="0" strike="noStrike" spc="-1">
                <a:solidFill>
                  <a:srgbClr val="000000"/>
                </a:solidFill>
                <a:highlight>
                  <a:srgbClr val="FFFFFF"/>
                </a:highlight>
                <a:latin typeface="Arial"/>
                <a:ea typeface="Arial"/>
              </a:rPr>
              <a:t>I gdyby temperatura emisyjna wynosiła 255K, to temperatura powierzchni Ziemi powinna wynosić 303K. W rzeczywistości średnia temperatura powierzchni Ziemi to </a:t>
            </a:r>
            <a:r>
              <a:rPr lang="pl-PL" sz="1400" b="1" strike="noStrike" spc="-1">
                <a:solidFill>
                  <a:srgbClr val="000000"/>
                </a:solidFill>
                <a:highlight>
                  <a:srgbClr val="FFFFFF"/>
                </a:highlight>
                <a:latin typeface="Arial"/>
                <a:ea typeface="Arial"/>
              </a:rPr>
              <a:t>287K</a:t>
            </a:r>
            <a:r>
              <a:rPr lang="pl-PL" sz="1400" b="0" strike="noStrike" spc="-1">
                <a:solidFill>
                  <a:srgbClr val="000000"/>
                </a:solidFill>
                <a:highlight>
                  <a:srgbClr val="FFFFFF"/>
                </a:highlight>
                <a:latin typeface="Arial"/>
                <a:ea typeface="Arial"/>
              </a:rPr>
              <a:t>. A dlaczego? Między innymi dlatego, że założyliśmy, że gazy cieplarniane pochłaniają całe promieniowanie ziemskie – pominęliśmy okno atmosferyczne.</a:t>
            </a:r>
            <a:endParaRPr lang="pl-PL" sz="1400" b="0" strike="noStrike" spc="-1">
              <a:solidFill>
                <a:srgbClr val="000000"/>
              </a:solidFill>
              <a:highlight>
                <a:srgbClr val="FFFFFF"/>
              </a:highlight>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9"/>
          <p:cNvSpPr/>
          <p:nvPr/>
        </p:nvSpPr>
        <p:spPr>
          <a:xfrm>
            <a:off x="4013280" y="9709200"/>
            <a:ext cx="3065400" cy="506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D3F9C999-BC81-40F8-A27A-AE18D79CF43C}" type="slidenum">
              <a:rPr lang="pl-PL" sz="1300" b="0" strike="noStrike" spc="-1">
                <a:solidFill>
                  <a:srgbClr val="000000"/>
                </a:solidFill>
                <a:latin typeface="Times New Roman"/>
                <a:ea typeface="DejaVu Sans"/>
              </a:rPr>
              <a:t>20</a:t>
            </a:fld>
            <a:endParaRPr lang="pl-PL" sz="1300" b="0" strike="noStrike" spc="-1">
              <a:solidFill>
                <a:srgbClr val="000000"/>
              </a:solidFill>
              <a:latin typeface="Calibri"/>
            </a:endParaRPr>
          </a:p>
        </p:txBody>
      </p:sp>
      <p:sp>
        <p:nvSpPr>
          <p:cNvPr id="342" name="PlaceHolder 1"/>
          <p:cNvSpPr>
            <a:spLocks noGrp="1" noRot="1" noChangeAspect="1"/>
          </p:cNvSpPr>
          <p:nvPr>
            <p:ph type="sldImg"/>
          </p:nvPr>
        </p:nvSpPr>
        <p:spPr>
          <a:xfrm>
            <a:off x="1184400" y="982800"/>
            <a:ext cx="4716360" cy="3538440"/>
          </a:xfrm>
          <a:prstGeom prst="rect">
            <a:avLst/>
          </a:prstGeom>
          <a:ln w="0">
            <a:noFill/>
          </a:ln>
        </p:spPr>
      </p:sp>
      <p:sp>
        <p:nvSpPr>
          <p:cNvPr id="343" name="pole tekstowe 342"/>
          <p:cNvSpPr txBox="1"/>
          <p:nvPr/>
        </p:nvSpPr>
        <p:spPr>
          <a:xfrm>
            <a:off x="1096920" y="4863960"/>
            <a:ext cx="4897440" cy="3927600"/>
          </a:xfrm>
          <a:prstGeom prst="rect">
            <a:avLst/>
          </a:prstGeom>
          <a:noFill/>
          <a:ln w="0">
            <a:noFill/>
          </a:ln>
        </p:spPr>
        <p:txBody>
          <a:bodyPr lIns="99000" tIns="49320" rIns="99000" bIns="49320" anchor="ctr">
            <a:noAutofit/>
          </a:bodyPr>
          <a:lstStyle/>
          <a:p>
            <a:pPr>
              <a:lnSpc>
                <a:spcPct val="100000"/>
              </a:lnSpc>
              <a:spcBef>
                <a:spcPts val="59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Arial"/>
                <a:ea typeface="Arial"/>
              </a:rPr>
              <a:t>A skoro już powiedzieliśmy sobie, że bilans jest zaburzony, to zastanawialiśmy się, jakie zjawiska mogą to powodować. Mówiliśmy o wymuszeniach, czyli czynnikach „zewnętrznych”, pojawiających się bez prowokacji ze strony systemu klimatycznego. Podsumowanie tych wymuszeń dla ostatnich 250 lat przedstawia wykresotabelka z raportu IPCC. Wielkość wymuszeń podawana jest w W/m2 – jest to wartość, o jaką zmienia się strumień promieniowania na szczycie atmosfery.</a:t>
            </a:r>
            <a:endParaRPr lang="pl-PL" sz="1600" b="0" strike="noStrike" spc="-1">
              <a:solidFill>
                <a:srgbClr val="000000"/>
              </a:solidFill>
              <a:highlight>
                <a:srgbClr val="FFFFFF"/>
              </a:highlight>
              <a:latin typeface="Times New Roman"/>
            </a:endParaRPr>
          </a:p>
          <a:p>
            <a:pPr>
              <a:lnSpc>
                <a:spcPct val="100000"/>
              </a:lnSpc>
              <a:spcBef>
                <a:spcPts val="59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600" b="0" strike="noStrike" spc="-1">
              <a:solidFill>
                <a:srgbClr val="000000"/>
              </a:solidFill>
              <a:highlight>
                <a:srgbClr val="FFFFFF"/>
              </a:highlight>
              <a:latin typeface="Times New Roman"/>
            </a:endParaRPr>
          </a:p>
          <a:p>
            <a:pPr>
              <a:lnSpc>
                <a:spcPct val="100000"/>
              </a:lnSpc>
              <a:spcBef>
                <a:spcPts val="59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Arial"/>
                <a:ea typeface="Arial"/>
              </a:rPr>
              <a:t>Występują tu antropogeniczne gazy cieplarniane, które wzmagają efekt cieplarniany. Mamy też aerozole, które w większości, z wyjątkiem sadzy, przyczyniają się do chłodzenia planety poprzez zwiększanie jej albedo. Są też zmiany albedo powierzchni Ziemi związane ze zmianą użytkowania terenu. Dla porównania narysowano też wymuszanie związane ze zmianami aktywności słonecznej i jak pamiętacie zeszłego tygodnia, są one niewielkie. Wymuszanie radiacyjne związane z wulkanami są tak małe i nieregularne, że postanowiono ich tu nie wstawiać.</a:t>
            </a:r>
            <a:endParaRPr lang="pl-PL" sz="1600" b="0" strike="noStrike" spc="-1">
              <a:solidFill>
                <a:srgbClr val="000000"/>
              </a:solidFill>
              <a:highlight>
                <a:srgbClr val="FFFFFF"/>
              </a:highlight>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Rectangle 10"/>
          <p:cNvSpPr/>
          <p:nvPr/>
        </p:nvSpPr>
        <p:spPr>
          <a:xfrm>
            <a:off x="4013280" y="9709200"/>
            <a:ext cx="3063960" cy="504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22F9AE65-C014-4624-903A-75E3EC39CAB6}" type="slidenum">
              <a:rPr lang="pl-PL" sz="1300" b="0" strike="noStrike" spc="-1">
                <a:solidFill>
                  <a:srgbClr val="000000"/>
                </a:solidFill>
                <a:latin typeface="Times New Roman"/>
                <a:ea typeface="DejaVu Sans"/>
              </a:rPr>
              <a:t>2</a:t>
            </a:fld>
            <a:endParaRPr lang="pl-PL" sz="1300" b="0" strike="noStrike" spc="-1">
              <a:solidFill>
                <a:srgbClr val="000000"/>
              </a:solidFill>
              <a:latin typeface="Calibri"/>
            </a:endParaRPr>
          </a:p>
        </p:txBody>
      </p:sp>
      <p:sp>
        <p:nvSpPr>
          <p:cNvPr id="311" name="Text Box 1"/>
          <p:cNvSpPr/>
          <p:nvPr/>
        </p:nvSpPr>
        <p:spPr>
          <a:xfrm>
            <a:off x="4013280" y="9709200"/>
            <a:ext cx="3065400" cy="506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9EDEFEF9-0027-484F-8884-FB923B7C7809}" type="slidenum">
              <a:rPr lang="pl-PL" sz="1300" b="0" strike="noStrike" spc="-1">
                <a:solidFill>
                  <a:srgbClr val="000000"/>
                </a:solidFill>
                <a:latin typeface="Times New Roman"/>
                <a:ea typeface="DejaVu Sans"/>
              </a:rPr>
              <a:t>2</a:t>
            </a:fld>
            <a:endParaRPr lang="pl-PL" sz="1300" b="0" strike="noStrike" spc="-1">
              <a:solidFill>
                <a:srgbClr val="000000"/>
              </a:solidFill>
              <a:latin typeface="Calibri"/>
            </a:endParaRPr>
          </a:p>
        </p:txBody>
      </p:sp>
      <p:sp>
        <p:nvSpPr>
          <p:cNvPr id="312" name="Text Box 2"/>
          <p:cNvSpPr/>
          <p:nvPr/>
        </p:nvSpPr>
        <p:spPr>
          <a:xfrm>
            <a:off x="1260360" y="1236600"/>
            <a:ext cx="4218120" cy="34434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cap="sq">
            <a:solidFill>
              <a:srgbClr val="000000"/>
            </a:solidFill>
            <a:miter/>
          </a:ln>
        </p:spPr>
        <p:style>
          <a:lnRef idx="0">
            <a:scrgbClr r="0" g="0" b="0"/>
          </a:lnRef>
          <a:fillRef idx="0">
            <a:scrgbClr r="0" g="0" b="0"/>
          </a:fillRef>
          <a:effectRef idx="0">
            <a:scrgbClr r="0" g="0" b="0"/>
          </a:effectRef>
          <a:fontRef idx="minor"/>
        </p:style>
      </p:sp>
      <p:sp>
        <p:nvSpPr>
          <p:cNvPr id="313" name="pole tekstowe 312"/>
          <p:cNvSpPr txBox="1"/>
          <p:nvPr/>
        </p:nvSpPr>
        <p:spPr>
          <a:xfrm>
            <a:off x="1096920" y="4863960"/>
            <a:ext cx="4897440" cy="3929040"/>
          </a:xfrm>
          <a:prstGeom prst="rect">
            <a:avLst/>
          </a:prstGeom>
          <a:noFill/>
          <a:ln w="0">
            <a:noFill/>
          </a:ln>
        </p:spPr>
        <p:txBody>
          <a:bodyPr lIns="99000" tIns="49320" rIns="99000" bIns="49320" anchor="ctr" anchorCtr="1">
            <a:noAutofit/>
          </a:bodyPr>
          <a:lstStyle/>
          <a:p>
            <a:pPr>
              <a:lnSpc>
                <a:spcPct val="93000"/>
              </a:lnSpc>
              <a:spcBef>
                <a:spcPts val="524"/>
              </a:spcBef>
              <a:spcAft>
                <a:spcPts val="1137"/>
              </a:spcAft>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400" b="0" strike="noStrike" spc="-1">
                <a:solidFill>
                  <a:srgbClr val="FFFFFF"/>
                </a:solidFill>
                <a:highlight>
                  <a:srgbClr val="FFFFFF"/>
                </a:highlight>
                <a:latin typeface="Arial"/>
                <a:ea typeface="Microsoft YaHei"/>
              </a:rPr>
              <a:t>Do </a:t>
            </a:r>
            <a:r>
              <a:rPr lang="en-GB" sz="1400" b="0" strike="noStrike" spc="-1">
                <a:solidFill>
                  <a:srgbClr val="FFFFFF"/>
                </a:solidFill>
                <a:highlight>
                  <a:srgbClr val="FFFFFF"/>
                </a:highlight>
                <a:latin typeface="Arial"/>
                <a:ea typeface="Microsoft YaHei"/>
              </a:rPr>
              <a:t>ZIEMI </a:t>
            </a:r>
            <a:r>
              <a:rPr lang="pl-PL" sz="1400" b="0" strike="noStrike" spc="-1">
                <a:solidFill>
                  <a:srgbClr val="FFFFFF"/>
                </a:solidFill>
                <a:highlight>
                  <a:srgbClr val="FFFFFF"/>
                </a:highlight>
                <a:latin typeface="Arial"/>
                <a:ea typeface="Microsoft YaHei"/>
              </a:rPr>
              <a:t>dociera krótkofalowe (gł. widzialne) promieniowanie termiczne SŁOŃCA. Ziemia odbija część tego promieniowania, resztę pochłania.</a:t>
            </a:r>
            <a:endParaRPr lang="pl-PL" sz="1400" b="0" strike="noStrike" spc="-1">
              <a:solidFill>
                <a:srgbClr val="000000"/>
              </a:solidFill>
              <a:highlight>
                <a:srgbClr val="FFFFFF"/>
              </a:highlight>
              <a:latin typeface="Times New Roman"/>
            </a:endParaRPr>
          </a:p>
          <a:p>
            <a:pPr>
              <a:lnSpc>
                <a:spcPct val="93000"/>
              </a:lnSpc>
              <a:spcBef>
                <a:spcPts val="524"/>
              </a:spcBef>
              <a:spcAft>
                <a:spcPts val="1137"/>
              </a:spcAft>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400" b="0" strike="noStrike" spc="-1">
                <a:solidFill>
                  <a:srgbClr val="FFFFFF"/>
                </a:solidFill>
                <a:highlight>
                  <a:srgbClr val="FFFFFF"/>
                </a:highlight>
                <a:latin typeface="Arial"/>
                <a:ea typeface="Microsoft YaHei"/>
              </a:rPr>
              <a:t>Energia pochłoniętego promieniowania powoduje wzrost temperatury (efektywnej) planety. Ogrzana ZIEMIA emituje promieniowanie termiczne w podczerwieni.</a:t>
            </a:r>
            <a:endParaRPr lang="pl-PL" sz="14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400" b="0" strike="noStrike" spc="-1">
              <a:solidFill>
                <a:srgbClr val="000000"/>
              </a:solidFill>
              <a:highlight>
                <a:srgbClr val="FFFFFF"/>
              </a:highlight>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Rectangle 10"/>
          <p:cNvSpPr/>
          <p:nvPr/>
        </p:nvSpPr>
        <p:spPr>
          <a:xfrm>
            <a:off x="4013280" y="9709200"/>
            <a:ext cx="3063960" cy="504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F9862D5D-7C83-4C82-B70D-DB7DE0B76B13}" type="slidenum">
              <a:rPr lang="pl-PL" sz="1300" b="0" strike="noStrike" spc="-1">
                <a:solidFill>
                  <a:srgbClr val="000000"/>
                </a:solidFill>
                <a:latin typeface="Times New Roman"/>
                <a:ea typeface="DejaVu Sans"/>
              </a:rPr>
              <a:t>5</a:t>
            </a:fld>
            <a:endParaRPr lang="pl-PL" sz="1300" b="0" strike="noStrike" spc="-1">
              <a:solidFill>
                <a:srgbClr val="000000"/>
              </a:solidFill>
              <a:latin typeface="Calibri"/>
            </a:endParaRPr>
          </a:p>
        </p:txBody>
      </p:sp>
      <p:sp>
        <p:nvSpPr>
          <p:cNvPr id="315" name="Text Box 1"/>
          <p:cNvSpPr/>
          <p:nvPr/>
        </p:nvSpPr>
        <p:spPr>
          <a:xfrm>
            <a:off x="4013280" y="9709200"/>
            <a:ext cx="3065400" cy="506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F5218D16-5FAF-495E-A9A6-3328DF9618B9}" type="slidenum">
              <a:rPr lang="pl-PL" sz="1300" b="0" strike="noStrike" spc="-1">
                <a:solidFill>
                  <a:srgbClr val="000000"/>
                </a:solidFill>
                <a:latin typeface="Times New Roman"/>
                <a:ea typeface="DejaVu Sans"/>
              </a:rPr>
              <a:t>5</a:t>
            </a:fld>
            <a:endParaRPr lang="pl-PL" sz="1300" b="0" strike="noStrike" spc="-1">
              <a:solidFill>
                <a:srgbClr val="000000"/>
              </a:solidFill>
              <a:latin typeface="Calibri"/>
            </a:endParaRPr>
          </a:p>
        </p:txBody>
      </p:sp>
      <p:sp>
        <p:nvSpPr>
          <p:cNvPr id="316" name="PlaceHolder 1"/>
          <p:cNvSpPr>
            <a:spLocks noGrp="1" noRot="1" noChangeAspect="1"/>
          </p:cNvSpPr>
          <p:nvPr>
            <p:ph type="sldImg"/>
          </p:nvPr>
        </p:nvSpPr>
        <p:spPr>
          <a:xfrm>
            <a:off x="1184400" y="982800"/>
            <a:ext cx="4716360" cy="3538440"/>
          </a:xfrm>
          <a:prstGeom prst="rect">
            <a:avLst/>
          </a:prstGeom>
          <a:ln w="0">
            <a:noFill/>
          </a:ln>
        </p:spPr>
      </p:sp>
      <p:sp>
        <p:nvSpPr>
          <p:cNvPr id="317" name="pole tekstowe 316"/>
          <p:cNvSpPr txBox="1"/>
          <p:nvPr/>
        </p:nvSpPr>
        <p:spPr>
          <a:xfrm>
            <a:off x="1096920" y="4863960"/>
            <a:ext cx="4897440" cy="3929040"/>
          </a:xfrm>
          <a:prstGeom prst="rect">
            <a:avLst/>
          </a:prstGeom>
          <a:noFill/>
          <a:ln w="0">
            <a:noFill/>
          </a:ln>
        </p:spPr>
        <p:txBody>
          <a:bodyPr lIns="99000" tIns="49320" rIns="99000" bIns="49320" anchor="ctr" anchorCtr="1">
            <a:noAutofit/>
          </a:bodyPr>
          <a:lstStyle/>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1" strike="noStrike" spc="-1">
                <a:solidFill>
                  <a:srgbClr val="000000"/>
                </a:solidFill>
                <a:highlight>
                  <a:srgbClr val="FFFFFF"/>
                </a:highlight>
                <a:latin typeface="Tahoma"/>
                <a:ea typeface="Microsoft YaHei"/>
              </a:rPr>
              <a:t>Stała słoneczna</a:t>
            </a:r>
            <a:r>
              <a:rPr lang="pl-PL" sz="1600" b="0" strike="noStrike" spc="-1">
                <a:solidFill>
                  <a:srgbClr val="000000"/>
                </a:solidFill>
                <a:highlight>
                  <a:srgbClr val="FFFFFF"/>
                </a:highlight>
                <a:latin typeface="Tahoma"/>
                <a:ea typeface="Microsoft YaHei"/>
              </a:rPr>
              <a:t>: całkowita ilość energii słonecznej padającej w ciągu sekundy na metr kwadratowy w odległości od Słońca równej promieniowi naszej orbity.</a:t>
            </a:r>
            <a:endParaRPr lang="pl-PL" sz="16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6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Tahoma"/>
                <a:ea typeface="Microsoft YaHei"/>
              </a:rPr>
              <a:t>„Stała” nie jest naprawdę stała – zmienia się nawet w ciągu roku. Ale nie dużo.</a:t>
            </a:r>
            <a:endParaRPr lang="pl-PL" sz="16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6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Tahoma"/>
                <a:ea typeface="Microsoft YaHei"/>
              </a:rPr>
              <a:t>Można spotkać się także z określeniem „całkowita irradancja słoneczna” albo „total solar irradiance”.</a:t>
            </a:r>
            <a:endParaRPr lang="pl-PL" sz="1600" b="0" strike="noStrike" spc="-1">
              <a:solidFill>
                <a:srgbClr val="000000"/>
              </a:solidFill>
              <a:highlight>
                <a:srgbClr val="FFFFFF"/>
              </a:highlight>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Dowolny kształt 317"/>
          <p:cNvSpPr/>
          <p:nvPr/>
        </p:nvSpPr>
        <p:spPr>
          <a:xfrm>
            <a:off x="1229760" y="981720"/>
            <a:ext cx="4628880" cy="35384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319" name="PlaceHolder 1"/>
          <p:cNvSpPr>
            <a:spLocks noGrp="1"/>
          </p:cNvSpPr>
          <p:nvPr>
            <p:ph type="body"/>
          </p:nvPr>
        </p:nvSpPr>
        <p:spPr>
          <a:xfrm>
            <a:off x="1096920" y="4863240"/>
            <a:ext cx="4896720" cy="3924720"/>
          </a:xfrm>
          <a:prstGeom prst="rect">
            <a:avLst/>
          </a:prstGeom>
          <a:noFill/>
          <a:ln w="0">
            <a:noFill/>
          </a:ln>
        </p:spPr>
        <p:txBody>
          <a:bodyPr lIns="0" tIns="0" rIns="0" bIns="0" anchor="t">
            <a:noAutofit/>
          </a:bodyPr>
          <a:lstStyle/>
          <a:p>
            <a:endParaRPr lang="pl-PL"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10"/>
          <p:cNvSpPr/>
          <p:nvPr/>
        </p:nvSpPr>
        <p:spPr>
          <a:xfrm>
            <a:off x="4013280" y="9709200"/>
            <a:ext cx="3063960" cy="504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FA125B36-DC3C-4739-8838-510D5FB7259F}" type="slidenum">
              <a:rPr lang="pl-PL" sz="1300" b="0" strike="noStrike" spc="-1">
                <a:solidFill>
                  <a:srgbClr val="000000"/>
                </a:solidFill>
                <a:latin typeface="Times New Roman"/>
                <a:ea typeface="DejaVu Sans"/>
              </a:rPr>
              <a:t>8</a:t>
            </a:fld>
            <a:endParaRPr lang="pl-PL" sz="1300" b="0" strike="noStrike" spc="-1">
              <a:solidFill>
                <a:srgbClr val="FFFFFF"/>
              </a:solidFill>
              <a:latin typeface="Calibri"/>
            </a:endParaRPr>
          </a:p>
        </p:txBody>
      </p:sp>
      <p:sp>
        <p:nvSpPr>
          <p:cNvPr id="321" name="PlaceHolder 1"/>
          <p:cNvSpPr>
            <a:spLocks noGrp="1" noRot="1" noChangeAspect="1"/>
          </p:cNvSpPr>
          <p:nvPr>
            <p:ph type="sldImg"/>
          </p:nvPr>
        </p:nvSpPr>
        <p:spPr>
          <a:xfrm>
            <a:off x="987480" y="766800"/>
            <a:ext cx="5105520" cy="3828960"/>
          </a:xfrm>
          <a:prstGeom prst="rect">
            <a:avLst/>
          </a:prstGeom>
          <a:ln w="0">
            <a:noFill/>
          </a:ln>
        </p:spPr>
      </p:sp>
      <p:sp>
        <p:nvSpPr>
          <p:cNvPr id="322" name="pole tekstowe 321"/>
          <p:cNvSpPr txBox="1"/>
          <p:nvPr/>
        </p:nvSpPr>
        <p:spPr>
          <a:xfrm>
            <a:off x="708120" y="4856040"/>
            <a:ext cx="5664240" cy="4595760"/>
          </a:xfrm>
          <a:prstGeom prst="rect">
            <a:avLst/>
          </a:prstGeom>
          <a:noFill/>
          <a:ln w="0">
            <a:noFill/>
          </a:ln>
        </p:spPr>
        <p:txBody>
          <a:bodyPr lIns="0" tIns="0" rIns="0" bIns="0" anchor="t">
            <a:noAutofit/>
          </a:bodyPr>
          <a:lstStyle/>
          <a:p>
            <a:pPr>
              <a:lnSpc>
                <a:spcPct val="100000"/>
              </a:lnSpc>
              <a:spcBef>
                <a:spcPts val="4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Tahoma"/>
                <a:ea typeface="Microsoft YaHei"/>
              </a:rPr>
              <a:t>Przy analizie bilansu energetycznego Ziemi przyda nam się jeszcze jedno pojęcie: albedo.</a:t>
            </a:r>
            <a:endParaRPr lang="pl-PL" sz="1600" b="0" strike="noStrike" spc="-1">
              <a:solidFill>
                <a:srgbClr val="000000"/>
              </a:solidFill>
              <a:highlight>
                <a:srgbClr val="FFFFFF"/>
              </a:highlight>
              <a:latin typeface="Times New Roman"/>
            </a:endParaRPr>
          </a:p>
          <a:p>
            <a:pPr>
              <a:lnSpc>
                <a:spcPct val="100000"/>
              </a:lnSpc>
              <a:spcBef>
                <a:spcPts val="4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600" b="0" strike="noStrike" spc="-1">
              <a:solidFill>
                <a:srgbClr val="000000"/>
              </a:solidFill>
              <a:highlight>
                <a:srgbClr val="FFFFFF"/>
              </a:highlight>
              <a:latin typeface="Times New Roman"/>
            </a:endParaRPr>
          </a:p>
          <a:p>
            <a:pPr>
              <a:lnSpc>
                <a:spcPct val="100000"/>
              </a:lnSpc>
              <a:spcBef>
                <a:spcPts val="4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Tahoma"/>
                <a:ea typeface="Microsoft YaHei"/>
              </a:rPr>
              <a:t>To słowo już pojawiało się w naszych wykładach, ale na wszelki wypadek powtórzę definicję. Albedo mówi nam, jaka część energii padającej na daną powierzchnię jest przez nią odbijana.  </a:t>
            </a:r>
            <a:endParaRPr lang="pl-PL" sz="1600" b="0" strike="noStrike" spc="-1">
              <a:solidFill>
                <a:srgbClr val="000000"/>
              </a:solidFill>
              <a:highlight>
                <a:srgbClr val="FFFFFF"/>
              </a:highlight>
              <a:latin typeface="Times New Roman"/>
            </a:endParaRPr>
          </a:p>
          <a:p>
            <a:pPr>
              <a:lnSpc>
                <a:spcPct val="100000"/>
              </a:lnSpc>
              <a:spcBef>
                <a:spcPts val="4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600" b="0" strike="noStrike" spc="-1">
              <a:solidFill>
                <a:srgbClr val="000000"/>
              </a:solidFill>
              <a:highlight>
                <a:srgbClr val="FFFFFF"/>
              </a:highlight>
              <a:latin typeface="Times New Roman"/>
            </a:endParaRPr>
          </a:p>
          <a:p>
            <a:pPr>
              <a:lnSpc>
                <a:spcPct val="100000"/>
              </a:lnSpc>
              <a:spcBef>
                <a:spcPts val="4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Tahoma"/>
                <a:ea typeface="Microsoft YaHei"/>
              </a:rPr>
              <a:t>Oczywiście w rzeczywistości zależy to nie tylko od rodzaju powierzchni ale też kąta padania i długości padającej fali, nam jednak w naszych uproszczonych rozważaniach wystarczać będzie średnie albedo dla fal widzialnych.</a:t>
            </a:r>
            <a:endParaRPr lang="pl-PL" sz="1600" b="0" strike="noStrike" spc="-1">
              <a:solidFill>
                <a:srgbClr val="000000"/>
              </a:solidFill>
              <a:highlight>
                <a:srgbClr val="FFFFFF"/>
              </a:highlight>
              <a:latin typeface="Times New Roman"/>
            </a:endParaRPr>
          </a:p>
          <a:p>
            <a:pPr>
              <a:lnSpc>
                <a:spcPct val="100000"/>
              </a:lnSpc>
              <a:spcBef>
                <a:spcPts val="4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600" b="0" strike="noStrike" spc="-1">
              <a:solidFill>
                <a:srgbClr val="000000"/>
              </a:solidFill>
              <a:highlight>
                <a:srgbClr val="FFFFFF"/>
              </a:highlight>
              <a:latin typeface="Times New Roman"/>
            </a:endParaRPr>
          </a:p>
          <a:p>
            <a:pPr>
              <a:lnSpc>
                <a:spcPct val="100000"/>
              </a:lnSpc>
              <a:spcBef>
                <a:spcPts val="4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Tahoma"/>
                <a:ea typeface="Microsoft YaHei"/>
              </a:rPr>
              <a:t>Na przyszłość przyda nam się natomiast świadomość, jakie mniej więcej są albeda różnych powierzchni. Na przykład: co ma większe albedo – śnieg czy ocean?</a:t>
            </a:r>
            <a:endParaRPr lang="pl-PL" sz="1600" b="0" strike="noStrike" spc="-1">
              <a:solidFill>
                <a:srgbClr val="000000"/>
              </a:solidFill>
              <a:highlight>
                <a:srgbClr val="FFFFFF"/>
              </a:highlight>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Rectangle 10"/>
          <p:cNvSpPr/>
          <p:nvPr/>
        </p:nvSpPr>
        <p:spPr>
          <a:xfrm>
            <a:off x="4013280" y="9709200"/>
            <a:ext cx="3063960" cy="504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CB60A7F8-E86F-4403-8AAB-56D78BD761F1}" type="slidenum">
              <a:rPr lang="pl-PL" sz="1300" b="0" strike="noStrike" spc="-1">
                <a:solidFill>
                  <a:srgbClr val="000000"/>
                </a:solidFill>
                <a:latin typeface="Times New Roman"/>
                <a:ea typeface="DejaVu Sans"/>
              </a:rPr>
              <a:t>9</a:t>
            </a:fld>
            <a:endParaRPr lang="pl-PL" sz="1300" b="0" strike="noStrike" spc="-1">
              <a:solidFill>
                <a:srgbClr val="FFFFFF"/>
              </a:solidFill>
              <a:latin typeface="Calibri"/>
            </a:endParaRPr>
          </a:p>
        </p:txBody>
      </p:sp>
      <p:sp>
        <p:nvSpPr>
          <p:cNvPr id="324" name="PlaceHolder 1"/>
          <p:cNvSpPr>
            <a:spLocks noGrp="1" noRot="1" noChangeAspect="1"/>
          </p:cNvSpPr>
          <p:nvPr>
            <p:ph type="sldImg"/>
          </p:nvPr>
        </p:nvSpPr>
        <p:spPr>
          <a:xfrm>
            <a:off x="987480" y="766800"/>
            <a:ext cx="5105520" cy="3828960"/>
          </a:xfrm>
          <a:prstGeom prst="rect">
            <a:avLst/>
          </a:prstGeom>
          <a:ln w="0">
            <a:noFill/>
          </a:ln>
        </p:spPr>
      </p:sp>
      <p:sp>
        <p:nvSpPr>
          <p:cNvPr id="325" name="pole tekstowe 324"/>
          <p:cNvSpPr txBox="1"/>
          <p:nvPr/>
        </p:nvSpPr>
        <p:spPr>
          <a:xfrm>
            <a:off x="708120" y="4856040"/>
            <a:ext cx="5664240" cy="4595760"/>
          </a:xfrm>
          <a:prstGeom prst="rect">
            <a:avLst/>
          </a:prstGeom>
          <a:noFill/>
          <a:ln w="0">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Rectangle 10"/>
          <p:cNvSpPr/>
          <p:nvPr/>
        </p:nvSpPr>
        <p:spPr>
          <a:xfrm>
            <a:off x="4013280" y="9709200"/>
            <a:ext cx="3063960" cy="504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36964C6B-330C-47AE-A545-B8CE13477B34}" type="slidenum">
              <a:rPr lang="pl-PL" sz="1300" b="0" strike="noStrike" spc="-1">
                <a:solidFill>
                  <a:srgbClr val="000000"/>
                </a:solidFill>
                <a:latin typeface="Times New Roman"/>
                <a:ea typeface="DejaVu Sans"/>
              </a:rPr>
              <a:t>10</a:t>
            </a:fld>
            <a:endParaRPr lang="pl-PL" sz="1300" b="0" strike="noStrike" spc="-1">
              <a:solidFill>
                <a:srgbClr val="000000"/>
              </a:solidFill>
              <a:latin typeface="Calibri"/>
            </a:endParaRPr>
          </a:p>
        </p:txBody>
      </p:sp>
      <p:sp>
        <p:nvSpPr>
          <p:cNvPr id="327" name="PlaceHolder 1"/>
          <p:cNvSpPr>
            <a:spLocks noGrp="1" noRot="1" noChangeAspect="1"/>
          </p:cNvSpPr>
          <p:nvPr>
            <p:ph type="sldImg"/>
          </p:nvPr>
        </p:nvSpPr>
        <p:spPr>
          <a:xfrm>
            <a:off x="987480" y="766800"/>
            <a:ext cx="5105520" cy="3828960"/>
          </a:xfrm>
          <a:prstGeom prst="rect">
            <a:avLst/>
          </a:prstGeom>
          <a:ln w="0">
            <a:noFill/>
          </a:ln>
        </p:spPr>
      </p:sp>
      <p:sp>
        <p:nvSpPr>
          <p:cNvPr id="328" name="pole tekstowe 327"/>
          <p:cNvSpPr txBox="1"/>
          <p:nvPr/>
        </p:nvSpPr>
        <p:spPr>
          <a:xfrm>
            <a:off x="708120" y="4856040"/>
            <a:ext cx="5664240" cy="4595760"/>
          </a:xfrm>
          <a:prstGeom prst="rect">
            <a:avLst/>
          </a:prstGeom>
          <a:noFill/>
          <a:ln w="0">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10"/>
          <p:cNvSpPr/>
          <p:nvPr/>
        </p:nvSpPr>
        <p:spPr>
          <a:xfrm>
            <a:off x="4013280" y="9709200"/>
            <a:ext cx="3063960" cy="504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0FB82E78-63AF-4BD0-8825-20E7D94C2E98}" type="slidenum">
              <a:rPr lang="pl-PL" sz="1300" b="0" strike="noStrike" spc="-1">
                <a:solidFill>
                  <a:srgbClr val="000000"/>
                </a:solidFill>
                <a:latin typeface="Times New Roman"/>
                <a:ea typeface="DejaVu Sans"/>
              </a:rPr>
              <a:t>11</a:t>
            </a:fld>
            <a:endParaRPr lang="pl-PL" sz="1300" b="0" strike="noStrike" spc="-1">
              <a:solidFill>
                <a:srgbClr val="000000"/>
              </a:solidFill>
              <a:latin typeface="Calibri"/>
            </a:endParaRPr>
          </a:p>
        </p:txBody>
      </p:sp>
      <p:sp>
        <p:nvSpPr>
          <p:cNvPr id="330" name="Text Box 1"/>
          <p:cNvSpPr/>
          <p:nvPr/>
        </p:nvSpPr>
        <p:spPr>
          <a:xfrm>
            <a:off x="4013280" y="9709200"/>
            <a:ext cx="3065400" cy="506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0C38869B-3C29-4433-97ED-14214C26991F}" type="slidenum">
              <a:rPr lang="pl-PL" sz="1300" b="0" strike="noStrike" spc="-1">
                <a:solidFill>
                  <a:srgbClr val="000000"/>
                </a:solidFill>
                <a:latin typeface="Times New Roman"/>
                <a:ea typeface="DejaVu Sans"/>
              </a:rPr>
              <a:t>11</a:t>
            </a:fld>
            <a:endParaRPr lang="pl-PL" sz="1300" b="0" strike="noStrike" spc="-1">
              <a:solidFill>
                <a:srgbClr val="000000"/>
              </a:solidFill>
              <a:latin typeface="Calibri"/>
            </a:endParaRPr>
          </a:p>
        </p:txBody>
      </p:sp>
      <p:sp>
        <p:nvSpPr>
          <p:cNvPr id="331" name="PlaceHolder 1"/>
          <p:cNvSpPr>
            <a:spLocks noGrp="1" noRot="1" noChangeAspect="1"/>
          </p:cNvSpPr>
          <p:nvPr>
            <p:ph type="sldImg"/>
          </p:nvPr>
        </p:nvSpPr>
        <p:spPr>
          <a:xfrm>
            <a:off x="1184400" y="982800"/>
            <a:ext cx="4716360" cy="3538440"/>
          </a:xfrm>
          <a:prstGeom prst="rect">
            <a:avLst/>
          </a:prstGeom>
          <a:ln w="0">
            <a:noFill/>
          </a:ln>
        </p:spPr>
      </p:sp>
      <p:sp>
        <p:nvSpPr>
          <p:cNvPr id="332" name="pole tekstowe 331"/>
          <p:cNvSpPr txBox="1"/>
          <p:nvPr/>
        </p:nvSpPr>
        <p:spPr>
          <a:xfrm>
            <a:off x="1096920" y="4863960"/>
            <a:ext cx="4897440" cy="3929040"/>
          </a:xfrm>
          <a:prstGeom prst="rect">
            <a:avLst/>
          </a:prstGeom>
          <a:noFill/>
          <a:ln w="0">
            <a:noFill/>
          </a:ln>
        </p:spPr>
        <p:txBody>
          <a:bodyPr lIns="99000" tIns="49320" rIns="99000" bIns="49320" anchor="ctr" anchorCtr="1">
            <a:noAutofit/>
          </a:bodyPr>
          <a:lstStyle/>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400" b="0" strike="noStrike" spc="-1">
                <a:solidFill>
                  <a:srgbClr val="FFFFFF"/>
                </a:solidFill>
                <a:highlight>
                  <a:srgbClr val="FFFFFF"/>
                </a:highlight>
                <a:latin typeface="Arial"/>
                <a:ea typeface="Arial"/>
              </a:rPr>
              <a:t>Ziemia posiada cienką warstwę atmosfery,  która oddziałuje z promieniowaniem słonecznym i emitowanym z powierzchni,  i która sama promieniuje w obszarze podczerwieni.</a:t>
            </a:r>
            <a:r>
              <a:rPr lang="pl-PL" sz="1400" b="0" strike="noStrike" spc="-1">
                <a:solidFill>
                  <a:srgbClr val="000000"/>
                </a:solidFill>
                <a:highlight>
                  <a:srgbClr val="FFFFFF"/>
                </a:highlight>
                <a:latin typeface="Arial"/>
                <a:ea typeface="Arial"/>
              </a:rPr>
              <a:t>.</a:t>
            </a:r>
            <a:endParaRPr lang="pl-PL" sz="14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1400" b="0" strike="noStrike" spc="-1">
              <a:solidFill>
                <a:srgbClr val="000000"/>
              </a:solidFill>
              <a:highlight>
                <a:srgbClr val="FFFFFF"/>
              </a:highlight>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Rectangle 10"/>
          <p:cNvSpPr/>
          <p:nvPr/>
        </p:nvSpPr>
        <p:spPr>
          <a:xfrm>
            <a:off x="4013280" y="9709200"/>
            <a:ext cx="3063960" cy="504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88875D3A-B136-4A40-AC2F-4F2A783CF102}" type="slidenum">
              <a:rPr lang="pl-PL" sz="1300" b="0" strike="noStrike" spc="-1">
                <a:solidFill>
                  <a:srgbClr val="000000"/>
                </a:solidFill>
                <a:latin typeface="Times New Roman"/>
                <a:ea typeface="DejaVu Sans"/>
              </a:rPr>
              <a:t>13</a:t>
            </a:fld>
            <a:endParaRPr lang="pl-PL" sz="1300" b="0" strike="noStrike" spc="-1">
              <a:solidFill>
                <a:srgbClr val="000000"/>
              </a:solidFill>
              <a:latin typeface="Calibri"/>
            </a:endParaRPr>
          </a:p>
        </p:txBody>
      </p:sp>
      <p:sp>
        <p:nvSpPr>
          <p:cNvPr id="334" name="Text Box 1"/>
          <p:cNvSpPr/>
          <p:nvPr/>
        </p:nvSpPr>
        <p:spPr>
          <a:xfrm>
            <a:off x="4013280" y="9709200"/>
            <a:ext cx="3065400" cy="506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9000" tIns="49320" rIns="99000" bIns="49320" anchor="b">
            <a:noAutofit/>
          </a:bodyPr>
          <a:lstStyle/>
          <a:p>
            <a:pPr algn="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B67580F7-E065-4DB5-87D3-8F9D16A44513}" type="slidenum">
              <a:rPr lang="pl-PL" sz="1300" b="0" strike="noStrike" spc="-1">
                <a:solidFill>
                  <a:srgbClr val="000000"/>
                </a:solidFill>
                <a:latin typeface="Times New Roman"/>
                <a:ea typeface="DejaVu Sans"/>
              </a:rPr>
              <a:t>13</a:t>
            </a:fld>
            <a:endParaRPr lang="pl-PL" sz="1300" b="0" strike="noStrike" spc="-1">
              <a:solidFill>
                <a:srgbClr val="000000"/>
              </a:solidFill>
              <a:latin typeface="Calibri"/>
            </a:endParaRPr>
          </a:p>
        </p:txBody>
      </p:sp>
      <p:sp>
        <p:nvSpPr>
          <p:cNvPr id="335" name="Text Box 2"/>
          <p:cNvSpPr/>
          <p:nvPr/>
        </p:nvSpPr>
        <p:spPr>
          <a:xfrm>
            <a:off x="1362240" y="1619280"/>
            <a:ext cx="4217760" cy="34434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cap="sq">
            <a:solidFill>
              <a:srgbClr val="000000"/>
            </a:solidFill>
            <a:miter/>
          </a:ln>
        </p:spPr>
        <p:style>
          <a:lnRef idx="0">
            <a:scrgbClr r="0" g="0" b="0"/>
          </a:lnRef>
          <a:fillRef idx="0">
            <a:scrgbClr r="0" g="0" b="0"/>
          </a:fillRef>
          <a:effectRef idx="0">
            <a:scrgbClr r="0" g="0" b="0"/>
          </a:effectRef>
          <a:fontRef idx="minor"/>
        </p:style>
      </p:sp>
      <p:sp>
        <p:nvSpPr>
          <p:cNvPr id="336" name="pole tekstowe 335"/>
          <p:cNvSpPr txBox="1"/>
          <p:nvPr/>
        </p:nvSpPr>
        <p:spPr>
          <a:xfrm>
            <a:off x="1096920" y="4863960"/>
            <a:ext cx="4897440" cy="3929040"/>
          </a:xfrm>
          <a:prstGeom prst="rect">
            <a:avLst/>
          </a:prstGeom>
          <a:noFill/>
          <a:ln w="0">
            <a:noFill/>
          </a:ln>
        </p:spPr>
        <p:txBody>
          <a:bodyPr lIns="99000" tIns="49320" rIns="99000" bIns="49320" anchor="ctr" anchorCtr="1">
            <a:noAutofit/>
          </a:bodyPr>
          <a:lstStyle/>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Arial"/>
                <a:ea typeface="Arial"/>
              </a:rPr>
              <a:t>Wróćmy do naszego widma transmisji atmosfery. </a:t>
            </a:r>
            <a:endParaRPr lang="pl-PL" sz="1600" b="0" strike="noStrike" spc="-1">
              <a:solidFill>
                <a:srgbClr val="000000"/>
              </a:solidFill>
              <a:highlight>
                <a:srgbClr val="FFFFFF"/>
              </a:highlight>
              <a:latin typeface="Times New Roman"/>
            </a:endParaRPr>
          </a:p>
          <a:p>
            <a:pPr>
              <a:lnSpc>
                <a:spcPct val="100000"/>
              </a:lnSpc>
              <a:spcBef>
                <a:spcPts val="524"/>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600" b="0" strike="noStrike" spc="-1">
                <a:solidFill>
                  <a:srgbClr val="000000"/>
                </a:solidFill>
                <a:highlight>
                  <a:srgbClr val="FFFFFF"/>
                </a:highlight>
                <a:latin typeface="Arial"/>
                <a:ea typeface="Arial"/>
              </a:rPr>
              <a:t>Popatrzmy teraz na wykres z prawej strony, gdzie mamy teoretyczne, wyidealizowane widma, jakie opisują emisję Ziemi, czyli </a:t>
            </a:r>
            <a:r>
              <a:rPr lang="pl-PL" sz="1600" b="1" strike="noStrike" spc="-1">
                <a:solidFill>
                  <a:srgbClr val="000000"/>
                </a:solidFill>
                <a:highlight>
                  <a:srgbClr val="FFFFFF"/>
                </a:highlight>
                <a:latin typeface="Arial"/>
                <a:ea typeface="Arial"/>
              </a:rPr>
              <a:t>widma ciał doskonale czarnych o temperaturach takich, jakie na Ziemi występują</a:t>
            </a:r>
            <a:r>
              <a:rPr lang="pl-PL" sz="1600" b="0" strike="noStrike" spc="-1">
                <a:solidFill>
                  <a:srgbClr val="000000"/>
                </a:solidFill>
                <a:highlight>
                  <a:srgbClr val="FFFFFF"/>
                </a:highlight>
                <a:latin typeface="Arial"/>
                <a:ea typeface="Arial"/>
              </a:rPr>
              <a:t>. To, co przedostaje się przez atmosferę, to tylko mała część takiego promieniowania, leżąca w zakresie tak zwanego </a:t>
            </a:r>
            <a:r>
              <a:rPr lang="pl-PL" sz="1600" b="1" strike="noStrike" spc="-1">
                <a:solidFill>
                  <a:srgbClr val="000000"/>
                </a:solidFill>
                <a:highlight>
                  <a:srgbClr val="FFFFFF"/>
                </a:highlight>
                <a:latin typeface="Arial"/>
                <a:ea typeface="Arial"/>
              </a:rPr>
              <a:t>okna atmosferycznego</a:t>
            </a:r>
            <a:r>
              <a:rPr lang="pl-PL" sz="1600" b="0" strike="noStrike" spc="-1">
                <a:solidFill>
                  <a:srgbClr val="000000"/>
                </a:solidFill>
                <a:highlight>
                  <a:srgbClr val="FFFFFF"/>
                </a:highlight>
                <a:latin typeface="Arial"/>
                <a:ea typeface="Arial"/>
              </a:rPr>
              <a:t>.</a:t>
            </a:r>
            <a:endParaRPr lang="pl-PL" sz="1600" b="0" strike="noStrike" spc="-1">
              <a:solidFill>
                <a:srgbClr val="000000"/>
              </a:solidFill>
              <a:highlight>
                <a:srgbClr val="FFFFFF"/>
              </a:highlight>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27" name="PlaceHolder 2"/>
          <p:cNvSpPr>
            <a:spLocks noGrp="1"/>
          </p:cNvSpPr>
          <p:nvPr>
            <p:ph/>
          </p:nvPr>
        </p:nvSpPr>
        <p:spPr>
          <a:xfrm>
            <a:off x="456840" y="1599840"/>
            <a:ext cx="821700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28" name="PlaceHolder 3"/>
          <p:cNvSpPr>
            <a:spLocks noGrp="1"/>
          </p:cNvSpPr>
          <p:nvPr>
            <p:ph/>
          </p:nvPr>
        </p:nvSpPr>
        <p:spPr>
          <a:xfrm>
            <a:off x="456840" y="4002840"/>
            <a:ext cx="821700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30" name="PlaceHolder 2"/>
          <p:cNvSpPr>
            <a:spLocks noGrp="1"/>
          </p:cNvSpPr>
          <p:nvPr>
            <p:ph/>
          </p:nvPr>
        </p:nvSpPr>
        <p:spPr>
          <a:xfrm>
            <a:off x="45684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31" name="PlaceHolder 3"/>
          <p:cNvSpPr>
            <a:spLocks noGrp="1"/>
          </p:cNvSpPr>
          <p:nvPr>
            <p:ph/>
          </p:nvPr>
        </p:nvSpPr>
        <p:spPr>
          <a:xfrm>
            <a:off x="466740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32" name="PlaceHolder 4"/>
          <p:cNvSpPr>
            <a:spLocks noGrp="1"/>
          </p:cNvSpPr>
          <p:nvPr>
            <p:ph/>
          </p:nvPr>
        </p:nvSpPr>
        <p:spPr>
          <a:xfrm>
            <a:off x="45684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33" name="PlaceHolder 5"/>
          <p:cNvSpPr>
            <a:spLocks noGrp="1"/>
          </p:cNvSpPr>
          <p:nvPr>
            <p:ph/>
          </p:nvPr>
        </p:nvSpPr>
        <p:spPr>
          <a:xfrm>
            <a:off x="466740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35" name="PlaceHolder 2"/>
          <p:cNvSpPr>
            <a:spLocks noGrp="1"/>
          </p:cNvSpPr>
          <p:nvPr>
            <p:ph/>
          </p:nvPr>
        </p:nvSpPr>
        <p:spPr>
          <a:xfrm>
            <a:off x="456840" y="1599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36" name="PlaceHolder 3"/>
          <p:cNvSpPr>
            <a:spLocks noGrp="1"/>
          </p:cNvSpPr>
          <p:nvPr>
            <p:ph/>
          </p:nvPr>
        </p:nvSpPr>
        <p:spPr>
          <a:xfrm>
            <a:off x="3235320" y="1599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37" name="PlaceHolder 4"/>
          <p:cNvSpPr>
            <a:spLocks noGrp="1"/>
          </p:cNvSpPr>
          <p:nvPr>
            <p:ph/>
          </p:nvPr>
        </p:nvSpPr>
        <p:spPr>
          <a:xfrm>
            <a:off x="6013440" y="1599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38" name="PlaceHolder 5"/>
          <p:cNvSpPr>
            <a:spLocks noGrp="1"/>
          </p:cNvSpPr>
          <p:nvPr>
            <p:ph/>
          </p:nvPr>
        </p:nvSpPr>
        <p:spPr>
          <a:xfrm>
            <a:off x="456840" y="4002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39" name="PlaceHolder 6"/>
          <p:cNvSpPr>
            <a:spLocks noGrp="1"/>
          </p:cNvSpPr>
          <p:nvPr>
            <p:ph/>
          </p:nvPr>
        </p:nvSpPr>
        <p:spPr>
          <a:xfrm>
            <a:off x="3235320" y="4002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40" name="PlaceHolder 7"/>
          <p:cNvSpPr>
            <a:spLocks noGrp="1"/>
          </p:cNvSpPr>
          <p:nvPr>
            <p:ph/>
          </p:nvPr>
        </p:nvSpPr>
        <p:spPr>
          <a:xfrm>
            <a:off x="6013440" y="4002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49" name="PlaceHolder 2"/>
          <p:cNvSpPr>
            <a:spLocks noGrp="1"/>
          </p:cNvSpPr>
          <p:nvPr>
            <p:ph type="subTitle"/>
          </p:nvPr>
        </p:nvSpPr>
        <p:spPr>
          <a:xfrm>
            <a:off x="456840" y="1599840"/>
            <a:ext cx="8217000" cy="4600440"/>
          </a:xfrm>
          <a:prstGeom prst="rect">
            <a:avLst/>
          </a:prstGeom>
          <a:noFill/>
          <a:ln w="0">
            <a:noFill/>
          </a:ln>
        </p:spPr>
        <p:txBody>
          <a:bodyPr lIns="0" tIns="0" rIns="0" bIns="0" anchor="ctr">
            <a:noAutofit/>
          </a:bodyPr>
          <a:lstStyle/>
          <a:p>
            <a:pPr marL="342720" indent="-342720" algn="ctr">
              <a:spcBef>
                <a:spcPts val="799"/>
              </a:spcBef>
              <a:tabLst>
                <a:tab pos="0" algn="l"/>
                <a:tab pos="106200" algn="l"/>
                <a:tab pos="555480" algn="l"/>
                <a:tab pos="1004760" algn="l"/>
                <a:tab pos="1454040" algn="l"/>
                <a:tab pos="1903320" algn="l"/>
                <a:tab pos="2352600" algn="l"/>
                <a:tab pos="2801880" algn="l"/>
                <a:tab pos="3251160" algn="l"/>
                <a:tab pos="3700440" algn="l"/>
                <a:tab pos="4149720" algn="l"/>
                <a:tab pos="4598640" algn="l"/>
                <a:tab pos="5047920" algn="l"/>
                <a:tab pos="5497200" algn="l"/>
                <a:tab pos="5946480" algn="l"/>
                <a:tab pos="6395760" algn="l"/>
                <a:tab pos="6845040" algn="l"/>
                <a:tab pos="7294320" algn="l"/>
                <a:tab pos="7743600" algn="l"/>
                <a:tab pos="8192880" algn="l"/>
                <a:tab pos="8642160" algn="l"/>
              </a:tabLst>
            </a:pPr>
            <a:endParaRPr lang="pl-PL" sz="32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51" name="PlaceHolder 2"/>
          <p:cNvSpPr>
            <a:spLocks noGrp="1"/>
          </p:cNvSpPr>
          <p:nvPr>
            <p:ph/>
          </p:nvPr>
        </p:nvSpPr>
        <p:spPr>
          <a:xfrm>
            <a:off x="456840" y="1599840"/>
            <a:ext cx="821700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53" name="PlaceHolder 2"/>
          <p:cNvSpPr>
            <a:spLocks noGrp="1"/>
          </p:cNvSpPr>
          <p:nvPr>
            <p:ph/>
          </p:nvPr>
        </p:nvSpPr>
        <p:spPr>
          <a:xfrm>
            <a:off x="45684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54" name="PlaceHolder 3"/>
          <p:cNvSpPr>
            <a:spLocks noGrp="1"/>
          </p:cNvSpPr>
          <p:nvPr>
            <p:ph/>
          </p:nvPr>
        </p:nvSpPr>
        <p:spPr>
          <a:xfrm>
            <a:off x="466740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456840" y="128520"/>
            <a:ext cx="8217000" cy="6646320"/>
          </a:xfrm>
          <a:prstGeom prst="rect">
            <a:avLst/>
          </a:prstGeom>
          <a:noFill/>
          <a:ln w="0">
            <a:noFill/>
          </a:ln>
        </p:spPr>
        <p:txBody>
          <a:bodyPr lIns="0" tIns="0" rIns="0" bIns="0" anchor="ctr">
            <a:noAutofit/>
          </a:bodyPr>
          <a:lstStyle/>
          <a:p>
            <a:pPr marL="342720" indent="-342720" algn="ctr">
              <a:spcBef>
                <a:spcPts val="799"/>
              </a:spcBef>
              <a:tabLst>
                <a:tab pos="0" algn="l"/>
                <a:tab pos="106200" algn="l"/>
                <a:tab pos="555480" algn="l"/>
                <a:tab pos="1004760" algn="l"/>
                <a:tab pos="1454040" algn="l"/>
                <a:tab pos="1903320" algn="l"/>
                <a:tab pos="2352600" algn="l"/>
                <a:tab pos="2801880" algn="l"/>
                <a:tab pos="3251160" algn="l"/>
                <a:tab pos="3700440" algn="l"/>
                <a:tab pos="4149720" algn="l"/>
                <a:tab pos="4598640" algn="l"/>
                <a:tab pos="5047920" algn="l"/>
                <a:tab pos="5497200" algn="l"/>
                <a:tab pos="5946480" algn="l"/>
                <a:tab pos="6395760" algn="l"/>
                <a:tab pos="6845040" algn="l"/>
                <a:tab pos="7294320" algn="l"/>
                <a:tab pos="7743600" algn="l"/>
                <a:tab pos="8192880" algn="l"/>
                <a:tab pos="8642160" algn="l"/>
              </a:tabLst>
            </a:pPr>
            <a:endParaRPr lang="pl-PL"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58" name="PlaceHolder 2"/>
          <p:cNvSpPr>
            <a:spLocks noGrp="1"/>
          </p:cNvSpPr>
          <p:nvPr>
            <p:ph/>
          </p:nvPr>
        </p:nvSpPr>
        <p:spPr>
          <a:xfrm>
            <a:off x="45684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59" name="PlaceHolder 3"/>
          <p:cNvSpPr>
            <a:spLocks noGrp="1"/>
          </p:cNvSpPr>
          <p:nvPr>
            <p:ph/>
          </p:nvPr>
        </p:nvSpPr>
        <p:spPr>
          <a:xfrm>
            <a:off x="466740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60" name="PlaceHolder 4"/>
          <p:cNvSpPr>
            <a:spLocks noGrp="1"/>
          </p:cNvSpPr>
          <p:nvPr>
            <p:ph/>
          </p:nvPr>
        </p:nvSpPr>
        <p:spPr>
          <a:xfrm>
            <a:off x="45684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6" name="PlaceHolder 2"/>
          <p:cNvSpPr>
            <a:spLocks noGrp="1"/>
          </p:cNvSpPr>
          <p:nvPr>
            <p:ph type="subTitle"/>
          </p:nvPr>
        </p:nvSpPr>
        <p:spPr>
          <a:xfrm>
            <a:off x="456840" y="1599840"/>
            <a:ext cx="8217000" cy="4600440"/>
          </a:xfrm>
          <a:prstGeom prst="rect">
            <a:avLst/>
          </a:prstGeom>
          <a:noFill/>
          <a:ln w="0">
            <a:noFill/>
          </a:ln>
        </p:spPr>
        <p:txBody>
          <a:bodyPr lIns="0" tIns="0" rIns="0" bIns="0" anchor="ctr">
            <a:noAutofit/>
          </a:bodyPr>
          <a:lstStyle/>
          <a:p>
            <a:pPr marL="342720" indent="-342720" algn="ctr">
              <a:spcBef>
                <a:spcPts val="799"/>
              </a:spcBef>
              <a:tabLst>
                <a:tab pos="0" algn="l"/>
                <a:tab pos="106200" algn="l"/>
                <a:tab pos="555480" algn="l"/>
                <a:tab pos="1004760" algn="l"/>
                <a:tab pos="1454040" algn="l"/>
                <a:tab pos="1903320" algn="l"/>
                <a:tab pos="2352600" algn="l"/>
                <a:tab pos="2801880" algn="l"/>
                <a:tab pos="3251160" algn="l"/>
                <a:tab pos="3700440" algn="l"/>
                <a:tab pos="4149720" algn="l"/>
                <a:tab pos="4598640" algn="l"/>
                <a:tab pos="5047920" algn="l"/>
                <a:tab pos="5497200" algn="l"/>
                <a:tab pos="5946480" algn="l"/>
                <a:tab pos="6395760" algn="l"/>
                <a:tab pos="6845040" algn="l"/>
                <a:tab pos="7294320" algn="l"/>
                <a:tab pos="7743600" algn="l"/>
                <a:tab pos="8192880" algn="l"/>
                <a:tab pos="8642160" algn="l"/>
              </a:tabLst>
            </a:pPr>
            <a:endParaRPr lang="pl-PL"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62" name="PlaceHolder 2"/>
          <p:cNvSpPr>
            <a:spLocks noGrp="1"/>
          </p:cNvSpPr>
          <p:nvPr>
            <p:ph/>
          </p:nvPr>
        </p:nvSpPr>
        <p:spPr>
          <a:xfrm>
            <a:off x="45684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63" name="PlaceHolder 3"/>
          <p:cNvSpPr>
            <a:spLocks noGrp="1"/>
          </p:cNvSpPr>
          <p:nvPr>
            <p:ph/>
          </p:nvPr>
        </p:nvSpPr>
        <p:spPr>
          <a:xfrm>
            <a:off x="466740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64" name="PlaceHolder 4"/>
          <p:cNvSpPr>
            <a:spLocks noGrp="1"/>
          </p:cNvSpPr>
          <p:nvPr>
            <p:ph/>
          </p:nvPr>
        </p:nvSpPr>
        <p:spPr>
          <a:xfrm>
            <a:off x="466740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66" name="PlaceHolder 2"/>
          <p:cNvSpPr>
            <a:spLocks noGrp="1"/>
          </p:cNvSpPr>
          <p:nvPr>
            <p:ph/>
          </p:nvPr>
        </p:nvSpPr>
        <p:spPr>
          <a:xfrm>
            <a:off x="45684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67" name="PlaceHolder 3"/>
          <p:cNvSpPr>
            <a:spLocks noGrp="1"/>
          </p:cNvSpPr>
          <p:nvPr>
            <p:ph/>
          </p:nvPr>
        </p:nvSpPr>
        <p:spPr>
          <a:xfrm>
            <a:off x="466740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68" name="PlaceHolder 4"/>
          <p:cNvSpPr>
            <a:spLocks noGrp="1"/>
          </p:cNvSpPr>
          <p:nvPr>
            <p:ph/>
          </p:nvPr>
        </p:nvSpPr>
        <p:spPr>
          <a:xfrm>
            <a:off x="456840" y="4002840"/>
            <a:ext cx="821700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70" name="PlaceHolder 2"/>
          <p:cNvSpPr>
            <a:spLocks noGrp="1"/>
          </p:cNvSpPr>
          <p:nvPr>
            <p:ph/>
          </p:nvPr>
        </p:nvSpPr>
        <p:spPr>
          <a:xfrm>
            <a:off x="456840" y="1599840"/>
            <a:ext cx="821700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71" name="PlaceHolder 3"/>
          <p:cNvSpPr>
            <a:spLocks noGrp="1"/>
          </p:cNvSpPr>
          <p:nvPr>
            <p:ph/>
          </p:nvPr>
        </p:nvSpPr>
        <p:spPr>
          <a:xfrm>
            <a:off x="456840" y="4002840"/>
            <a:ext cx="821700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73" name="PlaceHolder 2"/>
          <p:cNvSpPr>
            <a:spLocks noGrp="1"/>
          </p:cNvSpPr>
          <p:nvPr>
            <p:ph/>
          </p:nvPr>
        </p:nvSpPr>
        <p:spPr>
          <a:xfrm>
            <a:off x="45684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74" name="PlaceHolder 3"/>
          <p:cNvSpPr>
            <a:spLocks noGrp="1"/>
          </p:cNvSpPr>
          <p:nvPr>
            <p:ph/>
          </p:nvPr>
        </p:nvSpPr>
        <p:spPr>
          <a:xfrm>
            <a:off x="466740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75" name="PlaceHolder 4"/>
          <p:cNvSpPr>
            <a:spLocks noGrp="1"/>
          </p:cNvSpPr>
          <p:nvPr>
            <p:ph/>
          </p:nvPr>
        </p:nvSpPr>
        <p:spPr>
          <a:xfrm>
            <a:off x="45684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76" name="PlaceHolder 5"/>
          <p:cNvSpPr>
            <a:spLocks noGrp="1"/>
          </p:cNvSpPr>
          <p:nvPr>
            <p:ph/>
          </p:nvPr>
        </p:nvSpPr>
        <p:spPr>
          <a:xfrm>
            <a:off x="466740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78" name="PlaceHolder 2"/>
          <p:cNvSpPr>
            <a:spLocks noGrp="1"/>
          </p:cNvSpPr>
          <p:nvPr>
            <p:ph/>
          </p:nvPr>
        </p:nvSpPr>
        <p:spPr>
          <a:xfrm>
            <a:off x="456840" y="1599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79" name="PlaceHolder 3"/>
          <p:cNvSpPr>
            <a:spLocks noGrp="1"/>
          </p:cNvSpPr>
          <p:nvPr>
            <p:ph/>
          </p:nvPr>
        </p:nvSpPr>
        <p:spPr>
          <a:xfrm>
            <a:off x="3235320" y="1599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80" name="PlaceHolder 4"/>
          <p:cNvSpPr>
            <a:spLocks noGrp="1"/>
          </p:cNvSpPr>
          <p:nvPr>
            <p:ph/>
          </p:nvPr>
        </p:nvSpPr>
        <p:spPr>
          <a:xfrm>
            <a:off x="6013440" y="1599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81" name="PlaceHolder 5"/>
          <p:cNvSpPr>
            <a:spLocks noGrp="1"/>
          </p:cNvSpPr>
          <p:nvPr>
            <p:ph/>
          </p:nvPr>
        </p:nvSpPr>
        <p:spPr>
          <a:xfrm>
            <a:off x="456840" y="4002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82" name="PlaceHolder 6"/>
          <p:cNvSpPr>
            <a:spLocks noGrp="1"/>
          </p:cNvSpPr>
          <p:nvPr>
            <p:ph/>
          </p:nvPr>
        </p:nvSpPr>
        <p:spPr>
          <a:xfrm>
            <a:off x="3235320" y="4002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83" name="PlaceHolder 7"/>
          <p:cNvSpPr>
            <a:spLocks noGrp="1"/>
          </p:cNvSpPr>
          <p:nvPr>
            <p:ph/>
          </p:nvPr>
        </p:nvSpPr>
        <p:spPr>
          <a:xfrm>
            <a:off x="6013440" y="4002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92" name="PlaceHolder 2"/>
          <p:cNvSpPr>
            <a:spLocks noGrp="1"/>
          </p:cNvSpPr>
          <p:nvPr>
            <p:ph type="subTitle"/>
          </p:nvPr>
        </p:nvSpPr>
        <p:spPr>
          <a:xfrm>
            <a:off x="456840" y="1599840"/>
            <a:ext cx="8217000" cy="4600440"/>
          </a:xfrm>
          <a:prstGeom prst="rect">
            <a:avLst/>
          </a:prstGeom>
          <a:noFill/>
          <a:ln w="0">
            <a:noFill/>
          </a:ln>
        </p:spPr>
        <p:txBody>
          <a:bodyPr lIns="0" tIns="0" rIns="0" bIns="0" anchor="ctr">
            <a:noAutofit/>
          </a:bodyPr>
          <a:lstStyle/>
          <a:p>
            <a:pPr marL="342720" indent="-342720" algn="ctr">
              <a:spcBef>
                <a:spcPts val="799"/>
              </a:spcBef>
              <a:tabLst>
                <a:tab pos="0" algn="l"/>
                <a:tab pos="106200" algn="l"/>
                <a:tab pos="555480" algn="l"/>
                <a:tab pos="1004760" algn="l"/>
                <a:tab pos="1454040" algn="l"/>
                <a:tab pos="1903320" algn="l"/>
                <a:tab pos="2352600" algn="l"/>
                <a:tab pos="2801880" algn="l"/>
                <a:tab pos="3251160" algn="l"/>
                <a:tab pos="3700440" algn="l"/>
                <a:tab pos="4149720" algn="l"/>
                <a:tab pos="4598640" algn="l"/>
                <a:tab pos="5047920" algn="l"/>
                <a:tab pos="5497200" algn="l"/>
                <a:tab pos="5946480" algn="l"/>
                <a:tab pos="6395760" algn="l"/>
                <a:tab pos="6845040" algn="l"/>
                <a:tab pos="7294320" algn="l"/>
                <a:tab pos="7743600" algn="l"/>
                <a:tab pos="8192880" algn="l"/>
                <a:tab pos="8642160" algn="l"/>
              </a:tabLst>
            </a:pPr>
            <a:endParaRPr lang="pl-PL" sz="3200" b="0" strike="noStrike" spc="-1">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94" name="PlaceHolder 2"/>
          <p:cNvSpPr>
            <a:spLocks noGrp="1"/>
          </p:cNvSpPr>
          <p:nvPr>
            <p:ph/>
          </p:nvPr>
        </p:nvSpPr>
        <p:spPr>
          <a:xfrm>
            <a:off x="456840" y="1599840"/>
            <a:ext cx="821700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96" name="PlaceHolder 2"/>
          <p:cNvSpPr>
            <a:spLocks noGrp="1"/>
          </p:cNvSpPr>
          <p:nvPr>
            <p:ph/>
          </p:nvPr>
        </p:nvSpPr>
        <p:spPr>
          <a:xfrm>
            <a:off x="45684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97" name="PlaceHolder 3"/>
          <p:cNvSpPr>
            <a:spLocks noGrp="1"/>
          </p:cNvSpPr>
          <p:nvPr>
            <p:ph/>
          </p:nvPr>
        </p:nvSpPr>
        <p:spPr>
          <a:xfrm>
            <a:off x="466740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8" name="PlaceHolder 2"/>
          <p:cNvSpPr>
            <a:spLocks noGrp="1"/>
          </p:cNvSpPr>
          <p:nvPr>
            <p:ph/>
          </p:nvPr>
        </p:nvSpPr>
        <p:spPr>
          <a:xfrm>
            <a:off x="456840" y="1599840"/>
            <a:ext cx="821700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456840" y="128520"/>
            <a:ext cx="8217000" cy="6646320"/>
          </a:xfrm>
          <a:prstGeom prst="rect">
            <a:avLst/>
          </a:prstGeom>
          <a:noFill/>
          <a:ln w="0">
            <a:noFill/>
          </a:ln>
        </p:spPr>
        <p:txBody>
          <a:bodyPr lIns="0" tIns="0" rIns="0" bIns="0" anchor="ctr">
            <a:noAutofit/>
          </a:bodyPr>
          <a:lstStyle/>
          <a:p>
            <a:pPr marL="342720" indent="-342720" algn="ctr">
              <a:spcBef>
                <a:spcPts val="799"/>
              </a:spcBef>
              <a:tabLst>
                <a:tab pos="0" algn="l"/>
                <a:tab pos="106200" algn="l"/>
                <a:tab pos="555480" algn="l"/>
                <a:tab pos="1004760" algn="l"/>
                <a:tab pos="1454040" algn="l"/>
                <a:tab pos="1903320" algn="l"/>
                <a:tab pos="2352600" algn="l"/>
                <a:tab pos="2801880" algn="l"/>
                <a:tab pos="3251160" algn="l"/>
                <a:tab pos="3700440" algn="l"/>
                <a:tab pos="4149720" algn="l"/>
                <a:tab pos="4598640" algn="l"/>
                <a:tab pos="5047920" algn="l"/>
                <a:tab pos="5497200" algn="l"/>
                <a:tab pos="5946480" algn="l"/>
                <a:tab pos="6395760" algn="l"/>
                <a:tab pos="6845040" algn="l"/>
                <a:tab pos="7294320" algn="l"/>
                <a:tab pos="7743600" algn="l"/>
                <a:tab pos="8192880" algn="l"/>
                <a:tab pos="8642160" algn="l"/>
              </a:tabLst>
            </a:pPr>
            <a:endParaRPr lang="pl-PL" sz="3200" b="0" strike="noStrike" spc="-1">
              <a:solidFill>
                <a:srgbClr val="000000"/>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101" name="PlaceHolder 2"/>
          <p:cNvSpPr>
            <a:spLocks noGrp="1"/>
          </p:cNvSpPr>
          <p:nvPr>
            <p:ph/>
          </p:nvPr>
        </p:nvSpPr>
        <p:spPr>
          <a:xfrm>
            <a:off x="45684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02" name="PlaceHolder 3"/>
          <p:cNvSpPr>
            <a:spLocks noGrp="1"/>
          </p:cNvSpPr>
          <p:nvPr>
            <p:ph/>
          </p:nvPr>
        </p:nvSpPr>
        <p:spPr>
          <a:xfrm>
            <a:off x="466740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03" name="PlaceHolder 4"/>
          <p:cNvSpPr>
            <a:spLocks noGrp="1"/>
          </p:cNvSpPr>
          <p:nvPr>
            <p:ph/>
          </p:nvPr>
        </p:nvSpPr>
        <p:spPr>
          <a:xfrm>
            <a:off x="45684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105" name="PlaceHolder 2"/>
          <p:cNvSpPr>
            <a:spLocks noGrp="1"/>
          </p:cNvSpPr>
          <p:nvPr>
            <p:ph/>
          </p:nvPr>
        </p:nvSpPr>
        <p:spPr>
          <a:xfrm>
            <a:off x="45684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06" name="PlaceHolder 3"/>
          <p:cNvSpPr>
            <a:spLocks noGrp="1"/>
          </p:cNvSpPr>
          <p:nvPr>
            <p:ph/>
          </p:nvPr>
        </p:nvSpPr>
        <p:spPr>
          <a:xfrm>
            <a:off x="466740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07" name="PlaceHolder 4"/>
          <p:cNvSpPr>
            <a:spLocks noGrp="1"/>
          </p:cNvSpPr>
          <p:nvPr>
            <p:ph/>
          </p:nvPr>
        </p:nvSpPr>
        <p:spPr>
          <a:xfrm>
            <a:off x="466740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109" name="PlaceHolder 2"/>
          <p:cNvSpPr>
            <a:spLocks noGrp="1"/>
          </p:cNvSpPr>
          <p:nvPr>
            <p:ph/>
          </p:nvPr>
        </p:nvSpPr>
        <p:spPr>
          <a:xfrm>
            <a:off x="45684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10" name="PlaceHolder 3"/>
          <p:cNvSpPr>
            <a:spLocks noGrp="1"/>
          </p:cNvSpPr>
          <p:nvPr>
            <p:ph/>
          </p:nvPr>
        </p:nvSpPr>
        <p:spPr>
          <a:xfrm>
            <a:off x="466740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11" name="PlaceHolder 4"/>
          <p:cNvSpPr>
            <a:spLocks noGrp="1"/>
          </p:cNvSpPr>
          <p:nvPr>
            <p:ph/>
          </p:nvPr>
        </p:nvSpPr>
        <p:spPr>
          <a:xfrm>
            <a:off x="456840" y="4002840"/>
            <a:ext cx="821700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113" name="PlaceHolder 2"/>
          <p:cNvSpPr>
            <a:spLocks noGrp="1"/>
          </p:cNvSpPr>
          <p:nvPr>
            <p:ph/>
          </p:nvPr>
        </p:nvSpPr>
        <p:spPr>
          <a:xfrm>
            <a:off x="456840" y="1599840"/>
            <a:ext cx="821700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14" name="PlaceHolder 3"/>
          <p:cNvSpPr>
            <a:spLocks noGrp="1"/>
          </p:cNvSpPr>
          <p:nvPr>
            <p:ph/>
          </p:nvPr>
        </p:nvSpPr>
        <p:spPr>
          <a:xfrm>
            <a:off x="456840" y="4002840"/>
            <a:ext cx="821700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116" name="PlaceHolder 2"/>
          <p:cNvSpPr>
            <a:spLocks noGrp="1"/>
          </p:cNvSpPr>
          <p:nvPr>
            <p:ph/>
          </p:nvPr>
        </p:nvSpPr>
        <p:spPr>
          <a:xfrm>
            <a:off x="45684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17" name="PlaceHolder 3"/>
          <p:cNvSpPr>
            <a:spLocks noGrp="1"/>
          </p:cNvSpPr>
          <p:nvPr>
            <p:ph/>
          </p:nvPr>
        </p:nvSpPr>
        <p:spPr>
          <a:xfrm>
            <a:off x="466740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18" name="PlaceHolder 4"/>
          <p:cNvSpPr>
            <a:spLocks noGrp="1"/>
          </p:cNvSpPr>
          <p:nvPr>
            <p:ph/>
          </p:nvPr>
        </p:nvSpPr>
        <p:spPr>
          <a:xfrm>
            <a:off x="45684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19" name="PlaceHolder 5"/>
          <p:cNvSpPr>
            <a:spLocks noGrp="1"/>
          </p:cNvSpPr>
          <p:nvPr>
            <p:ph/>
          </p:nvPr>
        </p:nvSpPr>
        <p:spPr>
          <a:xfrm>
            <a:off x="466740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121" name="PlaceHolder 2"/>
          <p:cNvSpPr>
            <a:spLocks noGrp="1"/>
          </p:cNvSpPr>
          <p:nvPr>
            <p:ph/>
          </p:nvPr>
        </p:nvSpPr>
        <p:spPr>
          <a:xfrm>
            <a:off x="456840" y="1599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22" name="PlaceHolder 3"/>
          <p:cNvSpPr>
            <a:spLocks noGrp="1"/>
          </p:cNvSpPr>
          <p:nvPr>
            <p:ph/>
          </p:nvPr>
        </p:nvSpPr>
        <p:spPr>
          <a:xfrm>
            <a:off x="3235320" y="1599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23" name="PlaceHolder 4"/>
          <p:cNvSpPr>
            <a:spLocks noGrp="1"/>
          </p:cNvSpPr>
          <p:nvPr>
            <p:ph/>
          </p:nvPr>
        </p:nvSpPr>
        <p:spPr>
          <a:xfrm>
            <a:off x="6013440" y="1599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24" name="PlaceHolder 5"/>
          <p:cNvSpPr>
            <a:spLocks noGrp="1"/>
          </p:cNvSpPr>
          <p:nvPr>
            <p:ph/>
          </p:nvPr>
        </p:nvSpPr>
        <p:spPr>
          <a:xfrm>
            <a:off x="456840" y="4002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25" name="PlaceHolder 6"/>
          <p:cNvSpPr>
            <a:spLocks noGrp="1"/>
          </p:cNvSpPr>
          <p:nvPr>
            <p:ph/>
          </p:nvPr>
        </p:nvSpPr>
        <p:spPr>
          <a:xfrm>
            <a:off x="3235320" y="4002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26" name="PlaceHolder 7"/>
          <p:cNvSpPr>
            <a:spLocks noGrp="1"/>
          </p:cNvSpPr>
          <p:nvPr>
            <p:ph/>
          </p:nvPr>
        </p:nvSpPr>
        <p:spPr>
          <a:xfrm>
            <a:off x="6013440" y="4002840"/>
            <a:ext cx="264564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10" name="PlaceHolder 2"/>
          <p:cNvSpPr>
            <a:spLocks noGrp="1"/>
          </p:cNvSpPr>
          <p:nvPr>
            <p:ph/>
          </p:nvPr>
        </p:nvSpPr>
        <p:spPr>
          <a:xfrm>
            <a:off x="45684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1" name="PlaceHolder 3"/>
          <p:cNvSpPr>
            <a:spLocks noGrp="1"/>
          </p:cNvSpPr>
          <p:nvPr>
            <p:ph/>
          </p:nvPr>
        </p:nvSpPr>
        <p:spPr>
          <a:xfrm>
            <a:off x="466740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6840" y="128520"/>
            <a:ext cx="8217000" cy="6646320"/>
          </a:xfrm>
          <a:prstGeom prst="rect">
            <a:avLst/>
          </a:prstGeom>
          <a:noFill/>
          <a:ln w="0">
            <a:noFill/>
          </a:ln>
        </p:spPr>
        <p:txBody>
          <a:bodyPr lIns="0" tIns="0" rIns="0" bIns="0" anchor="ctr">
            <a:noAutofit/>
          </a:bodyPr>
          <a:lstStyle/>
          <a:p>
            <a:pPr marL="342720" indent="-342720" algn="ctr">
              <a:spcBef>
                <a:spcPts val="799"/>
              </a:spcBef>
              <a:tabLst>
                <a:tab pos="0" algn="l"/>
                <a:tab pos="106200" algn="l"/>
                <a:tab pos="555480" algn="l"/>
                <a:tab pos="1004760" algn="l"/>
                <a:tab pos="1454040" algn="l"/>
                <a:tab pos="1903320" algn="l"/>
                <a:tab pos="2352600" algn="l"/>
                <a:tab pos="2801880" algn="l"/>
                <a:tab pos="3251160" algn="l"/>
                <a:tab pos="3700440" algn="l"/>
                <a:tab pos="4149720" algn="l"/>
                <a:tab pos="4598640" algn="l"/>
                <a:tab pos="5047920" algn="l"/>
                <a:tab pos="5497200" algn="l"/>
                <a:tab pos="5946480" algn="l"/>
                <a:tab pos="6395760" algn="l"/>
                <a:tab pos="6845040" algn="l"/>
                <a:tab pos="7294320" algn="l"/>
                <a:tab pos="7743600" algn="l"/>
                <a:tab pos="8192880" algn="l"/>
                <a:tab pos="8642160" algn="l"/>
              </a:tabLst>
            </a:pPr>
            <a:endParaRPr lang="pl-PL"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15" name="PlaceHolder 2"/>
          <p:cNvSpPr>
            <a:spLocks noGrp="1"/>
          </p:cNvSpPr>
          <p:nvPr>
            <p:ph/>
          </p:nvPr>
        </p:nvSpPr>
        <p:spPr>
          <a:xfrm>
            <a:off x="45684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6" name="PlaceHolder 3"/>
          <p:cNvSpPr>
            <a:spLocks noGrp="1"/>
          </p:cNvSpPr>
          <p:nvPr>
            <p:ph/>
          </p:nvPr>
        </p:nvSpPr>
        <p:spPr>
          <a:xfrm>
            <a:off x="466740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17" name="PlaceHolder 4"/>
          <p:cNvSpPr>
            <a:spLocks noGrp="1"/>
          </p:cNvSpPr>
          <p:nvPr>
            <p:ph/>
          </p:nvPr>
        </p:nvSpPr>
        <p:spPr>
          <a:xfrm>
            <a:off x="45684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19" name="PlaceHolder 2"/>
          <p:cNvSpPr>
            <a:spLocks noGrp="1"/>
          </p:cNvSpPr>
          <p:nvPr>
            <p:ph/>
          </p:nvPr>
        </p:nvSpPr>
        <p:spPr>
          <a:xfrm>
            <a:off x="456840" y="1599840"/>
            <a:ext cx="4009680" cy="460044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20" name="PlaceHolder 3"/>
          <p:cNvSpPr>
            <a:spLocks noGrp="1"/>
          </p:cNvSpPr>
          <p:nvPr>
            <p:ph/>
          </p:nvPr>
        </p:nvSpPr>
        <p:spPr>
          <a:xfrm>
            <a:off x="466740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21" name="PlaceHolder 4"/>
          <p:cNvSpPr>
            <a:spLocks noGrp="1"/>
          </p:cNvSpPr>
          <p:nvPr>
            <p:ph/>
          </p:nvPr>
        </p:nvSpPr>
        <p:spPr>
          <a:xfrm>
            <a:off x="4667400" y="4002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4400" b="0" strike="noStrike" spc="-1">
              <a:solidFill>
                <a:srgbClr val="000000"/>
              </a:solidFill>
              <a:latin typeface="Arial"/>
            </a:endParaRPr>
          </a:p>
        </p:txBody>
      </p:sp>
      <p:sp>
        <p:nvSpPr>
          <p:cNvPr id="23" name="PlaceHolder 2"/>
          <p:cNvSpPr>
            <a:spLocks noGrp="1"/>
          </p:cNvSpPr>
          <p:nvPr>
            <p:ph/>
          </p:nvPr>
        </p:nvSpPr>
        <p:spPr>
          <a:xfrm>
            <a:off x="45684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24" name="PlaceHolder 3"/>
          <p:cNvSpPr>
            <a:spLocks noGrp="1"/>
          </p:cNvSpPr>
          <p:nvPr>
            <p:ph/>
          </p:nvPr>
        </p:nvSpPr>
        <p:spPr>
          <a:xfrm>
            <a:off x="4667400" y="1599840"/>
            <a:ext cx="400968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
        <p:nvSpPr>
          <p:cNvPr id="25" name="PlaceHolder 4"/>
          <p:cNvSpPr>
            <a:spLocks noGrp="1"/>
          </p:cNvSpPr>
          <p:nvPr>
            <p:ph/>
          </p:nvPr>
        </p:nvSpPr>
        <p:spPr>
          <a:xfrm>
            <a:off x="456840" y="4002840"/>
            <a:ext cx="8217000" cy="2194200"/>
          </a:xfrm>
          <a:prstGeom prst="rect">
            <a:avLst/>
          </a:prstGeom>
          <a:noFill/>
          <a:ln w="0">
            <a:noFill/>
          </a:ln>
        </p:spPr>
        <p:txBody>
          <a:bodyPr lIns="90000" tIns="46800" rIns="90000" bIns="46800" anchor="t">
            <a:normAutofit/>
          </a:bodyPr>
          <a:lstStyle/>
          <a:p>
            <a:endParaRPr lang="pl-PL"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6840" y="128520"/>
            <a:ext cx="8217000" cy="143352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4400" b="0" strike="noStrike" spc="-1">
                <a:solidFill>
                  <a:srgbClr val="000000"/>
                </a:solidFill>
                <a:latin typeface="Arial"/>
              </a:rPr>
              <a:t>Kliknij, aby edytować format tekstu tytułu</a:t>
            </a:r>
          </a:p>
        </p:txBody>
      </p:sp>
      <p:sp>
        <p:nvSpPr>
          <p:cNvPr id="6" name="PlaceHolder 2"/>
          <p:cNvSpPr>
            <a:spLocks noGrp="1"/>
          </p:cNvSpPr>
          <p:nvPr>
            <p:ph type="body"/>
          </p:nvPr>
        </p:nvSpPr>
        <p:spPr>
          <a:xfrm>
            <a:off x="456840" y="1599840"/>
            <a:ext cx="8217000" cy="4600440"/>
          </a:xfrm>
          <a:prstGeom prst="rect">
            <a:avLst/>
          </a:prstGeom>
          <a:noFill/>
          <a:ln w="0">
            <a:noFill/>
          </a:ln>
        </p:spPr>
        <p:txBody>
          <a:bodyPr lIns="90000" tIns="46800" rIns="90000" bIns="46800" anchor="t">
            <a:normAutofit/>
          </a:bodyPr>
          <a:lstStyle/>
          <a:p>
            <a:pPr marL="342720" indent="-342720">
              <a:spcBef>
                <a:spcPts val="799"/>
              </a:spcBef>
              <a:tabLst>
                <a:tab pos="0" algn="l"/>
                <a:tab pos="106200" algn="l"/>
                <a:tab pos="555480" algn="l"/>
                <a:tab pos="1004760" algn="l"/>
                <a:tab pos="1454040" algn="l"/>
                <a:tab pos="1903320" algn="l"/>
                <a:tab pos="2352600" algn="l"/>
                <a:tab pos="2801880" algn="l"/>
                <a:tab pos="3251160" algn="l"/>
                <a:tab pos="3700440" algn="l"/>
                <a:tab pos="4149720" algn="l"/>
                <a:tab pos="4598640" algn="l"/>
                <a:tab pos="5047920" algn="l"/>
                <a:tab pos="5497200" algn="l"/>
                <a:tab pos="5946480" algn="l"/>
                <a:tab pos="6395760" algn="l"/>
                <a:tab pos="6845040" algn="l"/>
                <a:tab pos="7294320" algn="l"/>
                <a:tab pos="7743600" algn="l"/>
                <a:tab pos="8192880" algn="l"/>
                <a:tab pos="8642160" algn="l"/>
              </a:tabLst>
            </a:pPr>
            <a:r>
              <a:rPr lang="pl-PL" sz="3200" b="0" strike="noStrike" spc="-1">
                <a:solidFill>
                  <a:srgbClr val="000000"/>
                </a:solidFill>
                <a:latin typeface="Arial"/>
              </a:rPr>
              <a:t>Kliknij, aby edytować format tekstu konspektu</a:t>
            </a:r>
          </a:p>
          <a:p>
            <a:pPr marL="742680" lvl="1" indent="-285480">
              <a:spcBef>
                <a:spcPts val="697"/>
              </a:spcBef>
              <a:buClr>
                <a:srgbClr val="000000"/>
              </a:buClr>
              <a:buFont typeface="Times New Roman"/>
              <a:buChar char="–"/>
              <a:tabLst>
                <a:tab pos="0" algn="l"/>
                <a:tab pos="155520" algn="l"/>
                <a:tab pos="604800" algn="l"/>
                <a:tab pos="1054080" algn="l"/>
                <a:tab pos="1503360" algn="l"/>
                <a:tab pos="1952280" algn="l"/>
                <a:tab pos="2401560" algn="l"/>
                <a:tab pos="2850840" algn="l"/>
                <a:tab pos="3300120" algn="l"/>
                <a:tab pos="3749400" algn="l"/>
                <a:tab pos="4198680" algn="l"/>
                <a:tab pos="4647960" algn="l"/>
                <a:tab pos="5097240" algn="l"/>
                <a:tab pos="5546520" algn="l"/>
                <a:tab pos="5995800" algn="l"/>
                <a:tab pos="6445080" algn="l"/>
                <a:tab pos="6894360" algn="l"/>
                <a:tab pos="7343640" algn="l"/>
                <a:tab pos="7792920" algn="l"/>
                <a:tab pos="8242200" algn="l"/>
                <a:tab pos="8691480" algn="l"/>
              </a:tabLst>
            </a:pPr>
            <a:r>
              <a:rPr lang="pl-PL" sz="2800" b="0" strike="noStrike" spc="-1">
                <a:solidFill>
                  <a:srgbClr val="000000"/>
                </a:solidFill>
                <a:latin typeface="Arial"/>
              </a:rPr>
              <a:t>Drugi poziom konspektu</a:t>
            </a:r>
          </a:p>
          <a:p>
            <a:pPr marL="1143000" lvl="2" indent="-228600">
              <a:spcBef>
                <a:spcPts val="598"/>
              </a:spcBef>
              <a:buClr>
                <a:srgbClr val="000000"/>
              </a:buClr>
              <a:buFont typeface="Times New Roman"/>
              <a:buChar char="•"/>
              <a:tabLst>
                <a:tab pos="0" algn="l"/>
                <a:tab pos="204480" algn="l"/>
                <a:tab pos="653760" algn="l"/>
                <a:tab pos="1103040" algn="l"/>
                <a:tab pos="1552320" algn="l"/>
                <a:tab pos="2001600" algn="l"/>
                <a:tab pos="2450880" algn="l"/>
                <a:tab pos="2900160" algn="l"/>
                <a:tab pos="3349440" algn="l"/>
                <a:tab pos="3798720" algn="l"/>
                <a:tab pos="4248000" algn="l"/>
                <a:tab pos="4697280" algn="l"/>
                <a:tab pos="5146560" algn="l"/>
                <a:tab pos="5595840" algn="l"/>
                <a:tab pos="6045120" algn="l"/>
                <a:tab pos="6494400" algn="l"/>
                <a:tab pos="6943680" algn="l"/>
                <a:tab pos="7392960" algn="l"/>
                <a:tab pos="7842240" algn="l"/>
                <a:tab pos="8291160" algn="l"/>
                <a:tab pos="8740440" algn="l"/>
              </a:tabLst>
            </a:pPr>
            <a:r>
              <a:rPr lang="pl-PL" sz="2400" b="0" strike="noStrike" spc="-1">
                <a:solidFill>
                  <a:srgbClr val="000000"/>
                </a:solidFill>
                <a:latin typeface="Arial"/>
              </a:rPr>
              <a:t>Trzeci poziom konspektu</a:t>
            </a:r>
          </a:p>
          <a:p>
            <a:pPr marL="1600200" lvl="3" indent="-228600">
              <a:spcBef>
                <a:spcPts val="499"/>
              </a:spcBef>
              <a:buClr>
                <a:srgbClr val="000000"/>
              </a:buClr>
              <a:buFont typeface="Times New Roman"/>
              <a:buChar char="–"/>
              <a:tabLst>
                <a:tab pos="0" algn="l"/>
                <a:tab pos="196560" algn="l"/>
                <a:tab pos="645840" algn="l"/>
                <a:tab pos="1095120" algn="l"/>
                <a:tab pos="1544400" algn="l"/>
                <a:tab pos="1993680" algn="l"/>
                <a:tab pos="2442960" algn="l"/>
                <a:tab pos="2892240" algn="l"/>
                <a:tab pos="3341520" algn="l"/>
                <a:tab pos="3790800" algn="l"/>
                <a:tab pos="4240080" algn="l"/>
                <a:tab pos="4689360" algn="l"/>
                <a:tab pos="5138640" algn="l"/>
                <a:tab pos="5587920" algn="l"/>
                <a:tab pos="6037200" algn="l"/>
                <a:tab pos="6486480" algn="l"/>
                <a:tab pos="6935760" algn="l"/>
                <a:tab pos="7385040" algn="l"/>
                <a:tab pos="7833960" algn="l"/>
                <a:tab pos="8283240" algn="l"/>
                <a:tab pos="8732520" algn="l"/>
              </a:tabLst>
            </a:pPr>
            <a:r>
              <a:rPr lang="pl-PL" sz="2000" b="0" strike="noStrike" spc="-1">
                <a:solidFill>
                  <a:srgbClr val="000000"/>
                </a:solidFill>
                <a:latin typeface="Arial"/>
              </a:rPr>
              <a:t>Czwarty poziom konspektu</a:t>
            </a:r>
          </a:p>
          <a:p>
            <a:pPr marL="2057400" lvl="4" indent="-228600">
              <a:spcBef>
                <a:spcPts val="499"/>
              </a:spcBef>
              <a:buClr>
                <a:srgbClr val="000000"/>
              </a:buClr>
              <a:buFont typeface="Times New Roman"/>
              <a:buChar char="»"/>
              <a:tabLst>
                <a:tab pos="0" algn="l"/>
                <a:tab pos="188640" algn="l"/>
                <a:tab pos="637920" algn="l"/>
                <a:tab pos="1087200" algn="l"/>
                <a:tab pos="1536480" algn="l"/>
                <a:tab pos="1985760" algn="l"/>
                <a:tab pos="2435040" algn="l"/>
                <a:tab pos="2884320" algn="l"/>
                <a:tab pos="3333600" algn="l"/>
                <a:tab pos="3782880" algn="l"/>
                <a:tab pos="4232160" algn="l"/>
                <a:tab pos="4681440" algn="l"/>
                <a:tab pos="5130720" algn="l"/>
                <a:tab pos="5580000" algn="l"/>
                <a:tab pos="6029280" algn="l"/>
                <a:tab pos="6478560" algn="l"/>
                <a:tab pos="6927840" algn="l"/>
                <a:tab pos="7376760" algn="l"/>
                <a:tab pos="7826040" algn="l"/>
                <a:tab pos="8275320" algn="l"/>
                <a:tab pos="8724600" algn="l"/>
              </a:tabLst>
            </a:pPr>
            <a:r>
              <a:rPr lang="pl-PL" sz="2000" b="0" strike="noStrike" spc="-1">
                <a:solidFill>
                  <a:srgbClr val="000000"/>
                </a:solidFill>
                <a:latin typeface="Arial"/>
              </a:rPr>
              <a:t>Piąty poziom konspektu</a:t>
            </a:r>
          </a:p>
          <a:p>
            <a:pPr marL="2057400" lvl="5" indent="-228600">
              <a:spcBef>
                <a:spcPts val="499"/>
              </a:spcBef>
              <a:buClr>
                <a:srgbClr val="000000"/>
              </a:buClr>
              <a:buFont typeface="Times New Roman"/>
              <a:buChar char="»"/>
              <a:tabLst>
                <a:tab pos="0" algn="l"/>
                <a:tab pos="188640" algn="l"/>
                <a:tab pos="637920" algn="l"/>
                <a:tab pos="1087200" algn="l"/>
                <a:tab pos="1536480" algn="l"/>
                <a:tab pos="1985760" algn="l"/>
                <a:tab pos="2435040" algn="l"/>
                <a:tab pos="2884320" algn="l"/>
                <a:tab pos="3333600" algn="l"/>
                <a:tab pos="3782880" algn="l"/>
                <a:tab pos="4232160" algn="l"/>
                <a:tab pos="4681440" algn="l"/>
                <a:tab pos="5130720" algn="l"/>
                <a:tab pos="5580000" algn="l"/>
                <a:tab pos="6029280" algn="l"/>
                <a:tab pos="6478560" algn="l"/>
                <a:tab pos="6927840" algn="l"/>
                <a:tab pos="7376760" algn="l"/>
                <a:tab pos="7826040" algn="l"/>
                <a:tab pos="8275320" algn="l"/>
                <a:tab pos="8724600" algn="l"/>
              </a:tabLst>
            </a:pPr>
            <a:r>
              <a:rPr lang="pl-PL" sz="2000" b="0" strike="noStrike" spc="-1">
                <a:solidFill>
                  <a:srgbClr val="000000"/>
                </a:solidFill>
                <a:latin typeface="Arial"/>
              </a:rPr>
              <a:t>Szósty poziom konspektu</a:t>
            </a:r>
          </a:p>
          <a:p>
            <a:pPr marL="2057400" lvl="6" indent="-228600">
              <a:spcBef>
                <a:spcPts val="499"/>
              </a:spcBef>
              <a:buClr>
                <a:srgbClr val="000000"/>
              </a:buClr>
              <a:buFont typeface="Times New Roman"/>
              <a:buChar char="»"/>
              <a:tabLst>
                <a:tab pos="0" algn="l"/>
                <a:tab pos="188640" algn="l"/>
                <a:tab pos="637920" algn="l"/>
                <a:tab pos="1087200" algn="l"/>
                <a:tab pos="1536480" algn="l"/>
                <a:tab pos="1985760" algn="l"/>
                <a:tab pos="2435040" algn="l"/>
                <a:tab pos="2884320" algn="l"/>
                <a:tab pos="3333600" algn="l"/>
                <a:tab pos="3782880" algn="l"/>
                <a:tab pos="4232160" algn="l"/>
                <a:tab pos="4681440" algn="l"/>
                <a:tab pos="5130720" algn="l"/>
                <a:tab pos="5580000" algn="l"/>
                <a:tab pos="6029280" algn="l"/>
                <a:tab pos="6478560" algn="l"/>
                <a:tab pos="6927840" algn="l"/>
                <a:tab pos="7376760" algn="l"/>
                <a:tab pos="7826040" algn="l"/>
                <a:tab pos="8275320" algn="l"/>
                <a:tab pos="8724600" algn="l"/>
              </a:tabLst>
            </a:pPr>
            <a:r>
              <a:rPr lang="pl-PL" sz="2000" b="0" strike="noStrike" spc="-1">
                <a:solidFill>
                  <a:srgbClr val="000000"/>
                </a:solidFill>
                <a:latin typeface="Arial"/>
              </a:rPr>
              <a:t>Siódmy poziom konspektu</a:t>
            </a:r>
          </a:p>
        </p:txBody>
      </p:sp>
      <p:sp>
        <p:nvSpPr>
          <p:cNvPr id="2" name="Dowolny kształt 1"/>
          <p:cNvSpPr/>
          <p:nvPr/>
        </p:nvSpPr>
        <p:spPr>
          <a:xfrm>
            <a:off x="457200" y="6353280"/>
            <a:ext cx="2128680" cy="368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3" name="Dowolny kształt 2"/>
          <p:cNvSpPr/>
          <p:nvPr/>
        </p:nvSpPr>
        <p:spPr>
          <a:xfrm>
            <a:off x="3124080" y="6354720"/>
            <a:ext cx="2895840" cy="368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4" name="PlaceHolder 3"/>
          <p:cNvSpPr>
            <a:spLocks noGrp="1"/>
          </p:cNvSpPr>
          <p:nvPr>
            <p:ph type="sldNum"/>
          </p:nvPr>
        </p:nvSpPr>
        <p:spPr>
          <a:xfrm>
            <a:off x="6553080" y="6353280"/>
            <a:ext cx="2121120" cy="366480"/>
          </a:xfrm>
          <a:prstGeom prst="rect">
            <a:avLst/>
          </a:prstGeom>
          <a:noFill/>
          <a:ln w="0">
            <a:noFill/>
          </a:ln>
        </p:spPr>
        <p:txBody>
          <a:bodyPr lIns="90000" tIns="46800" rIns="90000" bIns="46800" anchor="ctr">
            <a:noAutofit/>
          </a:bodyPr>
          <a:lstStyle/>
          <a:p>
            <a:pP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fld id="{E493EC1D-6F2E-4F20-AF95-F7D87E954380}" type="slidenum">
              <a:rPr lang="pl-PL" sz="1800" b="0" strike="noStrike" spc="-1">
                <a:solidFill>
                  <a:srgbClr val="000000"/>
                </a:solidFill>
                <a:latin typeface="Calibri"/>
              </a:rPr>
              <a:t>‹#›</a:t>
            </a:fld>
            <a:endParaRPr lang="pl-PL" sz="18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71040" y="569880"/>
            <a:ext cx="7804440" cy="1139760"/>
          </a:xfrm>
          <a:prstGeom prst="rect">
            <a:avLst/>
          </a:prstGeom>
          <a:noFill/>
          <a:ln w="0">
            <a:noFill/>
          </a:ln>
        </p:spPr>
        <p:txBody>
          <a:bodyPr lIns="0" tIns="0" rIns="0" bIns="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800" b="0" strike="noStrike" spc="-1">
                <a:solidFill>
                  <a:srgbClr val="000000"/>
                </a:solidFill>
                <a:highlight>
                  <a:srgbClr val="FFFFFF"/>
                </a:highlight>
                <a:latin typeface="Arial"/>
              </a:rPr>
              <a:t>Kliknij, aby edytować format tekstu tytułu</a:t>
            </a:r>
          </a:p>
        </p:txBody>
      </p:sp>
      <p:sp>
        <p:nvSpPr>
          <p:cNvPr id="42" name="PlaceHolder 2"/>
          <p:cNvSpPr>
            <a:spLocks noGrp="1"/>
          </p:cNvSpPr>
          <p:nvPr>
            <p:ph type="body"/>
          </p:nvPr>
        </p:nvSpPr>
        <p:spPr>
          <a:xfrm>
            <a:off x="671040" y="1906560"/>
            <a:ext cx="7804440" cy="3973680"/>
          </a:xfrm>
          <a:prstGeom prst="rect">
            <a:avLst/>
          </a:prstGeom>
          <a:noFill/>
          <a:ln w="0">
            <a:noFill/>
          </a:ln>
        </p:spPr>
        <p:txBody>
          <a:bodyPr lIns="0" tIns="25560" rIns="0" bIns="0" anchor="t">
            <a:normAutofit/>
          </a:bodyPr>
          <a:lstStyle/>
          <a:p>
            <a:pPr marL="342720" indent="-342720">
              <a:spcAft>
                <a:spcPts val="1287"/>
              </a:spcAft>
              <a:buClr>
                <a:srgbClr val="000000"/>
              </a:buClr>
              <a:buFont typeface="Times New Roman"/>
              <a:buChar char="•"/>
              <a:tabLst>
                <a:tab pos="106200" algn="l"/>
                <a:tab pos="555480" algn="l"/>
                <a:tab pos="1004760" algn="l"/>
                <a:tab pos="1454040" algn="l"/>
                <a:tab pos="1903320" algn="l"/>
                <a:tab pos="2352600" algn="l"/>
                <a:tab pos="2801880" algn="l"/>
                <a:tab pos="3251160" algn="l"/>
                <a:tab pos="3700440" algn="l"/>
                <a:tab pos="4149720" algn="l"/>
                <a:tab pos="4598640" algn="l"/>
                <a:tab pos="5047920" algn="l"/>
                <a:tab pos="5497200" algn="l"/>
                <a:tab pos="5946480" algn="l"/>
                <a:tab pos="6395760" algn="l"/>
                <a:tab pos="6845040" algn="l"/>
                <a:tab pos="7294320" algn="l"/>
                <a:tab pos="7743600" algn="l"/>
                <a:tab pos="8192880" algn="l"/>
                <a:tab pos="8642160" algn="l"/>
              </a:tabLst>
            </a:pPr>
            <a:r>
              <a:rPr lang="pl-PL" sz="2900" b="0" strike="noStrike" spc="-1">
                <a:solidFill>
                  <a:srgbClr val="000000"/>
                </a:solidFill>
                <a:highlight>
                  <a:srgbClr val="FFFFFF"/>
                </a:highlight>
                <a:latin typeface="Arial"/>
              </a:rPr>
              <a:t>Kliknij, aby edytować format tekstu konspektu</a:t>
            </a:r>
          </a:p>
          <a:p>
            <a:pPr marL="742680" lvl="1" indent="-285480">
              <a:spcAft>
                <a:spcPts val="1023"/>
              </a:spcAft>
              <a:buClr>
                <a:srgbClr val="000000"/>
              </a:buClr>
              <a:buFont typeface="Times New Roman"/>
              <a:buChar char="–"/>
              <a:tabLst>
                <a:tab pos="155520" algn="l"/>
                <a:tab pos="604800" algn="l"/>
                <a:tab pos="1054080" algn="l"/>
                <a:tab pos="1503360" algn="l"/>
                <a:tab pos="1952280" algn="l"/>
                <a:tab pos="2401560" algn="l"/>
                <a:tab pos="2850840" algn="l"/>
                <a:tab pos="3300120" algn="l"/>
                <a:tab pos="3749400" algn="l"/>
                <a:tab pos="4198680" algn="l"/>
                <a:tab pos="4647960" algn="l"/>
                <a:tab pos="5097240" algn="l"/>
                <a:tab pos="5546520" algn="l"/>
                <a:tab pos="5995800" algn="l"/>
                <a:tab pos="6445080" algn="l"/>
                <a:tab pos="6894360" algn="l"/>
                <a:tab pos="7343640" algn="l"/>
                <a:tab pos="7792920" algn="l"/>
                <a:tab pos="8242200" algn="l"/>
                <a:tab pos="8691480" algn="l"/>
              </a:tabLst>
            </a:pPr>
            <a:r>
              <a:rPr lang="pl-PL" sz="2500" b="0" strike="noStrike" spc="-1">
                <a:solidFill>
                  <a:srgbClr val="000000"/>
                </a:solidFill>
                <a:highlight>
                  <a:srgbClr val="FFFFFF"/>
                </a:highlight>
                <a:latin typeface="Arial"/>
              </a:rPr>
              <a:t>Drugi poziom konspektu</a:t>
            </a:r>
          </a:p>
          <a:p>
            <a:pPr marL="1143000" lvl="2" indent="-228600">
              <a:spcAft>
                <a:spcPts val="774"/>
              </a:spcAft>
              <a:buClr>
                <a:srgbClr val="000000"/>
              </a:buClr>
              <a:buFont typeface="Times New Roman"/>
              <a:buChar char="•"/>
              <a:tabLst>
                <a:tab pos="204480" algn="l"/>
                <a:tab pos="653760" algn="l"/>
                <a:tab pos="1103040" algn="l"/>
                <a:tab pos="1552320" algn="l"/>
                <a:tab pos="2001600" algn="l"/>
                <a:tab pos="2450880" algn="l"/>
                <a:tab pos="2900160" algn="l"/>
                <a:tab pos="3349440" algn="l"/>
                <a:tab pos="3798720" algn="l"/>
                <a:tab pos="4248000" algn="l"/>
                <a:tab pos="4697280" algn="l"/>
                <a:tab pos="5146560" algn="l"/>
                <a:tab pos="5595840" algn="l"/>
                <a:tab pos="6045120" algn="l"/>
                <a:tab pos="6494400" algn="l"/>
                <a:tab pos="6943680" algn="l"/>
                <a:tab pos="7392960" algn="l"/>
                <a:tab pos="7842240" algn="l"/>
                <a:tab pos="8291160" algn="l"/>
                <a:tab pos="8740440" algn="l"/>
              </a:tabLst>
            </a:pPr>
            <a:r>
              <a:rPr lang="pl-PL" sz="2200" b="0" strike="noStrike" spc="-1">
                <a:solidFill>
                  <a:srgbClr val="000000"/>
                </a:solidFill>
                <a:highlight>
                  <a:srgbClr val="FFFFFF"/>
                </a:highlight>
                <a:latin typeface="Arial"/>
              </a:rPr>
              <a:t>Trzeci poziom konspektu</a:t>
            </a:r>
          </a:p>
          <a:p>
            <a:pPr marL="1600200" lvl="3" indent="-228600">
              <a:spcAft>
                <a:spcPts val="510"/>
              </a:spcAft>
              <a:buClr>
                <a:srgbClr val="000000"/>
              </a:buClr>
              <a:buFont typeface="Times New Roman"/>
              <a:buChar char="–"/>
              <a:tabLst>
                <a:tab pos="196560" algn="l"/>
                <a:tab pos="645840" algn="l"/>
                <a:tab pos="1095120" algn="l"/>
                <a:tab pos="1544400" algn="l"/>
                <a:tab pos="1993680" algn="l"/>
                <a:tab pos="2442960" algn="l"/>
                <a:tab pos="2892240" algn="l"/>
                <a:tab pos="3341520" algn="l"/>
                <a:tab pos="3790800" algn="l"/>
                <a:tab pos="4240080" algn="l"/>
                <a:tab pos="4689360" algn="l"/>
                <a:tab pos="5138640" algn="l"/>
                <a:tab pos="5587920" algn="l"/>
                <a:tab pos="6037200" algn="l"/>
                <a:tab pos="6486480" algn="l"/>
                <a:tab pos="6935760" algn="l"/>
                <a:tab pos="7385040" algn="l"/>
                <a:tab pos="7833960" algn="l"/>
                <a:tab pos="8283240" algn="l"/>
                <a:tab pos="8732520" algn="l"/>
              </a:tabLst>
            </a:pPr>
            <a:r>
              <a:rPr lang="pl-PL" sz="2000" b="0" strike="noStrike" spc="-1">
                <a:solidFill>
                  <a:srgbClr val="000000"/>
                </a:solidFill>
                <a:highlight>
                  <a:srgbClr val="FFFFFF"/>
                </a:highlight>
                <a:latin typeface="Arial"/>
              </a:rPr>
              <a:t>Czwarty poziom konspektu</a:t>
            </a:r>
          </a:p>
          <a:p>
            <a:pPr marL="2057400" lvl="4" indent="-228600">
              <a:spcAft>
                <a:spcPts val="261"/>
              </a:spcAft>
              <a:buClr>
                <a:srgbClr val="000000"/>
              </a:buClr>
              <a:buFont typeface="Times New Roman"/>
              <a:buChar char="»"/>
              <a:tabLst>
                <a:tab pos="188640" algn="l"/>
                <a:tab pos="637920" algn="l"/>
                <a:tab pos="1087200" algn="l"/>
                <a:tab pos="1536480" algn="l"/>
                <a:tab pos="1985760" algn="l"/>
                <a:tab pos="2435040" algn="l"/>
                <a:tab pos="2884320" algn="l"/>
                <a:tab pos="3333600" algn="l"/>
                <a:tab pos="3782880" algn="l"/>
                <a:tab pos="4232160" algn="l"/>
                <a:tab pos="4681440" algn="l"/>
                <a:tab pos="5130720" algn="l"/>
                <a:tab pos="5580000" algn="l"/>
                <a:tab pos="6029280" algn="l"/>
                <a:tab pos="6478560" algn="l"/>
                <a:tab pos="6927840" algn="l"/>
                <a:tab pos="7376760" algn="l"/>
                <a:tab pos="7826040" algn="l"/>
                <a:tab pos="8275320" algn="l"/>
                <a:tab pos="8724600" algn="l"/>
              </a:tabLst>
            </a:pPr>
            <a:r>
              <a:rPr lang="pl-PL" sz="2000" b="0" strike="noStrike" spc="-1">
                <a:solidFill>
                  <a:srgbClr val="000000"/>
                </a:solidFill>
                <a:highlight>
                  <a:srgbClr val="FFFFFF"/>
                </a:highlight>
                <a:latin typeface="Arial"/>
              </a:rPr>
              <a:t>Piąty poziom konspektu</a:t>
            </a:r>
          </a:p>
          <a:p>
            <a:pPr marL="2057400" lvl="5" indent="-228600">
              <a:spcAft>
                <a:spcPts val="261"/>
              </a:spcAft>
              <a:buClr>
                <a:srgbClr val="000000"/>
              </a:buClr>
              <a:buFont typeface="Times New Roman"/>
              <a:buChar char="»"/>
              <a:tabLst>
                <a:tab pos="188640" algn="l"/>
                <a:tab pos="637920" algn="l"/>
                <a:tab pos="1087200" algn="l"/>
                <a:tab pos="1536480" algn="l"/>
                <a:tab pos="1985760" algn="l"/>
                <a:tab pos="2435040" algn="l"/>
                <a:tab pos="2884320" algn="l"/>
                <a:tab pos="3333600" algn="l"/>
                <a:tab pos="3782880" algn="l"/>
                <a:tab pos="4232160" algn="l"/>
                <a:tab pos="4681440" algn="l"/>
                <a:tab pos="5130720" algn="l"/>
                <a:tab pos="5580000" algn="l"/>
                <a:tab pos="6029280" algn="l"/>
                <a:tab pos="6478560" algn="l"/>
                <a:tab pos="6927840" algn="l"/>
                <a:tab pos="7376760" algn="l"/>
                <a:tab pos="7826040" algn="l"/>
                <a:tab pos="8275320" algn="l"/>
                <a:tab pos="8724600" algn="l"/>
              </a:tabLst>
            </a:pPr>
            <a:r>
              <a:rPr lang="pl-PL" sz="2000" b="0" strike="noStrike" spc="-1">
                <a:solidFill>
                  <a:srgbClr val="000000"/>
                </a:solidFill>
                <a:highlight>
                  <a:srgbClr val="FFFFFF"/>
                </a:highlight>
                <a:latin typeface="Arial"/>
              </a:rPr>
              <a:t>Szósty poziom konspektu</a:t>
            </a:r>
          </a:p>
          <a:p>
            <a:pPr marL="2057400" lvl="6" indent="-228600">
              <a:spcAft>
                <a:spcPts val="261"/>
              </a:spcAft>
              <a:buClr>
                <a:srgbClr val="000000"/>
              </a:buClr>
              <a:buFont typeface="Times New Roman"/>
              <a:buChar char="»"/>
              <a:tabLst>
                <a:tab pos="188640" algn="l"/>
                <a:tab pos="637920" algn="l"/>
                <a:tab pos="1087200" algn="l"/>
                <a:tab pos="1536480" algn="l"/>
                <a:tab pos="1985760" algn="l"/>
                <a:tab pos="2435040" algn="l"/>
                <a:tab pos="2884320" algn="l"/>
                <a:tab pos="3333600" algn="l"/>
                <a:tab pos="3782880" algn="l"/>
                <a:tab pos="4232160" algn="l"/>
                <a:tab pos="4681440" algn="l"/>
                <a:tab pos="5130720" algn="l"/>
                <a:tab pos="5580000" algn="l"/>
                <a:tab pos="6029280" algn="l"/>
                <a:tab pos="6478560" algn="l"/>
                <a:tab pos="6927840" algn="l"/>
                <a:tab pos="7376760" algn="l"/>
                <a:tab pos="7826040" algn="l"/>
                <a:tab pos="8275320" algn="l"/>
                <a:tab pos="8724600" algn="l"/>
              </a:tabLst>
            </a:pPr>
            <a:r>
              <a:rPr lang="pl-PL" sz="2000" b="0" strike="noStrike" spc="-1">
                <a:solidFill>
                  <a:srgbClr val="000000"/>
                </a:solidFill>
                <a:highlight>
                  <a:srgbClr val="FFFFFF"/>
                </a:highlight>
                <a:latin typeface="Arial"/>
              </a:rPr>
              <a:t>Siódmy poziom konspektu</a:t>
            </a:r>
          </a:p>
        </p:txBody>
      </p:sp>
      <p:sp>
        <p:nvSpPr>
          <p:cNvPr id="43" name="Text Box 3"/>
          <p:cNvSpPr/>
          <p:nvPr/>
        </p:nvSpPr>
        <p:spPr>
          <a:xfrm>
            <a:off x="457200" y="6246720"/>
            <a:ext cx="2127240" cy="4701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44" name="Text Box 4"/>
          <p:cNvSpPr/>
          <p:nvPr/>
        </p:nvSpPr>
        <p:spPr>
          <a:xfrm>
            <a:off x="3127320" y="6246720"/>
            <a:ext cx="2895480" cy="4701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45" name="PlaceHolder 3"/>
          <p:cNvSpPr>
            <a:spLocks noGrp="1"/>
          </p:cNvSpPr>
          <p:nvPr>
            <p:ph type="sldNum"/>
          </p:nvPr>
        </p:nvSpPr>
        <p:spPr>
          <a:xfrm>
            <a:off x="6555960" y="6246360"/>
            <a:ext cx="2125800" cy="468360"/>
          </a:xfrm>
          <a:prstGeom prst="rect">
            <a:avLst/>
          </a:prstGeom>
          <a:noFill/>
          <a:ln w="0">
            <a:noFill/>
          </a:ln>
        </p:spPr>
        <p:txBody>
          <a:bodyPr lIns="0" tIns="0" rIns="0" bIns="0" anchor="t">
            <a:noAutofit/>
          </a:bodyPr>
          <a:lstStyle/>
          <a:p>
            <a:pPr algn="r">
              <a:lnSpc>
                <a:spcPct val="93000"/>
              </a:lnSpc>
            </a:pPr>
            <a:fld id="{6D35EC49-C361-47BC-AB61-76976345708A}" type="slidenum">
              <a:rPr lang="pl-PL" sz="1400" b="0" strike="noStrike" spc="-1">
                <a:solidFill>
                  <a:srgbClr val="000000"/>
                </a:solidFill>
                <a:latin typeface="Arial"/>
                <a:ea typeface="Microsoft YaHei"/>
              </a:rPr>
              <a:t>‹#›</a:t>
            </a:fld>
            <a:endParaRPr lang="pl-PL" sz="1400" b="0" strike="noStrike" spc="-1">
              <a:latin typeface="Times New Roman"/>
            </a:endParaRPr>
          </a:p>
        </p:txBody>
      </p:sp>
      <p:sp>
        <p:nvSpPr>
          <p:cNvPr id="46" name="PlaceHolder 4"/>
          <p:cNvSpPr>
            <a:spLocks noGrp="1"/>
          </p:cNvSpPr>
          <p:nvPr>
            <p:ph type="dt"/>
          </p:nvPr>
        </p:nvSpPr>
        <p:spPr>
          <a:xfrm>
            <a:off x="457200" y="6247440"/>
            <a:ext cx="2130120" cy="472680"/>
          </a:xfrm>
          <a:prstGeom prst="rect">
            <a:avLst/>
          </a:prstGeom>
          <a:noFill/>
          <a:ln w="0">
            <a:noFill/>
          </a:ln>
        </p:spPr>
        <p:txBody>
          <a:bodyPr lIns="0" tIns="0" rIns="0" bIns="0" anchor="t">
            <a:noAutofit/>
          </a:bodyPr>
          <a:lstStyle/>
          <a:p>
            <a:r>
              <a:rPr lang="pl-PL" sz="1400" b="0" strike="noStrike" spc="-1">
                <a:latin typeface="Times New Roman"/>
              </a:rPr>
              <a:t>&lt;data/godzina&gt;</a:t>
            </a:r>
          </a:p>
        </p:txBody>
      </p:sp>
      <p:sp>
        <p:nvSpPr>
          <p:cNvPr id="47" name="PlaceHolder 5"/>
          <p:cNvSpPr>
            <a:spLocks noGrp="1"/>
          </p:cNvSpPr>
          <p:nvPr>
            <p:ph type="ftr"/>
          </p:nvPr>
        </p:nvSpPr>
        <p:spPr>
          <a:xfrm>
            <a:off x="3126960" y="6247440"/>
            <a:ext cx="2898000" cy="472680"/>
          </a:xfrm>
          <a:prstGeom prst="rect">
            <a:avLst/>
          </a:prstGeom>
          <a:noFill/>
          <a:ln w="0">
            <a:noFill/>
          </a:ln>
        </p:spPr>
        <p:txBody>
          <a:bodyPr lIns="0" tIns="0" rIns="0" bIns="0" anchor="t">
            <a:noAutofit/>
          </a:bodyPr>
          <a:lstStyle/>
          <a:p>
            <a:pPr algn="ctr"/>
            <a:r>
              <a:rPr lang="pl-PL" sz="1400" b="0" strike="noStrike" spc="-1">
                <a:latin typeface="Times New Roman"/>
              </a:rPr>
              <a:t>&lt;stopka&gt;</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 name="PlaceHolder 1"/>
          <p:cNvSpPr>
            <a:spLocks noGrp="1"/>
          </p:cNvSpPr>
          <p:nvPr>
            <p:ph type="title"/>
          </p:nvPr>
        </p:nvSpPr>
        <p:spPr>
          <a:xfrm>
            <a:off x="671040" y="569880"/>
            <a:ext cx="7804440" cy="1139760"/>
          </a:xfrm>
          <a:prstGeom prst="rect">
            <a:avLst/>
          </a:prstGeom>
          <a:noFill/>
          <a:ln w="0">
            <a:noFill/>
          </a:ln>
        </p:spPr>
        <p:txBody>
          <a:bodyPr lIns="0" tIns="0" rIns="0" bIns="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800" b="0" strike="noStrike" spc="-1">
                <a:solidFill>
                  <a:srgbClr val="000000"/>
                </a:solidFill>
                <a:highlight>
                  <a:srgbClr val="FFFFFF"/>
                </a:highlight>
                <a:latin typeface="Arial"/>
              </a:rPr>
              <a:t>Kliknij, aby edytować format tekstu tytułu</a:t>
            </a:r>
          </a:p>
        </p:txBody>
      </p:sp>
      <p:sp>
        <p:nvSpPr>
          <p:cNvPr id="85" name="PlaceHolder 2"/>
          <p:cNvSpPr>
            <a:spLocks noGrp="1"/>
          </p:cNvSpPr>
          <p:nvPr>
            <p:ph type="body"/>
          </p:nvPr>
        </p:nvSpPr>
        <p:spPr>
          <a:xfrm>
            <a:off x="671040" y="1906560"/>
            <a:ext cx="7804440" cy="3973680"/>
          </a:xfrm>
          <a:prstGeom prst="rect">
            <a:avLst/>
          </a:prstGeom>
          <a:noFill/>
          <a:ln w="0">
            <a:noFill/>
          </a:ln>
        </p:spPr>
        <p:txBody>
          <a:bodyPr lIns="0" tIns="25560" rIns="0" bIns="0" anchor="t">
            <a:normAutofit/>
          </a:bodyPr>
          <a:lstStyle/>
          <a:p>
            <a:pPr marL="342720" indent="-342720">
              <a:spcAft>
                <a:spcPts val="1287"/>
              </a:spcAft>
              <a:buClr>
                <a:srgbClr val="000000"/>
              </a:buClr>
              <a:buFont typeface="Times New Roman"/>
              <a:buChar char="•"/>
              <a:tabLst>
                <a:tab pos="106200" algn="l"/>
                <a:tab pos="555480" algn="l"/>
                <a:tab pos="1004760" algn="l"/>
                <a:tab pos="1454040" algn="l"/>
                <a:tab pos="1903320" algn="l"/>
                <a:tab pos="2352600" algn="l"/>
                <a:tab pos="2801880" algn="l"/>
                <a:tab pos="3251160" algn="l"/>
                <a:tab pos="3700440" algn="l"/>
                <a:tab pos="4149720" algn="l"/>
                <a:tab pos="4598640" algn="l"/>
                <a:tab pos="5047920" algn="l"/>
                <a:tab pos="5497200" algn="l"/>
                <a:tab pos="5946480" algn="l"/>
                <a:tab pos="6395760" algn="l"/>
                <a:tab pos="6845040" algn="l"/>
                <a:tab pos="7294320" algn="l"/>
                <a:tab pos="7743600" algn="l"/>
                <a:tab pos="8192880" algn="l"/>
                <a:tab pos="8642160" algn="l"/>
              </a:tabLst>
            </a:pPr>
            <a:r>
              <a:rPr lang="pl-PL" sz="2900" b="0" strike="noStrike" spc="-1">
                <a:solidFill>
                  <a:srgbClr val="000000"/>
                </a:solidFill>
                <a:highlight>
                  <a:srgbClr val="FFFFFF"/>
                </a:highlight>
                <a:latin typeface="Arial"/>
              </a:rPr>
              <a:t>Kliknij, aby edytować format tekstu konspektu</a:t>
            </a:r>
          </a:p>
          <a:p>
            <a:pPr marL="742680" lvl="1" indent="-285480">
              <a:spcAft>
                <a:spcPts val="1023"/>
              </a:spcAft>
              <a:buClr>
                <a:srgbClr val="000000"/>
              </a:buClr>
              <a:buFont typeface="Times New Roman"/>
              <a:buChar char="–"/>
              <a:tabLst>
                <a:tab pos="155520" algn="l"/>
                <a:tab pos="604800" algn="l"/>
                <a:tab pos="1054080" algn="l"/>
                <a:tab pos="1503360" algn="l"/>
                <a:tab pos="1952280" algn="l"/>
                <a:tab pos="2401560" algn="l"/>
                <a:tab pos="2850840" algn="l"/>
                <a:tab pos="3300120" algn="l"/>
                <a:tab pos="3749400" algn="l"/>
                <a:tab pos="4198680" algn="l"/>
                <a:tab pos="4647960" algn="l"/>
                <a:tab pos="5097240" algn="l"/>
                <a:tab pos="5546520" algn="l"/>
                <a:tab pos="5995800" algn="l"/>
                <a:tab pos="6445080" algn="l"/>
                <a:tab pos="6894360" algn="l"/>
                <a:tab pos="7343640" algn="l"/>
                <a:tab pos="7792920" algn="l"/>
                <a:tab pos="8242200" algn="l"/>
                <a:tab pos="8691480" algn="l"/>
              </a:tabLst>
            </a:pPr>
            <a:r>
              <a:rPr lang="pl-PL" sz="2500" b="0" strike="noStrike" spc="-1">
                <a:solidFill>
                  <a:srgbClr val="000000"/>
                </a:solidFill>
                <a:highlight>
                  <a:srgbClr val="FFFFFF"/>
                </a:highlight>
                <a:latin typeface="Arial"/>
              </a:rPr>
              <a:t>Drugi poziom konspektu</a:t>
            </a:r>
          </a:p>
          <a:p>
            <a:pPr marL="1143000" lvl="2" indent="-228600">
              <a:spcAft>
                <a:spcPts val="774"/>
              </a:spcAft>
              <a:buClr>
                <a:srgbClr val="000000"/>
              </a:buClr>
              <a:buFont typeface="Times New Roman"/>
              <a:buChar char="•"/>
              <a:tabLst>
                <a:tab pos="204480" algn="l"/>
                <a:tab pos="653760" algn="l"/>
                <a:tab pos="1103040" algn="l"/>
                <a:tab pos="1552320" algn="l"/>
                <a:tab pos="2001600" algn="l"/>
                <a:tab pos="2450880" algn="l"/>
                <a:tab pos="2900160" algn="l"/>
                <a:tab pos="3349440" algn="l"/>
                <a:tab pos="3798720" algn="l"/>
                <a:tab pos="4248000" algn="l"/>
                <a:tab pos="4697280" algn="l"/>
                <a:tab pos="5146560" algn="l"/>
                <a:tab pos="5595840" algn="l"/>
                <a:tab pos="6045120" algn="l"/>
                <a:tab pos="6494400" algn="l"/>
                <a:tab pos="6943680" algn="l"/>
                <a:tab pos="7392960" algn="l"/>
                <a:tab pos="7842240" algn="l"/>
                <a:tab pos="8291160" algn="l"/>
                <a:tab pos="8740440" algn="l"/>
              </a:tabLst>
            </a:pPr>
            <a:r>
              <a:rPr lang="pl-PL" sz="2200" b="0" strike="noStrike" spc="-1">
                <a:solidFill>
                  <a:srgbClr val="000000"/>
                </a:solidFill>
                <a:highlight>
                  <a:srgbClr val="FFFFFF"/>
                </a:highlight>
                <a:latin typeface="Arial"/>
              </a:rPr>
              <a:t>Trzeci poziom konspektu</a:t>
            </a:r>
          </a:p>
          <a:p>
            <a:pPr marL="1600200" lvl="3" indent="-228600">
              <a:spcAft>
                <a:spcPts val="510"/>
              </a:spcAft>
              <a:buClr>
                <a:srgbClr val="000000"/>
              </a:buClr>
              <a:buFont typeface="Times New Roman"/>
              <a:buChar char="–"/>
              <a:tabLst>
                <a:tab pos="196560" algn="l"/>
                <a:tab pos="645840" algn="l"/>
                <a:tab pos="1095120" algn="l"/>
                <a:tab pos="1544400" algn="l"/>
                <a:tab pos="1993680" algn="l"/>
                <a:tab pos="2442960" algn="l"/>
                <a:tab pos="2892240" algn="l"/>
                <a:tab pos="3341520" algn="l"/>
                <a:tab pos="3790800" algn="l"/>
                <a:tab pos="4240080" algn="l"/>
                <a:tab pos="4689360" algn="l"/>
                <a:tab pos="5138640" algn="l"/>
                <a:tab pos="5587920" algn="l"/>
                <a:tab pos="6037200" algn="l"/>
                <a:tab pos="6486480" algn="l"/>
                <a:tab pos="6935760" algn="l"/>
                <a:tab pos="7385040" algn="l"/>
                <a:tab pos="7833960" algn="l"/>
                <a:tab pos="8283240" algn="l"/>
                <a:tab pos="8732520" algn="l"/>
              </a:tabLst>
            </a:pPr>
            <a:r>
              <a:rPr lang="pl-PL" sz="2000" b="0" strike="noStrike" spc="-1">
                <a:solidFill>
                  <a:srgbClr val="000000"/>
                </a:solidFill>
                <a:highlight>
                  <a:srgbClr val="FFFFFF"/>
                </a:highlight>
                <a:latin typeface="Arial"/>
              </a:rPr>
              <a:t>Czwarty poziom konspektu</a:t>
            </a:r>
          </a:p>
          <a:p>
            <a:pPr marL="2057400" lvl="4" indent="-228600">
              <a:spcAft>
                <a:spcPts val="261"/>
              </a:spcAft>
              <a:buClr>
                <a:srgbClr val="000000"/>
              </a:buClr>
              <a:buFont typeface="Times New Roman"/>
              <a:buChar char="»"/>
              <a:tabLst>
                <a:tab pos="188640" algn="l"/>
                <a:tab pos="637920" algn="l"/>
                <a:tab pos="1087200" algn="l"/>
                <a:tab pos="1536480" algn="l"/>
                <a:tab pos="1985760" algn="l"/>
                <a:tab pos="2435040" algn="l"/>
                <a:tab pos="2884320" algn="l"/>
                <a:tab pos="3333600" algn="l"/>
                <a:tab pos="3782880" algn="l"/>
                <a:tab pos="4232160" algn="l"/>
                <a:tab pos="4681440" algn="l"/>
                <a:tab pos="5130720" algn="l"/>
                <a:tab pos="5580000" algn="l"/>
                <a:tab pos="6029280" algn="l"/>
                <a:tab pos="6478560" algn="l"/>
                <a:tab pos="6927840" algn="l"/>
                <a:tab pos="7376760" algn="l"/>
                <a:tab pos="7826040" algn="l"/>
                <a:tab pos="8275320" algn="l"/>
                <a:tab pos="8724600" algn="l"/>
              </a:tabLst>
            </a:pPr>
            <a:r>
              <a:rPr lang="pl-PL" sz="2000" b="0" strike="noStrike" spc="-1">
                <a:solidFill>
                  <a:srgbClr val="000000"/>
                </a:solidFill>
                <a:highlight>
                  <a:srgbClr val="FFFFFF"/>
                </a:highlight>
                <a:latin typeface="Arial"/>
              </a:rPr>
              <a:t>Piąty poziom konspektu</a:t>
            </a:r>
          </a:p>
          <a:p>
            <a:pPr marL="2057400" lvl="5" indent="-228600">
              <a:spcAft>
                <a:spcPts val="261"/>
              </a:spcAft>
              <a:buClr>
                <a:srgbClr val="000000"/>
              </a:buClr>
              <a:buFont typeface="Times New Roman"/>
              <a:buChar char="»"/>
              <a:tabLst>
                <a:tab pos="188640" algn="l"/>
                <a:tab pos="637920" algn="l"/>
                <a:tab pos="1087200" algn="l"/>
                <a:tab pos="1536480" algn="l"/>
                <a:tab pos="1985760" algn="l"/>
                <a:tab pos="2435040" algn="l"/>
                <a:tab pos="2884320" algn="l"/>
                <a:tab pos="3333600" algn="l"/>
                <a:tab pos="3782880" algn="l"/>
                <a:tab pos="4232160" algn="l"/>
                <a:tab pos="4681440" algn="l"/>
                <a:tab pos="5130720" algn="l"/>
                <a:tab pos="5580000" algn="l"/>
                <a:tab pos="6029280" algn="l"/>
                <a:tab pos="6478560" algn="l"/>
                <a:tab pos="6927840" algn="l"/>
                <a:tab pos="7376760" algn="l"/>
                <a:tab pos="7826040" algn="l"/>
                <a:tab pos="8275320" algn="l"/>
                <a:tab pos="8724600" algn="l"/>
              </a:tabLst>
            </a:pPr>
            <a:r>
              <a:rPr lang="pl-PL" sz="2000" b="0" strike="noStrike" spc="-1">
                <a:solidFill>
                  <a:srgbClr val="000000"/>
                </a:solidFill>
                <a:highlight>
                  <a:srgbClr val="FFFFFF"/>
                </a:highlight>
                <a:latin typeface="Arial"/>
              </a:rPr>
              <a:t>Szósty poziom konspektu</a:t>
            </a:r>
          </a:p>
          <a:p>
            <a:pPr marL="2057400" lvl="6" indent="-228600">
              <a:spcAft>
                <a:spcPts val="261"/>
              </a:spcAft>
              <a:buClr>
                <a:srgbClr val="000000"/>
              </a:buClr>
              <a:buFont typeface="Times New Roman"/>
              <a:buChar char="»"/>
              <a:tabLst>
                <a:tab pos="188640" algn="l"/>
                <a:tab pos="637920" algn="l"/>
                <a:tab pos="1087200" algn="l"/>
                <a:tab pos="1536480" algn="l"/>
                <a:tab pos="1985760" algn="l"/>
                <a:tab pos="2435040" algn="l"/>
                <a:tab pos="2884320" algn="l"/>
                <a:tab pos="3333600" algn="l"/>
                <a:tab pos="3782880" algn="l"/>
                <a:tab pos="4232160" algn="l"/>
                <a:tab pos="4681440" algn="l"/>
                <a:tab pos="5130720" algn="l"/>
                <a:tab pos="5580000" algn="l"/>
                <a:tab pos="6029280" algn="l"/>
                <a:tab pos="6478560" algn="l"/>
                <a:tab pos="6927840" algn="l"/>
                <a:tab pos="7376760" algn="l"/>
                <a:tab pos="7826040" algn="l"/>
                <a:tab pos="8275320" algn="l"/>
                <a:tab pos="8724600" algn="l"/>
              </a:tabLst>
            </a:pPr>
            <a:r>
              <a:rPr lang="pl-PL" sz="2000" b="0" strike="noStrike" spc="-1">
                <a:solidFill>
                  <a:srgbClr val="000000"/>
                </a:solidFill>
                <a:highlight>
                  <a:srgbClr val="FFFFFF"/>
                </a:highlight>
                <a:latin typeface="Arial"/>
              </a:rPr>
              <a:t>Siódmy poziom konspektu</a:t>
            </a:r>
          </a:p>
        </p:txBody>
      </p:sp>
      <p:sp>
        <p:nvSpPr>
          <p:cNvPr id="86" name="Text Box 3"/>
          <p:cNvSpPr/>
          <p:nvPr/>
        </p:nvSpPr>
        <p:spPr>
          <a:xfrm>
            <a:off x="457200" y="6246720"/>
            <a:ext cx="2127240" cy="4701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87" name="Text Box 4"/>
          <p:cNvSpPr/>
          <p:nvPr/>
        </p:nvSpPr>
        <p:spPr>
          <a:xfrm>
            <a:off x="3127320" y="6246720"/>
            <a:ext cx="2895480" cy="4701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88" name="PlaceHolder 3"/>
          <p:cNvSpPr>
            <a:spLocks noGrp="1"/>
          </p:cNvSpPr>
          <p:nvPr>
            <p:ph type="sldNum"/>
          </p:nvPr>
        </p:nvSpPr>
        <p:spPr>
          <a:xfrm>
            <a:off x="6555960" y="6246360"/>
            <a:ext cx="2125800" cy="468360"/>
          </a:xfrm>
          <a:prstGeom prst="rect">
            <a:avLst/>
          </a:prstGeom>
          <a:noFill/>
          <a:ln w="0">
            <a:noFill/>
          </a:ln>
        </p:spPr>
        <p:txBody>
          <a:bodyPr lIns="0" tIns="0" rIns="0" bIns="0" anchor="t">
            <a:noAutofit/>
          </a:bodyPr>
          <a:lstStyle/>
          <a:p>
            <a:pPr algn="r">
              <a:lnSpc>
                <a:spcPct val="93000"/>
              </a:lnSpc>
            </a:pPr>
            <a:fld id="{9FDE4745-0335-4066-AFCF-9E07DEEDB952}" type="slidenum">
              <a:rPr lang="pl-PL" sz="1400" b="0" strike="noStrike" spc="-1">
                <a:solidFill>
                  <a:srgbClr val="000000"/>
                </a:solidFill>
                <a:latin typeface="Arial"/>
                <a:ea typeface="Microsoft YaHei"/>
              </a:rPr>
              <a:t>‹#›</a:t>
            </a:fld>
            <a:endParaRPr lang="pl-PL" sz="1400" b="0" strike="noStrike" spc="-1">
              <a:latin typeface="Times New Roman"/>
            </a:endParaRPr>
          </a:p>
        </p:txBody>
      </p:sp>
      <p:sp>
        <p:nvSpPr>
          <p:cNvPr id="89" name="PlaceHolder 4"/>
          <p:cNvSpPr>
            <a:spLocks noGrp="1"/>
          </p:cNvSpPr>
          <p:nvPr>
            <p:ph type="dt"/>
          </p:nvPr>
        </p:nvSpPr>
        <p:spPr>
          <a:xfrm>
            <a:off x="457200" y="6247440"/>
            <a:ext cx="2130120" cy="472680"/>
          </a:xfrm>
          <a:prstGeom prst="rect">
            <a:avLst/>
          </a:prstGeom>
          <a:noFill/>
          <a:ln w="0">
            <a:noFill/>
          </a:ln>
        </p:spPr>
        <p:txBody>
          <a:bodyPr lIns="0" tIns="0" rIns="0" bIns="0" anchor="t">
            <a:noAutofit/>
          </a:bodyPr>
          <a:lstStyle/>
          <a:p>
            <a:r>
              <a:rPr lang="pl-PL" sz="1400" b="0" strike="noStrike" spc="-1">
                <a:latin typeface="Times New Roman"/>
              </a:rPr>
              <a:t>&lt;data/godzina&gt;</a:t>
            </a:r>
          </a:p>
        </p:txBody>
      </p:sp>
      <p:sp>
        <p:nvSpPr>
          <p:cNvPr id="90" name="PlaceHolder 5"/>
          <p:cNvSpPr>
            <a:spLocks noGrp="1"/>
          </p:cNvSpPr>
          <p:nvPr>
            <p:ph type="ftr"/>
          </p:nvPr>
        </p:nvSpPr>
        <p:spPr>
          <a:xfrm>
            <a:off x="3126960" y="6247440"/>
            <a:ext cx="2898000" cy="472680"/>
          </a:xfrm>
          <a:prstGeom prst="rect">
            <a:avLst/>
          </a:prstGeom>
          <a:noFill/>
          <a:ln w="0">
            <a:noFill/>
          </a:ln>
        </p:spPr>
        <p:txBody>
          <a:bodyPr lIns="0" tIns="0" rIns="0" bIns="0" anchor="t">
            <a:noAutofit/>
          </a:bodyPr>
          <a:lstStyle/>
          <a:p>
            <a:pPr algn="ctr"/>
            <a:r>
              <a:rPr lang="pl-PL" sz="1400" b="0" strike="noStrike" spc="-1">
                <a:latin typeface="Times New Roman"/>
              </a:rPr>
              <a:t>&lt;stopka&gt;</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hyperlink" Target="https://cloudsgate2.larc.nasa.gov/cgi-bin/fuliou/runfl.cgi" TargetMode="Externa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swsc-journal.org/articles/swsc/abs/2014/01/swsc130036/swsc130036.html"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 name="Dowolny kształt 182"/>
          <p:cNvSpPr/>
          <p:nvPr/>
        </p:nvSpPr>
        <p:spPr>
          <a:xfrm>
            <a:off x="395280" y="836640"/>
            <a:ext cx="8424720" cy="2160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200" b="1" strike="noStrike" spc="-1" dirty="0">
                <a:solidFill>
                  <a:srgbClr val="000000"/>
                </a:solidFill>
                <a:latin typeface="Arial"/>
                <a:ea typeface="WenQuanYi Micro Hei"/>
              </a:rPr>
              <a:t>Fizyka Procesów Klimatycznych</a:t>
            </a:r>
            <a:r>
              <a:rPr dirty="0"/>
              <a:t/>
            </a:r>
            <a:br>
              <a:rPr dirty="0"/>
            </a:br>
            <a:r>
              <a:rPr lang="pl-PL" sz="3200" b="1" strike="noStrike" spc="-1">
                <a:solidFill>
                  <a:srgbClr val="000000"/>
                </a:solidFill>
                <a:latin typeface="Arial"/>
                <a:ea typeface="WenQuanYi Micro Hei"/>
              </a:rPr>
              <a:t>Wykład </a:t>
            </a:r>
            <a:r>
              <a:rPr lang="pl-PL" sz="3200" b="1" strike="noStrike" spc="-1" smtClean="0">
                <a:solidFill>
                  <a:srgbClr val="000000"/>
                </a:solidFill>
                <a:latin typeface="Arial"/>
                <a:ea typeface="WenQuanYi Micro Hei"/>
              </a:rPr>
              <a:t>2 </a:t>
            </a:r>
            <a:r>
              <a:rPr lang="pl-PL" sz="3200" b="1" strike="noStrike" spc="-1">
                <a:solidFill>
                  <a:srgbClr val="000000"/>
                </a:solidFill>
                <a:latin typeface="Arial"/>
                <a:ea typeface="WenQuanYi Micro Hei"/>
              </a:rPr>
              <a:t>(Budżet energetyczny i wymuszenia radiacyjne) </a:t>
            </a:r>
            <a:endParaRPr lang="pl-PL" sz="3200" b="0" strike="noStrike" spc="-1">
              <a:solidFill>
                <a:srgbClr val="000000"/>
              </a:solidFill>
              <a:latin typeface="Calibri"/>
            </a:endParaRPr>
          </a:p>
        </p:txBody>
      </p:sp>
      <p:sp>
        <p:nvSpPr>
          <p:cNvPr id="184" name="Dowolny kształt 183"/>
          <p:cNvSpPr/>
          <p:nvPr/>
        </p:nvSpPr>
        <p:spPr>
          <a:xfrm>
            <a:off x="1368360" y="3384720"/>
            <a:ext cx="6400800" cy="22809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anchor="t">
            <a:noAutofit/>
          </a:bodyPr>
          <a:lstStyle/>
          <a:p>
            <a:pPr algn="ctr">
              <a:lnSpc>
                <a:spcPct val="70000"/>
              </a:lnSpc>
              <a:spcBef>
                <a:spcPts val="499"/>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898989"/>
                </a:solidFill>
                <a:latin typeface="Calibri"/>
                <a:ea typeface="WenQuanYi Micro Hei"/>
              </a:rPr>
              <a:t>prof. dr hab. Szymon Malinowski </a:t>
            </a:r>
            <a:endParaRPr lang="pl-PL" sz="2000" b="0" strike="noStrike" spc="-1">
              <a:solidFill>
                <a:srgbClr val="000000"/>
              </a:solidFill>
              <a:latin typeface="Calibri"/>
            </a:endParaRPr>
          </a:p>
          <a:p>
            <a:pPr algn="ctr">
              <a:lnSpc>
                <a:spcPct val="70000"/>
              </a:lnSpc>
              <a:spcBef>
                <a:spcPts val="499"/>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898989"/>
                </a:solidFill>
                <a:latin typeface="Calibri"/>
                <a:ea typeface="WenQuanYi Micro Hei"/>
              </a:rPr>
              <a:t>Instytut Geofizyki, Wydział Fizyki </a:t>
            </a:r>
            <a:endParaRPr lang="pl-PL" sz="2000" b="0" strike="noStrike" spc="-1">
              <a:solidFill>
                <a:srgbClr val="000000"/>
              </a:solidFill>
              <a:latin typeface="Calibri"/>
            </a:endParaRPr>
          </a:p>
          <a:p>
            <a:pPr algn="ctr">
              <a:lnSpc>
                <a:spcPct val="70000"/>
              </a:lnSpc>
              <a:spcBef>
                <a:spcPts val="499"/>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898989"/>
                </a:solidFill>
                <a:latin typeface="Calibri"/>
                <a:ea typeface="WenQuanYi Micro Hei"/>
              </a:rPr>
              <a:t>Uniwersytet Warszawski</a:t>
            </a:r>
            <a:endParaRPr lang="pl-PL" sz="2000" b="0" strike="noStrike" spc="-1">
              <a:solidFill>
                <a:srgbClr val="000000"/>
              </a:solidFill>
              <a:latin typeface="Calibri"/>
            </a:endParaRPr>
          </a:p>
          <a:p>
            <a:pPr algn="ctr">
              <a:lnSpc>
                <a:spcPct val="70000"/>
              </a:lnSpc>
              <a:spcBef>
                <a:spcPts val="499"/>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898989"/>
                </a:solidFill>
                <a:latin typeface="Calibri"/>
                <a:ea typeface="WenQuanYi Micro Hei"/>
              </a:rPr>
              <a:t>malina@igf.fuw.edu.pl</a:t>
            </a:r>
            <a:endParaRPr lang="pl-PL" sz="2000" b="0" strike="noStrike" spc="-1">
              <a:solidFill>
                <a:srgbClr val="000000"/>
              </a:solidFill>
              <a:latin typeface="Calibri"/>
            </a:endParaRPr>
          </a:p>
          <a:p>
            <a:pPr algn="ctr">
              <a:lnSpc>
                <a:spcPct val="70000"/>
              </a:lnSpc>
              <a:spcBef>
                <a:spcPts val="499"/>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2000" b="0" strike="noStrike" spc="-1">
              <a:solidFill>
                <a:srgbClr val="000000"/>
              </a:solidFill>
              <a:latin typeface="Calibri"/>
            </a:endParaRPr>
          </a:p>
          <a:p>
            <a:pPr algn="ctr">
              <a:lnSpc>
                <a:spcPct val="70000"/>
              </a:lnSpc>
              <a:spcBef>
                <a:spcPts val="499"/>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898989"/>
                </a:solidFill>
                <a:latin typeface="Calibri"/>
                <a:ea typeface="WenQuanYi Micro Hei"/>
              </a:rPr>
              <a:t>dr hab. Krzysztof Markowicz</a:t>
            </a:r>
            <a:endParaRPr lang="pl-PL" sz="2000" b="0" strike="noStrike" spc="-1">
              <a:solidFill>
                <a:srgbClr val="000000"/>
              </a:solidFill>
              <a:latin typeface="Calibri"/>
            </a:endParaRPr>
          </a:p>
          <a:p>
            <a:pPr algn="ctr">
              <a:lnSpc>
                <a:spcPct val="70000"/>
              </a:lnSpc>
              <a:spcBef>
                <a:spcPts val="499"/>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898989"/>
                </a:solidFill>
                <a:latin typeface="Calibri"/>
                <a:ea typeface="WenQuanYi Micro Hei"/>
              </a:rPr>
              <a:t>Instytut Geofizyki, Wydział Fizyki </a:t>
            </a:r>
            <a:endParaRPr lang="pl-PL" sz="2000" b="0" strike="noStrike" spc="-1">
              <a:solidFill>
                <a:srgbClr val="000000"/>
              </a:solidFill>
              <a:latin typeface="Calibri"/>
            </a:endParaRPr>
          </a:p>
          <a:p>
            <a:pPr algn="ctr">
              <a:lnSpc>
                <a:spcPct val="70000"/>
              </a:lnSpc>
              <a:spcBef>
                <a:spcPts val="499"/>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898989"/>
                </a:solidFill>
                <a:latin typeface="Calibri"/>
                <a:ea typeface="WenQuanYi Micro Hei"/>
              </a:rPr>
              <a:t>Uniwersytet Warszawski</a:t>
            </a:r>
            <a:endParaRPr lang="pl-PL" sz="2000" b="0" strike="noStrike" spc="-1">
              <a:solidFill>
                <a:srgbClr val="000000"/>
              </a:solidFill>
              <a:latin typeface="Calibri"/>
            </a:endParaRPr>
          </a:p>
          <a:p>
            <a:pPr algn="ctr">
              <a:lnSpc>
                <a:spcPct val="70000"/>
              </a:lnSpc>
              <a:spcBef>
                <a:spcPts val="499"/>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898989"/>
                </a:solidFill>
                <a:latin typeface="Calibri"/>
                <a:ea typeface="WenQuanYi Micro Hei"/>
              </a:rPr>
              <a:t>kmark@igf.fuw.edu.pl</a:t>
            </a:r>
            <a:endParaRPr lang="pl-PL" sz="20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ext Box 1"/>
          <p:cNvSpPr/>
          <p:nvPr/>
        </p:nvSpPr>
        <p:spPr>
          <a:xfrm>
            <a:off x="671400" y="573120"/>
            <a:ext cx="7805880" cy="1141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t">
            <a:noAutofit/>
          </a:bodyPr>
          <a:lstStyle/>
          <a:p>
            <a:pPr algn="ctr">
              <a:lnSpc>
                <a:spcPct val="93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200" b="0" strike="noStrike" spc="-1">
                <a:solidFill>
                  <a:srgbClr val="000000"/>
                </a:solidFill>
                <a:latin typeface="Arial"/>
                <a:ea typeface="Microsoft YaHei"/>
              </a:rPr>
              <a:t>Albedo powierzchni Ziemi</a:t>
            </a:r>
            <a:endParaRPr lang="pl-PL" sz="3200" b="0" strike="noStrike" spc="-1">
              <a:solidFill>
                <a:srgbClr val="000000"/>
              </a:solidFill>
              <a:latin typeface="Calibri"/>
            </a:endParaRPr>
          </a:p>
        </p:txBody>
      </p:sp>
      <p:pic>
        <p:nvPicPr>
          <p:cNvPr id="232" name="Picture 2"/>
          <p:cNvPicPr/>
          <p:nvPr/>
        </p:nvPicPr>
        <p:blipFill>
          <a:blip r:embed="rId3"/>
          <a:stretch/>
        </p:blipFill>
        <p:spPr>
          <a:xfrm>
            <a:off x="1108080" y="1449360"/>
            <a:ext cx="6964200" cy="5337360"/>
          </a:xfrm>
          <a:prstGeom prst="rect">
            <a:avLst/>
          </a:prstGeom>
          <a:ln w="0">
            <a:noFill/>
          </a:ln>
        </p:spPr>
      </p:pic>
      <p:grpSp>
        <p:nvGrpSpPr>
          <p:cNvPr id="233" name="Group 3"/>
          <p:cNvGrpSpPr/>
          <p:nvPr/>
        </p:nvGrpSpPr>
        <p:grpSpPr>
          <a:xfrm>
            <a:off x="2000160" y="1603440"/>
            <a:ext cx="2430720" cy="4038480"/>
            <a:chOff x="2000160" y="1603440"/>
            <a:chExt cx="2430720" cy="4038480"/>
          </a:xfrm>
        </p:grpSpPr>
        <p:sp>
          <p:nvSpPr>
            <p:cNvPr id="234" name="Text Box 4"/>
            <p:cNvSpPr/>
            <p:nvPr/>
          </p:nvSpPr>
          <p:spPr>
            <a:xfrm>
              <a:off x="2000160" y="1603440"/>
              <a:ext cx="1347840" cy="8319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2560" rIns="90000" bIns="45000" anchor="t">
              <a:noAutofit/>
            </a:bodyPr>
            <a:lstStyle/>
            <a:p>
              <a:pPr>
                <a:lnSpc>
                  <a:spcPct val="99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4000" b="1" strike="noStrike" spc="-1">
                  <a:solidFill>
                    <a:srgbClr val="FFFFFF"/>
                  </a:solidFill>
                  <a:latin typeface="Century Gothic"/>
                </a:rPr>
                <a:t>0,4</a:t>
              </a:r>
              <a:endParaRPr lang="pl-PL" sz="4000" b="0" strike="noStrike" spc="-1">
                <a:solidFill>
                  <a:srgbClr val="000000"/>
                </a:solidFill>
                <a:latin typeface="Calibri"/>
              </a:endParaRPr>
            </a:p>
          </p:txBody>
        </p:sp>
        <p:sp>
          <p:nvSpPr>
            <p:cNvPr id="235" name="Text Box 5"/>
            <p:cNvSpPr/>
            <p:nvPr/>
          </p:nvSpPr>
          <p:spPr>
            <a:xfrm>
              <a:off x="3081240" y="4809960"/>
              <a:ext cx="1349640" cy="8319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2560" rIns="90000" bIns="45000" anchor="t">
              <a:noAutofit/>
            </a:bodyPr>
            <a:lstStyle/>
            <a:p>
              <a:pPr>
                <a:lnSpc>
                  <a:spcPct val="99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4000" b="1" strike="noStrike" spc="-1">
                  <a:solidFill>
                    <a:srgbClr val="000000"/>
                  </a:solidFill>
                  <a:latin typeface="Century Gothic"/>
                </a:rPr>
                <a:t>0,7</a:t>
              </a:r>
              <a:endParaRPr lang="pl-PL" sz="4000" b="0" strike="noStrike" spc="-1">
                <a:solidFill>
                  <a:srgbClr val="000000"/>
                </a:solidFill>
                <a:latin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wipe(left)">
                                      <p:cBhvr additive="repl">
                                        <p:cTn id="7"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6" name="Text Box 2"/>
          <p:cNvSpPr/>
          <p:nvPr/>
        </p:nvSpPr>
        <p:spPr>
          <a:xfrm>
            <a:off x="671400" y="285840"/>
            <a:ext cx="7805880" cy="1141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93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200" b="0" strike="noStrike" spc="-1">
                <a:solidFill>
                  <a:srgbClr val="FFFFFF"/>
                </a:solidFill>
                <a:latin typeface="Arial"/>
                <a:ea typeface="Microsoft YaHei"/>
              </a:rPr>
              <a:t>Ziemia ma atmosferę!</a:t>
            </a:r>
            <a:endParaRPr lang="pl-PL" sz="3200" b="0" strike="noStrike" spc="-1">
              <a:solidFill>
                <a:srgbClr val="FFFFFF"/>
              </a:solidFill>
              <a:latin typeface="Calibri"/>
            </a:endParaRPr>
          </a:p>
        </p:txBody>
      </p:sp>
      <p:pic>
        <p:nvPicPr>
          <p:cNvPr id="237" name="Obraz 236"/>
          <p:cNvPicPr/>
          <p:nvPr/>
        </p:nvPicPr>
        <p:blipFill>
          <a:blip r:embed="rId3"/>
          <a:stretch/>
        </p:blipFill>
        <p:spPr>
          <a:xfrm>
            <a:off x="289440" y="1440000"/>
            <a:ext cx="8566560" cy="42595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ole tekstowe 277"/>
          <p:cNvSpPr txBox="1"/>
          <p:nvPr/>
        </p:nvSpPr>
        <p:spPr>
          <a:xfrm>
            <a:off x="262800" y="323640"/>
            <a:ext cx="8695440" cy="6053760"/>
          </a:xfrm>
          <a:prstGeom prst="rect">
            <a:avLst/>
          </a:prstGeom>
          <a:noFill/>
          <a:ln w="0">
            <a:noFill/>
          </a:ln>
        </p:spPr>
        <p:txBody>
          <a:bodyPr lIns="90000" tIns="45000" rIns="90000" bIns="45000" anchor="t">
            <a:noAutofit/>
          </a:bodyPr>
          <a:lstStyle/>
          <a:p>
            <a:r>
              <a:rPr lang="pl-PL" sz="2200" b="1" strike="noStrike" spc="-1" dirty="0">
                <a:solidFill>
                  <a:srgbClr val="800000"/>
                </a:solidFill>
                <a:latin typeface="Arial"/>
              </a:rPr>
              <a:t>ENERGIA W SYSTEMIE KLIMATYCZNYM </a:t>
            </a:r>
            <a:endParaRPr lang="pl-PL" sz="2200" b="0" strike="noStrike" spc="-1" dirty="0">
              <a:solidFill>
                <a:srgbClr val="000000"/>
              </a:solidFill>
              <a:latin typeface="Calibri"/>
            </a:endParaRPr>
          </a:p>
          <a:p>
            <a:r>
              <a:rPr lang="pl-PL" sz="2200" b="0" strike="noStrike" spc="-1" dirty="0">
                <a:solidFill>
                  <a:srgbClr val="000000"/>
                </a:solidFill>
                <a:latin typeface="Arial"/>
              </a:rPr>
              <a:t>1. Strumień energii słonecznej = ¼ stałej słonecznej </a:t>
            </a:r>
            <a:endParaRPr lang="pl-PL" sz="2200" b="0" strike="noStrike" spc="-1" dirty="0">
              <a:solidFill>
                <a:srgbClr val="000000"/>
              </a:solidFill>
              <a:latin typeface="Calibri"/>
            </a:endParaRPr>
          </a:p>
          <a:p>
            <a:r>
              <a:rPr lang="pl-PL" sz="2200" b="0" strike="noStrike" spc="-1" dirty="0">
                <a:solidFill>
                  <a:srgbClr val="000000"/>
                </a:solidFill>
                <a:latin typeface="Arial"/>
              </a:rPr>
              <a:t>	</a:t>
            </a:r>
            <a:r>
              <a:rPr lang="pl-PL" sz="2200" b="0" strike="noStrike" spc="-1" dirty="0" smtClean="0">
                <a:solidFill>
                  <a:srgbClr val="000000"/>
                </a:solidFill>
                <a:latin typeface="Arial"/>
              </a:rPr>
              <a:t>1/4*1362W/m</a:t>
            </a:r>
            <a:r>
              <a:rPr lang="pl-PL" sz="2200" b="0" strike="noStrike" spc="-1" baseline="30000" dirty="0" smtClean="0">
                <a:solidFill>
                  <a:srgbClr val="000000"/>
                </a:solidFill>
                <a:latin typeface="Arial"/>
              </a:rPr>
              <a:t>2</a:t>
            </a:r>
            <a:r>
              <a:rPr lang="pl-PL" sz="2200" b="0" strike="noStrike" spc="-1" baseline="14000000" dirty="0" smtClean="0">
                <a:solidFill>
                  <a:srgbClr val="000000"/>
                </a:solidFill>
                <a:latin typeface="Arial"/>
              </a:rPr>
              <a:t>2 </a:t>
            </a:r>
            <a:r>
              <a:rPr lang="pl-PL" sz="2200" b="0" strike="noStrike" spc="-1" dirty="0">
                <a:solidFill>
                  <a:srgbClr val="000000"/>
                </a:solidFill>
                <a:latin typeface="Arial"/>
                <a:ea typeface="Times New Roman"/>
              </a:rPr>
              <a:t>≈ </a:t>
            </a:r>
            <a:r>
              <a:rPr lang="pl-PL" sz="2200" b="0" strike="noStrike" spc="-1" dirty="0" smtClean="0">
                <a:solidFill>
                  <a:srgbClr val="000000"/>
                </a:solidFill>
                <a:latin typeface="Arial"/>
                <a:ea typeface="Times New Roman"/>
              </a:rPr>
              <a:t>341W/</a:t>
            </a:r>
            <a:r>
              <a:rPr lang="pl-PL" sz="2200" spc="-1" dirty="0" smtClean="0">
                <a:solidFill>
                  <a:srgbClr val="000000"/>
                </a:solidFill>
              </a:rPr>
              <a:t>m</a:t>
            </a:r>
            <a:r>
              <a:rPr lang="pl-PL" sz="2200" spc="-1" baseline="30000" dirty="0" smtClean="0">
                <a:solidFill>
                  <a:srgbClr val="000000"/>
                </a:solidFill>
              </a:rPr>
              <a:t>2</a:t>
            </a:r>
            <a:r>
              <a:rPr lang="pl-PL" sz="2200" b="0" strike="noStrike" spc="-1" baseline="14000000" dirty="0" smtClean="0">
                <a:solidFill>
                  <a:srgbClr val="000000"/>
                </a:solidFill>
                <a:latin typeface="Arial"/>
                <a:ea typeface="Times New Roman"/>
              </a:rPr>
              <a:t>2</a:t>
            </a:r>
            <a:endParaRPr lang="pl-PL" sz="2200" b="0" strike="noStrike" spc="-1" dirty="0">
              <a:solidFill>
                <a:srgbClr val="000000"/>
              </a:solidFill>
              <a:latin typeface="Calibri"/>
            </a:endParaRPr>
          </a:p>
          <a:p>
            <a:r>
              <a:rPr lang="pl-PL" sz="2200" b="0" strike="noStrike" spc="-1" dirty="0">
                <a:solidFill>
                  <a:srgbClr val="000000"/>
                </a:solidFill>
                <a:latin typeface="Arial"/>
                <a:ea typeface="Times New Roman"/>
              </a:rPr>
              <a:t>2. Albedo Ziemi   ≈0.3, zmienne, 	od 0.9 (śnieg)  do 0.07 (ocean)</a:t>
            </a:r>
            <a:endParaRPr lang="pl-PL" sz="2200" b="0" strike="noStrike" spc="-1" dirty="0">
              <a:solidFill>
                <a:srgbClr val="000000"/>
              </a:solidFill>
              <a:latin typeface="Calibri"/>
            </a:endParaRPr>
          </a:p>
          <a:p>
            <a:r>
              <a:rPr lang="pl-PL" sz="2200" b="0" strike="noStrike" spc="-1" dirty="0">
                <a:solidFill>
                  <a:srgbClr val="000000"/>
                </a:solidFill>
                <a:latin typeface="Arial"/>
                <a:ea typeface="Times New Roman"/>
              </a:rPr>
              <a:t>3. Strumień energii geotermalnej ≈</a:t>
            </a:r>
            <a:r>
              <a:rPr lang="pl-PL" sz="2200" b="0" strike="noStrike" spc="-1" dirty="0" smtClean="0">
                <a:solidFill>
                  <a:srgbClr val="000000"/>
                </a:solidFill>
                <a:latin typeface="Arial"/>
                <a:ea typeface="Times New Roman"/>
              </a:rPr>
              <a:t>0.092W/</a:t>
            </a:r>
            <a:r>
              <a:rPr lang="pl-PL" sz="2200" spc="-1" dirty="0" smtClean="0">
                <a:solidFill>
                  <a:srgbClr val="000000"/>
                </a:solidFill>
              </a:rPr>
              <a:t>m</a:t>
            </a:r>
            <a:r>
              <a:rPr lang="pl-PL" sz="2200" spc="-1" baseline="30000" dirty="0" smtClean="0">
                <a:solidFill>
                  <a:srgbClr val="000000"/>
                </a:solidFill>
              </a:rPr>
              <a:t>2</a:t>
            </a:r>
            <a:r>
              <a:rPr lang="pl-PL" sz="2200" b="0" strike="noStrike" spc="-1" baseline="14000000" dirty="0" smtClean="0">
                <a:solidFill>
                  <a:srgbClr val="000000"/>
                </a:solidFill>
                <a:latin typeface="Arial"/>
                <a:ea typeface="Times New Roman"/>
              </a:rPr>
              <a:t>2</a:t>
            </a:r>
            <a:endParaRPr lang="pl-PL" sz="2200" b="0" strike="noStrike" spc="-1" dirty="0">
              <a:solidFill>
                <a:srgbClr val="000000"/>
              </a:solidFill>
              <a:latin typeface="Calibri"/>
            </a:endParaRPr>
          </a:p>
          <a:p>
            <a:r>
              <a:rPr lang="pl-PL" sz="2200" b="0" strike="noStrike" spc="-1" dirty="0">
                <a:solidFill>
                  <a:srgbClr val="000000"/>
                </a:solidFill>
                <a:latin typeface="Arial"/>
                <a:ea typeface="Times New Roman"/>
              </a:rPr>
              <a:t>4. Strumień energii ze spalania paliw kopalnych  ≈</a:t>
            </a:r>
            <a:r>
              <a:rPr lang="pl-PL" sz="2200" b="0" strike="noStrike" spc="-1" dirty="0" smtClean="0">
                <a:solidFill>
                  <a:srgbClr val="000000"/>
                </a:solidFill>
                <a:latin typeface="Arial"/>
                <a:ea typeface="Times New Roman"/>
              </a:rPr>
              <a:t>0.028W/</a:t>
            </a:r>
            <a:r>
              <a:rPr lang="pl-PL" sz="2200" spc="-1" dirty="0" smtClean="0">
                <a:solidFill>
                  <a:srgbClr val="000000"/>
                </a:solidFill>
              </a:rPr>
              <a:t>m</a:t>
            </a:r>
            <a:r>
              <a:rPr lang="pl-PL" sz="2200" spc="-1" baseline="30000" dirty="0" smtClean="0">
                <a:solidFill>
                  <a:srgbClr val="000000"/>
                </a:solidFill>
              </a:rPr>
              <a:t>2</a:t>
            </a:r>
            <a:r>
              <a:rPr lang="pl-PL" sz="2200" b="0" strike="noStrike" spc="-1" baseline="14000000" dirty="0" smtClean="0">
                <a:solidFill>
                  <a:srgbClr val="000000"/>
                </a:solidFill>
                <a:latin typeface="Arial"/>
                <a:ea typeface="Times New Roman"/>
              </a:rPr>
              <a:t>2</a:t>
            </a:r>
            <a:endParaRPr lang="pl-PL" sz="2200" b="0" strike="noStrike" spc="-1" dirty="0">
              <a:solidFill>
                <a:srgbClr val="000000"/>
              </a:solidFill>
              <a:latin typeface="Calibri"/>
            </a:endParaRPr>
          </a:p>
          <a:p>
            <a:endParaRPr lang="pl-PL" sz="2200" b="0" strike="noStrike" spc="-1" dirty="0">
              <a:solidFill>
                <a:srgbClr val="000000"/>
              </a:solidFill>
              <a:latin typeface="Calibri"/>
            </a:endParaRPr>
          </a:p>
          <a:p>
            <a:r>
              <a:rPr lang="pl-PL" sz="2200" b="1" strike="noStrike" spc="-1" dirty="0">
                <a:solidFill>
                  <a:srgbClr val="800000"/>
                </a:solidFill>
                <a:latin typeface="Arial"/>
                <a:ea typeface="Times New Roman"/>
              </a:rPr>
              <a:t>PODSTAWOWE WŁASNOŚCI SYSTEMU KLIMATYCZNEGO</a:t>
            </a:r>
            <a:endParaRPr lang="pl-PL" sz="2200" b="0" strike="noStrike" spc="-1" dirty="0">
              <a:solidFill>
                <a:srgbClr val="000000"/>
              </a:solidFill>
              <a:latin typeface="Calibri"/>
            </a:endParaRPr>
          </a:p>
          <a:p>
            <a:r>
              <a:rPr lang="pl-PL" sz="2200" b="0" strike="noStrike" spc="-1" dirty="0">
                <a:solidFill>
                  <a:srgbClr val="000000"/>
                </a:solidFill>
                <a:latin typeface="Arial"/>
                <a:ea typeface="Times New Roman"/>
              </a:rPr>
              <a:t>1. 	Ciśnienie powietrza ≈1000hPa (10m wody), </a:t>
            </a:r>
            <a:r>
              <a:rPr lang="pl-PL" sz="2200" b="0" strike="noStrike" spc="-1" dirty="0" err="1">
                <a:solidFill>
                  <a:srgbClr val="000000"/>
                </a:solidFill>
                <a:latin typeface="Arial"/>
                <a:ea typeface="Times New Roman"/>
              </a:rPr>
              <a:t>c</a:t>
            </a:r>
            <a:r>
              <a:rPr lang="pl-PL" sz="2200" b="0" strike="noStrike" spc="-1" baseline="-14000000" dirty="0" err="1">
                <a:solidFill>
                  <a:srgbClr val="000000"/>
                </a:solidFill>
                <a:latin typeface="Arial"/>
                <a:ea typeface="Times New Roman"/>
              </a:rPr>
              <a:t>p</a:t>
            </a:r>
            <a:r>
              <a:rPr lang="pl-PL" sz="2200" b="0" strike="noStrike" spc="-1" dirty="0">
                <a:solidFill>
                  <a:srgbClr val="000000"/>
                </a:solidFill>
                <a:latin typeface="Arial"/>
                <a:ea typeface="Times New Roman"/>
              </a:rPr>
              <a:t>=1004J/kg*K</a:t>
            </a:r>
            <a:endParaRPr lang="pl-PL" sz="2200" b="0" strike="noStrike" spc="-1" dirty="0">
              <a:solidFill>
                <a:srgbClr val="000000"/>
              </a:solidFill>
              <a:latin typeface="Calibri"/>
            </a:endParaRPr>
          </a:p>
          <a:p>
            <a:r>
              <a:rPr lang="pl-PL" sz="2200" b="0" strike="noStrike" spc="-1" dirty="0">
                <a:solidFill>
                  <a:srgbClr val="000000"/>
                </a:solidFill>
                <a:latin typeface="Arial"/>
                <a:ea typeface="Times New Roman"/>
              </a:rPr>
              <a:t>2.  Średnia głębokość oceanów ≈ 4000m, </a:t>
            </a:r>
            <a:r>
              <a:rPr lang="pl-PL" sz="2200" b="0" strike="noStrike" spc="-1" dirty="0" err="1">
                <a:solidFill>
                  <a:srgbClr val="000000"/>
                </a:solidFill>
                <a:latin typeface="Arial"/>
                <a:ea typeface="Times New Roman"/>
              </a:rPr>
              <a:t>c</a:t>
            </a:r>
            <a:r>
              <a:rPr lang="pl-PL" sz="2200" b="0" strike="noStrike" spc="-1" baseline="-14000000" dirty="0" err="1">
                <a:solidFill>
                  <a:srgbClr val="000000"/>
                </a:solidFill>
                <a:latin typeface="Arial"/>
                <a:ea typeface="Times New Roman"/>
              </a:rPr>
              <a:t>w</a:t>
            </a:r>
            <a:r>
              <a:rPr lang="pl-PL" sz="2200" b="0" strike="noStrike" spc="-1" dirty="0">
                <a:solidFill>
                  <a:srgbClr val="000000"/>
                </a:solidFill>
                <a:latin typeface="Arial"/>
                <a:ea typeface="Times New Roman"/>
              </a:rPr>
              <a:t>=4192J/kg*K</a:t>
            </a:r>
            <a:endParaRPr lang="pl-PL" sz="2200" b="0" strike="noStrike" spc="-1" dirty="0">
              <a:solidFill>
                <a:srgbClr val="000000"/>
              </a:solidFill>
              <a:latin typeface="Calibri"/>
            </a:endParaRPr>
          </a:p>
          <a:p>
            <a:r>
              <a:rPr lang="pl-PL" sz="2200" b="0" strike="noStrike" spc="-1" dirty="0">
                <a:solidFill>
                  <a:srgbClr val="000000"/>
                </a:solidFill>
                <a:latin typeface="Arial"/>
                <a:ea typeface="Times New Roman"/>
              </a:rPr>
              <a:t>3.  Ląd – tylko cienka warstwa odpowiada na strumienie radiacji</a:t>
            </a:r>
            <a:endParaRPr lang="pl-PL" sz="2200" b="0" strike="noStrike" spc="-1" dirty="0">
              <a:solidFill>
                <a:srgbClr val="000000"/>
              </a:solidFill>
              <a:latin typeface="Calibri"/>
            </a:endParaRPr>
          </a:p>
          <a:p>
            <a:r>
              <a:rPr lang="pl-PL" sz="2200" b="0" strike="noStrike" spc="-1" dirty="0">
                <a:solidFill>
                  <a:srgbClr val="000000"/>
                </a:solidFill>
                <a:latin typeface="Arial"/>
                <a:ea typeface="Times New Roman"/>
              </a:rPr>
              <a:t>4.  Gazy cieplarniane: </a:t>
            </a:r>
            <a:r>
              <a:rPr lang="pl-PL" sz="2200" b="0" strike="noStrike" spc="-1" dirty="0" smtClean="0">
                <a:solidFill>
                  <a:srgbClr val="000000"/>
                </a:solidFill>
                <a:latin typeface="Arial"/>
                <a:ea typeface="Times New Roman"/>
              </a:rPr>
              <a:t>H</a:t>
            </a:r>
            <a:r>
              <a:rPr lang="pl-PL" sz="2200" b="0" strike="noStrike" spc="-1" baseline="-25000" dirty="0" smtClean="0">
                <a:solidFill>
                  <a:srgbClr val="000000"/>
                </a:solidFill>
                <a:latin typeface="Arial"/>
                <a:ea typeface="Times New Roman"/>
              </a:rPr>
              <a:t>2</a:t>
            </a:r>
            <a:r>
              <a:rPr lang="pl-PL" sz="2200" b="0" strike="noStrike" spc="-1" dirty="0" smtClean="0">
                <a:solidFill>
                  <a:srgbClr val="000000"/>
                </a:solidFill>
                <a:latin typeface="Arial"/>
                <a:ea typeface="Times New Roman"/>
              </a:rPr>
              <a:t>0, C</a:t>
            </a:r>
            <a:r>
              <a:rPr lang="pl-PL" sz="2200" b="0" strike="noStrike" spc="-1" baseline="-25000" dirty="0" smtClean="0">
                <a:solidFill>
                  <a:srgbClr val="000000"/>
                </a:solidFill>
                <a:latin typeface="Arial"/>
                <a:ea typeface="Times New Roman"/>
              </a:rPr>
              <a:t>2</a:t>
            </a:r>
            <a:r>
              <a:rPr lang="pl-PL" sz="2200" b="0" strike="noStrike" spc="-1" dirty="0" smtClean="0">
                <a:solidFill>
                  <a:srgbClr val="000000"/>
                </a:solidFill>
                <a:latin typeface="Arial"/>
                <a:ea typeface="Times New Roman"/>
              </a:rPr>
              <a:t>O</a:t>
            </a:r>
            <a:r>
              <a:rPr lang="pl-PL" sz="2200" b="0" strike="noStrike" spc="-1" baseline="-14000000" dirty="0" smtClean="0">
                <a:solidFill>
                  <a:srgbClr val="000000"/>
                </a:solidFill>
                <a:latin typeface="Arial"/>
                <a:ea typeface="Times New Roman"/>
              </a:rPr>
              <a:t>2</a:t>
            </a:r>
            <a:r>
              <a:rPr lang="pl-PL" sz="2200" b="0" strike="noStrike" spc="-1" dirty="0">
                <a:solidFill>
                  <a:srgbClr val="000000"/>
                </a:solidFill>
                <a:latin typeface="Arial"/>
                <a:ea typeface="Times New Roman"/>
              </a:rPr>
              <a:t>, </a:t>
            </a:r>
            <a:r>
              <a:rPr lang="pl-PL" sz="2200" b="0" strike="noStrike" spc="-1" dirty="0" smtClean="0">
                <a:solidFill>
                  <a:srgbClr val="000000"/>
                </a:solidFill>
                <a:latin typeface="Arial"/>
                <a:ea typeface="Times New Roman"/>
              </a:rPr>
              <a:t>CH</a:t>
            </a:r>
            <a:r>
              <a:rPr lang="pl-PL" sz="2200" b="0" strike="noStrike" spc="-1" baseline="-25000" dirty="0" smtClean="0">
                <a:solidFill>
                  <a:srgbClr val="000000"/>
                </a:solidFill>
                <a:latin typeface="Arial"/>
                <a:ea typeface="Times New Roman"/>
              </a:rPr>
              <a:t>4</a:t>
            </a:r>
            <a:r>
              <a:rPr lang="pl-PL" sz="2200" b="0" strike="noStrike" spc="-1" dirty="0" smtClean="0">
                <a:solidFill>
                  <a:srgbClr val="000000"/>
                </a:solidFill>
                <a:latin typeface="Arial"/>
                <a:ea typeface="Times New Roman"/>
              </a:rPr>
              <a:t>, O</a:t>
            </a:r>
            <a:r>
              <a:rPr lang="pl-PL" sz="2200" b="0" strike="noStrike" spc="-1" baseline="-25000" dirty="0" smtClean="0">
                <a:solidFill>
                  <a:srgbClr val="000000"/>
                </a:solidFill>
                <a:latin typeface="Arial"/>
                <a:ea typeface="Times New Roman"/>
              </a:rPr>
              <a:t>3</a:t>
            </a:r>
            <a:r>
              <a:rPr lang="pl-PL" sz="2200" b="0" strike="noStrike" spc="-1" baseline="-14000000" dirty="0" smtClean="0">
                <a:solidFill>
                  <a:srgbClr val="000000"/>
                </a:solidFill>
                <a:latin typeface="Arial"/>
                <a:ea typeface="Times New Roman"/>
              </a:rPr>
              <a:t>3</a:t>
            </a:r>
            <a:r>
              <a:rPr lang="pl-PL" sz="2200" b="0" strike="noStrike" spc="-1" dirty="0">
                <a:solidFill>
                  <a:srgbClr val="000000"/>
                </a:solidFill>
                <a:latin typeface="Arial"/>
                <a:ea typeface="Times New Roman"/>
              </a:rPr>
              <a:t>, </a:t>
            </a:r>
            <a:r>
              <a:rPr lang="pl-PL" sz="2200" b="0" strike="noStrike" spc="-1" dirty="0" smtClean="0">
                <a:solidFill>
                  <a:srgbClr val="000000"/>
                </a:solidFill>
                <a:latin typeface="Arial"/>
                <a:ea typeface="Times New Roman"/>
              </a:rPr>
              <a:t>N</a:t>
            </a:r>
            <a:r>
              <a:rPr lang="pl-PL" sz="2200" b="0" strike="noStrike" spc="-1" baseline="-25000" dirty="0" smtClean="0">
                <a:solidFill>
                  <a:srgbClr val="000000"/>
                </a:solidFill>
                <a:latin typeface="Arial"/>
                <a:ea typeface="Times New Roman"/>
              </a:rPr>
              <a:t>2</a:t>
            </a:r>
            <a:r>
              <a:rPr lang="pl-PL" sz="2200" b="0" strike="noStrike" spc="-1" dirty="0" smtClean="0">
                <a:solidFill>
                  <a:srgbClr val="000000"/>
                </a:solidFill>
                <a:latin typeface="Arial"/>
                <a:ea typeface="Times New Roman"/>
              </a:rPr>
              <a:t>O</a:t>
            </a:r>
            <a:r>
              <a:rPr lang="pl-PL" sz="2200" b="0" strike="noStrike" spc="-1" baseline="-14000000" dirty="0" smtClean="0">
                <a:solidFill>
                  <a:srgbClr val="000000"/>
                </a:solidFill>
                <a:latin typeface="Arial"/>
                <a:ea typeface="Times New Roman"/>
              </a:rPr>
              <a:t>X</a:t>
            </a:r>
            <a:r>
              <a:rPr lang="pl-PL" sz="2200" b="0" strike="noStrike" spc="-1" dirty="0" smtClean="0">
                <a:solidFill>
                  <a:srgbClr val="000000"/>
                </a:solidFill>
                <a:latin typeface="Arial"/>
                <a:ea typeface="Times New Roman"/>
              </a:rPr>
              <a:t> </a:t>
            </a:r>
            <a:r>
              <a:rPr lang="pl-PL" sz="2200" b="0" strike="noStrike" spc="-1" dirty="0">
                <a:solidFill>
                  <a:srgbClr val="000000"/>
                </a:solidFill>
                <a:latin typeface="Arial"/>
                <a:ea typeface="Times New Roman"/>
              </a:rPr>
              <a:t>i wiele innych</a:t>
            </a:r>
            <a:endParaRPr lang="pl-PL" sz="2200" b="0" strike="noStrike" spc="-1" dirty="0">
              <a:solidFill>
                <a:srgbClr val="000000"/>
              </a:solidFill>
              <a:latin typeface="Calibri"/>
            </a:endParaRPr>
          </a:p>
          <a:p>
            <a:endParaRPr lang="pl-PL" sz="2200" b="0" strike="noStrike" spc="-1" dirty="0">
              <a:solidFill>
                <a:srgbClr val="000000"/>
              </a:solidFill>
              <a:latin typeface="Calibri"/>
            </a:endParaRPr>
          </a:p>
        </p:txBody>
      </p:sp>
    </p:spTree>
    <p:extLst>
      <p:ext uri="{BB962C8B-B14F-4D97-AF65-F5344CB8AC3E}">
        <p14:creationId xmlns:p14="http://schemas.microsoft.com/office/powerpoint/2010/main" val="109280487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Group 1"/>
          <p:cNvGrpSpPr/>
          <p:nvPr/>
        </p:nvGrpSpPr>
        <p:grpSpPr>
          <a:xfrm>
            <a:off x="101520" y="1360440"/>
            <a:ext cx="2138400" cy="1084320"/>
            <a:chOff x="101520" y="1360440"/>
            <a:chExt cx="2138400" cy="1084320"/>
          </a:xfrm>
        </p:grpSpPr>
        <p:sp>
          <p:nvSpPr>
            <p:cNvPr id="239" name="Text Box 2"/>
            <p:cNvSpPr/>
            <p:nvPr/>
          </p:nvSpPr>
          <p:spPr>
            <a:xfrm>
              <a:off x="101520" y="1360440"/>
              <a:ext cx="2138400" cy="10843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grpSp>
      <p:pic>
        <p:nvPicPr>
          <p:cNvPr id="240" name="Picture 3"/>
          <p:cNvPicPr/>
          <p:nvPr/>
        </p:nvPicPr>
        <p:blipFill>
          <a:blip r:embed="rId3"/>
          <a:stretch/>
        </p:blipFill>
        <p:spPr>
          <a:xfrm>
            <a:off x="0" y="2000160"/>
            <a:ext cx="9123480" cy="3786120"/>
          </a:xfrm>
          <a:prstGeom prst="rect">
            <a:avLst/>
          </a:prstGeom>
          <a:ln w="0">
            <a:noFill/>
          </a:ln>
        </p:spPr>
      </p:pic>
      <p:sp>
        <p:nvSpPr>
          <p:cNvPr id="241" name="Text Box 4"/>
          <p:cNvSpPr/>
          <p:nvPr/>
        </p:nvSpPr>
        <p:spPr>
          <a:xfrm>
            <a:off x="671400" y="285840"/>
            <a:ext cx="7805880" cy="1141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93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200" b="0" strike="noStrike" spc="-1">
                <a:solidFill>
                  <a:srgbClr val="000000"/>
                </a:solidFill>
                <a:latin typeface="Arial"/>
                <a:ea typeface="Microsoft YaHei"/>
              </a:rPr>
              <a:t>Efekt cieplarniany – model jednej szyby</a:t>
            </a:r>
            <a:endParaRPr lang="pl-PL" sz="3200" b="0" strike="noStrike" spc="-1">
              <a:solidFill>
                <a:srgbClr val="FFFFFF"/>
              </a:solidFill>
              <a:latin typeface="Calibri"/>
            </a:endParaRPr>
          </a:p>
        </p:txBody>
      </p:sp>
      <p:sp>
        <p:nvSpPr>
          <p:cNvPr id="242" name="Text Box 5"/>
          <p:cNvSpPr/>
          <p:nvPr/>
        </p:nvSpPr>
        <p:spPr>
          <a:xfrm>
            <a:off x="3214800" y="6215040"/>
            <a:ext cx="4357440" cy="459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400" b="0" strike="noStrike" spc="-1">
                <a:solidFill>
                  <a:srgbClr val="000000"/>
                </a:solidFill>
                <a:latin typeface="Arial"/>
                <a:ea typeface="Microsoft YaHei"/>
              </a:rPr>
              <a:t>okno atmosferyczne: 8-14</a:t>
            </a:r>
            <a:r>
              <a:rPr lang="el-GR" sz="2400" b="0" strike="noStrike" spc="-1">
                <a:solidFill>
                  <a:srgbClr val="000000"/>
                </a:solidFill>
                <a:latin typeface="Arial"/>
                <a:ea typeface="Microsoft YaHei"/>
              </a:rPr>
              <a:t>μ</a:t>
            </a:r>
            <a:r>
              <a:rPr lang="pl-PL" sz="2400" b="0" strike="noStrike" spc="-1">
                <a:solidFill>
                  <a:srgbClr val="000000"/>
                </a:solidFill>
                <a:latin typeface="Arial"/>
                <a:ea typeface="Microsoft YaHei"/>
              </a:rPr>
              <a:t>m</a:t>
            </a:r>
            <a:r>
              <a:rPr lang="pl-PL" sz="1800" b="0" strike="noStrike" spc="-1">
                <a:solidFill>
                  <a:srgbClr val="000000"/>
                </a:solidFill>
                <a:latin typeface="Arial"/>
                <a:ea typeface="Microsoft YaHei"/>
              </a:rPr>
              <a:t> </a:t>
            </a:r>
            <a:endParaRPr lang="pl-PL" sz="1800" b="0" strike="noStrike" spc="-1">
              <a:solidFill>
                <a:srgbClr val="FFFFFF"/>
              </a:solidFill>
              <a:latin typeface="Calibri"/>
            </a:endParaRPr>
          </a:p>
        </p:txBody>
      </p:sp>
      <p:sp>
        <p:nvSpPr>
          <p:cNvPr id="243" name="AutoShape 6"/>
          <p:cNvSpPr/>
          <p:nvPr/>
        </p:nvSpPr>
        <p:spPr>
          <a:xfrm rot="16200000">
            <a:off x="6141960" y="5643720"/>
            <a:ext cx="285840" cy="714240"/>
          </a:xfrm>
          <a:custGeom>
            <a:avLst/>
            <a:gdLst/>
            <a:ahLst/>
            <a:cxnLst/>
            <a:rect l="0" t="0" r="r" b="b"/>
            <a:pathLst>
              <a:path w="796" h="1986">
                <a:moveTo>
                  <a:pt x="795" y="0"/>
                </a:moveTo>
                <a:cubicBezTo>
                  <a:pt x="596" y="0"/>
                  <a:pt x="397" y="33"/>
                  <a:pt x="397" y="66"/>
                </a:cubicBezTo>
                <a:lnTo>
                  <a:pt x="397" y="926"/>
                </a:lnTo>
                <a:cubicBezTo>
                  <a:pt x="397" y="959"/>
                  <a:pt x="198" y="992"/>
                  <a:pt x="0" y="992"/>
                </a:cubicBezTo>
                <a:cubicBezTo>
                  <a:pt x="198" y="992"/>
                  <a:pt x="397" y="1025"/>
                  <a:pt x="397" y="1058"/>
                </a:cubicBezTo>
                <a:lnTo>
                  <a:pt x="397" y="1918"/>
                </a:lnTo>
                <a:cubicBezTo>
                  <a:pt x="397" y="1951"/>
                  <a:pt x="596" y="1985"/>
                  <a:pt x="795" y="1985"/>
                </a:cubicBezTo>
              </a:path>
            </a:pathLst>
          </a:custGeom>
          <a:noFill/>
          <a:ln w="9360" cap="sq">
            <a:solidFill>
              <a:srgbClr val="000000"/>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wipe(up)">
                                      <p:cBhvr additive="repl">
                                        <p:cTn id="7" dur="500"/>
                                        <p:tgtEl>
                                          <p:spTgt spid="242"/>
                                        </p:tgtEl>
                                      </p:cBhvr>
                                    </p:animEffect>
                                  </p:childTnLst>
                                </p:cTn>
                              </p:par>
                              <p:par>
                                <p:cTn id="8" presetID="22" presetClass="entr" presetSubtype="1" fill="hold" nodeType="withEffect">
                                  <p:stCondLst>
                                    <p:cond delay="0"/>
                                  </p:stCondLst>
                                  <p:childTnLst>
                                    <p:set>
                                      <p:cBhvr>
                                        <p:cTn id="9" dur="1" fill="hold">
                                          <p:stCondLst>
                                            <p:cond delay="0"/>
                                          </p:stCondLst>
                                        </p:cTn>
                                        <p:tgtEl>
                                          <p:spTgt spid="243"/>
                                        </p:tgtEl>
                                        <p:attrNameLst>
                                          <p:attrName>style.visibility</p:attrName>
                                        </p:attrNameLst>
                                      </p:cBhvr>
                                      <p:to>
                                        <p:strVal val="visible"/>
                                      </p:to>
                                    </p:set>
                                    <p:animEffect transition="in" filter="wipe(up)">
                                      <p:cBhvr additive="repl">
                                        <p:cTn id="10"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ext Box 1"/>
          <p:cNvSpPr/>
          <p:nvPr/>
        </p:nvSpPr>
        <p:spPr>
          <a:xfrm>
            <a:off x="671400" y="285840"/>
            <a:ext cx="7805880" cy="1141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93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200" b="0" strike="noStrike" spc="-1">
                <a:solidFill>
                  <a:srgbClr val="000000"/>
                </a:solidFill>
                <a:latin typeface="Arial"/>
                <a:ea typeface="Microsoft YaHei"/>
              </a:rPr>
              <a:t>Efekt cieplarniany – model jednej szyby</a:t>
            </a:r>
            <a:endParaRPr lang="pl-PL" sz="3200" b="0" strike="noStrike" spc="-1">
              <a:solidFill>
                <a:srgbClr val="FFFFFF"/>
              </a:solidFill>
              <a:latin typeface="Calibri"/>
            </a:endParaRPr>
          </a:p>
        </p:txBody>
      </p:sp>
      <p:grpSp>
        <p:nvGrpSpPr>
          <p:cNvPr id="245" name="Group 2"/>
          <p:cNvGrpSpPr/>
          <p:nvPr/>
        </p:nvGrpSpPr>
        <p:grpSpPr>
          <a:xfrm>
            <a:off x="285840" y="1928880"/>
            <a:ext cx="5784840" cy="3854520"/>
            <a:chOff x="285840" y="1928880"/>
            <a:chExt cx="5784840" cy="3854520"/>
          </a:xfrm>
        </p:grpSpPr>
        <p:grpSp>
          <p:nvGrpSpPr>
            <p:cNvPr id="246" name="Group 3"/>
            <p:cNvGrpSpPr/>
            <p:nvPr/>
          </p:nvGrpSpPr>
          <p:grpSpPr>
            <a:xfrm>
              <a:off x="285840" y="1928880"/>
              <a:ext cx="5784840" cy="3854520"/>
              <a:chOff x="285840" y="1928880"/>
              <a:chExt cx="5784840" cy="3854520"/>
            </a:xfrm>
          </p:grpSpPr>
          <p:sp>
            <p:nvSpPr>
              <p:cNvPr id="247" name="AutoShape 4"/>
              <p:cNvSpPr/>
              <p:nvPr/>
            </p:nvSpPr>
            <p:spPr>
              <a:xfrm>
                <a:off x="285840" y="2401920"/>
                <a:ext cx="5784840" cy="3073320"/>
              </a:xfrm>
              <a:custGeom>
                <a:avLst/>
                <a:gdLst/>
                <a:ahLst/>
                <a:cxnLst/>
                <a:rect l="0" t="0" r="r" b="b"/>
                <a:pathLst>
                  <a:path w="16071" h="8539">
                    <a:moveTo>
                      <a:pt x="2" y="0"/>
                    </a:moveTo>
                    <a:lnTo>
                      <a:pt x="3" y="0"/>
                    </a:lnTo>
                    <a:cubicBezTo>
                      <a:pt x="2" y="0"/>
                      <a:pt x="2" y="0"/>
                      <a:pt x="1" y="0"/>
                    </a:cubicBezTo>
                    <a:cubicBezTo>
                      <a:pt x="1" y="1"/>
                      <a:pt x="1" y="1"/>
                      <a:pt x="0" y="1"/>
                    </a:cubicBezTo>
                    <a:cubicBezTo>
                      <a:pt x="0" y="2"/>
                      <a:pt x="0" y="2"/>
                      <a:pt x="0" y="3"/>
                    </a:cubicBezTo>
                    <a:lnTo>
                      <a:pt x="0" y="8535"/>
                    </a:lnTo>
                    <a:lnTo>
                      <a:pt x="0" y="8535"/>
                    </a:lnTo>
                    <a:cubicBezTo>
                      <a:pt x="0" y="8536"/>
                      <a:pt x="0" y="8536"/>
                      <a:pt x="0" y="8537"/>
                    </a:cubicBezTo>
                    <a:cubicBezTo>
                      <a:pt x="1" y="8537"/>
                      <a:pt x="1" y="8537"/>
                      <a:pt x="1" y="8538"/>
                    </a:cubicBezTo>
                    <a:cubicBezTo>
                      <a:pt x="2" y="8538"/>
                      <a:pt x="2" y="8538"/>
                      <a:pt x="3" y="8538"/>
                    </a:cubicBezTo>
                    <a:lnTo>
                      <a:pt x="16067" y="8538"/>
                    </a:lnTo>
                    <a:lnTo>
                      <a:pt x="16067" y="8538"/>
                    </a:lnTo>
                    <a:cubicBezTo>
                      <a:pt x="16068" y="8538"/>
                      <a:pt x="16068" y="8538"/>
                      <a:pt x="16069" y="8538"/>
                    </a:cubicBezTo>
                    <a:cubicBezTo>
                      <a:pt x="16069" y="8537"/>
                      <a:pt x="16069" y="8537"/>
                      <a:pt x="16070" y="8537"/>
                    </a:cubicBezTo>
                    <a:cubicBezTo>
                      <a:pt x="16070" y="8536"/>
                      <a:pt x="16070" y="8536"/>
                      <a:pt x="16070" y="8535"/>
                    </a:cubicBezTo>
                    <a:lnTo>
                      <a:pt x="16070" y="2"/>
                    </a:lnTo>
                    <a:lnTo>
                      <a:pt x="16070" y="3"/>
                    </a:lnTo>
                    <a:lnTo>
                      <a:pt x="16070" y="3"/>
                    </a:lnTo>
                    <a:cubicBezTo>
                      <a:pt x="16070" y="2"/>
                      <a:pt x="16070" y="2"/>
                      <a:pt x="16070" y="1"/>
                    </a:cubicBezTo>
                    <a:cubicBezTo>
                      <a:pt x="16069" y="1"/>
                      <a:pt x="16069" y="1"/>
                      <a:pt x="16069" y="0"/>
                    </a:cubicBezTo>
                    <a:cubicBezTo>
                      <a:pt x="16068" y="0"/>
                      <a:pt x="16068" y="0"/>
                      <a:pt x="16067" y="0"/>
                    </a:cubicBezTo>
                    <a:lnTo>
                      <a:pt x="2" y="0"/>
                    </a:lnTo>
                  </a:path>
                </a:pathLst>
              </a:custGeom>
              <a:solidFill>
                <a:srgbClr val="E6E6FF"/>
              </a:solidFill>
              <a:ln w="0">
                <a:noFill/>
              </a:ln>
            </p:spPr>
            <p:style>
              <a:lnRef idx="0">
                <a:scrgbClr r="0" g="0" b="0"/>
              </a:lnRef>
              <a:fillRef idx="0">
                <a:scrgbClr r="0" g="0" b="0"/>
              </a:fillRef>
              <a:effectRef idx="0">
                <a:scrgbClr r="0" g="0" b="0"/>
              </a:effectRef>
              <a:fontRef idx="minor"/>
            </p:style>
          </p:sp>
          <p:sp>
            <p:nvSpPr>
              <p:cNvPr id="248" name="AutoShape 5"/>
              <p:cNvSpPr/>
              <p:nvPr/>
            </p:nvSpPr>
            <p:spPr>
              <a:xfrm>
                <a:off x="4704840" y="4092480"/>
                <a:ext cx="1019160" cy="1268640"/>
              </a:xfrm>
              <a:custGeom>
                <a:avLst/>
                <a:gdLst/>
                <a:ahLst/>
                <a:cxnLst/>
                <a:rect l="0" t="0" r="r" b="b"/>
                <a:pathLst>
                  <a:path w="2833" h="3526">
                    <a:moveTo>
                      <a:pt x="2450" y="0"/>
                    </a:moveTo>
                    <a:lnTo>
                      <a:pt x="2450" y="2874"/>
                    </a:lnTo>
                    <a:lnTo>
                      <a:pt x="2832" y="2874"/>
                    </a:lnTo>
                    <a:lnTo>
                      <a:pt x="1416" y="3525"/>
                    </a:lnTo>
                    <a:lnTo>
                      <a:pt x="0" y="2874"/>
                    </a:lnTo>
                    <a:lnTo>
                      <a:pt x="383" y="2874"/>
                    </a:lnTo>
                    <a:lnTo>
                      <a:pt x="383" y="0"/>
                    </a:lnTo>
                    <a:lnTo>
                      <a:pt x="2450" y="0"/>
                    </a:lnTo>
                  </a:path>
                </a:pathLst>
              </a:custGeom>
              <a:solidFill>
                <a:srgbClr val="FF6633"/>
              </a:solidFill>
              <a:ln w="0">
                <a:noFill/>
              </a:ln>
            </p:spPr>
            <p:style>
              <a:lnRef idx="0">
                <a:scrgbClr r="0" g="0" b="0"/>
              </a:lnRef>
              <a:fillRef idx="0">
                <a:scrgbClr r="0" g="0" b="0"/>
              </a:fillRef>
              <a:effectRef idx="0">
                <a:scrgbClr r="0" g="0" b="0"/>
              </a:effectRef>
              <a:fontRef idx="minor"/>
            </p:style>
          </p:sp>
          <p:sp>
            <p:nvSpPr>
              <p:cNvPr id="249" name="Rectangle 6"/>
              <p:cNvSpPr/>
              <p:nvPr/>
            </p:nvSpPr>
            <p:spPr>
              <a:xfrm>
                <a:off x="285840" y="3505320"/>
                <a:ext cx="5784840" cy="938160"/>
              </a:xfrm>
              <a:prstGeom prst="rect">
                <a:avLst/>
              </a:prstGeom>
              <a:solidFill>
                <a:srgbClr val="CCCCCC"/>
              </a:solidFill>
              <a:ln w="0">
                <a:noFill/>
              </a:ln>
            </p:spPr>
            <p:style>
              <a:lnRef idx="0">
                <a:scrgbClr r="0" g="0" b="0"/>
              </a:lnRef>
              <a:fillRef idx="0">
                <a:scrgbClr r="0" g="0" b="0"/>
              </a:fillRef>
              <a:effectRef idx="0">
                <a:scrgbClr r="0" g="0" b="0"/>
              </a:effectRef>
              <a:fontRef idx="minor"/>
            </p:style>
          </p:sp>
          <p:sp>
            <p:nvSpPr>
              <p:cNvPr id="250" name="AutoShape 7"/>
              <p:cNvSpPr/>
              <p:nvPr/>
            </p:nvSpPr>
            <p:spPr>
              <a:xfrm>
                <a:off x="3189240" y="4397400"/>
                <a:ext cx="1131840" cy="1028520"/>
              </a:xfrm>
              <a:custGeom>
                <a:avLst/>
                <a:gdLst/>
                <a:ahLst/>
                <a:cxnLst/>
                <a:rect l="0" t="0" r="r" b="b"/>
                <a:pathLst>
                  <a:path w="3146" h="2858">
                    <a:moveTo>
                      <a:pt x="2782" y="2857"/>
                    </a:moveTo>
                    <a:lnTo>
                      <a:pt x="2782" y="1434"/>
                    </a:lnTo>
                    <a:lnTo>
                      <a:pt x="3145" y="1434"/>
                    </a:lnTo>
                    <a:lnTo>
                      <a:pt x="1573" y="0"/>
                    </a:lnTo>
                    <a:lnTo>
                      <a:pt x="0" y="1434"/>
                    </a:lnTo>
                    <a:lnTo>
                      <a:pt x="364" y="1434"/>
                    </a:lnTo>
                    <a:lnTo>
                      <a:pt x="364" y="2857"/>
                    </a:lnTo>
                    <a:lnTo>
                      <a:pt x="2782" y="2857"/>
                    </a:lnTo>
                  </a:path>
                </a:pathLst>
              </a:custGeom>
              <a:solidFill>
                <a:srgbClr val="FF3333"/>
              </a:solidFill>
              <a:ln w="0">
                <a:noFill/>
              </a:ln>
            </p:spPr>
            <p:style>
              <a:lnRef idx="0">
                <a:scrgbClr r="0" g="0" b="0"/>
              </a:lnRef>
              <a:fillRef idx="0">
                <a:scrgbClr r="0" g="0" b="0"/>
              </a:fillRef>
              <a:effectRef idx="0">
                <a:scrgbClr r="0" g="0" b="0"/>
              </a:effectRef>
              <a:fontRef idx="minor"/>
            </p:style>
          </p:sp>
          <p:sp>
            <p:nvSpPr>
              <p:cNvPr id="251" name="Rectangle 8"/>
              <p:cNvSpPr/>
              <p:nvPr/>
            </p:nvSpPr>
            <p:spPr>
              <a:xfrm>
                <a:off x="1254240" y="1928880"/>
                <a:ext cx="604800" cy="868320"/>
              </a:xfrm>
              <a:prstGeom prst="rect">
                <a:avLst/>
              </a:prstGeom>
              <a:solidFill>
                <a:srgbClr val="FFD320"/>
              </a:solidFill>
              <a:ln w="0">
                <a:noFill/>
              </a:ln>
            </p:spPr>
            <p:style>
              <a:lnRef idx="0">
                <a:scrgbClr r="0" g="0" b="0"/>
              </a:lnRef>
              <a:fillRef idx="0">
                <a:scrgbClr r="0" g="0" b="0"/>
              </a:fillRef>
              <a:effectRef idx="0">
                <a:scrgbClr r="0" g="0" b="0"/>
              </a:effectRef>
              <a:fontRef idx="minor"/>
            </p:style>
            <p:txBody>
              <a:bodyPr wrap="none" lIns="82800" tIns="41400" rIns="82800" bIns="41400" anchor="ctr">
                <a:noAutofit/>
              </a:bodyPr>
              <a:lstStyle/>
              <a:p>
                <a:pPr algn="ct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000000"/>
                    </a:solidFill>
                    <a:latin typeface="Arial"/>
                    <a:ea typeface="Microsoft YaHei"/>
                  </a:rPr>
                  <a:t>S/4</a:t>
                </a:r>
                <a:endParaRPr lang="pl-PL" sz="2000" b="0" strike="noStrike" spc="-1">
                  <a:solidFill>
                    <a:srgbClr val="FFFFFF"/>
                  </a:solidFill>
                  <a:latin typeface="Calibri"/>
                </a:endParaRPr>
              </a:p>
            </p:txBody>
          </p:sp>
          <p:grpSp>
            <p:nvGrpSpPr>
              <p:cNvPr id="252" name="Group 9"/>
              <p:cNvGrpSpPr/>
              <p:nvPr/>
            </p:nvGrpSpPr>
            <p:grpSpPr>
              <a:xfrm>
                <a:off x="1515240" y="2672280"/>
                <a:ext cx="1638360" cy="1253160"/>
                <a:chOff x="1515240" y="2672280"/>
                <a:chExt cx="1638360" cy="1253160"/>
              </a:xfrm>
            </p:grpSpPr>
            <p:sp>
              <p:nvSpPr>
                <p:cNvPr id="253" name="Rectangle 10"/>
                <p:cNvSpPr/>
                <p:nvPr/>
              </p:nvSpPr>
              <p:spPr>
                <a:xfrm rot="9000000">
                  <a:off x="1787040" y="2668320"/>
                  <a:ext cx="298440" cy="1168200"/>
                </a:xfrm>
                <a:prstGeom prst="rect">
                  <a:avLst/>
                </a:prstGeom>
                <a:solidFill>
                  <a:srgbClr val="FFD320"/>
                </a:solidFill>
                <a:ln w="0">
                  <a:noFill/>
                </a:ln>
              </p:spPr>
              <p:style>
                <a:lnRef idx="0">
                  <a:scrgbClr r="0" g="0" b="0"/>
                </a:lnRef>
                <a:fillRef idx="0">
                  <a:scrgbClr r="0" g="0" b="0"/>
                </a:fillRef>
                <a:effectRef idx="0">
                  <a:scrgbClr r="0" g="0" b="0"/>
                </a:effectRef>
                <a:fontRef idx="minor"/>
              </p:style>
            </p:sp>
            <p:sp>
              <p:nvSpPr>
                <p:cNvPr id="254" name="AutoShape 11"/>
                <p:cNvSpPr/>
                <p:nvPr/>
              </p:nvSpPr>
              <p:spPr>
                <a:xfrm rot="1800000">
                  <a:off x="2336400" y="2800080"/>
                  <a:ext cx="595440" cy="1046160"/>
                </a:xfrm>
                <a:custGeom>
                  <a:avLst/>
                  <a:gdLst/>
                  <a:ahLst/>
                  <a:cxnLst/>
                  <a:rect l="0" t="0" r="r" b="b"/>
                  <a:pathLst>
                    <a:path w="1656" h="2907">
                      <a:moveTo>
                        <a:pt x="413" y="2906"/>
                      </a:moveTo>
                      <a:lnTo>
                        <a:pt x="413" y="726"/>
                      </a:lnTo>
                      <a:lnTo>
                        <a:pt x="0" y="727"/>
                      </a:lnTo>
                      <a:lnTo>
                        <a:pt x="827" y="0"/>
                      </a:lnTo>
                      <a:lnTo>
                        <a:pt x="1655" y="726"/>
                      </a:lnTo>
                      <a:lnTo>
                        <a:pt x="1240" y="726"/>
                      </a:lnTo>
                      <a:lnTo>
                        <a:pt x="1241" y="2906"/>
                      </a:lnTo>
                      <a:lnTo>
                        <a:pt x="413" y="2906"/>
                      </a:lnTo>
                    </a:path>
                  </a:pathLst>
                </a:custGeom>
                <a:solidFill>
                  <a:srgbClr val="FFD320"/>
                </a:solidFill>
                <a:ln w="0">
                  <a:noFill/>
                </a:ln>
              </p:spPr>
              <p:style>
                <a:lnRef idx="0">
                  <a:scrgbClr r="0" g="0" b="0"/>
                </a:lnRef>
                <a:fillRef idx="0">
                  <a:scrgbClr r="0" g="0" b="0"/>
                </a:fillRef>
                <a:effectRef idx="0">
                  <a:scrgbClr r="0" g="0" b="0"/>
                </a:effectRef>
                <a:fontRef idx="minor"/>
              </p:style>
            </p:sp>
          </p:grpSp>
          <p:sp>
            <p:nvSpPr>
              <p:cNvPr id="255" name="AutoShape 12"/>
              <p:cNvSpPr/>
              <p:nvPr/>
            </p:nvSpPr>
            <p:spPr>
              <a:xfrm>
                <a:off x="1924200" y="3670200"/>
                <a:ext cx="1019160" cy="185760"/>
              </a:xfrm>
              <a:custGeom>
                <a:avLst/>
                <a:gdLst/>
                <a:ahLst/>
                <a:cxnLst/>
                <a:rect l="l" t="t" r="r" b="b"/>
                <a:pathLst>
                  <a:path w="21600" h="21600">
                    <a:moveTo>
                      <a:pt x="1930" y="7160"/>
                    </a:moveTo>
                    <a:cubicBezTo>
                      <a:pt x="1530" y="4490"/>
                      <a:pt x="3400" y="1970"/>
                      <a:pt x="5270" y="1970"/>
                    </a:cubicBezTo>
                    <a:cubicBezTo>
                      <a:pt x="5860" y="1950"/>
                      <a:pt x="6470" y="2210"/>
                      <a:pt x="6970" y="2600"/>
                    </a:cubicBezTo>
                    <a:cubicBezTo>
                      <a:pt x="7450" y="1390"/>
                      <a:pt x="8340" y="650"/>
                      <a:pt x="9340" y="650"/>
                    </a:cubicBezTo>
                    <a:cubicBezTo>
                      <a:pt x="10004" y="690"/>
                      <a:pt x="10710" y="1050"/>
                      <a:pt x="11210" y="1700"/>
                    </a:cubicBezTo>
                    <a:cubicBezTo>
                      <a:pt x="11570" y="630"/>
                      <a:pt x="12330" y="0"/>
                      <a:pt x="13150" y="0"/>
                    </a:cubicBezTo>
                    <a:cubicBezTo>
                      <a:pt x="13840" y="0"/>
                      <a:pt x="14470" y="460"/>
                      <a:pt x="14870" y="1160"/>
                    </a:cubicBezTo>
                    <a:cubicBezTo>
                      <a:pt x="15330" y="440"/>
                      <a:pt x="16020" y="0"/>
                      <a:pt x="16740" y="0"/>
                    </a:cubicBezTo>
                    <a:cubicBezTo>
                      <a:pt x="17910" y="0"/>
                      <a:pt x="18900" y="1130"/>
                      <a:pt x="19110" y="2710"/>
                    </a:cubicBezTo>
                    <a:cubicBezTo>
                      <a:pt x="20240" y="3150"/>
                      <a:pt x="21060" y="4580"/>
                      <a:pt x="21060" y="6220"/>
                    </a:cubicBezTo>
                    <a:cubicBezTo>
                      <a:pt x="21060" y="6720"/>
                      <a:pt x="21000" y="7200"/>
                      <a:pt x="20830" y="7660"/>
                    </a:cubicBezTo>
                    <a:cubicBezTo>
                      <a:pt x="21310" y="8460"/>
                      <a:pt x="21600" y="9450"/>
                      <a:pt x="21600" y="10460"/>
                    </a:cubicBezTo>
                    <a:cubicBezTo>
                      <a:pt x="21600" y="12750"/>
                      <a:pt x="20310" y="14680"/>
                      <a:pt x="18650" y="15010"/>
                    </a:cubicBezTo>
                    <a:cubicBezTo>
                      <a:pt x="18650" y="17200"/>
                      <a:pt x="17370" y="18920"/>
                      <a:pt x="15770" y="18920"/>
                    </a:cubicBezTo>
                    <a:cubicBezTo>
                      <a:pt x="15220" y="18920"/>
                      <a:pt x="14700" y="18710"/>
                      <a:pt x="14240" y="18310"/>
                    </a:cubicBezTo>
                    <a:cubicBezTo>
                      <a:pt x="13820" y="20240"/>
                      <a:pt x="12490" y="21600"/>
                      <a:pt x="11000" y="21600"/>
                    </a:cubicBezTo>
                    <a:cubicBezTo>
                      <a:pt x="9890" y="21600"/>
                      <a:pt x="8840" y="20790"/>
                      <a:pt x="8210" y="19510"/>
                    </a:cubicBezTo>
                    <a:cubicBezTo>
                      <a:pt x="7620" y="20000"/>
                      <a:pt x="7930" y="20290"/>
                      <a:pt x="6240" y="20290"/>
                    </a:cubicBezTo>
                    <a:cubicBezTo>
                      <a:pt x="4850" y="20290"/>
                      <a:pt x="3570" y="19280"/>
                      <a:pt x="2900" y="17640"/>
                    </a:cubicBezTo>
                    <a:cubicBezTo>
                      <a:pt x="1300" y="17600"/>
                      <a:pt x="480" y="16300"/>
                      <a:pt x="480" y="14660"/>
                    </a:cubicBezTo>
                    <a:cubicBezTo>
                      <a:pt x="480" y="13900"/>
                      <a:pt x="690" y="13210"/>
                      <a:pt x="1070" y="12640"/>
                    </a:cubicBezTo>
                    <a:cubicBezTo>
                      <a:pt x="380" y="12160"/>
                      <a:pt x="0" y="11210"/>
                      <a:pt x="0" y="10120"/>
                    </a:cubicBezTo>
                    <a:cubicBezTo>
                      <a:pt x="0" y="8590"/>
                      <a:pt x="840" y="7330"/>
                      <a:pt x="1930" y="7160"/>
                    </a:cubicBezTo>
                    <a:close/>
                    <a:moveTo>
                      <a:pt x="1930" y="7160"/>
                    </a:moveTo>
                    <a:cubicBezTo>
                      <a:pt x="1950" y="7410"/>
                      <a:pt x="2040" y="7690"/>
                      <a:pt x="2090" y="7920"/>
                    </a:cubicBezTo>
                    <a:moveTo>
                      <a:pt x="6970" y="2600"/>
                    </a:moveTo>
                    <a:cubicBezTo>
                      <a:pt x="7200" y="2790"/>
                      <a:pt x="7480" y="3050"/>
                      <a:pt x="7670" y="3310"/>
                    </a:cubicBezTo>
                    <a:moveTo>
                      <a:pt x="11210" y="1700"/>
                    </a:moveTo>
                    <a:cubicBezTo>
                      <a:pt x="11130" y="1910"/>
                      <a:pt x="11080" y="2160"/>
                      <a:pt x="11030" y="2400"/>
                    </a:cubicBezTo>
                    <a:moveTo>
                      <a:pt x="14870" y="1160"/>
                    </a:moveTo>
                    <a:cubicBezTo>
                      <a:pt x="14720" y="1400"/>
                      <a:pt x="14640" y="1720"/>
                      <a:pt x="14540" y="2010"/>
                    </a:cubicBezTo>
                    <a:moveTo>
                      <a:pt x="19110" y="2710"/>
                    </a:moveTo>
                    <a:cubicBezTo>
                      <a:pt x="19130" y="2890"/>
                      <a:pt x="19230" y="3290"/>
                      <a:pt x="19190" y="3380"/>
                    </a:cubicBezTo>
                    <a:moveTo>
                      <a:pt x="20830" y="7660"/>
                    </a:moveTo>
                    <a:cubicBezTo>
                      <a:pt x="20660" y="8170"/>
                      <a:pt x="20430" y="8620"/>
                      <a:pt x="20110" y="8990"/>
                    </a:cubicBezTo>
                    <a:moveTo>
                      <a:pt x="18660" y="15010"/>
                    </a:moveTo>
                    <a:cubicBezTo>
                      <a:pt x="18740" y="14200"/>
                      <a:pt x="18280" y="12200"/>
                      <a:pt x="17000" y="11450"/>
                    </a:cubicBezTo>
                    <a:moveTo>
                      <a:pt x="14240" y="18310"/>
                    </a:moveTo>
                    <a:cubicBezTo>
                      <a:pt x="14320" y="17980"/>
                      <a:pt x="14350" y="17680"/>
                      <a:pt x="14370" y="17360"/>
                    </a:cubicBezTo>
                    <a:moveTo>
                      <a:pt x="8220" y="19510"/>
                    </a:moveTo>
                    <a:cubicBezTo>
                      <a:pt x="8060" y="19250"/>
                      <a:pt x="7960" y="18950"/>
                      <a:pt x="7860" y="18640"/>
                    </a:cubicBezTo>
                    <a:moveTo>
                      <a:pt x="2900" y="17640"/>
                    </a:moveTo>
                    <a:cubicBezTo>
                      <a:pt x="3090" y="17600"/>
                      <a:pt x="3280" y="17540"/>
                      <a:pt x="3460" y="17450"/>
                    </a:cubicBezTo>
                    <a:moveTo>
                      <a:pt x="1070" y="12640"/>
                    </a:moveTo>
                    <a:cubicBezTo>
                      <a:pt x="1400" y="12900"/>
                      <a:pt x="1780" y="13130"/>
                      <a:pt x="2330" y="13040"/>
                    </a:cubicBezTo>
                  </a:path>
                </a:pathLst>
              </a:custGeom>
              <a:solidFill>
                <a:srgbClr val="FFFFFF"/>
              </a:solidFill>
              <a:ln w="9360" cap="sq">
                <a:solidFill>
                  <a:srgbClr val="808080"/>
                </a:solidFill>
                <a:round/>
              </a:ln>
            </p:spPr>
            <p:style>
              <a:lnRef idx="0">
                <a:scrgbClr r="0" g="0" b="0"/>
              </a:lnRef>
              <a:fillRef idx="0">
                <a:scrgbClr r="0" g="0" b="0"/>
              </a:fillRef>
              <a:effectRef idx="0">
                <a:scrgbClr r="0" g="0" b="0"/>
              </a:effectRef>
              <a:fontRef idx="minor"/>
            </p:style>
          </p:sp>
          <p:grpSp>
            <p:nvGrpSpPr>
              <p:cNvPr id="256" name="Group 13"/>
              <p:cNvGrpSpPr/>
              <p:nvPr/>
            </p:nvGrpSpPr>
            <p:grpSpPr>
              <a:xfrm>
                <a:off x="1263600" y="2705040"/>
                <a:ext cx="1732680" cy="2704680"/>
                <a:chOff x="1263600" y="2705040"/>
                <a:chExt cx="1732680" cy="2704680"/>
              </a:xfrm>
            </p:grpSpPr>
            <p:sp>
              <p:nvSpPr>
                <p:cNvPr id="257" name="Rectangle 14"/>
                <p:cNvSpPr/>
                <p:nvPr/>
              </p:nvSpPr>
              <p:spPr>
                <a:xfrm>
                  <a:off x="1263600" y="2705040"/>
                  <a:ext cx="617400" cy="2655720"/>
                </a:xfrm>
                <a:prstGeom prst="rect">
                  <a:avLst/>
                </a:prstGeom>
                <a:solidFill>
                  <a:srgbClr val="FFD320"/>
                </a:solidFill>
                <a:ln w="0">
                  <a:noFill/>
                </a:ln>
              </p:spPr>
              <p:style>
                <a:lnRef idx="0">
                  <a:scrgbClr r="0" g="0" b="0"/>
                </a:lnRef>
                <a:fillRef idx="0">
                  <a:scrgbClr r="0" g="0" b="0"/>
                </a:fillRef>
                <a:effectRef idx="0">
                  <a:scrgbClr r="0" g="0" b="0"/>
                </a:effectRef>
                <a:fontRef idx="minor"/>
              </p:style>
            </p:sp>
            <p:sp>
              <p:nvSpPr>
                <p:cNvPr id="258" name="AutoShape 15"/>
                <p:cNvSpPr/>
                <p:nvPr/>
              </p:nvSpPr>
              <p:spPr>
                <a:xfrm rot="12000000">
                  <a:off x="2493000" y="2928600"/>
                  <a:ext cx="70200" cy="2545560"/>
                </a:xfrm>
                <a:custGeom>
                  <a:avLst/>
                  <a:gdLst/>
                  <a:ahLst/>
                  <a:cxnLst/>
                  <a:rect l="0" t="0" r="r" b="b"/>
                  <a:pathLst>
                    <a:path w="198" h="7074">
                      <a:moveTo>
                        <a:pt x="49" y="0"/>
                      </a:moveTo>
                      <a:lnTo>
                        <a:pt x="49" y="6935"/>
                      </a:lnTo>
                      <a:lnTo>
                        <a:pt x="0" y="6935"/>
                      </a:lnTo>
                      <a:lnTo>
                        <a:pt x="99" y="7073"/>
                      </a:lnTo>
                      <a:lnTo>
                        <a:pt x="197" y="6936"/>
                      </a:lnTo>
                      <a:lnTo>
                        <a:pt x="148" y="6936"/>
                      </a:lnTo>
                      <a:lnTo>
                        <a:pt x="147" y="1"/>
                      </a:lnTo>
                      <a:lnTo>
                        <a:pt x="49" y="0"/>
                      </a:lnTo>
                    </a:path>
                  </a:pathLst>
                </a:custGeom>
                <a:solidFill>
                  <a:srgbClr val="FFD320"/>
                </a:solidFill>
                <a:ln w="0">
                  <a:noFill/>
                </a:ln>
              </p:spPr>
              <p:style>
                <a:lnRef idx="0">
                  <a:scrgbClr r="0" g="0" b="0"/>
                </a:lnRef>
                <a:fillRef idx="0">
                  <a:scrgbClr r="0" g="0" b="0"/>
                </a:fillRef>
                <a:effectRef idx="0">
                  <a:scrgbClr r="0" g="0" b="0"/>
                </a:effectRef>
                <a:fontRef idx="minor"/>
              </p:style>
            </p:sp>
          </p:grpSp>
          <p:sp>
            <p:nvSpPr>
              <p:cNvPr id="259" name="AutoShape 16"/>
              <p:cNvSpPr/>
              <p:nvPr/>
            </p:nvSpPr>
            <p:spPr>
              <a:xfrm>
                <a:off x="4687560" y="2546280"/>
                <a:ext cx="1019160" cy="974880"/>
              </a:xfrm>
              <a:custGeom>
                <a:avLst/>
                <a:gdLst/>
                <a:ahLst/>
                <a:cxnLst/>
                <a:rect l="0" t="0" r="r" b="b"/>
                <a:pathLst>
                  <a:path w="2833" h="2710">
                    <a:moveTo>
                      <a:pt x="2450" y="2709"/>
                    </a:moveTo>
                    <a:lnTo>
                      <a:pt x="2450" y="600"/>
                    </a:lnTo>
                    <a:lnTo>
                      <a:pt x="2832" y="600"/>
                    </a:lnTo>
                    <a:lnTo>
                      <a:pt x="1416" y="0"/>
                    </a:lnTo>
                    <a:lnTo>
                      <a:pt x="0" y="600"/>
                    </a:lnTo>
                    <a:lnTo>
                      <a:pt x="383" y="600"/>
                    </a:lnTo>
                    <a:lnTo>
                      <a:pt x="383" y="2709"/>
                    </a:lnTo>
                    <a:lnTo>
                      <a:pt x="2450" y="2709"/>
                    </a:lnTo>
                  </a:path>
                </a:pathLst>
              </a:custGeom>
              <a:solidFill>
                <a:srgbClr val="FF6633"/>
              </a:solidFill>
              <a:ln w="0">
                <a:noFill/>
              </a:ln>
            </p:spPr>
            <p:style>
              <a:lnRef idx="0">
                <a:scrgbClr r="0" g="0" b="0"/>
              </a:lnRef>
              <a:fillRef idx="0">
                <a:scrgbClr r="0" g="0" b="0"/>
              </a:fillRef>
              <a:effectRef idx="0">
                <a:scrgbClr r="0" g="0" b="0"/>
              </a:effectRef>
              <a:fontRef idx="minor"/>
            </p:style>
          </p:sp>
          <p:sp>
            <p:nvSpPr>
              <p:cNvPr id="260" name="Rectangle 17"/>
              <p:cNvSpPr/>
              <p:nvPr/>
            </p:nvSpPr>
            <p:spPr>
              <a:xfrm>
                <a:off x="285840" y="5432400"/>
                <a:ext cx="5784840" cy="351000"/>
              </a:xfrm>
              <a:prstGeom prst="rect">
                <a:avLst/>
              </a:prstGeom>
              <a:solidFill>
                <a:srgbClr val="996633"/>
              </a:solidFill>
              <a:ln w="0">
                <a:noFill/>
              </a:ln>
            </p:spPr>
            <p:style>
              <a:lnRef idx="0">
                <a:scrgbClr r="0" g="0" b="0"/>
              </a:lnRef>
              <a:fillRef idx="0">
                <a:scrgbClr r="0" g="0" b="0"/>
              </a:fillRef>
              <a:effectRef idx="0">
                <a:scrgbClr r="0" g="0" b="0"/>
              </a:effectRef>
              <a:fontRef idx="minor"/>
            </p:style>
          </p:sp>
        </p:grpSp>
        <p:sp>
          <p:nvSpPr>
            <p:cNvPr id="261" name="Text Box 18"/>
            <p:cNvSpPr/>
            <p:nvPr/>
          </p:nvSpPr>
          <p:spPr>
            <a:xfrm>
              <a:off x="2093760" y="2500200"/>
              <a:ext cx="746280" cy="3988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000000"/>
                  </a:solidFill>
                  <a:latin typeface="Arial"/>
                  <a:ea typeface="Microsoft YaHei"/>
                </a:rPr>
                <a:t>AS/4</a:t>
              </a:r>
              <a:endParaRPr lang="pl-PL" sz="2000" b="0" strike="noStrike" spc="-1">
                <a:solidFill>
                  <a:srgbClr val="FFFFFF"/>
                </a:solidFill>
                <a:latin typeface="Calibri"/>
              </a:endParaRPr>
            </a:p>
          </p:txBody>
        </p:sp>
        <p:sp>
          <p:nvSpPr>
            <p:cNvPr id="262" name="Text Box 19"/>
            <p:cNvSpPr/>
            <p:nvPr/>
          </p:nvSpPr>
          <p:spPr>
            <a:xfrm>
              <a:off x="453960" y="5014800"/>
              <a:ext cx="1143720" cy="3988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000000"/>
                  </a:solidFill>
                  <a:latin typeface="Arial"/>
                  <a:ea typeface="Microsoft YaHei"/>
                </a:rPr>
                <a:t>(1-A)S/4</a:t>
              </a:r>
              <a:endParaRPr lang="pl-PL" sz="2000" b="0" strike="noStrike" spc="-1">
                <a:solidFill>
                  <a:srgbClr val="FFFFFF"/>
                </a:solidFill>
                <a:latin typeface="Calibri"/>
              </a:endParaRPr>
            </a:p>
          </p:txBody>
        </p:sp>
        <p:sp>
          <p:nvSpPr>
            <p:cNvPr id="263" name="Text Box 20"/>
            <p:cNvSpPr/>
            <p:nvPr/>
          </p:nvSpPr>
          <p:spPr>
            <a:xfrm>
              <a:off x="3573360" y="5014800"/>
              <a:ext cx="378720" cy="3988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000000"/>
                  </a:solidFill>
                  <a:latin typeface="Arial"/>
                  <a:ea typeface="Microsoft YaHei"/>
                </a:rPr>
                <a:t>G</a:t>
              </a:r>
              <a:endParaRPr lang="pl-PL" sz="2000" b="0" strike="noStrike" spc="-1">
                <a:solidFill>
                  <a:srgbClr val="FFFFFF"/>
                </a:solidFill>
                <a:latin typeface="Calibri"/>
              </a:endParaRPr>
            </a:p>
          </p:txBody>
        </p:sp>
        <p:sp>
          <p:nvSpPr>
            <p:cNvPr id="264" name="Text Box 21"/>
            <p:cNvSpPr/>
            <p:nvPr/>
          </p:nvSpPr>
          <p:spPr>
            <a:xfrm>
              <a:off x="5078520" y="4707000"/>
              <a:ext cx="336240" cy="3988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000000"/>
                  </a:solidFill>
                  <a:latin typeface="Arial"/>
                  <a:ea typeface="Microsoft YaHei"/>
                </a:rPr>
                <a:t>F</a:t>
              </a:r>
              <a:endParaRPr lang="pl-PL" sz="2000" b="0" strike="noStrike" spc="-1">
                <a:solidFill>
                  <a:srgbClr val="FFFFFF"/>
                </a:solidFill>
                <a:latin typeface="Calibri"/>
              </a:endParaRPr>
            </a:p>
          </p:txBody>
        </p:sp>
        <p:sp>
          <p:nvSpPr>
            <p:cNvPr id="265" name="Text Box 22"/>
            <p:cNvSpPr/>
            <p:nvPr/>
          </p:nvSpPr>
          <p:spPr>
            <a:xfrm>
              <a:off x="5078520" y="2962440"/>
              <a:ext cx="336240" cy="3988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1" strike="noStrike" spc="-1">
                  <a:solidFill>
                    <a:srgbClr val="000000"/>
                  </a:solidFill>
                  <a:latin typeface="Arial"/>
                  <a:ea typeface="Microsoft YaHei"/>
                </a:rPr>
                <a:t>F</a:t>
              </a:r>
              <a:endParaRPr lang="pl-PL" sz="2000" b="0" strike="noStrike" spc="-1">
                <a:solidFill>
                  <a:srgbClr val="FFFFFF"/>
                </a:solidFill>
                <a:latin typeface="Calibri"/>
              </a:endParaRPr>
            </a:p>
          </p:txBody>
        </p:sp>
      </p:grpSp>
      <p:grpSp>
        <p:nvGrpSpPr>
          <p:cNvPr id="266" name="Group 23"/>
          <p:cNvGrpSpPr/>
          <p:nvPr/>
        </p:nvGrpSpPr>
        <p:grpSpPr>
          <a:xfrm>
            <a:off x="6072120" y="2428920"/>
            <a:ext cx="2784600" cy="1069920"/>
            <a:chOff x="6072120" y="2428920"/>
            <a:chExt cx="2784600" cy="1069920"/>
          </a:xfrm>
        </p:grpSpPr>
        <p:sp>
          <p:nvSpPr>
            <p:cNvPr id="267" name="AutoShape 24"/>
            <p:cNvSpPr/>
            <p:nvPr/>
          </p:nvSpPr>
          <p:spPr>
            <a:xfrm>
              <a:off x="6072120" y="2428920"/>
              <a:ext cx="426960" cy="1069920"/>
            </a:xfrm>
            <a:custGeom>
              <a:avLst/>
              <a:gdLst/>
              <a:ahLst/>
              <a:cxnLst/>
              <a:rect l="0" t="0" r="r" b="b"/>
              <a:pathLst>
                <a:path w="1188" h="2974">
                  <a:moveTo>
                    <a:pt x="0" y="0"/>
                  </a:moveTo>
                  <a:cubicBezTo>
                    <a:pt x="296" y="0"/>
                    <a:pt x="593" y="49"/>
                    <a:pt x="593" y="99"/>
                  </a:cubicBezTo>
                  <a:lnTo>
                    <a:pt x="593" y="1387"/>
                  </a:lnTo>
                  <a:cubicBezTo>
                    <a:pt x="593" y="1436"/>
                    <a:pt x="890" y="1486"/>
                    <a:pt x="1187" y="1486"/>
                  </a:cubicBezTo>
                  <a:cubicBezTo>
                    <a:pt x="890" y="1486"/>
                    <a:pt x="593" y="1536"/>
                    <a:pt x="593" y="1585"/>
                  </a:cubicBezTo>
                  <a:lnTo>
                    <a:pt x="593" y="2873"/>
                  </a:lnTo>
                  <a:cubicBezTo>
                    <a:pt x="593" y="2923"/>
                    <a:pt x="296" y="2973"/>
                    <a:pt x="0" y="2973"/>
                  </a:cubicBezTo>
                </a:path>
              </a:pathLst>
            </a:custGeom>
            <a:noFill/>
            <a:ln w="9360" cap="sq">
              <a:solidFill>
                <a:srgbClr val="000000"/>
              </a:solidFill>
              <a:miter/>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68" name="Object 25"/>
                <p:cNvSpPr txBox="1"/>
                <p:nvPr/>
              </p:nvSpPr>
              <p:spPr>
                <a:xfrm>
                  <a:off x="6532560" y="2571840"/>
                  <a:ext cx="2324160" cy="749160"/>
                </a:xfrm>
                <a:prstGeom prst="rect">
                  <a:avLst/>
                </a:prstGeom>
              </p:spPr>
              <p:txBody>
                <a:bodyPr/>
                <a:lstStyle/>
                <a:p>
                  <a:pPr/>
                  <a14:m>
                    <m:oMathPara xmlns:m="http://schemas.openxmlformats.org/officeDocument/2006/math">
                      <m:oMathParaPr>
                        <m:jc m:val="centerGroup"/>
                      </m:oMathParaPr>
                      <m:oMath xmlns:m="http://schemas.openxmlformats.org/officeDocument/2006/math">
                        <m:f>
                          <m:fPr>
                            <m:ctrlPr>
                              <a:rPr i="1">
                                <a:latin typeface="Cambria Math"/>
                              </a:rPr>
                            </m:ctrlPr>
                          </m:fPr>
                          <m:num>
                            <m:r>
                              <a:rPr>
                                <a:latin typeface="Cambria Math"/>
                              </a:rPr>
                              <m:t>(1−</m:t>
                            </m:r>
                            <m:r>
                              <a:rPr>
                                <a:latin typeface="Cambria Math"/>
                              </a:rPr>
                              <m:t>𝐴</m:t>
                            </m:r>
                            <m:r>
                              <a:rPr>
                                <a:latin typeface="Cambria Math"/>
                              </a:rPr>
                              <m:t>)</m:t>
                            </m:r>
                            <m:r>
                              <a:rPr>
                                <a:latin typeface="Cambria Math"/>
                              </a:rPr>
                              <m:t>𝑆</m:t>
                            </m:r>
                          </m:num>
                          <m:den>
                            <m:r>
                              <a:rPr>
                                <a:latin typeface="Cambria Math"/>
                              </a:rPr>
                              <m:t>4</m:t>
                            </m:r>
                          </m:den>
                        </m:f>
                        <m:r>
                          <a:rPr>
                            <a:latin typeface="Cambria Math"/>
                          </a:rPr>
                          <m:t>=</m:t>
                        </m:r>
                        <m:r>
                          <a:rPr>
                            <a:latin typeface="Cambria Math"/>
                          </a:rPr>
                          <m:t>𝐹</m:t>
                        </m:r>
                        <m:r>
                          <a:rPr>
                            <a:latin typeface="Cambria Math"/>
                          </a:rPr>
                          <m:t>=</m:t>
                        </m:r>
                        <m:sSubSup>
                          <m:sSubSupPr>
                            <m:ctrlPr>
                              <a:rPr i="1">
                                <a:latin typeface="Cambria Math"/>
                              </a:rPr>
                            </m:ctrlPr>
                          </m:sSubSupPr>
                          <m:e>
                            <m:r>
                              <a:rPr>
                                <a:latin typeface="Cambria Math"/>
                              </a:rPr>
                              <m:t>𝜎</m:t>
                            </m:r>
                            <m:r>
                              <a:rPr>
                                <a:latin typeface="Cambria Math"/>
                              </a:rPr>
                              <m:t>𝑇</m:t>
                            </m:r>
                          </m:e>
                          <m:sub>
                            <m:r>
                              <a:rPr>
                                <a:latin typeface="Cambria Math"/>
                              </a:rPr>
                              <m:t>𝐸</m:t>
                            </m:r>
                          </m:sub>
                          <m:sup>
                            <m:r>
                              <a:rPr>
                                <a:latin typeface="Cambria Math"/>
                              </a:rPr>
                              <m:t>4</m:t>
                            </m:r>
                          </m:sup>
                        </m:sSubSup>
                      </m:oMath>
                    </m:oMathPara>
                  </a14:m>
                  <a:endParaRPr/>
                </a:p>
              </p:txBody>
            </p:sp>
          </mc:Choice>
          <mc:Fallback xmlns="" xmlns:p14="http://schemas.microsoft.com/office/powerpoint/2010/main" xmlns:p15="http://schemas.microsoft.com/office/powerpoint/2012/main"/>
        </mc:AlternateContent>
      </p:grpSp>
      <p:grpSp>
        <p:nvGrpSpPr>
          <p:cNvPr id="269" name="Group 26"/>
          <p:cNvGrpSpPr/>
          <p:nvPr/>
        </p:nvGrpSpPr>
        <p:grpSpPr>
          <a:xfrm>
            <a:off x="6072120" y="3500280"/>
            <a:ext cx="1419120" cy="927360"/>
            <a:chOff x="6072120" y="3500280"/>
            <a:chExt cx="1419120" cy="927360"/>
          </a:xfrm>
        </p:grpSpPr>
        <p:sp>
          <p:nvSpPr>
            <p:cNvPr id="270" name="AutoShape 27"/>
            <p:cNvSpPr/>
            <p:nvPr/>
          </p:nvSpPr>
          <p:spPr>
            <a:xfrm>
              <a:off x="6072120" y="3500280"/>
              <a:ext cx="426960" cy="927360"/>
            </a:xfrm>
            <a:custGeom>
              <a:avLst/>
              <a:gdLst/>
              <a:ahLst/>
              <a:cxnLst/>
              <a:rect l="0" t="0" r="r" b="b"/>
              <a:pathLst>
                <a:path w="1188" h="2578">
                  <a:moveTo>
                    <a:pt x="0" y="0"/>
                  </a:moveTo>
                  <a:cubicBezTo>
                    <a:pt x="296" y="0"/>
                    <a:pt x="593" y="49"/>
                    <a:pt x="593" y="99"/>
                  </a:cubicBezTo>
                  <a:lnTo>
                    <a:pt x="593" y="1189"/>
                  </a:lnTo>
                  <a:cubicBezTo>
                    <a:pt x="593" y="1238"/>
                    <a:pt x="890" y="1288"/>
                    <a:pt x="1187" y="1288"/>
                  </a:cubicBezTo>
                  <a:cubicBezTo>
                    <a:pt x="890" y="1288"/>
                    <a:pt x="593" y="1338"/>
                    <a:pt x="593" y="1387"/>
                  </a:cubicBezTo>
                  <a:lnTo>
                    <a:pt x="593" y="2477"/>
                  </a:lnTo>
                  <a:cubicBezTo>
                    <a:pt x="593" y="2527"/>
                    <a:pt x="296" y="2577"/>
                    <a:pt x="0" y="2577"/>
                  </a:cubicBezTo>
                </a:path>
              </a:pathLst>
            </a:custGeom>
            <a:noFill/>
            <a:ln w="9360" cap="sq">
              <a:solidFill>
                <a:srgbClr val="000000"/>
              </a:solidFill>
              <a:miter/>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71" name="Object 28"/>
                <p:cNvSpPr txBox="1"/>
                <p:nvPr/>
              </p:nvSpPr>
              <p:spPr>
                <a:xfrm>
                  <a:off x="6572160" y="3786120"/>
                  <a:ext cx="919080" cy="33660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a:rPr>
                          <m:t>𝐺</m:t>
                        </m:r>
                        <m:r>
                          <a:rPr>
                            <a:latin typeface="Cambria Math"/>
                          </a:rPr>
                          <m:t>=2</m:t>
                        </m:r>
                        <m:r>
                          <a:rPr>
                            <a:latin typeface="Cambria Math"/>
                          </a:rPr>
                          <m:t>𝐹</m:t>
                        </m:r>
                      </m:oMath>
                    </m:oMathPara>
                  </a14:m>
                  <a:endParaRPr/>
                </a:p>
              </p:txBody>
            </p:sp>
          </mc:Choice>
          <mc:Fallback xmlns="" xmlns:p14="http://schemas.microsoft.com/office/powerpoint/2010/main" xmlns:p15="http://schemas.microsoft.com/office/powerpoint/2012/main"/>
        </mc:AlternateContent>
      </p:grpSp>
      <mc:AlternateContent xmlns:mc="http://schemas.openxmlformats.org/markup-compatibility/2006" xmlns:a14="http://schemas.microsoft.com/office/drawing/2010/main">
        <mc:Choice Requires="a14">
          <p:sp>
            <p:nvSpPr>
              <p:cNvPr id="272" name="Object 29"/>
              <p:cNvSpPr txBox="1"/>
              <p:nvPr/>
            </p:nvSpPr>
            <p:spPr>
              <a:xfrm>
                <a:off x="6550200" y="4500720"/>
                <a:ext cx="1855440" cy="42372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a:rPr>
                        <m:t>𝐺</m:t>
                      </m:r>
                      <m:r>
                        <a:rPr>
                          <a:latin typeface="Cambria Math"/>
                        </a:rPr>
                        <m:t>=</m:t>
                      </m:r>
                      <m:sSubSup>
                        <m:sSubSupPr>
                          <m:ctrlPr>
                            <a:rPr i="1">
                              <a:latin typeface="Cambria Math"/>
                            </a:rPr>
                          </m:ctrlPr>
                        </m:sSubSupPr>
                        <m:e>
                          <m:r>
                            <a:rPr>
                              <a:latin typeface="Cambria Math"/>
                            </a:rPr>
                            <m:t>𝜎</m:t>
                          </m:r>
                          <m:r>
                            <a:rPr>
                              <a:latin typeface="Cambria Math"/>
                            </a:rPr>
                            <m:t>𝑇</m:t>
                          </m:r>
                        </m:e>
                        <m:sub>
                          <m:r>
                            <a:rPr>
                              <a:latin typeface="Cambria Math"/>
                            </a:rPr>
                            <m:t>𝐺</m:t>
                          </m:r>
                        </m:sub>
                        <m:sup>
                          <m:r>
                            <a:rPr>
                              <a:latin typeface="Cambria Math"/>
                            </a:rPr>
                            <m:t>4</m:t>
                          </m:r>
                        </m:sup>
                      </m:sSubSup>
                      <m:r>
                        <a:rPr>
                          <a:latin typeface="Cambria Math"/>
                        </a:rPr>
                        <m:t>=2</m:t>
                      </m:r>
                      <m:sSubSup>
                        <m:sSubSupPr>
                          <m:ctrlPr>
                            <a:rPr i="1">
                              <a:latin typeface="Cambria Math"/>
                            </a:rPr>
                          </m:ctrlPr>
                        </m:sSubSupPr>
                        <m:e>
                          <m:r>
                            <a:rPr>
                              <a:latin typeface="Cambria Math"/>
                            </a:rPr>
                            <m:t>𝜎</m:t>
                          </m:r>
                          <m:r>
                            <a:rPr>
                              <a:latin typeface="Cambria Math"/>
                            </a:rPr>
                            <m:t>𝑇</m:t>
                          </m:r>
                        </m:e>
                        <m:sub>
                          <m:r>
                            <a:rPr>
                              <a:latin typeface="Cambria Math"/>
                            </a:rPr>
                            <m:t>𝐸</m:t>
                          </m:r>
                        </m:sub>
                        <m:sup>
                          <m:r>
                            <a:rPr>
                              <a:latin typeface="Cambria Math"/>
                            </a:rPr>
                            <m:t>4</m:t>
                          </m:r>
                        </m:sup>
                      </m:sSubSup>
                    </m:oMath>
                  </m:oMathPara>
                </a14:m>
                <a:endParaRPr/>
              </a:p>
            </p:txBody>
          </p:sp>
        </mc:Choice>
        <mc:Fallback xmlns="" xmlns:p14="http://schemas.microsoft.com/office/powerpoint/2010/main" xmlns:p15="http://schemas.microsoft.com/office/powerpoint/2012/main"/>
      </mc:AlternateContent>
      <mc:AlternateContent xmlns:mc="http://schemas.openxmlformats.org/markup-compatibility/2006" xmlns:a14="http://schemas.microsoft.com/office/drawing/2010/main">
        <mc:Choice Requires="a14">
          <p:sp>
            <p:nvSpPr>
              <p:cNvPr id="273" name="Object 30"/>
              <p:cNvSpPr txBox="1"/>
              <p:nvPr/>
            </p:nvSpPr>
            <p:spPr>
              <a:xfrm>
                <a:off x="6491160" y="5072040"/>
                <a:ext cx="2509920" cy="71424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a:rPr>
                        <m:t>⇒</m:t>
                      </m:r>
                      <m:sSub>
                        <m:sSubPr>
                          <m:ctrlPr>
                            <a:rPr i="1">
                              <a:latin typeface="Cambria Math"/>
                            </a:rPr>
                          </m:ctrlPr>
                        </m:sSubPr>
                        <m:e>
                          <m:r>
                            <a:rPr>
                              <a:latin typeface="Cambria Math"/>
                            </a:rPr>
                            <m:t>𝑇</m:t>
                          </m:r>
                        </m:e>
                        <m:sub>
                          <m:r>
                            <a:rPr>
                              <a:latin typeface="Cambria Math"/>
                            </a:rPr>
                            <m:t>𝐺</m:t>
                          </m:r>
                        </m:sub>
                      </m:sSub>
                      <m:r>
                        <a:rPr>
                          <a:latin typeface="Cambria Math"/>
                        </a:rPr>
                        <m:t>=</m:t>
                      </m:r>
                      <m:rad>
                        <m:radPr>
                          <m:ctrlPr>
                            <a:rPr i="1">
                              <a:latin typeface="Cambria Math"/>
                            </a:rPr>
                          </m:ctrlPr>
                        </m:radPr>
                        <m:deg>
                          <m:r>
                            <a:rPr>
                              <a:latin typeface="Cambria Math"/>
                            </a:rPr>
                            <m:t>4</m:t>
                          </m:r>
                        </m:deg>
                        <m:e>
                          <m:r>
                            <a:rPr>
                              <a:latin typeface="Cambria Math"/>
                            </a:rPr>
                            <m:t>2</m:t>
                          </m:r>
                        </m:e>
                      </m:rad>
                      <m:sSub>
                        <m:sSubPr>
                          <m:ctrlPr>
                            <a:rPr i="1">
                              <a:latin typeface="Cambria Math"/>
                            </a:rPr>
                          </m:ctrlPr>
                        </m:sSubPr>
                        <m:e>
                          <m:r>
                            <a:rPr>
                              <a:latin typeface="Cambria Math"/>
                            </a:rPr>
                            <m:t>𝑇</m:t>
                          </m:r>
                        </m:e>
                        <m:sub>
                          <m:r>
                            <a:rPr>
                              <a:latin typeface="Cambria Math"/>
                            </a:rPr>
                            <m:t>𝐸</m:t>
                          </m:r>
                        </m:sub>
                      </m:sSub>
                    </m:oMath>
                  </m:oMathPara>
                </a14:m>
                <a:endParaRPr/>
              </a:p>
            </p:txBody>
          </p:sp>
        </mc:Choice>
        <mc:Fallback xmlns="" xmlns:p14="http://schemas.microsoft.com/office/powerpoint/2010/main" xmlns:p15="http://schemas.microsoft.com/office/powerpoint/2012/main"/>
      </mc:AlternateContent>
      <mc:AlternateContent xmlns:mc="http://schemas.openxmlformats.org/markup-compatibility/2006" xmlns:a14="http://schemas.microsoft.com/office/drawing/2010/main">
        <mc:Choice Requires="a14">
          <p:sp>
            <p:nvSpPr>
              <p:cNvPr id="274" name="Object 31"/>
              <p:cNvSpPr txBox="1"/>
              <p:nvPr/>
            </p:nvSpPr>
            <p:spPr>
              <a:xfrm>
                <a:off x="3654360" y="6027840"/>
                <a:ext cx="2043000" cy="67932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a:rPr>
                          </m:ctrlPr>
                        </m:sSubPr>
                        <m:e>
                          <m:r>
                            <a:rPr>
                              <a:latin typeface="Cambria Math"/>
                            </a:rPr>
                            <m:t>𝑇</m:t>
                          </m:r>
                        </m:e>
                        <m:sub>
                          <m:r>
                            <a:rPr>
                              <a:latin typeface="Cambria Math"/>
                            </a:rPr>
                            <m:t>𝐺</m:t>
                          </m:r>
                        </m:sub>
                      </m:sSub>
                      <m:r>
                        <a:rPr>
                          <a:latin typeface="Cambria Math"/>
                        </a:rPr>
                        <m:t>≈</m:t>
                      </m:r>
                      <m:r>
                        <m:rPr>
                          <m:lit/>
                          <m:nor/>
                        </m:rPr>
                        <a:rPr/>
                        <m:t>303</m:t>
                      </m:r>
                      <m:r>
                        <a:rPr>
                          <a:latin typeface="Cambria Math"/>
                        </a:rPr>
                        <m:t>𝐾</m:t>
                      </m:r>
                    </m:oMath>
                  </m:oMathPara>
                </a14:m>
                <a:endParaRPr/>
              </a:p>
            </p:txBody>
          </p:sp>
        </mc:Choice>
        <mc:Fallback xmlns="" xmlns:p14="http://schemas.microsoft.com/office/powerpoint/2010/main" xmlns:p15="http://schemas.microsoft.com/office/powerpoint/2012/main"/>
      </mc:AlternateContent>
      <mc:AlternateContent xmlns:mc="http://schemas.openxmlformats.org/markup-compatibility/2006" xmlns:a14="http://schemas.microsoft.com/office/drawing/2010/main">
        <mc:Choice Requires="a14">
          <p:sp>
            <p:nvSpPr>
              <p:cNvPr id="275" name="Object 32"/>
              <p:cNvSpPr txBox="1"/>
              <p:nvPr/>
            </p:nvSpPr>
            <p:spPr>
              <a:xfrm>
                <a:off x="887400" y="6045120"/>
                <a:ext cx="2006640" cy="6429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a:rPr>
                          </m:ctrlPr>
                        </m:sSubPr>
                        <m:e>
                          <m:r>
                            <a:rPr>
                              <a:latin typeface="Cambria Math"/>
                            </a:rPr>
                            <m:t>𝑇</m:t>
                          </m:r>
                        </m:e>
                        <m:sub>
                          <m:r>
                            <a:rPr>
                              <a:latin typeface="Cambria Math"/>
                            </a:rPr>
                            <m:t>𝐸</m:t>
                          </m:r>
                        </m:sub>
                      </m:sSub>
                      <m:r>
                        <a:rPr>
                          <a:latin typeface="Cambria Math"/>
                        </a:rPr>
                        <m:t>≈</m:t>
                      </m:r>
                      <m:r>
                        <m:rPr>
                          <m:lit/>
                          <m:nor/>
                        </m:rPr>
                        <a:rPr/>
                        <m:t>255</m:t>
                      </m:r>
                      <m:r>
                        <a:rPr>
                          <a:latin typeface="Cambria Math"/>
                        </a:rPr>
                        <m:t>𝐾</m:t>
                      </m:r>
                    </m:oMath>
                  </m:oMathPara>
                </a14:m>
                <a:endParaRPr/>
              </a:p>
            </p:txBody>
          </p:sp>
        </mc:Choice>
        <mc:Fallback xmlns="" xmlns:p14="http://schemas.microsoft.com/office/powerpoint/2010/main" xmlns:p15="http://schemas.microsoft.com/office/powerpoint/2012/main"/>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wipe(left)">
                                      <p:cBhvr additive="repl">
                                        <p:cTn id="7" dur="5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wipe(left)">
                                      <p:cBhvr additive="repl">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wipe(left)">
                                      <p:cBhvr additive="repl">
                                        <p:cTn id="17" dur="500"/>
                                        <p:tgtEl>
                                          <p:spTgt spid="2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3"/>
                                        </p:tgtEl>
                                        <p:attrNameLst>
                                          <p:attrName>style.visibility</p:attrName>
                                        </p:attrNameLst>
                                      </p:cBhvr>
                                      <p:to>
                                        <p:strVal val="visible"/>
                                      </p:to>
                                    </p:set>
                                    <p:animEffect transition="in" filter="wipe(left)">
                                      <p:cBhvr additive="repl">
                                        <p:cTn id="22" dur="500"/>
                                        <p:tgtEl>
                                          <p:spTgt spid="2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75"/>
                                        </p:tgtEl>
                                        <p:attrNameLst>
                                          <p:attrName>style.visibility</p:attrName>
                                        </p:attrNameLst>
                                      </p:cBhvr>
                                      <p:to>
                                        <p:strVal val="visible"/>
                                      </p:to>
                                    </p:set>
                                    <p:animEffect transition="in" filter="wipe(up)">
                                      <p:cBhvr additive="repl">
                                        <p:cTn id="27" dur="500"/>
                                        <p:tgtEl>
                                          <p:spTgt spid="275"/>
                                        </p:tgtEl>
                                      </p:cBhvr>
                                    </p:animEffect>
                                  </p:childTnLst>
                                </p:cTn>
                              </p:par>
                              <p:par>
                                <p:cTn id="28" presetID="22" presetClass="entr" presetSubtype="1" fill="hold" nodeType="withEffect">
                                  <p:stCondLst>
                                    <p:cond delay="0"/>
                                  </p:stCondLst>
                                  <p:childTnLst>
                                    <p:set>
                                      <p:cBhvr>
                                        <p:cTn id="29" dur="1" fill="hold">
                                          <p:stCondLst>
                                            <p:cond delay="0"/>
                                          </p:stCondLst>
                                        </p:cTn>
                                        <p:tgtEl>
                                          <p:spTgt spid="274"/>
                                        </p:tgtEl>
                                        <p:attrNameLst>
                                          <p:attrName>style.visibility</p:attrName>
                                        </p:attrNameLst>
                                      </p:cBhvr>
                                      <p:to>
                                        <p:strVal val="visible"/>
                                      </p:to>
                                    </p:set>
                                    <p:animEffect transition="in" filter="wipe(up)">
                                      <p:cBhvr additive="repl">
                                        <p:cTn id="30"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400" dirty="0" smtClean="0"/>
              <a:t>Chwilowy budżet energetyczny </a:t>
            </a:r>
            <a:endParaRPr lang="en-US" sz="2400" dirty="0"/>
          </a:p>
        </p:txBody>
      </p:sp>
      <p:sp>
        <p:nvSpPr>
          <p:cNvPr id="3" name="Podtytuł 2"/>
          <p:cNvSpPr>
            <a:spLocks noGrp="1"/>
          </p:cNvSpPr>
          <p:nvPr>
            <p:ph type="subTitle"/>
          </p:nvPr>
        </p:nvSpPr>
        <p:spPr/>
        <p:txBody>
          <a:bodyPr/>
          <a:lstStyle/>
          <a:p>
            <a:endParaRPr lang="en-US" dirty="0"/>
          </a:p>
        </p:txBody>
      </p:sp>
      <p:sp>
        <p:nvSpPr>
          <p:cNvPr id="4" name="AutoShape 2" descr="http://www.igf.fuw.edu.pl/~kmark/stacja/radiacja/MSG/MSGpolne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08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ole tekstowe 205"/>
          <p:cNvSpPr txBox="1"/>
          <p:nvPr/>
        </p:nvSpPr>
        <p:spPr>
          <a:xfrm>
            <a:off x="777600" y="565560"/>
            <a:ext cx="7800120" cy="6201000"/>
          </a:xfrm>
          <a:prstGeom prst="rect">
            <a:avLst/>
          </a:prstGeom>
          <a:noFill/>
          <a:ln w="0">
            <a:noFill/>
          </a:ln>
        </p:spPr>
        <p:txBody>
          <a:bodyPr lIns="0" tIns="0" rIns="0" bIns="0" anchor="t">
            <a:noAutofit/>
          </a:bodyPr>
          <a:lstStyle/>
          <a:p>
            <a:r>
              <a:rPr lang="pl-PL" sz="2400" b="1" strike="noStrike" spc="-1" dirty="0">
                <a:latin typeface="Arial"/>
                <a:ea typeface="Times New Roman"/>
              </a:rPr>
              <a:t>Wymuszanie radiacyjne</a:t>
            </a:r>
            <a:r>
              <a:rPr lang="pl-PL" sz="2400" b="0" strike="noStrike" spc="-1" dirty="0">
                <a:latin typeface="Arial"/>
                <a:ea typeface="Times New Roman"/>
              </a:rPr>
              <a:t> (ang. </a:t>
            </a:r>
            <a:r>
              <a:rPr lang="pl-PL" sz="2400" b="0" i="1" strike="noStrike" spc="-1" dirty="0" err="1">
                <a:latin typeface="Arial"/>
                <a:ea typeface="Times New Roman"/>
              </a:rPr>
              <a:t>Radiative</a:t>
            </a:r>
            <a:r>
              <a:rPr lang="pl-PL" sz="2400" b="0" i="1" strike="noStrike" spc="-1" dirty="0">
                <a:latin typeface="Arial"/>
                <a:ea typeface="Times New Roman"/>
              </a:rPr>
              <a:t> </a:t>
            </a:r>
            <a:r>
              <a:rPr lang="pl-PL" sz="2400" b="0" i="1" strike="noStrike" spc="-1" dirty="0" err="1">
                <a:latin typeface="Arial"/>
                <a:ea typeface="Times New Roman"/>
              </a:rPr>
              <a:t>Forcing</a:t>
            </a:r>
            <a:r>
              <a:rPr lang="pl-PL" sz="2400" b="0" strike="noStrike" spc="-1" dirty="0">
                <a:latin typeface="Arial"/>
                <a:ea typeface="Times New Roman"/>
              </a:rPr>
              <a:t>, RF). </a:t>
            </a:r>
            <a:endParaRPr lang="pl-PL" sz="2400" b="0" strike="noStrike" spc="-1" dirty="0">
              <a:latin typeface="Times New Roman"/>
            </a:endParaRPr>
          </a:p>
          <a:p>
            <a:endParaRPr lang="pl-PL" sz="2400" b="0" strike="noStrike" spc="-1" dirty="0">
              <a:latin typeface="Times New Roman"/>
            </a:endParaRPr>
          </a:p>
          <a:p>
            <a:r>
              <a:rPr lang="pl-PL" sz="2400" b="0" strike="noStrike" spc="-1" dirty="0">
                <a:latin typeface="Arial"/>
                <a:ea typeface="Times New Roman"/>
              </a:rPr>
              <a:t>Różnica między bilansami radiacyjnymi (strumieniem energii słonecznej zabsorbowanej przez planetę a strumieniem energii promieniowania termicznego planety emitowanego w kosmos) określonymi dla warunków zaburzonych i niezaburzonych  </a:t>
            </a:r>
            <a:r>
              <a:rPr lang="pl-PL" sz="2400" b="0" strike="noStrike" spc="-1" dirty="0">
                <a:solidFill>
                  <a:srgbClr val="C0C0C0"/>
                </a:solidFill>
                <a:latin typeface="Arial"/>
                <a:ea typeface="Times New Roman"/>
              </a:rPr>
              <a:t>po dostosowaniu się w pierwszym przypadku </a:t>
            </a:r>
            <a:r>
              <a:rPr lang="pl-PL" sz="2400" b="0" strike="noStrike" spc="-1" dirty="0" smtClean="0">
                <a:solidFill>
                  <a:srgbClr val="C0C0C0"/>
                </a:solidFill>
                <a:latin typeface="Arial"/>
                <a:ea typeface="Times New Roman"/>
              </a:rPr>
              <a:t>temperatury </a:t>
            </a:r>
            <a:r>
              <a:rPr lang="pl-PL" sz="2400" b="0" strike="noStrike" spc="-1" dirty="0">
                <a:solidFill>
                  <a:srgbClr val="C0C0C0"/>
                </a:solidFill>
                <a:latin typeface="Arial"/>
                <a:ea typeface="Times New Roman"/>
              </a:rPr>
              <a:t>w atmosferze, wilgotności i chmur, czyli bardzo szybko (dni i tygodnie) działających elementów systemu klimatycznego, ale  zanim nastąpi reakcja wolnozmiennych (dziesiątki lat i więcej) elementów systemu klimatycznego (np. wzrośnie temperatura oceanu)</a:t>
            </a:r>
            <a:r>
              <a:rPr lang="pl-PL" sz="2400" b="0" strike="noStrike" spc="-1" dirty="0">
                <a:latin typeface="Arial"/>
                <a:ea typeface="Times New Roman"/>
              </a:rPr>
              <a:t> . </a:t>
            </a:r>
            <a:endParaRPr lang="pl-PL" sz="2400" b="0" strike="noStrike" spc="-1" dirty="0">
              <a:latin typeface="Times New Roman"/>
            </a:endParaRPr>
          </a:p>
          <a:p>
            <a:r>
              <a:rPr lang="pl-PL" sz="2400" b="0" strike="noStrike" spc="-1" dirty="0" smtClean="0">
                <a:latin typeface="Arial"/>
                <a:ea typeface="Times New Roman"/>
              </a:rPr>
              <a:t>Wymuszanie </a:t>
            </a:r>
            <a:r>
              <a:rPr lang="pl-PL" sz="2400" b="0" strike="noStrike" spc="-1" dirty="0">
                <a:latin typeface="Arial"/>
                <a:ea typeface="Times New Roman"/>
              </a:rPr>
              <a:t>dodatnie związane jest ze wzrostem, a ujemne – ze spadkiem średniej temperatury powierzchni Ziemi.</a:t>
            </a:r>
            <a:endParaRPr lang="pl-PL" sz="2400" b="0" strike="noStrike" spc="-1" dirty="0">
              <a:latin typeface="Times New Roman"/>
            </a:endParaRPr>
          </a:p>
          <a:p>
            <a:r>
              <a:rPr lang="pl-PL" sz="1500" b="0" strike="noStrike" spc="-1" dirty="0">
                <a:latin typeface="Arial"/>
                <a:ea typeface="Times New Roman"/>
              </a:rPr>
              <a:t>UWAGA: istnieje wiele definicji, ta jest uproszczona. Można mówić o wymuszaniu na </a:t>
            </a:r>
            <a:endParaRPr lang="pl-PL" sz="1500" b="0" strike="noStrike" spc="-1" dirty="0">
              <a:latin typeface="Times New Roman"/>
            </a:endParaRPr>
          </a:p>
          <a:p>
            <a:r>
              <a:rPr lang="pl-PL" sz="1500" b="0" strike="noStrike" spc="-1" dirty="0">
                <a:latin typeface="Arial"/>
                <a:ea typeface="Times New Roman"/>
              </a:rPr>
              <a:t>górnej granicy atmosfery, na powierzchni Ziemi </a:t>
            </a:r>
            <a:r>
              <a:rPr lang="pl-PL" sz="1500" b="0" strike="noStrike" spc="-1" dirty="0" err="1">
                <a:latin typeface="Arial"/>
                <a:ea typeface="Times New Roman"/>
              </a:rPr>
              <a:t>e.t.c</a:t>
            </a:r>
            <a:r>
              <a:rPr lang="pl-PL" sz="1500" b="0" strike="noStrike" spc="-1" dirty="0">
                <a:latin typeface="Arial"/>
                <a:ea typeface="Times New Roman"/>
              </a:rPr>
              <a:t>.</a:t>
            </a:r>
            <a:endParaRPr lang="pl-PL" sz="1500" b="0" strike="noStrike" spc="-1" dirty="0">
              <a:latin typeface="Times New Roman"/>
            </a:endParaRPr>
          </a:p>
        </p:txBody>
      </p:sp>
    </p:spTree>
    <p:extLst>
      <p:ext uri="{BB962C8B-B14F-4D97-AF65-F5344CB8AC3E}">
        <p14:creationId xmlns:p14="http://schemas.microsoft.com/office/powerpoint/2010/main" val="70121332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ole tekstowe 206"/>
          <p:cNvSpPr txBox="1"/>
          <p:nvPr/>
        </p:nvSpPr>
        <p:spPr>
          <a:xfrm>
            <a:off x="432000" y="216000"/>
            <a:ext cx="8352000" cy="6122520"/>
          </a:xfrm>
          <a:prstGeom prst="rect">
            <a:avLst/>
          </a:prstGeom>
          <a:noFill/>
          <a:ln w="0">
            <a:noFill/>
          </a:ln>
        </p:spPr>
        <p:txBody>
          <a:bodyPr lIns="90000" tIns="45000" rIns="90000" bIns="45000" anchor="t">
            <a:noAutofit/>
          </a:bodyPr>
          <a:lstStyle/>
          <a:p>
            <a:pPr algn="ctr"/>
            <a:r>
              <a:rPr lang="pl-PL" sz="2400" b="1" strike="noStrike" spc="-1" dirty="0">
                <a:solidFill>
                  <a:srgbClr val="000000"/>
                </a:solidFill>
                <a:latin typeface="Calibri"/>
              </a:rPr>
              <a:t>Chwilowe wymuszanie Radiacyjne </a:t>
            </a:r>
            <a:endParaRPr lang="pl-PL" sz="2400" b="1" strike="noStrike" spc="-1" dirty="0" smtClean="0">
              <a:solidFill>
                <a:srgbClr val="000000"/>
              </a:solidFill>
              <a:latin typeface="Calibri"/>
            </a:endParaRPr>
          </a:p>
          <a:p>
            <a:pPr algn="ctr"/>
            <a:r>
              <a:rPr lang="pl-PL" sz="2400" b="1" strike="noStrike" spc="-1" dirty="0" smtClean="0">
                <a:solidFill>
                  <a:srgbClr val="000000"/>
                </a:solidFill>
                <a:latin typeface="Calibri"/>
              </a:rPr>
              <a:t>(</a:t>
            </a:r>
            <a:r>
              <a:rPr lang="pl-PL" sz="2400" b="1" strike="noStrike" spc="-1" dirty="0" err="1">
                <a:solidFill>
                  <a:srgbClr val="000000"/>
                </a:solidFill>
                <a:latin typeface="Calibri"/>
              </a:rPr>
              <a:t>instantaneous</a:t>
            </a:r>
            <a:r>
              <a:rPr lang="pl-PL" sz="2400" b="1" strike="noStrike" spc="-1" dirty="0">
                <a:solidFill>
                  <a:srgbClr val="000000"/>
                </a:solidFill>
                <a:latin typeface="Calibri"/>
              </a:rPr>
              <a:t> </a:t>
            </a:r>
            <a:r>
              <a:rPr lang="pl-PL" sz="2400" b="1" strike="noStrike" spc="-1" dirty="0" err="1">
                <a:solidFill>
                  <a:srgbClr val="000000"/>
                </a:solidFill>
                <a:latin typeface="Calibri"/>
              </a:rPr>
              <a:t>radiative</a:t>
            </a:r>
            <a:r>
              <a:rPr lang="pl-PL" sz="2400" b="1" strike="noStrike" spc="-1" dirty="0">
                <a:solidFill>
                  <a:srgbClr val="000000"/>
                </a:solidFill>
                <a:latin typeface="Calibri"/>
              </a:rPr>
              <a:t> </a:t>
            </a:r>
            <a:r>
              <a:rPr lang="pl-PL" sz="2400" b="1" strike="noStrike" spc="-1" dirty="0" err="1">
                <a:solidFill>
                  <a:srgbClr val="000000"/>
                </a:solidFill>
                <a:latin typeface="Calibri"/>
              </a:rPr>
              <a:t>forcing</a:t>
            </a:r>
            <a:r>
              <a:rPr lang="pl-PL" sz="2400" b="1" strike="noStrike" spc="-1" dirty="0">
                <a:solidFill>
                  <a:srgbClr val="000000"/>
                </a:solidFill>
                <a:latin typeface="Calibri"/>
              </a:rPr>
              <a:t>)</a:t>
            </a:r>
          </a:p>
          <a:p>
            <a:endParaRPr lang="pl-PL" sz="1800" b="0" strike="noStrike" spc="-1" dirty="0">
              <a:solidFill>
                <a:srgbClr val="000000"/>
              </a:solidFill>
              <a:latin typeface="Calibri"/>
            </a:endParaRPr>
          </a:p>
          <a:p>
            <a:r>
              <a:rPr lang="pl-PL" sz="1800" b="0" strike="noStrike" spc="-1" dirty="0">
                <a:solidFill>
                  <a:srgbClr val="000000"/>
                </a:solidFill>
                <a:latin typeface="Calibri"/>
              </a:rPr>
              <a:t>Zmiana bilansu radiacyjnego w systemie klimatycznym.</a:t>
            </a:r>
          </a:p>
          <a:p>
            <a:r>
              <a:rPr lang="pl-PL" sz="1800" b="0" strike="noStrike" spc="-1" dirty="0">
                <a:solidFill>
                  <a:srgbClr val="000000"/>
                </a:solidFill>
                <a:latin typeface="Calibri"/>
              </a:rPr>
              <a:t>Dodatnie wymuszanie radiacyjne oznacza, że dane zaburzenie prowadzi do wzrostu energii absorbowanej przez system.</a:t>
            </a:r>
          </a:p>
          <a:p>
            <a:r>
              <a:rPr lang="pl-PL" sz="1800" b="0" strike="noStrike" spc="-1" dirty="0">
                <a:solidFill>
                  <a:srgbClr val="000000"/>
                </a:solidFill>
                <a:latin typeface="Calibri"/>
              </a:rPr>
              <a:t>Wymuszanie radiacyjne oblicza się ze wzoru:</a:t>
            </a:r>
          </a:p>
          <a:p>
            <a:endParaRPr lang="pl-PL" sz="1800" b="0" strike="noStrike" spc="-1" dirty="0">
              <a:solidFill>
                <a:srgbClr val="000000"/>
              </a:solidFill>
              <a:latin typeface="Calibri"/>
            </a:endParaRPr>
          </a:p>
          <a:p>
            <a:r>
              <a:rPr lang="pl-PL" sz="2800" b="0" strike="noStrike" spc="-1" dirty="0">
                <a:solidFill>
                  <a:srgbClr val="000000"/>
                </a:solidFill>
                <a:latin typeface="Calibri"/>
              </a:rPr>
              <a:t>RF=( F</a:t>
            </a:r>
            <a:r>
              <a:rPr lang="pl-PL" sz="2800" b="0" strike="noStrike" spc="-1" dirty="0">
                <a:solidFill>
                  <a:srgbClr val="000000"/>
                </a:solidFill>
                <a:latin typeface="Noto Sans"/>
                <a:ea typeface="Noto Sans"/>
              </a:rPr>
              <a:t>↓</a:t>
            </a:r>
            <a:r>
              <a:rPr lang="pl-PL" sz="2800" b="0" strike="noStrike" spc="-1" dirty="0">
                <a:solidFill>
                  <a:srgbClr val="000000"/>
                </a:solidFill>
                <a:latin typeface="Calibri"/>
              </a:rPr>
              <a:t>  - F</a:t>
            </a:r>
            <a:r>
              <a:rPr lang="pl-PL" sz="2800" b="0" strike="noStrike" spc="-1" dirty="0" smtClean="0">
                <a:solidFill>
                  <a:srgbClr val="000000"/>
                </a:solidFill>
                <a:latin typeface="Noto Sans"/>
                <a:ea typeface="Noto Sans"/>
              </a:rPr>
              <a:t>↑)</a:t>
            </a:r>
            <a:r>
              <a:rPr lang="pl-PL" sz="2800" spc="-1" baseline="-25000" dirty="0" err="1" smtClean="0">
                <a:solidFill>
                  <a:srgbClr val="000000"/>
                </a:solidFill>
                <a:latin typeface="Noto Sans"/>
                <a:ea typeface="Noto Sans"/>
              </a:rPr>
              <a:t>zab</a:t>
            </a:r>
            <a:r>
              <a:rPr lang="pl-PL" sz="2800" b="0" strike="noStrike" spc="-1" baseline="-14000000" dirty="0" err="1" smtClean="0">
                <a:solidFill>
                  <a:srgbClr val="000000"/>
                </a:solidFill>
                <a:latin typeface="Calibri"/>
              </a:rPr>
              <a:t>zab</a:t>
            </a:r>
            <a:r>
              <a:rPr lang="pl-PL" sz="2800" b="0" strike="noStrike" spc="-1" dirty="0" smtClean="0">
                <a:solidFill>
                  <a:srgbClr val="000000"/>
                </a:solidFill>
                <a:latin typeface="Calibri"/>
              </a:rPr>
              <a:t> </a:t>
            </a:r>
            <a:r>
              <a:rPr lang="pl-PL" sz="2800" b="0" strike="noStrike" spc="-1" dirty="0">
                <a:solidFill>
                  <a:srgbClr val="000000"/>
                </a:solidFill>
                <a:latin typeface="Calibri"/>
              </a:rPr>
              <a:t>- ( F</a:t>
            </a:r>
            <a:r>
              <a:rPr lang="pl-PL" sz="2800" b="0" strike="noStrike" spc="-1" dirty="0">
                <a:solidFill>
                  <a:srgbClr val="000000"/>
                </a:solidFill>
                <a:latin typeface="Noto Sans"/>
                <a:ea typeface="Noto Sans"/>
              </a:rPr>
              <a:t>↓</a:t>
            </a:r>
            <a:r>
              <a:rPr lang="pl-PL" sz="2800" b="0" strike="noStrike" spc="-1" dirty="0">
                <a:solidFill>
                  <a:srgbClr val="000000"/>
                </a:solidFill>
                <a:latin typeface="Calibri"/>
              </a:rPr>
              <a:t>  - F</a:t>
            </a:r>
            <a:r>
              <a:rPr lang="pl-PL" sz="2800" b="0" strike="noStrike" spc="-1" dirty="0" smtClean="0">
                <a:solidFill>
                  <a:srgbClr val="000000"/>
                </a:solidFill>
                <a:latin typeface="Noto Sans"/>
                <a:ea typeface="Noto Sans"/>
              </a:rPr>
              <a:t>↑)</a:t>
            </a:r>
            <a:r>
              <a:rPr lang="pl-PL" sz="2800" b="0" strike="noStrike" spc="-1" baseline="-25000" dirty="0" err="1" smtClean="0">
                <a:solidFill>
                  <a:srgbClr val="000000"/>
                </a:solidFill>
                <a:latin typeface="Noto Sans"/>
                <a:ea typeface="Noto Sans"/>
              </a:rPr>
              <a:t>pod</a:t>
            </a:r>
            <a:r>
              <a:rPr lang="pl-PL" sz="2800" b="0" strike="noStrike" spc="-1" baseline="-14000000" dirty="0" err="1" smtClean="0">
                <a:solidFill>
                  <a:srgbClr val="000000"/>
                </a:solidFill>
                <a:latin typeface="Calibri"/>
              </a:rPr>
              <a:t>pod</a:t>
            </a:r>
            <a:r>
              <a:rPr lang="pl-PL" sz="2800" b="0" strike="noStrike" spc="-1" dirty="0" smtClean="0">
                <a:solidFill>
                  <a:srgbClr val="000000"/>
                </a:solidFill>
                <a:latin typeface="Calibri"/>
              </a:rPr>
              <a:t>    [</a:t>
            </a:r>
            <a:r>
              <a:rPr lang="pl-PL" sz="2800" spc="-1" dirty="0">
                <a:solidFill>
                  <a:srgbClr val="000000"/>
                </a:solidFill>
                <a:ea typeface="Microsoft YaHei"/>
              </a:rPr>
              <a:t>W/m</a:t>
            </a:r>
            <a:r>
              <a:rPr lang="pl-PL" sz="2800" spc="-1" baseline="30000" dirty="0">
                <a:solidFill>
                  <a:srgbClr val="000000"/>
                </a:solidFill>
                <a:ea typeface="Microsoft YaHei"/>
              </a:rPr>
              <a:t>2</a:t>
            </a:r>
            <a:r>
              <a:rPr lang="pl-PL" sz="2800" b="0" strike="noStrike" spc="-1" dirty="0" smtClean="0">
                <a:solidFill>
                  <a:srgbClr val="000000"/>
                </a:solidFill>
                <a:latin typeface="Calibri"/>
              </a:rPr>
              <a:t>],  </a:t>
            </a:r>
            <a:r>
              <a:rPr lang="pl-PL" sz="1800" b="0" strike="noStrike" spc="-1" dirty="0" smtClean="0">
                <a:solidFill>
                  <a:srgbClr val="000000"/>
                </a:solidFill>
                <a:latin typeface="Calibri"/>
              </a:rPr>
              <a:t>                                                                  </a:t>
            </a:r>
            <a:endParaRPr lang="pl-PL" sz="1800" b="0" strike="noStrike" spc="-1" dirty="0">
              <a:solidFill>
                <a:srgbClr val="000000"/>
              </a:solidFill>
              <a:latin typeface="Calibri"/>
            </a:endParaRPr>
          </a:p>
          <a:p>
            <a:r>
              <a:rPr lang="pl-PL" sz="1800" b="0" strike="noStrike" spc="-1" dirty="0">
                <a:solidFill>
                  <a:srgbClr val="000000"/>
                </a:solidFill>
                <a:latin typeface="Calibri"/>
              </a:rPr>
              <a:t>gdzie F</a:t>
            </a:r>
            <a:r>
              <a:rPr lang="pl-PL" sz="1800" b="0" strike="noStrike" spc="-1" dirty="0">
                <a:solidFill>
                  <a:srgbClr val="000000"/>
                </a:solidFill>
                <a:latin typeface="Noto Sans"/>
                <a:ea typeface="Noto Sans"/>
              </a:rPr>
              <a:t>↓</a:t>
            </a:r>
            <a:r>
              <a:rPr lang="pl-PL" sz="1800" b="0" strike="noStrike" spc="-1" dirty="0">
                <a:solidFill>
                  <a:srgbClr val="000000"/>
                </a:solidFill>
                <a:latin typeface="Calibri"/>
              </a:rPr>
              <a:t>  oraz F</a:t>
            </a:r>
            <a:r>
              <a:rPr lang="pl-PL" sz="1800" b="0" strike="noStrike" spc="-1" dirty="0">
                <a:solidFill>
                  <a:srgbClr val="000000"/>
                </a:solidFill>
                <a:latin typeface="Noto Sans"/>
                <a:ea typeface="Noto Sans"/>
              </a:rPr>
              <a:t>↑</a:t>
            </a:r>
            <a:r>
              <a:rPr lang="pl-PL" sz="1800" b="0" strike="noStrike" spc="-1" dirty="0">
                <a:solidFill>
                  <a:srgbClr val="000000"/>
                </a:solidFill>
                <a:latin typeface="Calibri"/>
              </a:rPr>
              <a:t> oznaczają strumienie radiacyjne promieniowania odgórnego (promieniowanie idące w dół) i oddolnego (promieniowanie idące w górę). </a:t>
            </a:r>
          </a:p>
          <a:p>
            <a:r>
              <a:rPr lang="pl-PL" sz="1800" b="0" strike="noStrike" spc="-1" dirty="0">
                <a:solidFill>
                  <a:srgbClr val="000000"/>
                </a:solidFill>
                <a:latin typeface="Calibri"/>
              </a:rPr>
              <a:t>Pierwszy nawias opisuje strumień netto w przypadku sytuacji z zaburzeniem, zaś drugi strumień netto przypadku niezaburzonym (podstawowym). </a:t>
            </a:r>
          </a:p>
          <a:p>
            <a:r>
              <a:rPr lang="pl-PL" sz="1800" b="0" strike="noStrike" spc="-1" dirty="0">
                <a:solidFill>
                  <a:srgbClr val="000000"/>
                </a:solidFill>
                <a:latin typeface="Calibri"/>
              </a:rPr>
              <a:t>Wymuszanie radiacyjne może być zdefiniowane na dowolnej wysokości w atmosferze wówczas opisuję zmianę bilansu radiacyjnego w atmosferze po niżej tej wysokości. </a:t>
            </a:r>
          </a:p>
          <a:p>
            <a:r>
              <a:rPr lang="pl-PL" sz="1800" b="0" strike="noStrike" spc="-1" dirty="0">
                <a:solidFill>
                  <a:srgbClr val="000000"/>
                </a:solidFill>
                <a:latin typeface="Calibri"/>
              </a:rPr>
              <a:t>Najczęściej definiuje się je na górnej granicy atmosfery (wówczas odnosi się do całej kolumny pionowej powietrza), na wysokości tropopauzy lub na powierzchni Ziemi. </a:t>
            </a:r>
            <a:endParaRPr lang="pl-PL" sz="1800" b="0" strike="noStrike" spc="-1" dirty="0" smtClean="0">
              <a:solidFill>
                <a:srgbClr val="000000"/>
              </a:solidFill>
              <a:latin typeface="Calibri"/>
            </a:endParaRPr>
          </a:p>
          <a:p>
            <a:endParaRPr lang="pl-PL" spc="-1" dirty="0" smtClean="0">
              <a:solidFill>
                <a:srgbClr val="000000"/>
              </a:solidFill>
              <a:latin typeface="Calibri"/>
            </a:endParaRPr>
          </a:p>
          <a:p>
            <a:r>
              <a:rPr lang="pl-PL" spc="-1" dirty="0" smtClean="0">
                <a:solidFill>
                  <a:srgbClr val="000000"/>
                </a:solidFill>
                <a:latin typeface="Calibri"/>
              </a:rPr>
              <a:t>Przykładowy model online do wyznaczania wymuszeń radiacyjnych:</a:t>
            </a:r>
            <a:endParaRPr lang="pl-PL" spc="-1" dirty="0">
              <a:solidFill>
                <a:srgbClr val="000000"/>
              </a:solidFill>
              <a:latin typeface="Calibri"/>
            </a:endParaRPr>
          </a:p>
          <a:p>
            <a:r>
              <a:rPr lang="pl-PL" altLang="pl-PL" dirty="0">
                <a:hlinkClick r:id="rId2"/>
              </a:rPr>
              <a:t>https://cloudsgate2.larc.nasa.gov/cgi-bin/fuliou/runfl.cgi</a:t>
            </a:r>
            <a:r>
              <a:rPr lang="pl-PL" altLang="pl-PL" dirty="0"/>
              <a:t> </a:t>
            </a:r>
            <a:endParaRPr lang="pl-PL" altLang="pl-PL" sz="2400" dirty="0" smtClean="0">
              <a:latin typeface="Arial" charset="0"/>
            </a:endParaRPr>
          </a:p>
          <a:p>
            <a:endParaRPr lang="pl-PL" sz="1800" b="0" strike="noStrike" spc="-1" dirty="0">
              <a:solidFill>
                <a:srgbClr val="000000"/>
              </a:solidFill>
              <a:latin typeface="Calibri"/>
            </a:endParaRPr>
          </a:p>
        </p:txBody>
      </p:sp>
    </p:spTree>
    <p:extLst>
      <p:ext uri="{BB962C8B-B14F-4D97-AF65-F5344CB8AC3E}">
        <p14:creationId xmlns:p14="http://schemas.microsoft.com/office/powerpoint/2010/main" val="67792809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igf.fuw.edu.pl/~kmark/stacja/DATA/IGF/032022/15032022flu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84784"/>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1475656" y="260648"/>
            <a:ext cx="6336704" cy="369332"/>
          </a:xfrm>
          <a:prstGeom prst="rect">
            <a:avLst/>
          </a:prstGeom>
          <a:noFill/>
        </p:spPr>
        <p:txBody>
          <a:bodyPr wrap="square" rtlCol="0">
            <a:spAutoFit/>
          </a:bodyPr>
          <a:lstStyle/>
          <a:p>
            <a:r>
              <a:rPr lang="pl-PL" dirty="0" smtClean="0"/>
              <a:t>Strumienie radiacyjne w Warszawie (IGF)</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Obraz 278"/>
          <p:cNvPicPr/>
          <p:nvPr/>
        </p:nvPicPr>
        <p:blipFill>
          <a:blip r:embed="rId2"/>
          <a:stretch/>
        </p:blipFill>
        <p:spPr>
          <a:xfrm>
            <a:off x="0" y="0"/>
            <a:ext cx="9143640" cy="6006960"/>
          </a:xfrm>
          <a:prstGeom prst="rect">
            <a:avLst/>
          </a:prstGeom>
          <a:ln w="0">
            <a:noFill/>
          </a:ln>
        </p:spPr>
      </p:pic>
      <p:sp>
        <p:nvSpPr>
          <p:cNvPr id="280" name="pole tekstowe 279"/>
          <p:cNvSpPr txBox="1"/>
          <p:nvPr/>
        </p:nvSpPr>
        <p:spPr>
          <a:xfrm>
            <a:off x="56160" y="6012360"/>
            <a:ext cx="8583840" cy="700200"/>
          </a:xfrm>
          <a:prstGeom prst="rect">
            <a:avLst/>
          </a:prstGeom>
          <a:noFill/>
          <a:ln w="0">
            <a:noFill/>
          </a:ln>
        </p:spPr>
        <p:txBody>
          <a:bodyPr lIns="90000" tIns="45000" rIns="90000" bIns="45000" anchor="t">
            <a:noAutofit/>
          </a:bodyPr>
          <a:lstStyle/>
          <a:p>
            <a:r>
              <a:rPr lang="pl-PL" sz="2000" b="0" strike="noStrike" spc="-1" dirty="0">
                <a:solidFill>
                  <a:srgbClr val="FF0000"/>
                </a:solidFill>
                <a:latin typeface="Arial"/>
              </a:rPr>
              <a:t>Uśredniony bilans energii systemu klimatycznego. Wartości w </a:t>
            </a:r>
            <a:r>
              <a:rPr lang="pl-PL" sz="2000" b="0" strike="noStrike" spc="-1" dirty="0" smtClean="0">
                <a:solidFill>
                  <a:srgbClr val="FF0000"/>
                </a:solidFill>
                <a:latin typeface="Arial"/>
              </a:rPr>
              <a:t>W/m</a:t>
            </a:r>
            <a:r>
              <a:rPr lang="pl-PL" sz="2000" b="0" strike="noStrike" spc="-1" baseline="30000" dirty="0" smtClean="0">
                <a:solidFill>
                  <a:srgbClr val="FF0000"/>
                </a:solidFill>
                <a:latin typeface="Arial"/>
              </a:rPr>
              <a:t>2</a:t>
            </a:r>
            <a:r>
              <a:rPr lang="pl-PL" sz="2000" b="0" strike="noStrike" spc="-1" dirty="0" smtClean="0">
                <a:solidFill>
                  <a:srgbClr val="FF0000"/>
                </a:solidFill>
                <a:latin typeface="Arial"/>
              </a:rPr>
              <a:t>. </a:t>
            </a:r>
            <a:endParaRPr lang="pl-PL" sz="2000" b="0" strike="noStrike" spc="-1" dirty="0">
              <a:solidFill>
                <a:srgbClr val="000000"/>
              </a:solidFill>
              <a:latin typeface="Calibri"/>
            </a:endParaRPr>
          </a:p>
          <a:p>
            <a:r>
              <a:rPr lang="pl-PL" sz="2000" b="0" strike="noStrike" spc="-1" dirty="0">
                <a:solidFill>
                  <a:srgbClr val="FF0000"/>
                </a:solidFill>
                <a:latin typeface="Arial"/>
              </a:rPr>
              <a:t>W nawiasach zakres niepewności i zmienności.</a:t>
            </a:r>
            <a:endParaRPr lang="pl-PL" sz="2000" b="0" strike="noStrike" spc="-1" dirty="0">
              <a:solidFill>
                <a:srgbClr val="000000"/>
              </a:solidFill>
              <a:latin typeface="Calibri"/>
            </a:endParaRPr>
          </a:p>
        </p:txBody>
      </p:sp>
      <p:sp>
        <p:nvSpPr>
          <p:cNvPr id="281" name="pole tekstowe 280"/>
          <p:cNvSpPr txBox="1"/>
          <p:nvPr/>
        </p:nvSpPr>
        <p:spPr>
          <a:xfrm>
            <a:off x="5760000" y="6406920"/>
            <a:ext cx="3456000" cy="303480"/>
          </a:xfrm>
          <a:prstGeom prst="rect">
            <a:avLst/>
          </a:prstGeom>
          <a:noFill/>
          <a:ln w="0">
            <a:noFill/>
          </a:ln>
        </p:spPr>
        <p:txBody>
          <a:bodyPr lIns="90000" tIns="45000" rIns="90000" bIns="45000" anchor="t">
            <a:noAutofit/>
          </a:bodyPr>
          <a:lstStyle/>
          <a:p>
            <a:r>
              <a:rPr lang="pl-PL" sz="1400" b="0" strike="noStrike" spc="-1">
                <a:solidFill>
                  <a:srgbClr val="000000"/>
                </a:solidFill>
                <a:latin typeface="Arial"/>
              </a:rPr>
              <a:t>https://www.ipcc.ch/report/ar5/wg1/</a:t>
            </a:r>
            <a:endParaRPr lang="pl-PL" sz="1400" b="0" strike="noStrike" spc="-1">
              <a:solidFill>
                <a:srgbClr val="000000"/>
              </a:solidFill>
              <a:latin typeface="Calibri"/>
            </a:endParaRPr>
          </a:p>
        </p:txBody>
      </p:sp>
      <p:sp>
        <p:nvSpPr>
          <p:cNvPr id="282" name="Elipsa 281"/>
          <p:cNvSpPr/>
          <p:nvPr/>
        </p:nvSpPr>
        <p:spPr>
          <a:xfrm>
            <a:off x="441000" y="4959360"/>
            <a:ext cx="1449000" cy="1089000"/>
          </a:xfrm>
          <a:prstGeom prst="ellipse">
            <a:avLst/>
          </a:prstGeom>
          <a:noFill/>
          <a:ln w="72000">
            <a:solidFill>
              <a:srgbClr val="FF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 name="Picture 1"/>
          <p:cNvPicPr/>
          <p:nvPr/>
        </p:nvPicPr>
        <p:blipFill>
          <a:blip r:embed="rId3"/>
          <a:stretch/>
        </p:blipFill>
        <p:spPr>
          <a:xfrm>
            <a:off x="-765000" y="1428840"/>
            <a:ext cx="5538600" cy="4319640"/>
          </a:xfrm>
          <a:prstGeom prst="rect">
            <a:avLst/>
          </a:prstGeom>
          <a:ln w="0">
            <a:noFill/>
          </a:ln>
        </p:spPr>
      </p:pic>
      <p:pic>
        <p:nvPicPr>
          <p:cNvPr id="186" name="Picture 2"/>
          <p:cNvPicPr/>
          <p:nvPr/>
        </p:nvPicPr>
        <p:blipFill>
          <a:blip r:embed="rId4"/>
          <a:stretch/>
        </p:blipFill>
        <p:spPr>
          <a:xfrm>
            <a:off x="4470480" y="5286240"/>
            <a:ext cx="4887720" cy="1571760"/>
          </a:xfrm>
          <a:prstGeom prst="rect">
            <a:avLst/>
          </a:prstGeom>
          <a:ln w="0">
            <a:noFill/>
          </a:ln>
        </p:spPr>
      </p:pic>
      <p:pic>
        <p:nvPicPr>
          <p:cNvPr id="187" name="Picture 3"/>
          <p:cNvPicPr/>
          <p:nvPr/>
        </p:nvPicPr>
        <p:blipFill>
          <a:blip r:embed="rId5"/>
          <a:stretch/>
        </p:blipFill>
        <p:spPr>
          <a:xfrm>
            <a:off x="4697280" y="1506600"/>
            <a:ext cx="4160880" cy="4041720"/>
          </a:xfrm>
          <a:prstGeom prst="rect">
            <a:avLst/>
          </a:prstGeom>
          <a:ln w="0">
            <a:noFill/>
          </a:ln>
        </p:spPr>
      </p:pic>
      <p:grpSp>
        <p:nvGrpSpPr>
          <p:cNvPr id="188" name="Group 4"/>
          <p:cNvGrpSpPr/>
          <p:nvPr/>
        </p:nvGrpSpPr>
        <p:grpSpPr>
          <a:xfrm>
            <a:off x="101520" y="1360440"/>
            <a:ext cx="2138400" cy="1084320"/>
            <a:chOff x="101520" y="1360440"/>
            <a:chExt cx="2138400" cy="1084320"/>
          </a:xfrm>
        </p:grpSpPr>
        <p:sp>
          <p:nvSpPr>
            <p:cNvPr id="189" name="Text Box 5"/>
            <p:cNvSpPr/>
            <p:nvPr/>
          </p:nvSpPr>
          <p:spPr>
            <a:xfrm>
              <a:off x="101520" y="1360440"/>
              <a:ext cx="2138400" cy="10843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grpSp>
      <p:sp>
        <p:nvSpPr>
          <p:cNvPr id="190" name="Text Box 6"/>
          <p:cNvSpPr/>
          <p:nvPr/>
        </p:nvSpPr>
        <p:spPr>
          <a:xfrm>
            <a:off x="8082000" y="1500120"/>
            <a:ext cx="1062000" cy="273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5000" rIns="90000" bIns="45000" anchor="t">
            <a:noAutofit/>
          </a:bodyPr>
          <a:lstStyle/>
          <a:p>
            <a:pP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200" b="0" strike="noStrike" spc="-1">
                <a:solidFill>
                  <a:srgbClr val="FFFFFF"/>
                </a:solidFill>
                <a:latin typeface="Calibri"/>
              </a:rPr>
              <a:t>NASA</a:t>
            </a:r>
          </a:p>
        </p:txBody>
      </p:sp>
      <p:sp>
        <p:nvSpPr>
          <p:cNvPr id="191" name="Text Box 7"/>
          <p:cNvSpPr/>
          <p:nvPr/>
        </p:nvSpPr>
        <p:spPr>
          <a:xfrm>
            <a:off x="3154320" y="500040"/>
            <a:ext cx="3060720" cy="5176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200" b="0" strike="noStrike" spc="-1">
                <a:solidFill>
                  <a:srgbClr val="FFFFFF"/>
                </a:solidFill>
                <a:latin typeface="Arial"/>
              </a:rPr>
              <a:t>Bilans energii</a:t>
            </a:r>
            <a:endParaRPr lang="pl-PL" sz="3200" b="0" strike="noStrike" spc="-1">
              <a:solidFill>
                <a:srgbClr val="FFFFFF"/>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icture 1"/>
          <p:cNvPicPr/>
          <p:nvPr/>
        </p:nvPicPr>
        <p:blipFill>
          <a:blip r:embed="rId3"/>
          <a:stretch/>
        </p:blipFill>
        <p:spPr>
          <a:xfrm>
            <a:off x="82440" y="0"/>
            <a:ext cx="8917200" cy="6858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US"/>
          </a:p>
        </p:txBody>
      </p:sp>
      <p:sp>
        <p:nvSpPr>
          <p:cNvPr id="3" name="Podtytuł 2"/>
          <p:cNvSpPr>
            <a:spLocks noGrp="1"/>
          </p:cNvSpPr>
          <p:nvPr>
            <p:ph type="sub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6365"/>
            <a:ext cx="5699547" cy="687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715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rostokąt 283"/>
          <p:cNvSpPr/>
          <p:nvPr/>
        </p:nvSpPr>
        <p:spPr>
          <a:xfrm>
            <a:off x="123120" y="123120"/>
            <a:ext cx="9020520" cy="864000"/>
          </a:xfrm>
          <a:prstGeom prst="rect">
            <a:avLst/>
          </a:prstGeom>
          <a:solidFill>
            <a:srgbClr val="FFFFFF"/>
          </a:solidFill>
          <a:ln w="0">
            <a:noFill/>
          </a:ln>
        </p:spPr>
        <p:style>
          <a:lnRef idx="0">
            <a:scrgbClr r="0" g="0" b="0"/>
          </a:lnRef>
          <a:fillRef idx="0">
            <a:scrgbClr r="0" g="0" b="0"/>
          </a:fillRef>
          <a:effectRef idx="0">
            <a:scrgbClr r="0" g="0" b="0"/>
          </a:effectRef>
          <a:fontRef idx="minor"/>
        </p:style>
      </p:sp>
      <p:pic>
        <p:nvPicPr>
          <p:cNvPr id="285" name="Obraz 284"/>
          <p:cNvPicPr/>
          <p:nvPr/>
        </p:nvPicPr>
        <p:blipFill>
          <a:blip r:embed="rId2"/>
          <a:stretch/>
        </p:blipFill>
        <p:spPr>
          <a:xfrm>
            <a:off x="-48960" y="155880"/>
            <a:ext cx="9379800" cy="5309280"/>
          </a:xfrm>
          <a:prstGeom prst="rect">
            <a:avLst/>
          </a:prstGeom>
          <a:ln w="0">
            <a:noFill/>
          </a:ln>
        </p:spPr>
      </p:pic>
      <p:sp>
        <p:nvSpPr>
          <p:cNvPr id="286" name="pole tekstowe 285"/>
          <p:cNvSpPr txBox="1"/>
          <p:nvPr/>
        </p:nvSpPr>
        <p:spPr>
          <a:xfrm>
            <a:off x="238680" y="5488560"/>
            <a:ext cx="8664840" cy="1591200"/>
          </a:xfrm>
          <a:prstGeom prst="rect">
            <a:avLst/>
          </a:prstGeom>
          <a:noFill/>
          <a:ln w="0">
            <a:noFill/>
          </a:ln>
        </p:spPr>
        <p:txBody>
          <a:bodyPr lIns="0" tIns="0" rIns="0" bIns="0" anchor="t">
            <a:noAutofit/>
          </a:bodyPr>
          <a:lstStyle/>
          <a:p>
            <a:r>
              <a:rPr lang="pl-PL" sz="2400" b="0" strike="noStrike" spc="-1">
                <a:latin typeface="Arial"/>
              </a:rPr>
              <a:t>Dokąd trafia nadwyżka energii z nierównowagi radiacyjnej: nagrzewanie oceanów 93%, topnienie lodu (pływający lód morski, lodowce, lądolody) 3%, ogrzewanie lądów 3%, </a:t>
            </a:r>
            <a:endParaRPr lang="pl-PL" sz="2400" b="0" strike="noStrike" spc="-1">
              <a:latin typeface="Times New Roman"/>
            </a:endParaRPr>
          </a:p>
          <a:p>
            <a:r>
              <a:rPr lang="pl-PL" sz="2400" b="0" strike="noStrike" spc="-1">
                <a:latin typeface="Arial"/>
              </a:rPr>
              <a:t>nagrzewanie się atmosfery 1%.</a:t>
            </a:r>
            <a:endParaRPr lang="pl-PL" sz="2400" b="0" strike="noStrike" spc="-1">
              <a:latin typeface="Times New Roman"/>
            </a:endParaRPr>
          </a:p>
          <a:p>
            <a:endParaRPr lang="pl-PL" sz="2400" b="0" strike="noStrike" spc="-1">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ole tekstowe 286"/>
          <p:cNvSpPr txBox="1"/>
          <p:nvPr/>
        </p:nvSpPr>
        <p:spPr>
          <a:xfrm>
            <a:off x="203400" y="216720"/>
            <a:ext cx="8940600" cy="680040"/>
          </a:xfrm>
          <a:prstGeom prst="rect">
            <a:avLst/>
          </a:prstGeom>
          <a:noFill/>
          <a:ln w="0">
            <a:noFill/>
          </a:ln>
        </p:spPr>
        <p:txBody>
          <a:bodyPr lIns="0" tIns="0" rIns="0" bIns="0" anchor="t">
            <a:noAutofit/>
          </a:bodyPr>
          <a:lstStyle/>
          <a:p>
            <a:r>
              <a:rPr lang="pl-PL" sz="2400" b="0" strike="noStrike" spc="-1">
                <a:latin typeface="Arial"/>
              </a:rPr>
              <a:t>Projekt ARGO: profilowanie oceanów (temperatura, zasolenie, prądy).</a:t>
            </a:r>
            <a:endParaRPr lang="pl-PL" sz="2400" b="0" strike="noStrike" spc="-1">
              <a:latin typeface="Times New Roman"/>
            </a:endParaRPr>
          </a:p>
        </p:txBody>
      </p:sp>
      <p:pic>
        <p:nvPicPr>
          <p:cNvPr id="288" name="Obraz 287"/>
          <p:cNvPicPr/>
          <p:nvPr/>
        </p:nvPicPr>
        <p:blipFill>
          <a:blip r:embed="rId2"/>
          <a:stretch/>
        </p:blipFill>
        <p:spPr>
          <a:xfrm>
            <a:off x="2211840" y="3337560"/>
            <a:ext cx="3299400" cy="3088080"/>
          </a:xfrm>
          <a:prstGeom prst="rect">
            <a:avLst/>
          </a:prstGeom>
          <a:ln w="0">
            <a:noFill/>
          </a:ln>
        </p:spPr>
      </p:pic>
      <p:pic>
        <p:nvPicPr>
          <p:cNvPr id="289" name="Obraz 288"/>
          <p:cNvPicPr/>
          <p:nvPr/>
        </p:nvPicPr>
        <p:blipFill>
          <a:blip r:embed="rId3"/>
          <a:stretch/>
        </p:blipFill>
        <p:spPr>
          <a:xfrm>
            <a:off x="317520" y="1296000"/>
            <a:ext cx="1728000" cy="5425560"/>
          </a:xfrm>
          <a:prstGeom prst="rect">
            <a:avLst/>
          </a:prstGeom>
          <a:ln w="0">
            <a:noFill/>
          </a:ln>
        </p:spPr>
      </p:pic>
      <p:sp>
        <p:nvSpPr>
          <p:cNvPr id="290" name="pole tekstowe 289"/>
          <p:cNvSpPr txBox="1"/>
          <p:nvPr/>
        </p:nvSpPr>
        <p:spPr>
          <a:xfrm>
            <a:off x="5819760" y="6060960"/>
            <a:ext cx="3011400" cy="226080"/>
          </a:xfrm>
          <a:prstGeom prst="rect">
            <a:avLst/>
          </a:prstGeom>
          <a:noFill/>
          <a:ln w="0">
            <a:noFill/>
          </a:ln>
        </p:spPr>
        <p:txBody>
          <a:bodyPr lIns="0" tIns="0" rIns="0" bIns="0" anchor="t">
            <a:noAutofit/>
          </a:bodyPr>
          <a:lstStyle/>
          <a:p>
            <a:r>
              <a:rPr lang="pl-PL" sz="1600" b="0" strike="noStrike" spc="-1">
                <a:solidFill>
                  <a:srgbClr val="FF0000"/>
                </a:solidFill>
                <a:latin typeface="Times New Roman"/>
              </a:rPr>
              <a:t>http://www.argo.ucsd.edu/</a:t>
            </a:r>
            <a:endParaRPr lang="pl-PL" sz="1600" b="0" strike="noStrike" spc="-1">
              <a:latin typeface="Times New Roman"/>
            </a:endParaRPr>
          </a:p>
        </p:txBody>
      </p:sp>
      <p:sp>
        <p:nvSpPr>
          <p:cNvPr id="291" name="pole tekstowe 290"/>
          <p:cNvSpPr txBox="1"/>
          <p:nvPr/>
        </p:nvSpPr>
        <p:spPr>
          <a:xfrm>
            <a:off x="6119640" y="3598200"/>
            <a:ext cx="3024000" cy="256320"/>
          </a:xfrm>
          <a:prstGeom prst="rect">
            <a:avLst/>
          </a:prstGeom>
          <a:noFill/>
          <a:ln w="0">
            <a:noFill/>
          </a:ln>
        </p:spPr>
        <p:txBody>
          <a:bodyPr lIns="0" tIns="0" rIns="0" bIns="0" anchor="t">
            <a:noAutofit/>
          </a:bodyPr>
          <a:lstStyle/>
          <a:p>
            <a:r>
              <a:rPr lang="pl-PL" sz="1800" b="0" strike="noStrike" spc="-1">
                <a:latin typeface="Arial"/>
              </a:rPr>
              <a:t>dane dostępne on-line</a:t>
            </a:r>
            <a:endParaRPr lang="pl-PL" sz="1800" b="0" strike="noStrike" spc="-1">
              <a:latin typeface="Times New Roman"/>
            </a:endParaRPr>
          </a:p>
        </p:txBody>
      </p:sp>
      <p:pic>
        <p:nvPicPr>
          <p:cNvPr id="292" name="Obraz 291"/>
          <p:cNvPicPr/>
          <p:nvPr/>
        </p:nvPicPr>
        <p:blipFill>
          <a:blip r:embed="rId4"/>
          <a:stretch/>
        </p:blipFill>
        <p:spPr>
          <a:xfrm>
            <a:off x="2211840" y="648000"/>
            <a:ext cx="5971680" cy="277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Obraz 292"/>
          <p:cNvPicPr/>
          <p:nvPr/>
        </p:nvPicPr>
        <p:blipFill>
          <a:blip r:embed="rId2"/>
          <a:stretch/>
        </p:blipFill>
        <p:spPr>
          <a:xfrm>
            <a:off x="326160" y="0"/>
            <a:ext cx="8431920" cy="66088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Obraz 293"/>
          <p:cNvPicPr/>
          <p:nvPr/>
        </p:nvPicPr>
        <p:blipFill>
          <a:blip r:embed="rId2"/>
          <a:stretch/>
        </p:blipFill>
        <p:spPr>
          <a:xfrm>
            <a:off x="84960" y="408240"/>
            <a:ext cx="8984520" cy="5796720"/>
          </a:xfrm>
          <a:prstGeom prst="rect">
            <a:avLst/>
          </a:prstGeom>
          <a:ln w="0">
            <a:noFill/>
          </a:ln>
        </p:spPr>
      </p:pic>
      <p:sp>
        <p:nvSpPr>
          <p:cNvPr id="295" name="pole tekstowe 294"/>
          <p:cNvSpPr txBox="1"/>
          <p:nvPr/>
        </p:nvSpPr>
        <p:spPr>
          <a:xfrm>
            <a:off x="2782800" y="6488640"/>
            <a:ext cx="7062120" cy="917280"/>
          </a:xfrm>
          <a:prstGeom prst="rect">
            <a:avLst/>
          </a:prstGeom>
          <a:noFill/>
          <a:ln w="0">
            <a:noFill/>
          </a:ln>
        </p:spPr>
        <p:txBody>
          <a:bodyPr lIns="0" tIns="0" rIns="0" bIns="0" anchor="t">
            <a:noAutofit/>
          </a:bodyPr>
          <a:lstStyle/>
          <a:p>
            <a:r>
              <a:rPr lang="pl-PL" sz="1600" b="0" strike="noStrike" spc="-1">
                <a:latin typeface="Times New Roman"/>
              </a:rPr>
              <a:t>Palmer, M.D., Current Climate Change Reports, 3, 78-86, 2017.</a:t>
            </a:r>
          </a:p>
          <a:p>
            <a:endParaRPr lang="pl-PL" sz="1600" b="0" strike="noStrike" spc="-1">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6840" y="128520"/>
            <a:ext cx="8217000" cy="996224"/>
          </a:xfrm>
        </p:spPr>
        <p:txBody>
          <a:bodyPr/>
          <a:lstStyle/>
          <a:p>
            <a:pPr algn="ctr"/>
            <a:r>
              <a:rPr lang="pl-PL" sz="2800" dirty="0" smtClean="0"/>
              <a:t>IPCC 2021</a:t>
            </a:r>
            <a:endParaRPr lang="en-US" sz="2800" dirty="0"/>
          </a:p>
        </p:txBody>
      </p:sp>
      <p:sp>
        <p:nvSpPr>
          <p:cNvPr id="3" name="Podtytuł 2"/>
          <p:cNvSpPr>
            <a:spLocks noGrp="1"/>
          </p:cNvSpPr>
          <p:nvPr>
            <p:ph type="subTitle"/>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556792"/>
            <a:ext cx="5722193" cy="316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467544" y="5373216"/>
            <a:ext cx="8136904" cy="646331"/>
          </a:xfrm>
          <a:prstGeom prst="rect">
            <a:avLst/>
          </a:prstGeom>
        </p:spPr>
        <p:txBody>
          <a:bodyPr wrap="square">
            <a:spAutoFit/>
          </a:bodyPr>
          <a:lstStyle/>
          <a:p>
            <a:r>
              <a:rPr lang="en-US" dirty="0"/>
              <a:t>Human-caused </a:t>
            </a:r>
            <a:r>
              <a:rPr lang="en-US" dirty="0" err="1"/>
              <a:t>radiative</a:t>
            </a:r>
            <a:r>
              <a:rPr lang="en-US" dirty="0"/>
              <a:t> forcing of 2.72 [1.96 to 3.48] </a:t>
            </a:r>
            <a:r>
              <a:rPr lang="en-US" dirty="0" smtClean="0"/>
              <a:t>W</a:t>
            </a:r>
            <a:r>
              <a:rPr lang="pl-PL" dirty="0" smtClean="0"/>
              <a:t>/</a:t>
            </a:r>
            <a:r>
              <a:rPr lang="en-US" dirty="0" smtClean="0"/>
              <a:t>m</a:t>
            </a:r>
            <a:r>
              <a:rPr lang="pl-PL" baseline="30000" dirty="0" smtClean="0"/>
              <a:t>2</a:t>
            </a:r>
            <a:r>
              <a:rPr lang="en-US" dirty="0" smtClean="0"/>
              <a:t> </a:t>
            </a:r>
            <a:r>
              <a:rPr lang="en-US" dirty="0"/>
              <a:t>in 2019 relative to 1750 has </a:t>
            </a:r>
            <a:r>
              <a:rPr lang="en-US" dirty="0" smtClean="0"/>
              <a:t>warmed</a:t>
            </a:r>
            <a:r>
              <a:rPr lang="pl-PL" dirty="0" smtClean="0"/>
              <a:t> </a:t>
            </a:r>
            <a:r>
              <a:rPr lang="en-US" dirty="0" smtClean="0"/>
              <a:t>the </a:t>
            </a:r>
            <a:r>
              <a:rPr lang="en-US" dirty="0"/>
              <a:t>climate system.</a:t>
            </a:r>
          </a:p>
        </p:txBody>
      </p:sp>
    </p:spTree>
    <p:extLst>
      <p:ext uri="{BB962C8B-B14F-4D97-AF65-F5344CB8AC3E}">
        <p14:creationId xmlns:p14="http://schemas.microsoft.com/office/powerpoint/2010/main" val="480088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ole tekstowe 297"/>
          <p:cNvSpPr txBox="1"/>
          <p:nvPr/>
        </p:nvSpPr>
        <p:spPr>
          <a:xfrm>
            <a:off x="65520" y="3620880"/>
            <a:ext cx="9004320" cy="3139560"/>
          </a:xfrm>
          <a:prstGeom prst="rect">
            <a:avLst/>
          </a:prstGeom>
          <a:noFill/>
          <a:ln w="0">
            <a:noFill/>
          </a:ln>
        </p:spPr>
        <p:txBody>
          <a:bodyPr lIns="90000" tIns="45000" rIns="90000" bIns="45000" anchor="t">
            <a:noAutofit/>
          </a:bodyPr>
          <a:lstStyle/>
          <a:p>
            <a:r>
              <a:rPr lang="pl-PL" sz="2000" b="0" strike="noStrike" spc="-1">
                <a:solidFill>
                  <a:srgbClr val="000000"/>
                </a:solidFill>
                <a:latin typeface="Arial"/>
              </a:rPr>
              <a:t>Wymuszenie radiacyjne 2,2 W/m</a:t>
            </a:r>
            <a:r>
              <a:rPr lang="pl-PL" sz="2000" b="0" strike="noStrike" spc="-1" baseline="33000">
                <a:solidFill>
                  <a:srgbClr val="000000"/>
                </a:solidFill>
                <a:latin typeface="Arial"/>
              </a:rPr>
              <a:t>2</a:t>
            </a:r>
            <a:r>
              <a:rPr lang="pl-PL" sz="2000" b="0" strike="noStrike" spc="-1">
                <a:solidFill>
                  <a:srgbClr val="000000"/>
                </a:solidFill>
                <a:latin typeface="Arial"/>
              </a:rPr>
              <a:t> doprowadziło do wzrostu temperatury powierzchni Ziemi, w wyniku którego wypromieniowuje ona 1,5 W/m</a:t>
            </a:r>
            <a:r>
              <a:rPr lang="pl-PL" sz="2000" b="0" strike="noStrike" spc="-1" baseline="33000">
                <a:solidFill>
                  <a:srgbClr val="000000"/>
                </a:solidFill>
                <a:latin typeface="Arial"/>
              </a:rPr>
              <a:t>2</a:t>
            </a:r>
            <a:r>
              <a:rPr lang="pl-PL" sz="2000" b="0" strike="noStrike" spc="-1">
                <a:solidFill>
                  <a:srgbClr val="000000"/>
                </a:solidFill>
                <a:latin typeface="Arial"/>
              </a:rPr>
              <a:t> więcej energii. </a:t>
            </a:r>
            <a:endParaRPr lang="pl-PL" sz="2000" b="0" strike="noStrike" spc="-1">
              <a:solidFill>
                <a:srgbClr val="000000"/>
              </a:solidFill>
              <a:latin typeface="Calibri"/>
            </a:endParaRPr>
          </a:p>
          <a:p>
            <a:r>
              <a:rPr lang="pl-PL" sz="2000" b="0" strike="noStrike" spc="-1">
                <a:solidFill>
                  <a:srgbClr val="000000"/>
                </a:solidFill>
                <a:latin typeface="Arial"/>
              </a:rPr>
              <a:t>Pozostała nierównowaga energetyczna równa 0,7 W/m</a:t>
            </a:r>
            <a:r>
              <a:rPr lang="pl-PL" sz="2000" b="0" strike="noStrike" spc="-1" baseline="33000">
                <a:solidFill>
                  <a:srgbClr val="000000"/>
                </a:solidFill>
                <a:latin typeface="Arial"/>
              </a:rPr>
              <a:t>2</a:t>
            </a:r>
            <a:r>
              <a:rPr lang="pl-PL" sz="2000" b="0" strike="noStrike" spc="-1">
                <a:solidFill>
                  <a:srgbClr val="000000"/>
                </a:solidFill>
                <a:latin typeface="Arial"/>
              </a:rPr>
              <a:t> prowadzi do dalszego wzrostu energii (nagrzewania się) ziemskiego systemu klimatycznego. </a:t>
            </a:r>
            <a:endParaRPr lang="pl-PL" sz="2000" b="0" strike="noStrike" spc="-1">
              <a:solidFill>
                <a:srgbClr val="000000"/>
              </a:solidFill>
              <a:latin typeface="Calibri"/>
            </a:endParaRPr>
          </a:p>
          <a:p>
            <a:r>
              <a:rPr lang="pl-PL" sz="2000" b="0" strike="noStrike" spc="-1">
                <a:solidFill>
                  <a:srgbClr val="000000"/>
                </a:solidFill>
                <a:latin typeface="Arial"/>
              </a:rPr>
              <a:t>Wartości są przybliżone, zaokrąglone i zbilansowane, jednak każda z nich jest obarczona pewnym stopniem niepewności – największym dla aerozoli atmosferycznych oraz czułości klimatu, najmniejszym dla mierzonej sumarycznej nierównowagi radiacyjnej. </a:t>
            </a:r>
            <a:endParaRPr lang="pl-PL" sz="2000" b="0" strike="noStrike" spc="-1">
              <a:solidFill>
                <a:srgbClr val="000000"/>
              </a:solidFill>
              <a:latin typeface="Calibri"/>
            </a:endParaRPr>
          </a:p>
        </p:txBody>
      </p:sp>
      <p:pic>
        <p:nvPicPr>
          <p:cNvPr id="299" name="Obraz 298"/>
          <p:cNvPicPr/>
          <p:nvPr/>
        </p:nvPicPr>
        <p:blipFill>
          <a:blip r:embed="rId2"/>
          <a:stretch/>
        </p:blipFill>
        <p:spPr>
          <a:xfrm>
            <a:off x="0" y="-66240"/>
            <a:ext cx="9143640" cy="37036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Obraz 299"/>
          <p:cNvPicPr/>
          <p:nvPr/>
        </p:nvPicPr>
        <p:blipFill>
          <a:blip r:embed="rId2"/>
          <a:stretch/>
        </p:blipFill>
        <p:spPr>
          <a:xfrm>
            <a:off x="360" y="792000"/>
            <a:ext cx="9143640" cy="5747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6840" y="128520"/>
            <a:ext cx="8217000" cy="708192"/>
          </a:xfrm>
        </p:spPr>
        <p:txBody>
          <a:bodyPr/>
          <a:lstStyle/>
          <a:p>
            <a:pPr algn="ctr"/>
            <a:r>
              <a:rPr lang="pl-PL" sz="2400" dirty="0" smtClean="0"/>
              <a:t>Budżet radiacyjny </a:t>
            </a:r>
            <a:r>
              <a:rPr lang="pl-PL" sz="2400" smtClean="0"/>
              <a:t>nad Polską</a:t>
            </a:r>
            <a:endParaRPr lang="en-US" sz="2400" dirty="0"/>
          </a:p>
        </p:txBody>
      </p:sp>
      <p:pic>
        <p:nvPicPr>
          <p:cNvPr id="5" name="Obraz 4"/>
          <p:cNvPicPr/>
          <p:nvPr/>
        </p:nvPicPr>
        <p:blipFill>
          <a:blip r:embed="rId2" cstate="print">
            <a:extLst>
              <a:ext uri="{28A0092B-C50C-407E-A947-70E740481C1C}">
                <a14:useLocalDpi xmlns:a14="http://schemas.microsoft.com/office/drawing/2010/main" val="0"/>
              </a:ext>
            </a:extLst>
          </a:blip>
          <a:stretch>
            <a:fillRect/>
          </a:stretch>
        </p:blipFill>
        <p:spPr>
          <a:xfrm>
            <a:off x="1547664" y="836712"/>
            <a:ext cx="5760720" cy="3275965"/>
          </a:xfrm>
          <a:prstGeom prst="rect">
            <a:avLst/>
          </a:prstGeom>
        </p:spPr>
      </p:pic>
      <p:sp>
        <p:nvSpPr>
          <p:cNvPr id="6" name="Prostokąt 5"/>
          <p:cNvSpPr/>
          <p:nvPr/>
        </p:nvSpPr>
        <p:spPr>
          <a:xfrm>
            <a:off x="179512" y="4132337"/>
            <a:ext cx="8784976" cy="2031325"/>
          </a:xfrm>
          <a:prstGeom prst="rect">
            <a:avLst/>
          </a:prstGeom>
        </p:spPr>
        <p:txBody>
          <a:bodyPr wrap="square">
            <a:spAutoFit/>
          </a:bodyPr>
          <a:lstStyle/>
          <a:p>
            <a:r>
              <a:rPr lang="en-US" dirty="0"/>
              <a:t>Long-term (1980-2021) mean annual radiation budget at TOA, Earth’s surface, and in the atmosphere in [W/m</a:t>
            </a:r>
            <a:r>
              <a:rPr lang="en-US" baseline="30000" dirty="0"/>
              <a:t>2</a:t>
            </a:r>
            <a:r>
              <a:rPr lang="en-US" dirty="0"/>
              <a:t>]. Yellow, red and black values show respectively SW, LW and net (SW+LW) all-sky polluted budget (left columns). In case of clear-sky polluted (middle column) values indicates difference between all-sky polluted and clear-sky budget (minus of cloud effect). For clear-sky pristine (right column) values show difference between clear-sky polluted and pristine budget change (minus of aerosol effect).</a:t>
            </a:r>
          </a:p>
        </p:txBody>
      </p:sp>
    </p:spTree>
    <p:extLst>
      <p:ext uri="{BB962C8B-B14F-4D97-AF65-F5344CB8AC3E}">
        <p14:creationId xmlns:p14="http://schemas.microsoft.com/office/powerpoint/2010/main" val="3307885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p:nvPr>
        </p:nvSpPr>
        <p:spPr>
          <a:xfrm>
            <a:off x="941400" y="116280"/>
            <a:ext cx="7050600" cy="599400"/>
          </a:xfrm>
          <a:prstGeom prst="rect">
            <a:avLst/>
          </a:prstGeom>
          <a:noFill/>
          <a:ln w="0">
            <a:noFill/>
          </a:ln>
        </p:spPr>
        <p:txBody>
          <a:bodyPr lIns="90000" tIns="46800" rIns="90000" bIns="46800" anchor="ctr">
            <a:noAutofit/>
          </a:bodyPr>
          <a:lstStyle/>
          <a:p>
            <a:pPr algn="ct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800" b="0" strike="noStrike" spc="-1">
                <a:solidFill>
                  <a:srgbClr val="000000"/>
                </a:solidFill>
                <a:latin typeface="Arial"/>
              </a:rPr>
              <a:t>Pierwsza zasada t</a:t>
            </a:r>
            <a:r>
              <a:rPr lang="en-US" sz="2800" b="0" strike="noStrike" spc="-1">
                <a:solidFill>
                  <a:srgbClr val="000000"/>
                </a:solidFill>
                <a:latin typeface="Arial"/>
                <a:ea typeface="Times New Roman"/>
              </a:rPr>
              <a:t>ermodynami</a:t>
            </a:r>
            <a:r>
              <a:rPr lang="pl-PL" sz="2800" b="0" strike="noStrike" spc="-1">
                <a:solidFill>
                  <a:srgbClr val="000000"/>
                </a:solidFill>
                <a:latin typeface="Arial"/>
              </a:rPr>
              <a:t>ki</a:t>
            </a:r>
          </a:p>
        </p:txBody>
      </p:sp>
      <p:pic>
        <p:nvPicPr>
          <p:cNvPr id="193" name="Obraz 192"/>
          <p:cNvPicPr/>
          <p:nvPr/>
        </p:nvPicPr>
        <p:blipFill>
          <a:blip r:embed="rId2"/>
          <a:stretch/>
        </p:blipFill>
        <p:spPr>
          <a:xfrm>
            <a:off x="549720" y="4046400"/>
            <a:ext cx="1986840" cy="1986840"/>
          </a:xfrm>
          <a:prstGeom prst="rect">
            <a:avLst/>
          </a:prstGeom>
          <a:ln w="0">
            <a:noFill/>
          </a:ln>
        </p:spPr>
      </p:pic>
      <p:sp>
        <p:nvSpPr>
          <p:cNvPr id="194" name="Łącznik prostoliniowy 193"/>
          <p:cNvSpPr/>
          <p:nvPr/>
        </p:nvSpPr>
        <p:spPr>
          <a:xfrm>
            <a:off x="2912040" y="4917240"/>
            <a:ext cx="2329920" cy="11520"/>
          </a:xfrm>
          <a:prstGeom prst="line">
            <a:avLst/>
          </a:prstGeom>
          <a:ln w="0">
            <a:solidFill>
              <a:srgbClr val="000000"/>
            </a:solidFill>
            <a:tailEnd type="triangle" w="med" len="med"/>
          </a:ln>
        </p:spPr>
        <p:style>
          <a:lnRef idx="0">
            <a:scrgbClr r="0" g="0" b="0"/>
          </a:lnRef>
          <a:fillRef idx="0">
            <a:scrgbClr r="0" g="0" b="0"/>
          </a:fillRef>
          <a:effectRef idx="0">
            <a:scrgbClr r="0" g="0" b="0"/>
          </a:effectRef>
          <a:fontRef idx="minor"/>
        </p:style>
      </p:sp>
      <p:pic>
        <p:nvPicPr>
          <p:cNvPr id="195" name="Obraz 194"/>
          <p:cNvPicPr/>
          <p:nvPr/>
        </p:nvPicPr>
        <p:blipFill>
          <a:blip r:embed="rId3"/>
          <a:stretch/>
        </p:blipFill>
        <p:spPr>
          <a:xfrm>
            <a:off x="5955120" y="4259880"/>
            <a:ext cx="1508760" cy="1508760"/>
          </a:xfrm>
          <a:prstGeom prst="rect">
            <a:avLst/>
          </a:prstGeom>
          <a:ln w="0">
            <a:noFill/>
          </a:ln>
        </p:spPr>
      </p:pic>
      <p:sp>
        <p:nvSpPr>
          <p:cNvPr id="196" name="pole tekstowe 195"/>
          <p:cNvSpPr txBox="1"/>
          <p:nvPr/>
        </p:nvSpPr>
        <p:spPr>
          <a:xfrm>
            <a:off x="253800" y="864000"/>
            <a:ext cx="8530200" cy="6052320"/>
          </a:xfrm>
          <a:prstGeom prst="rect">
            <a:avLst/>
          </a:prstGeom>
          <a:noFill/>
          <a:ln w="0">
            <a:noFill/>
          </a:ln>
        </p:spPr>
        <p:txBody>
          <a:bodyPr lIns="0" tIns="0" rIns="0" bIns="0" anchor="t">
            <a:noAutofit/>
          </a:bodyPr>
          <a:lstStyle/>
          <a:p>
            <a:r>
              <a:rPr lang="pl-PL" sz="2000" b="0" strike="noStrike" spc="-1">
                <a:solidFill>
                  <a:srgbClr val="000000"/>
                </a:solidFill>
                <a:latin typeface="Times New Roman"/>
              </a:rPr>
              <a:t>I</a:t>
            </a:r>
            <a:r>
              <a:rPr lang="pl-PL" sz="2000" b="0" strike="noStrike" spc="-1">
                <a:solidFill>
                  <a:srgbClr val="000000"/>
                </a:solidFill>
                <a:latin typeface="Arial"/>
              </a:rPr>
              <a:t>stnieje funkcja stanu, zwana energią wewnętrzną, taka, że  </a:t>
            </a:r>
            <a:endParaRPr lang="pl-PL" sz="2000" b="0" strike="noStrike" spc="-1">
              <a:latin typeface="Times New Roman"/>
            </a:endParaRPr>
          </a:p>
          <a:p>
            <a:pPr algn="ctr"/>
            <a:r>
              <a:rPr lang="pl-PL" sz="2000" b="0" strike="noStrike" spc="-1">
                <a:solidFill>
                  <a:srgbClr val="000000"/>
                </a:solidFill>
                <a:latin typeface="Arial"/>
              </a:rPr>
              <a:t>Δ</a:t>
            </a:r>
            <a:r>
              <a:rPr lang="pl-PL" sz="2000" b="0" strike="noStrike" spc="-1">
                <a:solidFill>
                  <a:srgbClr val="000000"/>
                </a:solidFill>
                <a:latin typeface="Times New Roman"/>
              </a:rPr>
              <a:t>U = </a:t>
            </a:r>
            <a:r>
              <a:rPr lang="pl-PL" sz="2000" b="0" strike="noStrike" spc="-1">
                <a:solidFill>
                  <a:srgbClr val="000000"/>
                </a:solidFill>
                <a:latin typeface="Arial"/>
              </a:rPr>
              <a:t>Δ</a:t>
            </a:r>
            <a:r>
              <a:rPr lang="pl-PL" sz="2000" b="0" strike="noStrike" spc="-1">
                <a:solidFill>
                  <a:srgbClr val="000000"/>
                </a:solidFill>
                <a:latin typeface="Times New Roman"/>
              </a:rPr>
              <a:t>Q - </a:t>
            </a:r>
            <a:r>
              <a:rPr lang="pl-PL" sz="2000" b="0" strike="noStrike" spc="-1">
                <a:solidFill>
                  <a:srgbClr val="000000"/>
                </a:solidFill>
                <a:latin typeface="Arial"/>
              </a:rPr>
              <a:t>Δ</a:t>
            </a:r>
            <a:r>
              <a:rPr lang="pl-PL" sz="2000" b="0" strike="noStrike" spc="-1">
                <a:solidFill>
                  <a:srgbClr val="000000"/>
                </a:solidFill>
                <a:latin typeface="Times New Roman"/>
              </a:rPr>
              <a:t>W</a:t>
            </a:r>
            <a:endParaRPr lang="pl-PL" sz="2000" b="0" strike="noStrike" spc="-1">
              <a:latin typeface="Times New Roman"/>
            </a:endParaRPr>
          </a:p>
          <a:p>
            <a:r>
              <a:rPr lang="pl-PL" sz="2000" b="0" strike="noStrike" spc="-1">
                <a:solidFill>
                  <a:srgbClr val="000000"/>
                </a:solidFill>
                <a:latin typeface="Arial"/>
              </a:rPr>
              <a:t>gdzie ΔQ jest ciepłem dostarczonym do układu a ΔW  jest pracą wykonaną przez układ</a:t>
            </a:r>
            <a:r>
              <a:rPr lang="pl-PL" sz="2000" b="0" strike="noStrike" spc="-1">
                <a:solidFill>
                  <a:srgbClr val="000000"/>
                </a:solidFill>
                <a:latin typeface="Tahoma"/>
              </a:rPr>
              <a:t>. Dla sytuacji gdy </a:t>
            </a:r>
            <a:r>
              <a:rPr lang="pl-PL" sz="2000" b="0" strike="noStrike" spc="-1">
                <a:solidFill>
                  <a:srgbClr val="000000"/>
                </a:solidFill>
                <a:latin typeface="Arial"/>
              </a:rPr>
              <a:t>ΔW=0 zachodzi:</a:t>
            </a:r>
            <a:endParaRPr lang="pl-PL" sz="2000" b="0" strike="noStrike" spc="-1">
              <a:latin typeface="Times New Roman"/>
            </a:endParaRPr>
          </a:p>
          <a:p>
            <a:r>
              <a:rPr lang="pl-PL" sz="2000" b="0" strike="noStrike" spc="-1">
                <a:solidFill>
                  <a:srgbClr val="000000"/>
                </a:solidFill>
                <a:latin typeface="Arial"/>
                <a:ea typeface="msgothic"/>
              </a:rPr>
              <a:t>							</a:t>
            </a:r>
            <a:endParaRPr lang="pl-PL" sz="2000" b="0" strike="noStrike" spc="-1">
              <a:latin typeface="Times New Roman"/>
            </a:endParaRPr>
          </a:p>
          <a:p>
            <a:r>
              <a:rPr lang="pl-PL" sz="2000" b="0" strike="noStrike" spc="-1">
                <a:solidFill>
                  <a:srgbClr val="000000"/>
                </a:solidFill>
                <a:latin typeface="Arial"/>
                <a:ea typeface="msgothic"/>
              </a:rPr>
              <a:t>						ΔU = ΔQ=C*</a:t>
            </a:r>
            <a:r>
              <a:rPr lang="pl-PL" sz="2000" b="0" strike="noStrike" spc="-1">
                <a:solidFill>
                  <a:srgbClr val="000000"/>
                </a:solidFill>
                <a:latin typeface="Arial"/>
              </a:rPr>
              <a:t>ΔT</a:t>
            </a:r>
            <a:endParaRPr lang="pl-PL" sz="2000" b="0" strike="noStrike" spc="-1">
              <a:latin typeface="Times New Roman"/>
            </a:endParaRPr>
          </a:p>
          <a:p>
            <a:endParaRPr lang="pl-PL" sz="2000" b="0" strike="noStrike" spc="-1">
              <a:latin typeface="Times New Roman"/>
            </a:endParaRPr>
          </a:p>
          <a:p>
            <a:r>
              <a:rPr lang="pl-PL" sz="2000" b="0" strike="noStrike" spc="-1">
                <a:solidFill>
                  <a:srgbClr val="000000"/>
                </a:solidFill>
                <a:latin typeface="Arial"/>
              </a:rPr>
              <a:t>gdzie C to pojemność cieplna układu,</a:t>
            </a:r>
            <a:endParaRPr lang="pl-PL" sz="2000" b="0" strike="noStrike" spc="-1">
              <a:latin typeface="Times New Roman"/>
            </a:endParaRPr>
          </a:p>
          <a:p>
            <a:endParaRPr lang="pl-PL" sz="2000" b="0" strike="noStrike" spc="-1">
              <a:latin typeface="Times New Roman"/>
            </a:endParaRPr>
          </a:p>
          <a:p>
            <a:r>
              <a:rPr lang="pl-PL" sz="2000" b="0" strike="noStrike" spc="-1">
                <a:solidFill>
                  <a:srgbClr val="000000"/>
                </a:solidFill>
                <a:latin typeface="Tahoma"/>
              </a:rPr>
              <a:t>Przykład:</a:t>
            </a:r>
            <a:endParaRPr lang="pl-PL" sz="2000" b="0" strike="noStrike" spc="-1">
              <a:latin typeface="Times New Roman"/>
            </a:endParaRPr>
          </a:p>
          <a:p>
            <a:r>
              <a:rPr lang="pl-PL" sz="2000" b="0" strike="noStrike" spc="-1">
                <a:solidFill>
                  <a:srgbClr val="000000"/>
                </a:solidFill>
                <a:latin typeface="Tahoma"/>
              </a:rPr>
              <a:t>Słońce dostarcza ciepło Ziemi tak że rośnie jej energia.</a:t>
            </a:r>
            <a:endParaRPr lang="pl-PL" sz="2000" b="0" strike="noStrike" spc="-1">
              <a:latin typeface="Times New Roman"/>
            </a:endParaRPr>
          </a:p>
          <a:p>
            <a:endParaRPr lang="pl-PL" sz="2000" b="0" strike="noStrike" spc="-1">
              <a:latin typeface="Times New Roman"/>
            </a:endParaRPr>
          </a:p>
          <a:p>
            <a:endParaRPr lang="pl-PL" sz="2000" b="0" strike="noStrike" spc="-1">
              <a:latin typeface="Times New Roman"/>
            </a:endParaRPr>
          </a:p>
          <a:p>
            <a:endParaRPr lang="pl-PL" sz="2000" b="0" strike="noStrike" spc="-1">
              <a:latin typeface="Times New Roman"/>
            </a:endParaRPr>
          </a:p>
          <a:p>
            <a:endParaRPr lang="pl-PL" sz="2000" b="0" strike="noStrike" spc="-1">
              <a:latin typeface="Times New Roman"/>
            </a:endParaRPr>
          </a:p>
          <a:p>
            <a:endParaRPr lang="pl-PL" sz="2000" b="0" strike="noStrike" spc="-1">
              <a:latin typeface="Times New Roman"/>
            </a:endParaRPr>
          </a:p>
          <a:p>
            <a:endParaRPr lang="pl-PL" sz="2000" b="0" strike="noStrike" spc="-1">
              <a:latin typeface="Times New Roman"/>
            </a:endParaRPr>
          </a:p>
          <a:p>
            <a:r>
              <a:rPr lang="pl-PL" sz="2000" b="0" strike="noStrike" spc="-1">
                <a:solidFill>
                  <a:srgbClr val="000000"/>
                </a:solidFill>
                <a:latin typeface="Tahoma"/>
              </a:rPr>
              <a:t>Ziemia ma pewną pojemność cieplną, w efekcie rośnie jej temperatura. Ale Ziemia oddaje też energię w kosmos... </a:t>
            </a:r>
            <a:endParaRPr lang="pl-PL" sz="2000" b="0" strike="noStrike" spc="-1">
              <a:latin typeface="Times New Roman"/>
            </a:endParaRPr>
          </a:p>
          <a:p>
            <a:endParaRPr lang="pl-PL" sz="2000" b="0" strike="noStrike" spc="-1">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400" dirty="0" smtClean="0"/>
              <a:t>Zmiany czasowe budżetu na górnej granicy atmosfery (Polska)</a:t>
            </a:r>
            <a:endParaRPr lang="en-US" sz="2400" dirty="0"/>
          </a:p>
        </p:txBody>
      </p:sp>
      <p:sp>
        <p:nvSpPr>
          <p:cNvPr id="3" name="Symbol zastępczy zawartości 2"/>
          <p:cNvSpPr>
            <a:spLocks noGrp="1"/>
          </p:cNvSpPr>
          <p:nvPr>
            <p:ph/>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448" y="1700808"/>
            <a:ext cx="5334000" cy="39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365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400" dirty="0" smtClean="0"/>
              <a:t>Zmiany czasowe budżetu na powierzchni ziemi (Polska)</a:t>
            </a:r>
            <a:endParaRPr lang="en-US" sz="2400" dirty="0"/>
          </a:p>
        </p:txBody>
      </p:sp>
      <p:pic>
        <p:nvPicPr>
          <p:cNvPr id="5" name="Obraz 4"/>
          <p:cNvPicPr/>
          <p:nvPr/>
        </p:nvPicPr>
        <p:blipFill>
          <a:blip r:embed="rId2">
            <a:extLst>
              <a:ext uri="{28A0092B-C50C-407E-A947-70E740481C1C}">
                <a14:useLocalDpi xmlns:a14="http://schemas.microsoft.com/office/drawing/2010/main" val="0"/>
              </a:ext>
            </a:extLst>
          </a:blip>
          <a:stretch>
            <a:fillRect/>
          </a:stretch>
        </p:blipFill>
        <p:spPr>
          <a:xfrm>
            <a:off x="1874535" y="1844824"/>
            <a:ext cx="5333365" cy="3998595"/>
          </a:xfrm>
          <a:prstGeom prst="rect">
            <a:avLst/>
          </a:prstGeom>
        </p:spPr>
      </p:pic>
    </p:spTree>
    <p:extLst>
      <p:ext uri="{BB962C8B-B14F-4D97-AF65-F5344CB8AC3E}">
        <p14:creationId xmlns:p14="http://schemas.microsoft.com/office/powerpoint/2010/main" val="1569503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400" dirty="0" smtClean="0"/>
              <a:t>Zmiany czasowe budżetu (Polska)</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1279525"/>
            <a:ext cx="504825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4283968" y="2204864"/>
            <a:ext cx="1440160" cy="369332"/>
          </a:xfrm>
          <a:prstGeom prst="rect">
            <a:avLst/>
          </a:prstGeom>
          <a:noFill/>
        </p:spPr>
        <p:txBody>
          <a:bodyPr wrap="square" rtlCol="0">
            <a:spAutoFit/>
          </a:bodyPr>
          <a:lstStyle/>
          <a:p>
            <a:r>
              <a:rPr lang="pl-PL" dirty="0" smtClean="0"/>
              <a:t>TOA</a:t>
            </a:r>
            <a:endParaRPr lang="en-US" dirty="0"/>
          </a:p>
        </p:txBody>
      </p:sp>
      <p:sp>
        <p:nvSpPr>
          <p:cNvPr id="6" name="pole tekstowe 5"/>
          <p:cNvSpPr txBox="1"/>
          <p:nvPr/>
        </p:nvSpPr>
        <p:spPr>
          <a:xfrm>
            <a:off x="4067944" y="3441961"/>
            <a:ext cx="1440160" cy="369332"/>
          </a:xfrm>
          <a:prstGeom prst="rect">
            <a:avLst/>
          </a:prstGeom>
          <a:noFill/>
        </p:spPr>
        <p:txBody>
          <a:bodyPr wrap="square" rtlCol="0">
            <a:spAutoFit/>
          </a:bodyPr>
          <a:lstStyle/>
          <a:p>
            <a:r>
              <a:rPr lang="pl-PL" dirty="0" err="1" smtClean="0"/>
              <a:t>Atmosphere</a:t>
            </a:r>
            <a:endParaRPr lang="en-US" dirty="0"/>
          </a:p>
        </p:txBody>
      </p:sp>
      <p:sp>
        <p:nvSpPr>
          <p:cNvPr id="7" name="pole tekstowe 6"/>
          <p:cNvSpPr txBox="1"/>
          <p:nvPr/>
        </p:nvSpPr>
        <p:spPr>
          <a:xfrm>
            <a:off x="3923928" y="4797152"/>
            <a:ext cx="1800200" cy="369332"/>
          </a:xfrm>
          <a:prstGeom prst="rect">
            <a:avLst/>
          </a:prstGeom>
          <a:noFill/>
        </p:spPr>
        <p:txBody>
          <a:bodyPr wrap="square" rtlCol="0">
            <a:spAutoFit/>
          </a:bodyPr>
          <a:lstStyle/>
          <a:p>
            <a:r>
              <a:rPr lang="pl-PL" dirty="0" err="1" smtClean="0"/>
              <a:t>Earth’s</a:t>
            </a:r>
            <a:r>
              <a:rPr lang="pl-PL" dirty="0" smtClean="0"/>
              <a:t> </a:t>
            </a:r>
            <a:r>
              <a:rPr lang="pl-PL" dirty="0" err="1" smtClean="0"/>
              <a:t>surface</a:t>
            </a:r>
            <a:endParaRPr lang="en-US" dirty="0"/>
          </a:p>
        </p:txBody>
      </p:sp>
    </p:spTree>
    <p:extLst>
      <p:ext uri="{BB962C8B-B14F-4D97-AF65-F5344CB8AC3E}">
        <p14:creationId xmlns:p14="http://schemas.microsoft.com/office/powerpoint/2010/main" val="4209296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Zmiany czasowe wymuszania radiacyjnego aerozolu (Polska)</a:t>
            </a:r>
            <a:endParaRPr lang="en-US" dirty="0"/>
          </a:p>
        </p:txBody>
      </p:sp>
      <p:sp>
        <p:nvSpPr>
          <p:cNvPr id="3" name="Symbol zastępczy zawartości 2"/>
          <p:cNvSpPr>
            <a:spLocks noGrp="1"/>
          </p:cNvSpPr>
          <p:nvPr>
            <p:ph/>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224849"/>
            <a:ext cx="5184973" cy="543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280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188640"/>
            <a:ext cx="8217000" cy="1433520"/>
          </a:xfrm>
        </p:spPr>
        <p:txBody>
          <a:bodyPr/>
          <a:lstStyle/>
          <a:p>
            <a:pPr algn="ctr"/>
            <a:r>
              <a:rPr lang="pl-PL" dirty="0" smtClean="0"/>
              <a:t>Zmiany czasowe wymuszania radiacyjnego chmur (Polska)</a:t>
            </a:r>
            <a:endParaRPr lang="en-US" dirty="0"/>
          </a:p>
        </p:txBody>
      </p:sp>
      <p:pic>
        <p:nvPicPr>
          <p:cNvPr id="5" name="Obraz 4"/>
          <p:cNvPicPr/>
          <p:nvPr/>
        </p:nvPicPr>
        <p:blipFill>
          <a:blip r:embed="rId2">
            <a:extLst>
              <a:ext uri="{28A0092B-C50C-407E-A947-70E740481C1C}">
                <a14:useLocalDpi xmlns:a14="http://schemas.microsoft.com/office/drawing/2010/main" val="0"/>
              </a:ext>
            </a:extLst>
          </a:blip>
          <a:stretch>
            <a:fillRect/>
          </a:stretch>
        </p:blipFill>
        <p:spPr>
          <a:xfrm>
            <a:off x="2411760" y="1844824"/>
            <a:ext cx="5328672" cy="5013176"/>
          </a:xfrm>
          <a:prstGeom prst="rect">
            <a:avLst/>
          </a:prstGeom>
        </p:spPr>
      </p:pic>
    </p:spTree>
    <p:extLst>
      <p:ext uri="{BB962C8B-B14F-4D97-AF65-F5344CB8AC3E}">
        <p14:creationId xmlns:p14="http://schemas.microsoft.com/office/powerpoint/2010/main" val="2776584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599786" y="5733256"/>
            <a:ext cx="7056784" cy="923330"/>
          </a:xfrm>
          <a:prstGeom prst="rect">
            <a:avLst/>
          </a:prstGeom>
        </p:spPr>
        <p:txBody>
          <a:bodyPr wrap="square">
            <a:spAutoFit/>
          </a:bodyPr>
          <a:lstStyle/>
          <a:p>
            <a:r>
              <a:rPr lang="en-US" dirty="0"/>
              <a:t> </a:t>
            </a:r>
          </a:p>
          <a:p>
            <a:r>
              <a:rPr lang="en-US" dirty="0" smtClean="0"/>
              <a:t>Change </a:t>
            </a:r>
            <a:r>
              <a:rPr lang="en-US" dirty="0"/>
              <a:t>of the radiation budget </a:t>
            </a:r>
            <a:r>
              <a:rPr lang="en-US" dirty="0" smtClean="0"/>
              <a:t>components </a:t>
            </a:r>
            <a:r>
              <a:rPr lang="pl-PL" dirty="0" err="1"/>
              <a:t>over</a:t>
            </a:r>
            <a:r>
              <a:rPr lang="pl-PL" dirty="0"/>
              <a:t> Poland </a:t>
            </a:r>
            <a:r>
              <a:rPr lang="en-US" dirty="0" smtClean="0"/>
              <a:t>between </a:t>
            </a:r>
            <a:r>
              <a:rPr lang="en-US" dirty="0"/>
              <a:t>1980 and 2021 under all-sky and polluted conditions.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3" y="1223963"/>
            <a:ext cx="3951287" cy="440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605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6840" y="128520"/>
            <a:ext cx="8217000" cy="420160"/>
          </a:xfrm>
        </p:spPr>
        <p:txBody>
          <a:bodyPr/>
          <a:lstStyle/>
          <a:p>
            <a:r>
              <a:rPr lang="pl-PL" dirty="0" smtClean="0"/>
              <a:t>Trendy parametrów atmosferycznych nad Polską </a:t>
            </a:r>
            <a:r>
              <a:rPr lang="pl-PL" smtClean="0"/>
              <a:t>(1980-2021)</a:t>
            </a:r>
            <a:endParaRPr lang="en-US" dirty="0"/>
          </a:p>
        </p:txBody>
      </p:sp>
      <p:sp>
        <p:nvSpPr>
          <p:cNvPr id="4" name="Prostokąt 3"/>
          <p:cNvSpPr/>
          <p:nvPr/>
        </p:nvSpPr>
        <p:spPr>
          <a:xfrm>
            <a:off x="107504" y="620688"/>
            <a:ext cx="8964488" cy="5001369"/>
          </a:xfrm>
          <a:prstGeom prst="rect">
            <a:avLst/>
          </a:prstGeom>
        </p:spPr>
        <p:txBody>
          <a:bodyPr wrap="square">
            <a:spAutoFit/>
          </a:bodyPr>
          <a:lstStyle/>
          <a:p>
            <a:r>
              <a:rPr lang="en-US" sz="1100" dirty="0"/>
              <a:t>Parameters	Category	Trends per decades</a:t>
            </a:r>
          </a:p>
          <a:p>
            <a:r>
              <a:rPr lang="en-US" sz="1100" dirty="0"/>
              <a:t>		Winter	Spring	Summer	Autumn	Annual</a:t>
            </a:r>
          </a:p>
          <a:p>
            <a:r>
              <a:rPr lang="en-US" sz="1100" dirty="0"/>
              <a:t>AOD	Total	-0.04 (-22)	-0.06 (-22)	-0.06 (-21)	-0.04 (-19)	-0.05 (-21)</a:t>
            </a:r>
          </a:p>
          <a:p>
            <a:r>
              <a:rPr lang="en-US" sz="1100" dirty="0"/>
              <a:t>AOD	Sulfates	-0.04 (-31)	-0.06 (-32)	-0.06 (-33)	-0.04 (-28)	-0.05 (-31)</a:t>
            </a:r>
          </a:p>
          <a:p>
            <a:r>
              <a:rPr lang="en-US" sz="1100" dirty="0"/>
              <a:t>AOD	Dust	1.51 (11.8)	1.11 (2.7)	2.11 (9.2)	0.71 (4.1)	1.31 (5.6)</a:t>
            </a:r>
          </a:p>
          <a:p>
            <a:r>
              <a:rPr lang="en-US" sz="1100" dirty="0"/>
              <a:t>AOD	OC	-1.71 (-10.2)	-1.31 (-4.9)	3.51 (10.9)	1.51 (7.6)	0.51 (2.0)</a:t>
            </a:r>
          </a:p>
          <a:p>
            <a:r>
              <a:rPr lang="en-US" sz="1100" dirty="0"/>
              <a:t>AOD	BC	-0.81 (-9.5)	-0.51 (-4.5)	0.11 (0.8)	-2.51 (-2.5)	-0.41 (3.5)</a:t>
            </a:r>
          </a:p>
          <a:p>
            <a:r>
              <a:rPr lang="en-US" sz="1100" dirty="0"/>
              <a:t>AOD	Sea Salt	-1.01 (-6.5)	0.21 (2.2)	0.51 (6.8)	-0.41 (-3.9)	-0.21 (-1.7)</a:t>
            </a:r>
          </a:p>
          <a:p>
            <a:r>
              <a:rPr lang="en-US" sz="1100" dirty="0"/>
              <a:t>AE	Total	-0.07 (-7.1)	-0.07 (-7.2)	-0.05 (-5.0)	-0.05 (-4.9)	-0.06 (-6.0)</a:t>
            </a:r>
          </a:p>
          <a:p>
            <a:r>
              <a:rPr lang="en-US" sz="1100" dirty="0"/>
              <a:t>SSA	Total	-6.41 (0.7)	-8.21 (-0.0)	-9.61 (-1.0)	-7.51 (-0.8)	-7.91 (-0.8)</a:t>
            </a:r>
          </a:p>
          <a:p>
            <a:r>
              <a:rPr lang="en-US" sz="1100" dirty="0"/>
              <a:t>AAOD	Total	-0.481 (-6.6)	-0.321 (-2.9)	0.271 (2.4)	-0.111 (-1.3)	-0.161 (-1.7)</a:t>
            </a:r>
          </a:p>
          <a:p>
            <a:r>
              <a:rPr lang="en-US" sz="1100" dirty="0"/>
              <a:t>COD	Total	0.4 (1.7)	0.1 (0.2)	-0.8 (-1.8)	-0.9 (-3.3)	-0.3 (-1.0)</a:t>
            </a:r>
          </a:p>
          <a:p>
            <a:r>
              <a:rPr lang="en-US" sz="1100" dirty="0"/>
              <a:t>COD	High	0.004 (1.0)	0.005 (0.7)	0.36 (15.5)	0.001 (0.1)	0.09 (8.6)</a:t>
            </a:r>
          </a:p>
          <a:p>
            <a:r>
              <a:rPr lang="en-US" sz="1100" dirty="0"/>
              <a:t>COD	Middle	0.06 (2.2)	0.3 (4.6)	0.9 (6.6)	0.06 (1.4)	0.3 (4.8)</a:t>
            </a:r>
          </a:p>
          <a:p>
            <a:r>
              <a:rPr lang="en-US" sz="1100" dirty="0"/>
              <a:t>COD	Low	0.3 (1.6)	-0.3 (-1.2)	-1.9 (-8.2)	-0.9 (-4.3)	-0.7 (-3.2)</a:t>
            </a:r>
          </a:p>
          <a:p>
            <a:r>
              <a:rPr lang="en-US" sz="1100" dirty="0"/>
              <a:t>Cloud cover	Total	0.3 (0.4)	-2.1 (-3.5)	-2.1 (-4.1)	-0.4 (-0.7)	-1.1 (-1.8)</a:t>
            </a:r>
          </a:p>
          <a:p>
            <a:r>
              <a:rPr lang="en-US" sz="1100" dirty="0"/>
              <a:t>Cloud cover	High	0.3 (0.8)	-1.9 (-5.2)	-1.5 (-4.3)	-0.1 (-0.3)	-0.8 (-2.2)</a:t>
            </a:r>
          </a:p>
          <a:p>
            <a:r>
              <a:rPr lang="en-US" sz="1100" dirty="0"/>
              <a:t>Cloud cover	Middle	0.07 (0.3)	-1.2 (-4.6)	-0.9 (-5.9)	-0.5 (-2.2)	-0.6 (-2.7)</a:t>
            </a:r>
          </a:p>
          <a:p>
            <a:r>
              <a:rPr lang="en-US" sz="1100" dirty="0"/>
              <a:t>Cloud cover	Low	0.1 (0.3)	-0.9 (-3.4)	-0.8 (-5.6)	-0.2 (-0.8)	-0.5 (-1.6)</a:t>
            </a:r>
          </a:p>
          <a:p>
            <a:r>
              <a:rPr lang="en-US" sz="1100" dirty="0"/>
              <a:t>Surf. albedo	total	-0.01 (-4.1)	-0.003 (-1.4)	0.001 (0.3)	-0.001 (-0.9)	-0.004 (-1.9)</a:t>
            </a:r>
          </a:p>
          <a:p>
            <a:r>
              <a:rPr lang="en-US" sz="1100" dirty="0"/>
              <a:t>PW [g/cm2]	total	0.1 (1.4)	1.6 (10.7)	0.3 (1.0)	-1.1 (-6.9)	0.2 (1.3)</a:t>
            </a:r>
          </a:p>
          <a:p>
            <a:r>
              <a:rPr lang="en-US" sz="1100" dirty="0"/>
              <a:t>O3 [DU]	total	-2.4 (-0.7)	-4.8 (-1.3)	-4.4 (-1.3)	 -1.9 (-0.7)	-3.4 (-1.0)</a:t>
            </a:r>
          </a:p>
          <a:p>
            <a:r>
              <a:rPr lang="en-US" sz="1100" dirty="0"/>
              <a:t>CO2 [ppm]	surface	18.9 (4.9)	18.8 (4.9)	18.0 (4.9)	18.7 (5.0)	18.6 (4.9)</a:t>
            </a:r>
          </a:p>
          <a:p>
            <a:r>
              <a:rPr lang="en-US" sz="1100" dirty="0"/>
              <a:t>CH4 [ppb]	surface	55.1 (2.9)	56.4 (3.0)	58.9 (3.2)	56.4 (3.0)	56.7 (3.0)</a:t>
            </a:r>
          </a:p>
          <a:p>
            <a:r>
              <a:rPr lang="en-US" sz="1100" dirty="0"/>
              <a:t>Temperature	2 m	0.490.24	0.360.14	0.650.09	0.440.11	0.480.09</a:t>
            </a:r>
          </a:p>
          <a:p>
            <a:r>
              <a:rPr lang="en-US" sz="1100" dirty="0"/>
              <a:t>SHF [W/m2]	surface	-2.5 (-41.6)	4.5 (18.7)	1.7 (4.4)	-2.6 (-38.0)	1.5 (9.2)</a:t>
            </a:r>
          </a:p>
          <a:p>
            <a:r>
              <a:rPr lang="en-US" sz="1100" dirty="0"/>
              <a:t>LHF [W/m2]	surface	2.3 (20.1)	10.0 (16.4)	-3.9 (-4.6)	-5.8 (-22.2)	0.8 (1.7)</a:t>
            </a:r>
          </a:p>
          <a:p>
            <a:r>
              <a:rPr lang="en-US" sz="1100" dirty="0"/>
              <a:t>HYSPLIT </a:t>
            </a:r>
            <a:r>
              <a:rPr lang="en-US" sz="1100" dirty="0" err="1"/>
              <a:t>lon</a:t>
            </a:r>
            <a:r>
              <a:rPr lang="en-US" sz="1100" dirty="0"/>
              <a:t>	500 m	-0.04 (-0.2)	-0.36 (-1.9)	0.16 (0.9)	0.42 (2.5)	0.05 (0.3)</a:t>
            </a:r>
          </a:p>
          <a:p>
            <a:r>
              <a:rPr lang="en-US" sz="1100" dirty="0"/>
              <a:t>HYSPLIT </a:t>
            </a:r>
            <a:r>
              <a:rPr lang="en-US" sz="1100" dirty="0" err="1"/>
              <a:t>lat</a:t>
            </a:r>
            <a:r>
              <a:rPr lang="en-US" sz="1100" dirty="0"/>
              <a:t>	500 m	-0.08 (-0.2)	0.22 (0.4)	-0.12 (-0.3)	-0.12 (-0.3)	-0.02 (0.0)</a:t>
            </a:r>
          </a:p>
        </p:txBody>
      </p:sp>
    </p:spTree>
    <p:extLst>
      <p:ext uri="{BB962C8B-B14F-4D97-AF65-F5344CB8AC3E}">
        <p14:creationId xmlns:p14="http://schemas.microsoft.com/office/powerpoint/2010/main" val="3377521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t>Air temperature change between 1980 and 2021 obtained from observation and from simple model applied to change of SW surface flux. </a:t>
            </a:r>
            <a:endParaRPr lang="en-US" dirty="0"/>
          </a:p>
        </p:txBody>
      </p:sp>
      <p:sp>
        <p:nvSpPr>
          <p:cNvPr id="4" name="Prostokąt 3"/>
          <p:cNvSpPr/>
          <p:nvPr/>
        </p:nvSpPr>
        <p:spPr>
          <a:xfrm>
            <a:off x="323528" y="1484784"/>
            <a:ext cx="8424936" cy="2308324"/>
          </a:xfrm>
          <a:prstGeom prst="rect">
            <a:avLst/>
          </a:prstGeom>
        </p:spPr>
        <p:txBody>
          <a:bodyPr wrap="square">
            <a:spAutoFit/>
          </a:bodyPr>
          <a:lstStyle/>
          <a:p>
            <a:endParaRPr lang="en-US" dirty="0"/>
          </a:p>
          <a:p>
            <a:r>
              <a:rPr lang="en-US" dirty="0"/>
              <a:t>Method	Parameter	Air temperature change [</a:t>
            </a:r>
            <a:r>
              <a:rPr lang="en-US" dirty="0" err="1"/>
              <a:t>oC</a:t>
            </a:r>
            <a:r>
              <a:rPr lang="en-US" dirty="0"/>
              <a:t>]</a:t>
            </a:r>
          </a:p>
          <a:p>
            <a:r>
              <a:rPr lang="en-US" dirty="0"/>
              <a:t>		Winter	Spring	Summer	Autumn	Annual</a:t>
            </a:r>
          </a:p>
          <a:p>
            <a:r>
              <a:rPr lang="en-US" dirty="0"/>
              <a:t>Observation	total	2.0	1.5	2.7	1.8	2.0</a:t>
            </a:r>
          </a:p>
          <a:p>
            <a:r>
              <a:rPr lang="en-US" dirty="0"/>
              <a:t>Simple model	total	0.3	1.3	1.0	0.5	0.8</a:t>
            </a:r>
          </a:p>
          <a:p>
            <a:r>
              <a:rPr lang="en-US" dirty="0"/>
              <a:t>	</a:t>
            </a:r>
            <a:r>
              <a:rPr lang="pl-PL" dirty="0" smtClean="0"/>
              <a:t>	</a:t>
            </a:r>
            <a:r>
              <a:rPr lang="en-US" dirty="0" smtClean="0"/>
              <a:t>aerosol</a:t>
            </a:r>
            <a:r>
              <a:rPr lang="en-US" dirty="0"/>
              <a:t>	0.3	0.7	0.5	0.3	0.4</a:t>
            </a:r>
          </a:p>
          <a:p>
            <a:r>
              <a:rPr lang="pl-PL" dirty="0" smtClean="0"/>
              <a:t>	</a:t>
            </a:r>
            <a:r>
              <a:rPr lang="en-US" dirty="0"/>
              <a:t>	clouds	-0.4	0.4	0.6	0.2	0.2</a:t>
            </a:r>
          </a:p>
          <a:p>
            <a:endParaRPr lang="en-US" dirty="0"/>
          </a:p>
        </p:txBody>
      </p:sp>
    </p:spTree>
    <p:extLst>
      <p:ext uri="{BB962C8B-B14F-4D97-AF65-F5344CB8AC3E}">
        <p14:creationId xmlns:p14="http://schemas.microsoft.com/office/powerpoint/2010/main" val="67160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Obraz 196"/>
          <p:cNvPicPr/>
          <p:nvPr/>
        </p:nvPicPr>
        <p:blipFill>
          <a:blip r:embed="rId2"/>
          <a:stretch/>
        </p:blipFill>
        <p:spPr>
          <a:xfrm>
            <a:off x="182880" y="514800"/>
            <a:ext cx="2097360" cy="2097360"/>
          </a:xfrm>
          <a:prstGeom prst="rect">
            <a:avLst/>
          </a:prstGeom>
          <a:ln w="0">
            <a:noFill/>
          </a:ln>
        </p:spPr>
      </p:pic>
      <p:sp>
        <p:nvSpPr>
          <p:cNvPr id="198" name="Łącznik prostoliniowy 197"/>
          <p:cNvSpPr/>
          <p:nvPr/>
        </p:nvSpPr>
        <p:spPr>
          <a:xfrm flipV="1">
            <a:off x="2206080" y="1461600"/>
            <a:ext cx="1167480" cy="18000"/>
          </a:xfrm>
          <a:prstGeom prst="line">
            <a:avLst/>
          </a:prstGeom>
          <a:ln w="0">
            <a:solidFill>
              <a:srgbClr val="000000"/>
            </a:solidFill>
            <a:tailEnd type="triangle" w="med" len="med"/>
          </a:ln>
        </p:spPr>
        <p:style>
          <a:lnRef idx="0">
            <a:scrgbClr r="0" g="0" b="0"/>
          </a:lnRef>
          <a:fillRef idx="0">
            <a:scrgbClr r="0" g="0" b="0"/>
          </a:fillRef>
          <a:effectRef idx="0">
            <a:scrgbClr r="0" g="0" b="0"/>
          </a:effectRef>
          <a:fontRef idx="minor"/>
        </p:style>
      </p:sp>
      <p:pic>
        <p:nvPicPr>
          <p:cNvPr id="199" name="Obraz 198"/>
          <p:cNvPicPr/>
          <p:nvPr/>
        </p:nvPicPr>
        <p:blipFill>
          <a:blip r:embed="rId3"/>
          <a:stretch/>
        </p:blipFill>
        <p:spPr>
          <a:xfrm>
            <a:off x="3614760" y="617760"/>
            <a:ext cx="1943640" cy="1943640"/>
          </a:xfrm>
          <a:prstGeom prst="rect">
            <a:avLst/>
          </a:prstGeom>
          <a:ln w="0">
            <a:noFill/>
          </a:ln>
        </p:spPr>
      </p:pic>
      <p:pic>
        <p:nvPicPr>
          <p:cNvPr id="200" name="Obraz 199"/>
          <p:cNvPicPr/>
          <p:nvPr/>
        </p:nvPicPr>
        <p:blipFill>
          <a:blip r:embed="rId4"/>
          <a:stretch/>
        </p:blipFill>
        <p:spPr>
          <a:xfrm>
            <a:off x="6896520" y="572760"/>
            <a:ext cx="1943640" cy="1943640"/>
          </a:xfrm>
          <a:prstGeom prst="rect">
            <a:avLst/>
          </a:prstGeom>
          <a:ln w="0">
            <a:noFill/>
          </a:ln>
        </p:spPr>
      </p:pic>
      <p:sp>
        <p:nvSpPr>
          <p:cNvPr id="201" name="Łącznik prostoliniowy 200"/>
          <p:cNvSpPr/>
          <p:nvPr/>
        </p:nvSpPr>
        <p:spPr>
          <a:xfrm flipV="1">
            <a:off x="5625720" y="1446120"/>
            <a:ext cx="1167480" cy="18000"/>
          </a:xfrm>
          <a:prstGeom prst="line">
            <a:avLst/>
          </a:prstGeom>
          <a:ln w="0">
            <a:solidFill>
              <a:srgbClr val="000000"/>
            </a:solidFill>
            <a:tailEnd type="triangle" w="med" len="med"/>
          </a:ln>
        </p:spPr>
        <p:style>
          <a:lnRef idx="0">
            <a:scrgbClr r="0" g="0" b="0"/>
          </a:lnRef>
          <a:fillRef idx="0">
            <a:scrgbClr r="0" g="0" b="0"/>
          </a:fillRef>
          <a:effectRef idx="0">
            <a:scrgbClr r="0" g="0" b="0"/>
          </a:effectRef>
          <a:fontRef idx="minor"/>
        </p:style>
      </p:sp>
      <p:sp>
        <p:nvSpPr>
          <p:cNvPr id="202" name="pole tekstowe 201"/>
          <p:cNvSpPr txBox="1"/>
          <p:nvPr/>
        </p:nvSpPr>
        <p:spPr>
          <a:xfrm>
            <a:off x="919080" y="2665800"/>
            <a:ext cx="7969680" cy="835200"/>
          </a:xfrm>
          <a:prstGeom prst="rect">
            <a:avLst/>
          </a:prstGeom>
          <a:noFill/>
          <a:ln w="0">
            <a:noFill/>
          </a:ln>
        </p:spPr>
        <p:txBody>
          <a:bodyPr lIns="0" tIns="0" rIns="0" bIns="0" anchor="t">
            <a:noAutofit/>
          </a:bodyPr>
          <a:lstStyle/>
          <a:p>
            <a:r>
              <a:rPr lang="pl-PL" sz="1640" b="0" strike="noStrike" spc="-1">
                <a:latin typeface="Times New Roman"/>
              </a:rPr>
              <a:t>T1			     &gt;					T2			&gt;					T3</a:t>
            </a:r>
          </a:p>
          <a:p>
            <a:endParaRPr lang="pl-PL" sz="1640" b="0" strike="noStrike" spc="-1">
              <a:latin typeface="Times New Roman"/>
            </a:endParaRPr>
          </a:p>
          <a:p>
            <a:endParaRPr lang="pl-PL" sz="1640" b="0" strike="noStrike" spc="-1">
              <a:latin typeface="Times New Roman"/>
            </a:endParaRPr>
          </a:p>
        </p:txBody>
      </p:sp>
      <p:sp>
        <p:nvSpPr>
          <p:cNvPr id="203" name="pole tekstowe 202"/>
          <p:cNvSpPr txBox="1"/>
          <p:nvPr/>
        </p:nvSpPr>
        <p:spPr>
          <a:xfrm>
            <a:off x="228600" y="3286440"/>
            <a:ext cx="8520840" cy="5225400"/>
          </a:xfrm>
          <a:prstGeom prst="rect">
            <a:avLst/>
          </a:prstGeom>
          <a:noFill/>
          <a:ln w="0">
            <a:noFill/>
          </a:ln>
        </p:spPr>
        <p:txBody>
          <a:bodyPr lIns="0" tIns="0" rIns="0" bIns="0" anchor="t">
            <a:noAutofit/>
          </a:bodyPr>
          <a:lstStyle/>
          <a:p>
            <a:r>
              <a:rPr lang="pl-PL" sz="1640" b="0" strike="noStrike" spc="-1" dirty="0">
                <a:latin typeface="Arial"/>
              </a:rPr>
              <a:t>Aby temperatura Ziemi była stała strumień ciepła otrzymywanego przez Ziemię od Słońca </a:t>
            </a:r>
            <a:r>
              <a:rPr lang="pl-PL" sz="1640" b="0" strike="noStrike" spc="-1" dirty="0">
                <a:latin typeface="Arial"/>
                <a:ea typeface="Arial"/>
              </a:rPr>
              <a:t>ΔQ</a:t>
            </a:r>
            <a:r>
              <a:rPr lang="pl-PL" sz="1639" b="0" strike="noStrike" spc="-1" baseline="-14000000" dirty="0">
                <a:latin typeface="Arial"/>
                <a:ea typeface="Arial"/>
              </a:rPr>
              <a:t>S</a:t>
            </a:r>
            <a:r>
              <a:rPr lang="pl-PL" sz="1640" b="0" strike="noStrike" spc="-1" dirty="0">
                <a:latin typeface="Arial"/>
                <a:ea typeface="Arial"/>
              </a:rPr>
              <a:t> (/</a:t>
            </a:r>
            <a:r>
              <a:rPr lang="pl-PL" sz="1640" b="0" strike="noStrike" spc="-1" dirty="0" err="1">
                <a:latin typeface="Arial"/>
                <a:ea typeface="Arial"/>
              </a:rPr>
              <a:t>Δt</a:t>
            </a:r>
            <a:r>
              <a:rPr lang="pl-PL" sz="1640" b="0" strike="noStrike" spc="-1" dirty="0">
                <a:latin typeface="Arial"/>
                <a:ea typeface="Arial"/>
              </a:rPr>
              <a:t>) </a:t>
            </a:r>
            <a:r>
              <a:rPr lang="pl-PL" sz="1640" b="0" strike="noStrike" spc="-1" dirty="0">
                <a:latin typeface="Arial"/>
              </a:rPr>
              <a:t>musi być równoważony strumieniem ciepła oddawanym przez Ziemię w kosmos </a:t>
            </a:r>
            <a:r>
              <a:rPr lang="pl-PL" sz="1640" b="0" strike="noStrike" spc="-1" dirty="0">
                <a:latin typeface="Arial"/>
                <a:ea typeface="Arial"/>
              </a:rPr>
              <a:t>ΔQ</a:t>
            </a:r>
            <a:r>
              <a:rPr lang="pl-PL" sz="1639" b="0" strike="noStrike" spc="-1" baseline="-14000000" dirty="0">
                <a:latin typeface="Arial"/>
                <a:ea typeface="Arial"/>
              </a:rPr>
              <a:t>C </a:t>
            </a:r>
            <a:r>
              <a:rPr lang="pl-PL" sz="1640" b="0" strike="noStrike" spc="-1" dirty="0">
                <a:latin typeface="Arial"/>
                <a:ea typeface="Arial"/>
              </a:rPr>
              <a:t>(/</a:t>
            </a:r>
            <a:r>
              <a:rPr lang="pl-PL" sz="1640" b="0" strike="noStrike" spc="-1" dirty="0" err="1">
                <a:latin typeface="Arial"/>
                <a:ea typeface="Arial"/>
              </a:rPr>
              <a:t>Δt</a:t>
            </a:r>
            <a:r>
              <a:rPr lang="pl-PL" sz="1640" b="0" strike="noStrike" spc="-1" dirty="0">
                <a:latin typeface="Arial"/>
                <a:ea typeface="Arial"/>
              </a:rPr>
              <a:t>).</a:t>
            </a:r>
            <a:endParaRPr lang="pl-PL" sz="1640" b="0" strike="noStrike" spc="-1" dirty="0">
              <a:latin typeface="Times New Roman"/>
            </a:endParaRPr>
          </a:p>
          <a:p>
            <a:endParaRPr lang="pl-PL" sz="1640" b="0" strike="noStrike" spc="-1" dirty="0">
              <a:latin typeface="Times New Roman"/>
            </a:endParaRPr>
          </a:p>
          <a:p>
            <a:r>
              <a:rPr lang="pl-PL" sz="1640" b="0" strike="noStrike" spc="-1" dirty="0">
                <a:latin typeface="Arial"/>
              </a:rPr>
              <a:t>Temperatura Ziemi rośnie, gdy </a:t>
            </a:r>
            <a:r>
              <a:rPr lang="pl-PL" sz="1640" b="0" strike="noStrike" spc="-1" dirty="0">
                <a:latin typeface="Arial"/>
                <a:ea typeface="Arial"/>
              </a:rPr>
              <a:t>ΔQ</a:t>
            </a:r>
            <a:r>
              <a:rPr lang="pl-PL" sz="1639" b="0" strike="noStrike" spc="-1" baseline="-14000000" dirty="0">
                <a:latin typeface="Arial"/>
                <a:ea typeface="Arial"/>
              </a:rPr>
              <a:t>S</a:t>
            </a:r>
            <a:r>
              <a:rPr lang="pl-PL" sz="1640" b="0" strike="noStrike" spc="-1" dirty="0">
                <a:latin typeface="Arial"/>
                <a:ea typeface="Arial"/>
              </a:rPr>
              <a:t>&gt;ΔQ</a:t>
            </a:r>
            <a:r>
              <a:rPr lang="pl-PL" sz="1639" b="0" strike="noStrike" spc="-1" baseline="-14000000" dirty="0">
                <a:latin typeface="Arial"/>
                <a:ea typeface="Arial"/>
              </a:rPr>
              <a:t>C</a:t>
            </a:r>
            <a:endParaRPr lang="pl-PL" sz="1640" b="0" strike="noStrike" spc="-1" dirty="0">
              <a:latin typeface="Times New Roman"/>
            </a:endParaRPr>
          </a:p>
          <a:p>
            <a:r>
              <a:rPr lang="pl-PL" sz="1640" b="0" strike="noStrike" spc="-1" dirty="0">
                <a:latin typeface="Arial"/>
                <a:ea typeface="Arial"/>
              </a:rPr>
              <a:t>Temperatura Ziemi spada, gdy ΔQ</a:t>
            </a:r>
            <a:r>
              <a:rPr lang="pl-PL" sz="1639" b="0" strike="noStrike" spc="-1" baseline="-14000000" dirty="0">
                <a:latin typeface="Arial"/>
                <a:ea typeface="Arial"/>
              </a:rPr>
              <a:t>S</a:t>
            </a:r>
            <a:r>
              <a:rPr lang="pl-PL" sz="1640" b="0" strike="noStrike" spc="-1" dirty="0">
                <a:latin typeface="Arial"/>
                <a:ea typeface="Arial"/>
              </a:rPr>
              <a:t>&lt;ΔQ</a:t>
            </a:r>
            <a:r>
              <a:rPr lang="pl-PL" sz="1639" b="0" strike="noStrike" spc="-1" baseline="-14000000" dirty="0">
                <a:latin typeface="Arial"/>
                <a:ea typeface="Arial"/>
              </a:rPr>
              <a:t>C</a:t>
            </a:r>
            <a:endParaRPr lang="pl-PL" sz="1640" b="0" strike="noStrike" spc="-1" dirty="0">
              <a:latin typeface="Times New Roman"/>
            </a:endParaRPr>
          </a:p>
          <a:p>
            <a:endParaRPr lang="pl-PL" sz="1640" b="0" strike="noStrike" spc="-1" dirty="0">
              <a:latin typeface="Times New Roman"/>
            </a:endParaRPr>
          </a:p>
          <a:p>
            <a:r>
              <a:rPr lang="pl-PL" sz="2400" b="0" strike="noStrike" spc="-1" dirty="0">
                <a:solidFill>
                  <a:srgbClr val="800000"/>
                </a:solidFill>
                <a:latin typeface="Arial"/>
                <a:ea typeface="Arial"/>
              </a:rPr>
              <a:t>Tak jest z bardzo dobrym przybliżeniem, gdyż strumienie radiacyjne (~340W/m</a:t>
            </a:r>
            <a:r>
              <a:rPr lang="pl-PL" sz="2400" b="0" strike="noStrike" spc="-1" baseline="33000" dirty="0">
                <a:solidFill>
                  <a:srgbClr val="800000"/>
                </a:solidFill>
                <a:latin typeface="Arial"/>
                <a:ea typeface="Arial"/>
              </a:rPr>
              <a:t>2</a:t>
            </a:r>
            <a:r>
              <a:rPr lang="pl-PL" sz="2400" b="0" strike="noStrike" spc="-1" dirty="0">
                <a:solidFill>
                  <a:srgbClr val="800000"/>
                </a:solidFill>
                <a:latin typeface="Arial"/>
                <a:ea typeface="Arial"/>
              </a:rPr>
              <a:t>) są wielokrotnie większe niż strumień energii z wnętrza Ziemi (~0.1W/m</a:t>
            </a:r>
            <a:r>
              <a:rPr lang="pl-PL" sz="2400" b="0" strike="noStrike" spc="-1" baseline="33000" dirty="0">
                <a:solidFill>
                  <a:srgbClr val="800000"/>
                </a:solidFill>
                <a:latin typeface="Arial"/>
                <a:ea typeface="Arial"/>
              </a:rPr>
              <a:t>2</a:t>
            </a:r>
            <a:r>
              <a:rPr lang="pl-PL" sz="2400" b="0" strike="noStrike" spc="-1" dirty="0">
                <a:solidFill>
                  <a:srgbClr val="800000"/>
                </a:solidFill>
                <a:latin typeface="Arial"/>
                <a:ea typeface="Arial"/>
              </a:rPr>
              <a:t>) czy strumień antropogeniczny (~0.03W/m</a:t>
            </a:r>
            <a:r>
              <a:rPr lang="pl-PL" sz="2400" b="0" strike="noStrike" spc="-1" baseline="33000" dirty="0">
                <a:solidFill>
                  <a:srgbClr val="800000"/>
                </a:solidFill>
                <a:latin typeface="Arial"/>
                <a:ea typeface="Arial"/>
              </a:rPr>
              <a:t>2</a:t>
            </a:r>
            <a:r>
              <a:rPr lang="pl-PL" sz="2400" b="0" strike="noStrike" spc="-1" dirty="0">
                <a:solidFill>
                  <a:srgbClr val="800000"/>
                </a:solidFill>
                <a:latin typeface="Arial"/>
                <a:ea typeface="Arial"/>
              </a:rPr>
              <a:t>).</a:t>
            </a:r>
            <a:endParaRPr lang="pl-PL" sz="2400" b="0" strike="noStrike" spc="-1" dirty="0">
              <a:latin typeface="Times New Roman"/>
            </a:endParaRPr>
          </a:p>
          <a:p>
            <a:endParaRPr lang="pl-PL" sz="2400" b="0" strike="noStrike" spc="-1" dirty="0">
              <a:latin typeface="Times New Roman"/>
            </a:endParaRPr>
          </a:p>
          <a:p>
            <a:endParaRPr lang="pl-PL" sz="2400" b="0" strike="noStrike" spc="-1" dirty="0">
              <a:latin typeface="Times New Roman"/>
            </a:endParaRPr>
          </a:p>
          <a:p>
            <a:endParaRPr lang="pl-PL" sz="2400" b="0" strike="noStrike" spc="-1" dirty="0">
              <a:latin typeface="Times New Roman"/>
            </a:endParaRPr>
          </a:p>
          <a:p>
            <a:endParaRPr lang="pl-PL" sz="2400" b="0" strike="noStrike" spc="-1" dirty="0">
              <a:latin typeface="Times New Roman"/>
            </a:endParaRPr>
          </a:p>
        </p:txBody>
      </p:sp>
      <p:sp>
        <p:nvSpPr>
          <p:cNvPr id="204" name="pole tekstowe 203"/>
          <p:cNvSpPr txBox="1"/>
          <p:nvPr/>
        </p:nvSpPr>
        <p:spPr>
          <a:xfrm>
            <a:off x="2435760" y="882360"/>
            <a:ext cx="698760" cy="312120"/>
          </a:xfrm>
          <a:prstGeom prst="rect">
            <a:avLst/>
          </a:prstGeom>
          <a:noFill/>
          <a:ln w="0">
            <a:noFill/>
          </a:ln>
        </p:spPr>
        <p:txBody>
          <a:bodyPr lIns="0" tIns="0" rIns="0" bIns="0" anchor="t">
            <a:noAutofit/>
          </a:bodyPr>
          <a:lstStyle/>
          <a:p>
            <a:r>
              <a:rPr lang="pl-PL" sz="1640" b="0" strike="noStrike" spc="-1">
                <a:latin typeface="Arial"/>
              </a:rPr>
              <a:t> </a:t>
            </a:r>
            <a:r>
              <a:rPr lang="pl-PL" sz="1640" b="0" strike="noStrike" spc="-1">
                <a:latin typeface="Arial"/>
                <a:ea typeface="Arial"/>
              </a:rPr>
              <a:t>ΔQ</a:t>
            </a:r>
            <a:r>
              <a:rPr lang="pl-PL" sz="1639" b="0" strike="noStrike" spc="-1" baseline="-14000000">
                <a:latin typeface="Arial"/>
                <a:ea typeface="Arial"/>
              </a:rPr>
              <a:t>S</a:t>
            </a:r>
            <a:endParaRPr lang="pl-PL" sz="1640" b="0" strike="noStrike" spc="-1">
              <a:latin typeface="Times New Roman"/>
            </a:endParaRPr>
          </a:p>
        </p:txBody>
      </p:sp>
      <p:sp>
        <p:nvSpPr>
          <p:cNvPr id="205" name="pole tekstowe 204"/>
          <p:cNvSpPr txBox="1"/>
          <p:nvPr/>
        </p:nvSpPr>
        <p:spPr>
          <a:xfrm>
            <a:off x="5763600" y="863640"/>
            <a:ext cx="578880" cy="312120"/>
          </a:xfrm>
          <a:prstGeom prst="rect">
            <a:avLst/>
          </a:prstGeom>
          <a:noFill/>
          <a:ln w="0">
            <a:noFill/>
          </a:ln>
        </p:spPr>
        <p:txBody>
          <a:bodyPr lIns="0" tIns="0" rIns="0" bIns="0" anchor="t">
            <a:noAutofit/>
          </a:bodyPr>
          <a:lstStyle/>
          <a:p>
            <a:r>
              <a:rPr lang="pl-PL" sz="1640" b="0" strike="noStrike" spc="-1">
                <a:latin typeface="Arial"/>
                <a:ea typeface="Arial"/>
              </a:rPr>
              <a:t>ΔQ</a:t>
            </a:r>
            <a:r>
              <a:rPr lang="pl-PL" sz="1639" b="0" strike="noStrike" spc="-1" baseline="-14000000">
                <a:latin typeface="Arial"/>
                <a:ea typeface="Arial"/>
              </a:rPr>
              <a:t>C</a:t>
            </a:r>
            <a:endParaRPr lang="pl-PL" sz="1640" b="0" strike="noStrike" spc="-1">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 name="Text Box 1"/>
          <p:cNvSpPr/>
          <p:nvPr/>
        </p:nvSpPr>
        <p:spPr>
          <a:xfrm>
            <a:off x="671400" y="285840"/>
            <a:ext cx="7805880" cy="1141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3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200" b="0" strike="noStrike" spc="-1">
                <a:solidFill>
                  <a:srgbClr val="000000"/>
                </a:solidFill>
                <a:latin typeface="Arial"/>
                <a:ea typeface="Microsoft YaHei"/>
              </a:rPr>
              <a:t>Stała słoneczna</a:t>
            </a:r>
            <a:endParaRPr lang="pl-PL" sz="3200" b="0" strike="noStrike" spc="-1">
              <a:solidFill>
                <a:srgbClr val="FFFFFF"/>
              </a:solidFill>
              <a:latin typeface="Calibri"/>
            </a:endParaRPr>
          </a:p>
        </p:txBody>
      </p:sp>
      <p:pic>
        <p:nvPicPr>
          <p:cNvPr id="209" name="Picture 2"/>
          <p:cNvPicPr/>
          <p:nvPr/>
        </p:nvPicPr>
        <p:blipFill>
          <a:blip r:embed="rId3"/>
          <a:stretch/>
        </p:blipFill>
        <p:spPr>
          <a:xfrm>
            <a:off x="1071720" y="2071800"/>
            <a:ext cx="3447720" cy="3886200"/>
          </a:xfrm>
          <a:prstGeom prst="rect">
            <a:avLst/>
          </a:prstGeom>
          <a:ln w="0">
            <a:noFill/>
          </a:ln>
        </p:spPr>
      </p:pic>
      <p:sp>
        <p:nvSpPr>
          <p:cNvPr id="210" name="Rectangle 3"/>
          <p:cNvSpPr/>
          <p:nvPr/>
        </p:nvSpPr>
        <p:spPr>
          <a:xfrm rot="16200000">
            <a:off x="154080" y="5068440"/>
            <a:ext cx="1396800" cy="27648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1200" b="0" strike="noStrike" spc="-1">
                <a:solidFill>
                  <a:srgbClr val="000000"/>
                </a:solidFill>
                <a:latin typeface="Calibri"/>
              </a:rPr>
              <a:t>© Keith Gibbs 2013</a:t>
            </a:r>
            <a:endParaRPr lang="pl-PL" sz="1200" b="0" strike="noStrike" spc="-1">
              <a:solidFill>
                <a:srgbClr val="FFFFFF"/>
              </a:solidFill>
              <a:latin typeface="Calibri"/>
            </a:endParaRPr>
          </a:p>
        </p:txBody>
      </p:sp>
      <p:sp>
        <p:nvSpPr>
          <p:cNvPr id="211" name="Text Box 4"/>
          <p:cNvSpPr/>
          <p:nvPr/>
        </p:nvSpPr>
        <p:spPr>
          <a:xfrm>
            <a:off x="4998960" y="4473720"/>
            <a:ext cx="3696480" cy="13737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800" b="0" strike="noStrike" spc="-1">
                <a:solidFill>
                  <a:srgbClr val="000000"/>
                </a:solidFill>
                <a:latin typeface="Arial"/>
                <a:ea typeface="Microsoft YaHei"/>
              </a:rPr>
              <a:t>całkowita irradiancja</a:t>
            </a:r>
            <a:endParaRPr lang="pl-PL" sz="2800" b="0" strike="noStrike" spc="-1">
              <a:solidFill>
                <a:srgbClr val="FFFFFF"/>
              </a:solidFill>
              <a:latin typeface="Calibri"/>
            </a:endParaRPr>
          </a:p>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800" b="0" strike="noStrike" spc="-1">
                <a:solidFill>
                  <a:srgbClr val="000000"/>
                </a:solidFill>
                <a:latin typeface="Arial"/>
                <a:ea typeface="Microsoft YaHei"/>
              </a:rPr>
              <a:t>   słoneczna</a:t>
            </a:r>
            <a:endParaRPr lang="pl-PL" sz="2800" b="0" strike="noStrike" spc="-1">
              <a:solidFill>
                <a:srgbClr val="FFFFFF"/>
              </a:solidFill>
              <a:latin typeface="Calibri"/>
            </a:endParaRPr>
          </a:p>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800" b="0" strike="noStrike" spc="-1">
                <a:solidFill>
                  <a:srgbClr val="000000"/>
                </a:solidFill>
                <a:latin typeface="Arial"/>
                <a:ea typeface="Microsoft YaHei"/>
              </a:rPr>
              <a:t>= total solar irradiance</a:t>
            </a:r>
            <a:endParaRPr lang="pl-PL" sz="2800" b="0" strike="noStrike" spc="-1">
              <a:solidFill>
                <a:srgbClr val="FFFFFF"/>
              </a:solidFill>
              <a:latin typeface="Calibri"/>
            </a:endParaRPr>
          </a:p>
        </p:txBody>
      </p:sp>
      <p:sp>
        <p:nvSpPr>
          <p:cNvPr id="212" name="Rectangle 5"/>
          <p:cNvSpPr/>
          <p:nvPr/>
        </p:nvSpPr>
        <p:spPr>
          <a:xfrm>
            <a:off x="1214280" y="1928880"/>
            <a:ext cx="785880" cy="428400"/>
          </a:xfrm>
          <a:prstGeom prst="rect">
            <a:avLst/>
          </a:prstGeom>
          <a:solidFill>
            <a:srgbClr val="FFFFFF"/>
          </a:solidFill>
          <a:ln w="9360" cap="sq">
            <a:solidFill>
              <a:srgbClr val="FFFFFF"/>
            </a:solidFill>
            <a:round/>
          </a:ln>
        </p:spPr>
        <p:style>
          <a:lnRef idx="0">
            <a:scrgbClr r="0" g="0" b="0"/>
          </a:lnRef>
          <a:fillRef idx="0">
            <a:scrgbClr r="0" g="0" b="0"/>
          </a:fillRef>
          <a:effectRef idx="0">
            <a:scrgbClr r="0" g="0" b="0"/>
          </a:effectRef>
          <a:fontRef idx="minor"/>
        </p:style>
      </p:sp>
      <p:sp>
        <p:nvSpPr>
          <p:cNvPr id="213" name="Text Box 6"/>
          <p:cNvSpPr/>
          <p:nvPr/>
        </p:nvSpPr>
        <p:spPr>
          <a:xfrm>
            <a:off x="5033880" y="2714760"/>
            <a:ext cx="3556440" cy="764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4400" b="1" strike="noStrike" spc="-1" dirty="0">
                <a:solidFill>
                  <a:srgbClr val="000000"/>
                </a:solidFill>
                <a:latin typeface="Arial"/>
                <a:ea typeface="Microsoft YaHei"/>
              </a:rPr>
              <a:t>1362±1 W/m</a:t>
            </a:r>
            <a:r>
              <a:rPr lang="pl-PL" sz="4400" b="1" strike="noStrike" spc="-1" baseline="30000" dirty="0">
                <a:solidFill>
                  <a:srgbClr val="000000"/>
                </a:solidFill>
                <a:latin typeface="Arial"/>
                <a:ea typeface="Microsoft YaHei"/>
              </a:rPr>
              <a:t>2</a:t>
            </a:r>
            <a:endParaRPr lang="pl-PL" sz="4400" b="0" strike="noStrike" spc="-1" dirty="0">
              <a:solidFill>
                <a:srgbClr val="FFFFFF"/>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wipe(up)">
                                      <p:cBhvr additive="repl">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1"/>
                                        </p:tgtEl>
                                        <p:attrNameLst>
                                          <p:attrName>style.visibility</p:attrName>
                                        </p:attrNameLst>
                                      </p:cBhvr>
                                      <p:to>
                                        <p:strVal val="visible"/>
                                      </p:to>
                                    </p:set>
                                    <p:animEffect transition="in" filter="wipe(up)">
                                      <p:cBhvr additive="repl">
                                        <p:cTn id="12"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ole tekstowe 213"/>
          <p:cNvSpPr txBox="1"/>
          <p:nvPr/>
        </p:nvSpPr>
        <p:spPr>
          <a:xfrm>
            <a:off x="229320" y="6039000"/>
            <a:ext cx="9054360" cy="4157280"/>
          </a:xfrm>
          <a:prstGeom prst="rect">
            <a:avLst/>
          </a:prstGeom>
          <a:noFill/>
          <a:ln w="0">
            <a:noFill/>
          </a:ln>
        </p:spPr>
        <p:txBody>
          <a:bodyPr lIns="0" tIns="0" rIns="0" bIns="0" anchor="t">
            <a:noAutofit/>
          </a:bodyPr>
          <a:lstStyle/>
          <a:p>
            <a:r>
              <a:rPr lang="pl-PL" sz="2400" b="0" strike="noStrike" spc="-1">
                <a:latin typeface="Times New Roman"/>
              </a:rPr>
              <a:t>Porównanie najnowszych rekonstrukcji zmienności stałej słonecznej od 1600 roku (</a:t>
            </a:r>
            <a:r>
              <a:rPr lang="pl-PL" sz="2400" b="0" strike="noStrike" spc="-1">
                <a:latin typeface="Times New Roman"/>
                <a:hlinkClick r:id="rId2"/>
              </a:rPr>
              <a:t>Kopp 2014</a:t>
            </a:r>
            <a:r>
              <a:rPr lang="pl-PL" sz="2400" b="0" strike="noStrike" spc="-1">
                <a:latin typeface="Times New Roman"/>
              </a:rPr>
              <a:t>).</a:t>
            </a:r>
          </a:p>
        </p:txBody>
      </p:sp>
      <p:sp>
        <p:nvSpPr>
          <p:cNvPr id="215" name="pole tekstowe 214"/>
          <p:cNvSpPr txBox="1"/>
          <p:nvPr/>
        </p:nvSpPr>
        <p:spPr>
          <a:xfrm>
            <a:off x="229680" y="91440"/>
            <a:ext cx="8631360" cy="396720"/>
          </a:xfrm>
          <a:prstGeom prst="rect">
            <a:avLst/>
          </a:prstGeom>
          <a:noFill/>
          <a:ln w="0">
            <a:noFill/>
          </a:ln>
        </p:spPr>
        <p:txBody>
          <a:bodyPr lIns="0" tIns="0" rIns="0" bIns="0" anchor="t">
            <a:noAutofit/>
          </a:bodyPr>
          <a:lstStyle/>
          <a:p>
            <a:r>
              <a:rPr lang="pl-PL" sz="2800" b="0" strike="noStrike" spc="-1">
                <a:latin typeface="Arial"/>
              </a:rPr>
              <a:t>Jak zmieniał się strumień energii słonecznej?</a:t>
            </a:r>
            <a:endParaRPr lang="pl-PL" sz="2800" b="0" strike="noStrike" spc="-1">
              <a:latin typeface="Times New Roman"/>
            </a:endParaRPr>
          </a:p>
        </p:txBody>
      </p:sp>
      <p:pic>
        <p:nvPicPr>
          <p:cNvPr id="216" name="Obraz 215"/>
          <p:cNvPicPr/>
          <p:nvPr/>
        </p:nvPicPr>
        <p:blipFill>
          <a:blip r:embed="rId3"/>
          <a:stretch/>
        </p:blipFill>
        <p:spPr>
          <a:xfrm>
            <a:off x="896760" y="907200"/>
            <a:ext cx="7197120" cy="50925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 name="Dowolny kształt 216"/>
          <p:cNvSpPr/>
          <p:nvPr/>
        </p:nvSpPr>
        <p:spPr>
          <a:xfrm>
            <a:off x="4952160" y="459720"/>
            <a:ext cx="4083120" cy="62064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spcBef>
                <a:spcPts val="8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0" strike="noStrike" spc="-1" dirty="0">
                <a:latin typeface="Times New Roman"/>
              </a:rPr>
              <a:t>R- promień,</a:t>
            </a:r>
            <a:endParaRPr lang="pl-PL" sz="2000" b="0" strike="noStrike" spc="-1" dirty="0">
              <a:solidFill>
                <a:srgbClr val="000000"/>
              </a:solidFill>
              <a:latin typeface="Calibri"/>
            </a:endParaRPr>
          </a:p>
          <a:p>
            <a:pPr>
              <a:lnSpc>
                <a:spcPct val="100000"/>
              </a:lnSpc>
              <a:spcBef>
                <a:spcPts val="8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0" strike="noStrike" spc="-1" dirty="0">
                <a:latin typeface="Times New Roman"/>
              </a:rPr>
              <a:t>S- stała słoneczna,</a:t>
            </a:r>
            <a:endParaRPr lang="pl-PL" sz="2000" b="0" strike="noStrike" spc="-1" dirty="0">
              <a:solidFill>
                <a:srgbClr val="000000"/>
              </a:solidFill>
              <a:latin typeface="Calibri"/>
            </a:endParaRPr>
          </a:p>
          <a:p>
            <a:pPr>
              <a:lnSpc>
                <a:spcPct val="100000"/>
              </a:lnSpc>
              <a:spcBef>
                <a:spcPts val="8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0" strike="noStrike" spc="-1" dirty="0">
                <a:latin typeface="Times New Roman"/>
              </a:rPr>
              <a:t>A- albedo,</a:t>
            </a:r>
            <a:endParaRPr lang="pl-PL" sz="2000" b="0" strike="noStrike" spc="-1" dirty="0">
              <a:solidFill>
                <a:srgbClr val="000000"/>
              </a:solidFill>
              <a:latin typeface="Calibri"/>
            </a:endParaRPr>
          </a:p>
          <a:p>
            <a:pPr>
              <a:lnSpc>
                <a:spcPct val="100000"/>
              </a:lnSpc>
              <a:spcBef>
                <a:spcPts val="848"/>
              </a:spcBef>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0" strike="noStrike" spc="-1" dirty="0">
                <a:latin typeface="Times New Roman"/>
              </a:rPr>
              <a:t> </a:t>
            </a:r>
            <a:r>
              <a:rPr lang="pl-PL" sz="2000" b="0" i="1" strike="noStrike" spc="-1" dirty="0">
                <a:latin typeface="Times New Roman"/>
              </a:rPr>
              <a:t>E</a:t>
            </a:r>
            <a:r>
              <a:rPr lang="pl-PL" sz="2000" b="0" i="1" strike="noStrike" spc="-1" baseline="-33000" dirty="0">
                <a:latin typeface="Times New Roman"/>
              </a:rPr>
              <a:t>S</a:t>
            </a:r>
            <a:r>
              <a:rPr lang="pl-PL" sz="2000" b="1" strike="noStrike" spc="-1" dirty="0">
                <a:latin typeface="Times New Roman"/>
              </a:rPr>
              <a:t>  -</a:t>
            </a:r>
            <a:r>
              <a:rPr lang="pl-PL" sz="2000" b="0" strike="noStrike" spc="-1" dirty="0">
                <a:latin typeface="Times New Roman"/>
              </a:rPr>
              <a:t> energia absorbowana:</a:t>
            </a:r>
            <a:endParaRPr lang="pl-PL" sz="2000" b="0" strike="noStrike" spc="-1" dirty="0">
              <a:solidFill>
                <a:srgbClr val="000000"/>
              </a:solidFill>
              <a:latin typeface="Calibri"/>
            </a:endParaRPr>
          </a:p>
          <a:p>
            <a:pPr algn="ct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en-GB" sz="2400" b="0" i="1" strike="noStrike" spc="-1" dirty="0">
                <a:latin typeface="Times New Roman"/>
              </a:rPr>
              <a:t>E</a:t>
            </a:r>
            <a:r>
              <a:rPr lang="en-GB" sz="2400" b="0" i="1" strike="noStrike" spc="-1" baseline="-33000" dirty="0">
                <a:latin typeface="Times New Roman"/>
              </a:rPr>
              <a:t>S</a:t>
            </a:r>
            <a:r>
              <a:rPr lang="en-GB" sz="2400" b="0" i="1" strike="noStrike" spc="-1" dirty="0">
                <a:latin typeface="Times New Roman"/>
              </a:rPr>
              <a:t>= (1-A)S</a:t>
            </a:r>
            <a:r>
              <a:rPr lang="en-GB" sz="2400" b="0" i="1" strike="noStrike" spc="-1" dirty="0">
                <a:latin typeface="Times New Roman"/>
                <a:ea typeface="Times New Roman"/>
              </a:rPr>
              <a:t>πR</a:t>
            </a:r>
            <a:r>
              <a:rPr lang="en-GB" sz="2400" b="0" i="1" strike="noStrike" spc="-1" baseline="33000" dirty="0">
                <a:latin typeface="Times New Roman"/>
                <a:ea typeface="Times New Roman"/>
              </a:rPr>
              <a:t>2</a:t>
            </a:r>
            <a:r>
              <a:rPr lang="en-GB" sz="2400" b="0" i="1" strike="noStrike" spc="-1" dirty="0">
                <a:latin typeface="Times New Roman"/>
                <a:ea typeface="Times New Roman"/>
              </a:rPr>
              <a:t>.</a:t>
            </a:r>
            <a:endParaRPr lang="pl-PL" sz="2400" b="0" strike="noStrike" spc="-1" dirty="0">
              <a:solidFill>
                <a:srgbClr val="000000"/>
              </a:solidFill>
              <a:latin typeface="Calibri"/>
            </a:endParaRPr>
          </a:p>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2400" b="0" strike="noStrike" spc="-1" dirty="0">
              <a:solidFill>
                <a:srgbClr val="000000"/>
              </a:solidFill>
              <a:latin typeface="Calibri"/>
            </a:endParaRPr>
          </a:p>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0" strike="noStrike" spc="-1" dirty="0">
                <a:latin typeface="Times New Roman"/>
                <a:ea typeface="Times New Roman"/>
              </a:rPr>
              <a:t>Założenie: ciało doskonale czarne. </a:t>
            </a:r>
            <a:endParaRPr lang="pl-PL" sz="2000" b="0" strike="noStrike" spc="-1" dirty="0">
              <a:solidFill>
                <a:srgbClr val="000000"/>
              </a:solidFill>
              <a:latin typeface="Calibri"/>
            </a:endParaRPr>
          </a:p>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0" i="1" strike="noStrike" spc="-1" dirty="0">
                <a:solidFill>
                  <a:srgbClr val="000000"/>
                </a:solidFill>
                <a:latin typeface="Times New Roman"/>
                <a:ea typeface="Times New Roman"/>
              </a:rPr>
              <a:t>T</a:t>
            </a:r>
            <a:r>
              <a:rPr lang="pl-PL" sz="2000" b="0" i="1" strike="noStrike" spc="-1" baseline="-33000" dirty="0">
                <a:solidFill>
                  <a:srgbClr val="000000"/>
                </a:solidFill>
                <a:latin typeface="Times New Roman"/>
                <a:ea typeface="Times New Roman"/>
              </a:rPr>
              <a:t>E</a:t>
            </a:r>
            <a:r>
              <a:rPr lang="pl-PL" sz="2000" b="0" i="1" strike="noStrike" spc="-1" dirty="0">
                <a:solidFill>
                  <a:srgbClr val="000000"/>
                </a:solidFill>
                <a:latin typeface="Times New Roman"/>
                <a:ea typeface="Times New Roman"/>
              </a:rPr>
              <a:t> –</a:t>
            </a:r>
            <a:r>
              <a:rPr lang="pl-PL" sz="2000" b="0" strike="noStrike" spc="-1" dirty="0">
                <a:solidFill>
                  <a:srgbClr val="000000"/>
                </a:solidFill>
                <a:latin typeface="Times New Roman"/>
                <a:ea typeface="Times New Roman"/>
              </a:rPr>
              <a:t> temperatura efektywna</a:t>
            </a:r>
            <a:endParaRPr lang="pl-PL" sz="2000" b="0" strike="noStrike" spc="-1" dirty="0">
              <a:solidFill>
                <a:srgbClr val="000000"/>
              </a:solidFill>
              <a:latin typeface="Calibri"/>
            </a:endParaRPr>
          </a:p>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0" i="1" strike="noStrike" spc="-1" dirty="0">
                <a:latin typeface="Times New Roman"/>
                <a:ea typeface="Times New Roman"/>
              </a:rPr>
              <a:t>E</a:t>
            </a:r>
            <a:r>
              <a:rPr lang="pl-PL" sz="2000" b="0" i="1" strike="noStrike" spc="-1" baseline="-33000" dirty="0">
                <a:latin typeface="Times New Roman"/>
                <a:ea typeface="Times New Roman"/>
              </a:rPr>
              <a:t>P</a:t>
            </a:r>
            <a:r>
              <a:rPr lang="pl-PL" sz="2000" b="0" i="1" strike="noStrike" spc="-1" dirty="0">
                <a:latin typeface="Times New Roman"/>
                <a:ea typeface="Times New Roman"/>
              </a:rPr>
              <a:t> </a:t>
            </a:r>
            <a:r>
              <a:rPr lang="pl-PL" sz="2000" b="0" strike="noStrike" spc="-1" dirty="0">
                <a:latin typeface="Times New Roman"/>
                <a:ea typeface="Times New Roman"/>
              </a:rPr>
              <a:t> - emisja energii w podczerwieni: </a:t>
            </a:r>
            <a:endParaRPr lang="pl-PL" sz="2000" b="0" strike="noStrike" spc="-1" dirty="0">
              <a:solidFill>
                <a:srgbClr val="000000"/>
              </a:solidFill>
              <a:latin typeface="Calibri"/>
            </a:endParaRPr>
          </a:p>
          <a:p>
            <a:pPr algn="ct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en-GB" sz="2000" b="0" i="1" strike="noStrike" spc="-1" dirty="0">
                <a:latin typeface="Times New Roman"/>
              </a:rPr>
              <a:t>E</a:t>
            </a:r>
            <a:r>
              <a:rPr lang="en-GB" sz="2000" b="0" i="1" strike="noStrike" spc="-1" baseline="-33000" dirty="0">
                <a:latin typeface="Times New Roman"/>
              </a:rPr>
              <a:t>P</a:t>
            </a:r>
            <a:r>
              <a:rPr lang="en-GB" sz="2000" b="0" i="1" strike="noStrike" spc="-1" dirty="0">
                <a:latin typeface="Times New Roman"/>
              </a:rPr>
              <a:t>= 4</a:t>
            </a:r>
            <a:r>
              <a:rPr lang="en-GB" sz="2000" b="0" i="1" strike="noStrike" spc="-1" dirty="0">
                <a:latin typeface="Times New Roman"/>
                <a:ea typeface="Times New Roman"/>
              </a:rPr>
              <a:t>πR</a:t>
            </a:r>
            <a:r>
              <a:rPr lang="en-GB" sz="2000" b="0" i="1" strike="noStrike" spc="-1" baseline="33000" dirty="0">
                <a:latin typeface="Times New Roman"/>
                <a:ea typeface="Times New Roman"/>
              </a:rPr>
              <a:t>2</a:t>
            </a:r>
            <a:r>
              <a:rPr lang="en-GB" sz="2000" b="0" i="1" strike="noStrike" spc="-1" dirty="0">
                <a:latin typeface="Times New Roman"/>
                <a:ea typeface="Times New Roman"/>
              </a:rPr>
              <a:t>σT</a:t>
            </a:r>
            <a:r>
              <a:rPr lang="en-GB" sz="2000" b="0" i="1" strike="noStrike" spc="-1" baseline="-33000" dirty="0">
                <a:latin typeface="Times New Roman"/>
                <a:ea typeface="Times New Roman"/>
              </a:rPr>
              <a:t>E</a:t>
            </a:r>
            <a:r>
              <a:rPr lang="en-GB" sz="2000" b="0" i="1" strike="noStrike" spc="-1" baseline="33000" dirty="0">
                <a:latin typeface="Times New Roman"/>
                <a:ea typeface="Times New Roman"/>
              </a:rPr>
              <a:t>4</a:t>
            </a:r>
            <a:r>
              <a:rPr lang="en-GB" sz="2000" b="0" i="1" strike="noStrike" spc="-1" dirty="0">
                <a:latin typeface="Times New Roman"/>
                <a:ea typeface="Times New Roman"/>
              </a:rPr>
              <a:t>.</a:t>
            </a:r>
            <a:endParaRPr lang="pl-PL" sz="2000" b="0" strike="noStrike" spc="-1" dirty="0">
              <a:solidFill>
                <a:srgbClr val="000000"/>
              </a:solidFill>
              <a:latin typeface="Calibri"/>
            </a:endParaRPr>
          </a:p>
          <a:p>
            <a:pP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2000" b="0" strike="noStrike" spc="-1" dirty="0">
                <a:latin typeface="Times New Roman"/>
                <a:ea typeface="Times New Roman"/>
              </a:rPr>
              <a:t>Założenie równowagi </a:t>
            </a:r>
            <a:r>
              <a:rPr lang="pl-PL" sz="2000" b="0" i="1" strike="noStrike" spc="-1" dirty="0">
                <a:latin typeface="Times New Roman"/>
                <a:ea typeface="Times New Roman"/>
              </a:rPr>
              <a:t>E</a:t>
            </a:r>
            <a:r>
              <a:rPr lang="pl-PL" sz="2000" b="0" i="1" strike="noStrike" spc="-1" baseline="-33000" dirty="0">
                <a:latin typeface="Times New Roman"/>
                <a:ea typeface="Times New Roman"/>
              </a:rPr>
              <a:t>S</a:t>
            </a:r>
            <a:r>
              <a:rPr lang="pl-PL" sz="2000" b="1" i="1" strike="noStrike" spc="-1" dirty="0">
                <a:latin typeface="Times New Roman"/>
                <a:ea typeface="Times New Roman"/>
              </a:rPr>
              <a:t>= </a:t>
            </a:r>
            <a:r>
              <a:rPr lang="pl-PL" sz="2000" b="0" i="1" strike="noStrike" spc="-1" dirty="0">
                <a:latin typeface="Times New Roman"/>
                <a:ea typeface="Times New Roman"/>
              </a:rPr>
              <a:t>E</a:t>
            </a:r>
            <a:r>
              <a:rPr lang="pl-PL" sz="2000" b="0" i="1" strike="noStrike" spc="-1" baseline="-33000" dirty="0">
                <a:latin typeface="Times New Roman"/>
                <a:ea typeface="Times New Roman"/>
              </a:rPr>
              <a:t>P</a:t>
            </a:r>
            <a:r>
              <a:rPr lang="pl-PL" sz="2400" b="0" i="1" strike="noStrike" spc="-1" baseline="-33000" dirty="0">
                <a:latin typeface="Times New Roman"/>
                <a:ea typeface="Times New Roman"/>
              </a:rPr>
              <a:t> </a:t>
            </a:r>
            <a:endParaRPr lang="pl-PL" sz="2400" b="0" strike="noStrike" spc="-1" dirty="0">
              <a:solidFill>
                <a:srgbClr val="000000"/>
              </a:solidFill>
              <a:latin typeface="Calibri"/>
            </a:endParaRPr>
          </a:p>
          <a:p>
            <a:pPr algn="ctr">
              <a:lnSpc>
                <a:spcPct val="100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en-GB" sz="2000" b="0" i="1" strike="noStrike" spc="-1" dirty="0">
                <a:latin typeface="Times New Roman"/>
                <a:ea typeface="Times New Roman"/>
              </a:rPr>
              <a:t>(1-A)S/4=σT</a:t>
            </a:r>
            <a:r>
              <a:rPr lang="en-GB" sz="2000" b="0" i="1" strike="noStrike" spc="-1" baseline="-33000" dirty="0">
                <a:latin typeface="Times New Roman"/>
                <a:ea typeface="Times New Roman"/>
              </a:rPr>
              <a:t>E</a:t>
            </a:r>
            <a:r>
              <a:rPr lang="en-GB" sz="2000" b="0" i="1" strike="noStrike" spc="-1" baseline="33000" dirty="0">
                <a:latin typeface="Times New Roman"/>
                <a:ea typeface="Times New Roman"/>
              </a:rPr>
              <a:t>4</a:t>
            </a:r>
            <a:r>
              <a:rPr lang="en-GB" sz="2000" b="0" i="1" strike="noStrike" spc="-1" dirty="0">
                <a:latin typeface="Times New Roman"/>
                <a:ea typeface="Times New Roman"/>
              </a:rPr>
              <a:t>.</a:t>
            </a:r>
            <a:endParaRPr lang="pl-PL" sz="2000" b="0" strike="noStrike" spc="-1" dirty="0">
              <a:solidFill>
                <a:srgbClr val="000000"/>
              </a:solidFill>
              <a:latin typeface="Calibri"/>
            </a:endParaRPr>
          </a:p>
          <a:p>
            <a:pPr>
              <a:lnSpc>
                <a:spcPct val="116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endParaRPr lang="pl-PL" sz="2000" b="0" strike="noStrike" spc="-1" dirty="0">
              <a:solidFill>
                <a:srgbClr val="000000"/>
              </a:solidFill>
              <a:latin typeface="Calibri"/>
            </a:endParaRPr>
          </a:p>
        </p:txBody>
      </p:sp>
      <p:sp>
        <p:nvSpPr>
          <p:cNvPr id="218" name="Dowolny kształt 217"/>
          <p:cNvSpPr/>
          <p:nvPr/>
        </p:nvSpPr>
        <p:spPr>
          <a:xfrm>
            <a:off x="504000" y="5832000"/>
            <a:ext cx="8430480" cy="10260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16000"/>
              </a:lnSpc>
              <a:tabLst>
                <a:tab pos="0" algn="l"/>
                <a:tab pos="722160" algn="l"/>
                <a:tab pos="1446120" algn="l"/>
                <a:tab pos="2170080" algn="l"/>
                <a:tab pos="2893680" algn="l"/>
                <a:tab pos="3617640" algn="l"/>
                <a:tab pos="4343400" algn="l"/>
                <a:tab pos="5065560" algn="l"/>
                <a:tab pos="5789520" algn="l"/>
                <a:tab pos="6513480" algn="l"/>
                <a:tab pos="7237080" algn="l"/>
                <a:tab pos="7961040" algn="l"/>
                <a:tab pos="8686800" algn="l"/>
                <a:tab pos="9408960" algn="l"/>
                <a:tab pos="9432720" algn="l"/>
                <a:tab pos="9882000" algn="l"/>
                <a:tab pos="10331280" algn="l"/>
                <a:tab pos="10780560" algn="l"/>
                <a:tab pos="10782000" algn="l"/>
              </a:tabLst>
            </a:pPr>
            <a:r>
              <a:rPr lang="en-GB" sz="2400" b="0" strike="noStrike" spc="-1" dirty="0">
                <a:solidFill>
                  <a:srgbClr val="FF0000"/>
                </a:solidFill>
                <a:latin typeface="Arial"/>
              </a:rPr>
              <a:t>To, </a:t>
            </a:r>
            <a:r>
              <a:rPr lang="en-GB" sz="2400" b="0" strike="noStrike" spc="-1" dirty="0" err="1">
                <a:solidFill>
                  <a:srgbClr val="FF0000"/>
                </a:solidFill>
                <a:latin typeface="Arial"/>
              </a:rPr>
              <a:t>dla</a:t>
            </a:r>
            <a:r>
              <a:rPr lang="en-GB" sz="2400" b="0" strike="noStrike" spc="-1" dirty="0">
                <a:solidFill>
                  <a:srgbClr val="FF0000"/>
                </a:solidFill>
                <a:latin typeface="Arial"/>
              </a:rPr>
              <a:t> </a:t>
            </a:r>
            <a:r>
              <a:rPr lang="en-GB" sz="2400" b="0" strike="noStrike" spc="-1" dirty="0" err="1">
                <a:solidFill>
                  <a:srgbClr val="FF0000"/>
                </a:solidFill>
                <a:latin typeface="Arial"/>
              </a:rPr>
              <a:t>zmiennego</a:t>
            </a:r>
            <a:r>
              <a:rPr lang="en-GB" sz="2400" b="0" strike="noStrike" spc="-1" dirty="0">
                <a:solidFill>
                  <a:srgbClr val="FF0000"/>
                </a:solidFill>
                <a:latin typeface="Arial"/>
              </a:rPr>
              <a:t> S=1362</a:t>
            </a:r>
            <a:r>
              <a:rPr lang="en-GB" sz="2400" b="0" strike="noStrike" spc="-1" dirty="0">
                <a:solidFill>
                  <a:srgbClr val="FF0000"/>
                </a:solidFill>
                <a:latin typeface="Arial"/>
                <a:ea typeface="Times New Roman"/>
              </a:rPr>
              <a:t>±1 </a:t>
            </a:r>
            <a:r>
              <a:rPr lang="en-GB" sz="2400" b="0" strike="noStrike" spc="-1" dirty="0" smtClean="0">
                <a:solidFill>
                  <a:srgbClr val="FF0000"/>
                </a:solidFill>
                <a:latin typeface="Arial"/>
                <a:ea typeface="Times New Roman"/>
              </a:rPr>
              <a:t>W/</a:t>
            </a:r>
            <a:r>
              <a:rPr lang="pl-PL" sz="2400" b="0" strike="noStrike" spc="-1" dirty="0" smtClean="0">
                <a:solidFill>
                  <a:srgbClr val="FF0000"/>
                </a:solidFill>
                <a:latin typeface="Arial"/>
                <a:ea typeface="Times New Roman"/>
              </a:rPr>
              <a:t>m</a:t>
            </a:r>
            <a:r>
              <a:rPr lang="pl-PL" sz="2400" b="0" strike="noStrike" spc="-1" baseline="30000" dirty="0" smtClean="0">
                <a:solidFill>
                  <a:srgbClr val="FF0000"/>
                </a:solidFill>
                <a:latin typeface="Arial"/>
                <a:ea typeface="Times New Roman"/>
              </a:rPr>
              <a:t>2</a:t>
            </a:r>
            <a:r>
              <a:rPr lang="en-GB" sz="2400" b="0" strike="noStrike" spc="-1" baseline="14000000" dirty="0" smtClean="0">
                <a:solidFill>
                  <a:srgbClr val="FF0000"/>
                </a:solidFill>
                <a:latin typeface="Arial"/>
                <a:ea typeface="Times New Roman"/>
              </a:rPr>
              <a:t>2</a:t>
            </a:r>
            <a:r>
              <a:rPr lang="en-GB" sz="2400" b="0" strike="noStrike" spc="-1" dirty="0" smtClean="0">
                <a:solidFill>
                  <a:srgbClr val="FF0000"/>
                </a:solidFill>
                <a:latin typeface="Arial"/>
                <a:ea typeface="Times New Roman"/>
              </a:rPr>
              <a:t>  </a:t>
            </a:r>
            <a:r>
              <a:rPr lang="pl-PL" sz="2400" b="0" strike="noStrike" spc="-1" dirty="0">
                <a:solidFill>
                  <a:srgbClr val="FF0000"/>
                </a:solidFill>
                <a:latin typeface="Arial"/>
                <a:ea typeface="Times New Roman"/>
              </a:rPr>
              <a:t>i</a:t>
            </a:r>
            <a:r>
              <a:rPr lang="en-GB" sz="2400" b="0" strike="noStrike" spc="-1" dirty="0">
                <a:solidFill>
                  <a:srgbClr val="FF0000"/>
                </a:solidFill>
                <a:latin typeface="Arial"/>
                <a:ea typeface="Times New Roman"/>
              </a:rPr>
              <a:t>   A=0.3 </a:t>
            </a:r>
            <a:r>
              <a:rPr lang="pl-PL" sz="2400" b="0" strike="noStrike" spc="-1" dirty="0">
                <a:solidFill>
                  <a:srgbClr val="FF0000"/>
                </a:solidFill>
                <a:latin typeface="Arial"/>
                <a:ea typeface="Times New Roman"/>
              </a:rPr>
              <a:t>daje</a:t>
            </a:r>
            <a:r>
              <a:rPr lang="en-GB" sz="2400" b="0" strike="noStrike" spc="-1" dirty="0">
                <a:solidFill>
                  <a:srgbClr val="FF0000"/>
                </a:solidFill>
                <a:latin typeface="Arial"/>
                <a:ea typeface="Times New Roman"/>
              </a:rPr>
              <a:t> T</a:t>
            </a:r>
            <a:r>
              <a:rPr lang="en-GB" sz="2400" b="0" strike="noStrike" spc="-1" baseline="-14000000" dirty="0">
                <a:solidFill>
                  <a:srgbClr val="FF0000"/>
                </a:solidFill>
                <a:latin typeface="Arial"/>
                <a:ea typeface="Times New Roman"/>
              </a:rPr>
              <a:t>E</a:t>
            </a:r>
            <a:r>
              <a:rPr lang="en-GB" sz="2400" b="0" strike="noStrike" spc="-1" dirty="0">
                <a:solidFill>
                  <a:srgbClr val="FF0000"/>
                </a:solidFill>
                <a:latin typeface="Arial"/>
                <a:ea typeface="Times New Roman"/>
              </a:rPr>
              <a:t>=254.81±0.05K</a:t>
            </a:r>
            <a:endParaRPr lang="pl-PL" sz="2400" b="0" strike="noStrike" spc="-1" dirty="0">
              <a:solidFill>
                <a:srgbClr val="000000"/>
              </a:solidFill>
              <a:latin typeface="Calibri"/>
            </a:endParaRPr>
          </a:p>
          <a:p>
            <a:pPr>
              <a:lnSpc>
                <a:spcPct val="116000"/>
              </a:lnSpc>
              <a:tabLst>
                <a:tab pos="0" algn="l"/>
                <a:tab pos="722160" algn="l"/>
                <a:tab pos="1446120" algn="l"/>
                <a:tab pos="2170080" algn="l"/>
                <a:tab pos="2893680" algn="l"/>
                <a:tab pos="3617640" algn="l"/>
                <a:tab pos="4343400" algn="l"/>
                <a:tab pos="5065560" algn="l"/>
                <a:tab pos="5789520" algn="l"/>
                <a:tab pos="6513480" algn="l"/>
                <a:tab pos="7237080" algn="l"/>
                <a:tab pos="7961040" algn="l"/>
                <a:tab pos="8686800" algn="l"/>
                <a:tab pos="9408960" algn="l"/>
                <a:tab pos="9432720" algn="l"/>
                <a:tab pos="9882000" algn="l"/>
                <a:tab pos="10331280" algn="l"/>
                <a:tab pos="10780560" algn="l"/>
                <a:tab pos="10782000" algn="l"/>
              </a:tabLst>
            </a:pPr>
            <a:endParaRPr lang="pl-PL" sz="2400" b="0" strike="noStrike" spc="-1" dirty="0">
              <a:solidFill>
                <a:srgbClr val="000000"/>
              </a:solidFill>
              <a:latin typeface="Calibri"/>
            </a:endParaRPr>
          </a:p>
          <a:p>
            <a:pPr>
              <a:lnSpc>
                <a:spcPct val="116000"/>
              </a:lnSpc>
              <a:tabLst>
                <a:tab pos="0" algn="l"/>
                <a:tab pos="722160" algn="l"/>
                <a:tab pos="1446120" algn="l"/>
                <a:tab pos="2170080" algn="l"/>
                <a:tab pos="2893680" algn="l"/>
                <a:tab pos="3617640" algn="l"/>
                <a:tab pos="4343400" algn="l"/>
                <a:tab pos="5065560" algn="l"/>
                <a:tab pos="5789520" algn="l"/>
                <a:tab pos="6513480" algn="l"/>
                <a:tab pos="7237080" algn="l"/>
                <a:tab pos="7961040" algn="l"/>
                <a:tab pos="8686800" algn="l"/>
                <a:tab pos="9408960" algn="l"/>
                <a:tab pos="9432720" algn="l"/>
                <a:tab pos="9882000" algn="l"/>
                <a:tab pos="10331280" algn="l"/>
                <a:tab pos="10780560" algn="l"/>
                <a:tab pos="10782000" algn="l"/>
              </a:tabLst>
            </a:pPr>
            <a:r>
              <a:rPr lang="en-GB" sz="1800" b="0" strike="noStrike" spc="-1" dirty="0">
                <a:latin typeface="Calibri"/>
              </a:rPr>
              <a:t>	</a:t>
            </a:r>
            <a:endParaRPr lang="pl-PL" sz="1800" b="0" strike="noStrike" spc="-1" dirty="0">
              <a:solidFill>
                <a:srgbClr val="000000"/>
              </a:solidFill>
              <a:latin typeface="Calibri"/>
            </a:endParaRPr>
          </a:p>
          <a:p>
            <a:pPr>
              <a:lnSpc>
                <a:spcPct val="116000"/>
              </a:lnSpc>
              <a:tabLst>
                <a:tab pos="0" algn="l"/>
                <a:tab pos="722160" algn="l"/>
                <a:tab pos="1446120" algn="l"/>
                <a:tab pos="2170080" algn="l"/>
                <a:tab pos="2893680" algn="l"/>
                <a:tab pos="3617640" algn="l"/>
                <a:tab pos="4343400" algn="l"/>
                <a:tab pos="5065560" algn="l"/>
                <a:tab pos="5789520" algn="l"/>
                <a:tab pos="6513480" algn="l"/>
                <a:tab pos="7237080" algn="l"/>
                <a:tab pos="7961040" algn="l"/>
                <a:tab pos="8686800" algn="l"/>
                <a:tab pos="9408960" algn="l"/>
                <a:tab pos="9432720" algn="l"/>
                <a:tab pos="9882000" algn="l"/>
                <a:tab pos="10331280" algn="l"/>
                <a:tab pos="10780560" algn="l"/>
                <a:tab pos="10782000" algn="l"/>
              </a:tabLst>
            </a:pPr>
            <a:r>
              <a:rPr lang="en-GB" sz="1800" b="0" i="1" strike="noStrike" spc="-1" dirty="0">
                <a:solidFill>
                  <a:srgbClr val="FFFF66"/>
                </a:solidFill>
                <a:latin typeface="Calibri"/>
              </a:rPr>
              <a:t>  </a:t>
            </a:r>
            <a:r>
              <a:rPr lang="en-GB" sz="2400" b="0" i="1" strike="noStrike" spc="-1" dirty="0">
                <a:solidFill>
                  <a:srgbClr val="FFFF66"/>
                </a:solidFill>
                <a:latin typeface="Calibri"/>
              </a:rPr>
              <a:t>  </a:t>
            </a:r>
            <a:endParaRPr lang="pl-PL" sz="2400" b="0" strike="noStrike" spc="-1" dirty="0">
              <a:solidFill>
                <a:srgbClr val="000000"/>
              </a:solidFill>
              <a:latin typeface="Calibri"/>
            </a:endParaRPr>
          </a:p>
        </p:txBody>
      </p:sp>
      <mc:AlternateContent xmlns:mc="http://schemas.openxmlformats.org/markup-compatibility/2006" xmlns:a14="http://schemas.microsoft.com/office/drawing/2010/main">
        <mc:Choice Requires="a14">
          <p:sp>
            <p:nvSpPr>
              <p:cNvPr id="219" name="pole tekstowe 218"/>
              <p:cNvSpPr txBox="1"/>
              <p:nvPr/>
            </p:nvSpPr>
            <p:spPr>
              <a:xfrm>
                <a:off x="5436096" y="5013176"/>
                <a:ext cx="1918080" cy="61020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a:rPr>
                          </m:ctrlPr>
                        </m:sSubPr>
                        <m:e>
                          <m:r>
                            <a:rPr>
                              <a:latin typeface="Cambria Math"/>
                            </a:rPr>
                            <m:t>𝑇</m:t>
                          </m:r>
                        </m:e>
                        <m:sub>
                          <m:r>
                            <a:rPr>
                              <a:latin typeface="Cambria Math"/>
                            </a:rPr>
                            <m:t>𝐸</m:t>
                          </m:r>
                        </m:sub>
                      </m:sSub>
                      <m:sSup>
                        <m:sSupPr>
                          <m:ctrlPr>
                            <a:rPr i="1">
                              <a:latin typeface="Cambria Math"/>
                            </a:rPr>
                          </m:ctrlPr>
                        </m:sSupPr>
                        <m:e>
                          <m:r>
                            <a:rPr>
                              <a:latin typeface="Cambria Math"/>
                            </a:rPr>
                            <m:t>=</m:t>
                          </m:r>
                        </m:e>
                        <m:sup>
                          <m:r>
                            <a:rPr>
                              <a:latin typeface="Cambria Math"/>
                            </a:rPr>
                            <m:t>4</m:t>
                          </m:r>
                        </m:sup>
                      </m:sSup>
                      <m:rad>
                        <m:radPr>
                          <m:ctrlPr>
                            <a:rPr i="1">
                              <a:latin typeface="Cambria Math"/>
                            </a:rPr>
                          </m:ctrlPr>
                        </m:radPr>
                        <m:deg/>
                        <m:e>
                          <m:f>
                            <m:fPr>
                              <m:ctrlPr>
                                <a:rPr i="1">
                                  <a:latin typeface="Cambria Math"/>
                                </a:rPr>
                              </m:ctrlPr>
                            </m:fPr>
                            <m:num>
                              <m:d>
                                <m:dPr>
                                  <m:ctrlPr>
                                    <a:rPr i="1">
                                      <a:latin typeface="Cambria Math"/>
                                    </a:rPr>
                                  </m:ctrlPr>
                                </m:dPr>
                                <m:e>
                                  <m:r>
                                    <a:rPr>
                                      <a:latin typeface="Cambria Math"/>
                                    </a:rPr>
                                    <m:t>1−</m:t>
                                  </m:r>
                                  <m:r>
                                    <a:rPr>
                                      <a:latin typeface="Cambria Math"/>
                                    </a:rPr>
                                    <m:t>𝐴</m:t>
                                  </m:r>
                                </m:e>
                              </m:d>
                              <m:r>
                                <a:rPr>
                                  <a:latin typeface="Cambria Math"/>
                                </a:rPr>
                                <m:t>𝑆</m:t>
                              </m:r>
                            </m:num>
                            <m:den>
                              <m:r>
                                <m:rPr>
                                  <m:lit/>
                                  <m:nor/>
                                </m:rPr>
                                <a:rPr/>
                                <m:t>4</m:t>
                              </m:r>
                              <m:r>
                                <m:rPr>
                                  <m:lit/>
                                  <m:nor/>
                                </m:rPr>
                                <a:rPr/>
                                <m:t>σ</m:t>
                              </m:r>
                            </m:den>
                          </m:f>
                        </m:e>
                      </m:rad>
                    </m:oMath>
                  </m:oMathPara>
                </a14:m>
                <a:endParaRPr dirty="0"/>
              </a:p>
            </p:txBody>
          </p:sp>
        </mc:Choice>
        <mc:Fallback xmlns="">
          <p:sp>
            <p:nvSpPr>
              <p:cNvPr id="219" name="pole tekstowe 218"/>
              <p:cNvSpPr txBox="1">
                <a:spLocks noRot="1" noChangeAspect="1" noMove="1" noResize="1" noEditPoints="1" noAdjustHandles="1" noChangeArrowheads="1" noChangeShapeType="1" noTextEdit="1"/>
              </p:cNvSpPr>
              <p:nvPr/>
            </p:nvSpPr>
            <p:spPr>
              <a:xfrm>
                <a:off x="5436096" y="5013176"/>
                <a:ext cx="1918080" cy="610200"/>
              </a:xfrm>
              <a:prstGeom prst="rect">
                <a:avLst/>
              </a:prstGeom>
              <a:blipFill rotWithShape="1">
                <a:blip r:embed="rId3"/>
                <a:stretch>
                  <a:fillRect b="-43000"/>
                </a:stretch>
              </a:blipFill>
            </p:spPr>
            <p:txBody>
              <a:bodyPr/>
              <a:lstStyle/>
              <a:p>
                <a:r>
                  <a:rPr lang="en-US">
                    <a:noFill/>
                  </a:rPr>
                  <a:t> </a:t>
                </a:r>
              </a:p>
            </p:txBody>
          </p:sp>
        </mc:Fallback>
      </mc:AlternateContent>
      <p:sp>
        <p:nvSpPr>
          <p:cNvPr id="220" name="pole tekstowe 219"/>
          <p:cNvSpPr txBox="1"/>
          <p:nvPr/>
        </p:nvSpPr>
        <p:spPr>
          <a:xfrm>
            <a:off x="92520" y="87120"/>
            <a:ext cx="9051120" cy="516960"/>
          </a:xfrm>
          <a:prstGeom prst="rect">
            <a:avLst/>
          </a:prstGeom>
          <a:noFill/>
          <a:ln w="0">
            <a:noFill/>
          </a:ln>
        </p:spPr>
        <p:txBody>
          <a:bodyPr lIns="90000" tIns="45000" rIns="90000" bIns="45000" anchor="t">
            <a:noAutofit/>
          </a:bodyPr>
          <a:lstStyle/>
          <a:p>
            <a:r>
              <a:rPr lang="pl-PL" sz="2800" b="1" strike="noStrike" spc="-1">
                <a:latin typeface="Arial"/>
              </a:rPr>
              <a:t>Stan równowagi: Temperatura Efektywna Ziemi</a:t>
            </a:r>
            <a:endParaRPr lang="pl-PL" sz="2800" b="0" strike="noStrike" spc="-1">
              <a:solidFill>
                <a:srgbClr val="000000"/>
              </a:solidFill>
              <a:latin typeface="Calibri"/>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75" y="1412776"/>
            <a:ext cx="5537071" cy="316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 Box 1"/>
          <p:cNvSpPr/>
          <p:nvPr/>
        </p:nvSpPr>
        <p:spPr>
          <a:xfrm>
            <a:off x="671400" y="573120"/>
            <a:ext cx="7805880" cy="1141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t">
            <a:noAutofit/>
          </a:bodyPr>
          <a:lstStyle/>
          <a:p>
            <a:pPr algn="ctr">
              <a:lnSpc>
                <a:spcPct val="93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200" b="0" strike="noStrike" spc="-1">
                <a:solidFill>
                  <a:srgbClr val="000000"/>
                </a:solidFill>
                <a:latin typeface="Arial"/>
                <a:ea typeface="Microsoft YaHei"/>
              </a:rPr>
              <a:t>Albedo powierzchni Ziemi</a:t>
            </a:r>
            <a:endParaRPr lang="pl-PL" sz="3200" b="0" strike="noStrike" spc="-1">
              <a:solidFill>
                <a:srgbClr val="FFFFFF"/>
              </a:solidFill>
              <a:latin typeface="Calibri"/>
            </a:endParaRPr>
          </a:p>
        </p:txBody>
      </p:sp>
      <p:pic>
        <p:nvPicPr>
          <p:cNvPr id="222" name="Picture 2"/>
          <p:cNvPicPr/>
          <p:nvPr/>
        </p:nvPicPr>
        <p:blipFill>
          <a:blip r:embed="rId3"/>
          <a:stretch/>
        </p:blipFill>
        <p:spPr>
          <a:xfrm>
            <a:off x="0" y="1550880"/>
            <a:ext cx="9148680" cy="4929120"/>
          </a:xfrm>
          <a:prstGeom prst="rect">
            <a:avLst/>
          </a:prstGeom>
          <a:ln w="0">
            <a:noFill/>
          </a:ln>
        </p:spPr>
      </p:pic>
      <p:pic>
        <p:nvPicPr>
          <p:cNvPr id="223" name="Picture 2_0"/>
          <p:cNvPicPr/>
          <p:nvPr/>
        </p:nvPicPr>
        <p:blipFill>
          <a:blip r:embed="rId3"/>
          <a:stretch/>
        </p:blipFill>
        <p:spPr>
          <a:xfrm>
            <a:off x="360" y="1550880"/>
            <a:ext cx="9148680" cy="4929120"/>
          </a:xfrm>
          <a:prstGeom prst="rect">
            <a:avLst/>
          </a:prstGeom>
          <a:ln w="0">
            <a:noFill/>
          </a:ln>
        </p:spPr>
      </p:pic>
      <p:sp>
        <p:nvSpPr>
          <p:cNvPr id="224" name="pole tekstowe 223"/>
          <p:cNvSpPr txBox="1"/>
          <p:nvPr/>
        </p:nvSpPr>
        <p:spPr>
          <a:xfrm>
            <a:off x="432000" y="3960000"/>
            <a:ext cx="2304000" cy="364680"/>
          </a:xfrm>
          <a:prstGeom prst="rect">
            <a:avLst/>
          </a:prstGeom>
          <a:noFill/>
          <a:ln w="0">
            <a:noFill/>
          </a:ln>
        </p:spPr>
        <p:txBody>
          <a:bodyPr lIns="90000" tIns="45000" rIns="90000" bIns="45000" anchor="t">
            <a:noAutofit/>
          </a:bodyPr>
          <a:lstStyle/>
          <a:p>
            <a:r>
              <a:rPr lang="pl-PL" sz="1800" b="0" strike="noStrike" spc="-1">
                <a:solidFill>
                  <a:srgbClr val="FFFFFF"/>
                </a:solidFill>
                <a:latin typeface="Calibri"/>
              </a:rPr>
              <a:t>0,05 - 0,07</a:t>
            </a:r>
            <a:endParaRPr lang="pl-PL" sz="1800" b="0" strike="noStrike" spc="-1">
              <a:solidFill>
                <a:srgbClr val="000000"/>
              </a:solidFill>
              <a:latin typeface="Calibri"/>
            </a:endParaRPr>
          </a:p>
        </p:txBody>
      </p:sp>
      <p:sp>
        <p:nvSpPr>
          <p:cNvPr id="225" name="pole tekstowe 224"/>
          <p:cNvSpPr txBox="1"/>
          <p:nvPr/>
        </p:nvSpPr>
        <p:spPr>
          <a:xfrm>
            <a:off x="4248000" y="2736000"/>
            <a:ext cx="3456000" cy="364680"/>
          </a:xfrm>
          <a:prstGeom prst="rect">
            <a:avLst/>
          </a:prstGeom>
          <a:noFill/>
          <a:ln w="0">
            <a:noFill/>
          </a:ln>
        </p:spPr>
        <p:txBody>
          <a:bodyPr lIns="90000" tIns="45000" rIns="90000" bIns="45000" anchor="t">
            <a:noAutofit/>
          </a:bodyPr>
          <a:lstStyle/>
          <a:p>
            <a:r>
              <a:rPr lang="pl-PL" sz="1800" b="0" strike="noStrike" spc="-1">
                <a:solidFill>
                  <a:srgbClr val="000000"/>
                </a:solidFill>
                <a:latin typeface="Calibri"/>
              </a:rPr>
              <a:t>0,5-0,8</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ext Box 1"/>
          <p:cNvSpPr/>
          <p:nvPr/>
        </p:nvSpPr>
        <p:spPr>
          <a:xfrm>
            <a:off x="671400" y="573120"/>
            <a:ext cx="7805880" cy="1141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t">
            <a:noAutofit/>
          </a:bodyPr>
          <a:lstStyle/>
          <a:p>
            <a:pPr algn="ctr">
              <a:lnSpc>
                <a:spcPct val="93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3200" b="0" strike="noStrike" spc="-1">
                <a:solidFill>
                  <a:srgbClr val="000000"/>
                </a:solidFill>
                <a:latin typeface="Arial"/>
                <a:ea typeface="Microsoft YaHei"/>
              </a:rPr>
              <a:t>Albedo powierzchni Ziemi</a:t>
            </a:r>
            <a:endParaRPr lang="pl-PL" sz="3200" b="0" strike="noStrike" spc="-1">
              <a:solidFill>
                <a:srgbClr val="FFFFFF"/>
              </a:solidFill>
              <a:latin typeface="Calibri"/>
            </a:endParaRPr>
          </a:p>
        </p:txBody>
      </p:sp>
      <p:pic>
        <p:nvPicPr>
          <p:cNvPr id="227" name="Picture 2"/>
          <p:cNvPicPr/>
          <p:nvPr/>
        </p:nvPicPr>
        <p:blipFill>
          <a:blip r:embed="rId3"/>
          <a:stretch/>
        </p:blipFill>
        <p:spPr>
          <a:xfrm>
            <a:off x="500040" y="1401840"/>
            <a:ext cx="8072640" cy="5379840"/>
          </a:xfrm>
          <a:prstGeom prst="rect">
            <a:avLst/>
          </a:prstGeom>
          <a:ln w="0">
            <a:noFill/>
          </a:ln>
        </p:spPr>
      </p:pic>
      <p:grpSp>
        <p:nvGrpSpPr>
          <p:cNvPr id="228" name="Group 3"/>
          <p:cNvGrpSpPr/>
          <p:nvPr/>
        </p:nvGrpSpPr>
        <p:grpSpPr>
          <a:xfrm>
            <a:off x="2928960" y="1522440"/>
            <a:ext cx="3476520" cy="2761920"/>
            <a:chOff x="2928960" y="1522440"/>
            <a:chExt cx="3476520" cy="2761920"/>
          </a:xfrm>
        </p:grpSpPr>
        <p:sp>
          <p:nvSpPr>
            <p:cNvPr id="229" name="Text Box 4"/>
            <p:cNvSpPr/>
            <p:nvPr/>
          </p:nvSpPr>
          <p:spPr>
            <a:xfrm>
              <a:off x="2928960" y="1522440"/>
              <a:ext cx="2090880" cy="7894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2560" rIns="90000" bIns="45000" anchor="t">
              <a:noAutofit/>
            </a:bodyPr>
            <a:lstStyle/>
            <a:p>
              <a:pPr>
                <a:lnSpc>
                  <a:spcPct val="99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6000" b="1" strike="noStrike" spc="-1">
                  <a:solidFill>
                    <a:srgbClr val="FFFFFF"/>
                  </a:solidFill>
                  <a:latin typeface="Century Gothic"/>
                </a:rPr>
                <a:t>0,25</a:t>
              </a:r>
              <a:endParaRPr lang="pl-PL" sz="6000" b="0" strike="noStrike" spc="-1">
                <a:solidFill>
                  <a:srgbClr val="FFFFFF"/>
                </a:solidFill>
                <a:latin typeface="Calibri"/>
              </a:endParaRPr>
            </a:p>
          </p:txBody>
        </p:sp>
        <p:sp>
          <p:nvSpPr>
            <p:cNvPr id="230" name="Text Box 5"/>
            <p:cNvSpPr/>
            <p:nvPr/>
          </p:nvSpPr>
          <p:spPr>
            <a:xfrm>
              <a:off x="4314960" y="3495240"/>
              <a:ext cx="2090520" cy="7891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52560" rIns="90000" bIns="45000" anchor="t">
              <a:noAutofit/>
            </a:bodyPr>
            <a:lstStyle/>
            <a:p>
              <a:pPr>
                <a:lnSpc>
                  <a:spcPct val="99000"/>
                </a:lnSpc>
                <a:tabLst>
                  <a:tab pos="0" algn="l"/>
                  <a:tab pos="448920" algn="l"/>
                  <a:tab pos="898200" algn="l"/>
                  <a:tab pos="1347480" algn="l"/>
                  <a:tab pos="1796760" algn="l"/>
                  <a:tab pos="2246040" algn="l"/>
                  <a:tab pos="2695320" algn="l"/>
                  <a:tab pos="3144600" algn="l"/>
                  <a:tab pos="3593880" algn="l"/>
                  <a:tab pos="4043160" algn="l"/>
                  <a:tab pos="4492440" algn="l"/>
                  <a:tab pos="4941720" algn="l"/>
                  <a:tab pos="5391000" algn="l"/>
                  <a:tab pos="5840280" algn="l"/>
                  <a:tab pos="6289560" algn="l"/>
                  <a:tab pos="6738840" algn="l"/>
                  <a:tab pos="7188120" algn="l"/>
                  <a:tab pos="7637400" algn="l"/>
                  <a:tab pos="8086680" algn="l"/>
                  <a:tab pos="8535960" algn="l"/>
                  <a:tab pos="8985240" algn="l"/>
                </a:tabLst>
              </a:pPr>
              <a:r>
                <a:rPr lang="pl-PL" sz="6000" b="1" strike="noStrike" spc="-1">
                  <a:solidFill>
                    <a:srgbClr val="000000"/>
                  </a:solidFill>
                  <a:latin typeface="Century Gothic"/>
                </a:rPr>
                <a:t>0,55</a:t>
              </a:r>
              <a:endParaRPr lang="pl-PL" sz="6000" b="0" strike="noStrike" spc="-1">
                <a:solidFill>
                  <a:srgbClr val="FFFFFF"/>
                </a:solidFill>
                <a:latin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additive="repl">
                                        <p:cTn id="7"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5261</TotalTime>
  <Words>1742</Words>
  <Application>Microsoft Office PowerPoint</Application>
  <PresentationFormat>Pokaz na ekranie (4:3)</PresentationFormat>
  <Paragraphs>232</Paragraphs>
  <Slides>37</Slides>
  <Notes>11</Notes>
  <HiddenSlides>0</HiddenSlides>
  <MMClips>0</MMClips>
  <ScaleCrop>false</ScaleCrop>
  <HeadingPairs>
    <vt:vector size="4" baseType="variant">
      <vt:variant>
        <vt:lpstr>Motyw</vt:lpstr>
      </vt:variant>
      <vt:variant>
        <vt:i4>3</vt:i4>
      </vt:variant>
      <vt:variant>
        <vt:lpstr>Tytuły slajdów</vt:lpstr>
      </vt:variant>
      <vt:variant>
        <vt:i4>37</vt:i4>
      </vt:variant>
    </vt:vector>
  </HeadingPairs>
  <TitlesOfParts>
    <vt:vector size="40" baseType="lpstr">
      <vt:lpstr>Office Theme</vt:lpstr>
      <vt:lpstr>Office Theme</vt:lpstr>
      <vt:lpstr>Office Theme</vt:lpstr>
      <vt:lpstr>Prezentacja programu PowerPoint</vt:lpstr>
      <vt:lpstr>Prezentacja programu PowerPoint</vt:lpstr>
      <vt:lpstr>Pierwsza zasada termodynamiki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Chwilowy budżet energetyczny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IPCC 2021</vt:lpstr>
      <vt:lpstr>Prezentacja programu PowerPoint</vt:lpstr>
      <vt:lpstr>Prezentacja programu PowerPoint</vt:lpstr>
      <vt:lpstr>Budżet radiacyjny nad Polską</vt:lpstr>
      <vt:lpstr>Zmiany czasowe budżetu na górnej granicy atmosfery (Polska)</vt:lpstr>
      <vt:lpstr>Zmiany czasowe budżetu na powierzchni ziemi (Polska)</vt:lpstr>
      <vt:lpstr>Zmiany czasowe budżetu (Polska)</vt:lpstr>
      <vt:lpstr>Zmiany czasowe wymuszania radiacyjnego aerozolu (Polska)</vt:lpstr>
      <vt:lpstr>Zmiany czasowe wymuszania radiacyjnego chmur (Polska)</vt:lpstr>
      <vt:lpstr>Prezentacja programu PowerPoint</vt:lpstr>
      <vt:lpstr>Trendy parametrów atmosferycznych nad Polską (1980-2021)</vt:lpstr>
      <vt:lpstr>Air temperature change between 1980 and 2021 obtained from observation and from simple model applied to change of SW surface flux.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Fizyka Procesów Klimatycznych Wykład 1</dc:title>
  <dc:creator>kmark</dc:creator>
  <cp:lastModifiedBy>win10Solar</cp:lastModifiedBy>
  <cp:revision>374</cp:revision>
  <cp:lastPrinted>2014-03-10T11:10:14Z</cp:lastPrinted>
  <dcterms:created xsi:type="dcterms:W3CDTF">2014-02-15T22:43:56Z</dcterms:created>
  <dcterms:modified xsi:type="dcterms:W3CDTF">2023-03-28T19:20:41Z</dcterms:modified>
  <dc:language>pl-PL</dc:language>
</cp:coreProperties>
</file>