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  <p:sldId id="293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58" r:id="rId13"/>
    <p:sldId id="259" r:id="rId14"/>
    <p:sldId id="260" r:id="rId15"/>
    <p:sldId id="279" r:id="rId16"/>
    <p:sldId id="280" r:id="rId17"/>
    <p:sldId id="281" r:id="rId18"/>
    <p:sldId id="282" r:id="rId19"/>
    <p:sldId id="262" r:id="rId20"/>
    <p:sldId id="263" r:id="rId21"/>
    <p:sldId id="264" r:id="rId22"/>
    <p:sldId id="265" r:id="rId23"/>
    <p:sldId id="266" r:id="rId24"/>
    <p:sldId id="267" r:id="rId25"/>
    <p:sldId id="268" r:id="rId26"/>
    <p:sldId id="294" r:id="rId27"/>
    <p:sldId id="295" r:id="rId28"/>
    <p:sldId id="296" r:id="rId29"/>
    <p:sldId id="297" r:id="rId30"/>
    <p:sldId id="298" r:id="rId31"/>
    <p:sldId id="299" r:id="rId32"/>
    <p:sldId id="300" r:id="rId33"/>
    <p:sldId id="301" r:id="rId34"/>
    <p:sldId id="302" r:id="rId35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4" Type="http://schemas.openxmlformats.org/officeDocument/2006/relationships/image" Target="../media/image40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7" Type="http://schemas.openxmlformats.org/officeDocument/2006/relationships/image" Target="../media/image49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6" Type="http://schemas.openxmlformats.org/officeDocument/2006/relationships/image" Target="../media/image48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5" Type="http://schemas.openxmlformats.org/officeDocument/2006/relationships/image" Target="../media/image57.wmf"/><Relationship Id="rId4" Type="http://schemas.openxmlformats.org/officeDocument/2006/relationships/image" Target="../media/image56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6" Type="http://schemas.openxmlformats.org/officeDocument/2006/relationships/image" Target="../media/image63.wmf"/><Relationship Id="rId5" Type="http://schemas.openxmlformats.org/officeDocument/2006/relationships/image" Target="../media/image62.wmf"/><Relationship Id="rId4" Type="http://schemas.openxmlformats.org/officeDocument/2006/relationships/image" Target="../media/image61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5" Type="http://schemas.openxmlformats.org/officeDocument/2006/relationships/image" Target="../media/image67.wmf"/><Relationship Id="rId4" Type="http://schemas.openxmlformats.org/officeDocument/2006/relationships/image" Target="../media/image66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2.wmf"/><Relationship Id="rId1" Type="http://schemas.openxmlformats.org/officeDocument/2006/relationships/image" Target="../media/image7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2B43B-514F-4450-BB28-C00AFEDBCA9C}" type="datetimeFigureOut">
              <a:rPr lang="en-US"/>
              <a:pPr>
                <a:defRPr/>
              </a:pPr>
              <a:t>7/4/2017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CD4FC-20E5-4D36-B2AF-974308A2FE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E6DAD-A1D3-47BE-8CFA-CD2153EF5B5D}" type="datetimeFigureOut">
              <a:rPr lang="en-US"/>
              <a:pPr>
                <a:defRPr/>
              </a:pPr>
              <a:t>7/4/2017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75919-3513-493E-A460-AF1222C9D2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81CC1-DEF5-41EF-8611-E44DF939E0FE}" type="datetimeFigureOut">
              <a:rPr lang="en-US"/>
              <a:pPr>
                <a:defRPr/>
              </a:pPr>
              <a:t>7/4/2017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C9CAE-5E5A-4D24-8A2B-10253CA842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429D4B-3D16-4400-8951-C7175351FE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12EC0-C35B-4162-9040-8076725311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8FD3F-65E3-454E-B043-E9490288CB0D}" type="datetimeFigureOut">
              <a:rPr lang="en-US"/>
              <a:pPr>
                <a:defRPr/>
              </a:pPr>
              <a:t>7/4/2017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E8BD9-CC74-4412-A581-410668B682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32453-0DCD-4FBE-85A7-1403DEC5BA8A}" type="datetimeFigureOut">
              <a:rPr lang="en-US"/>
              <a:pPr>
                <a:defRPr/>
              </a:pPr>
              <a:t>7/4/2017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AF4D5-8B99-4F4F-84A7-A65DBEA362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DF5BF-77A7-4F7C-B63B-63C6E5763378}" type="datetimeFigureOut">
              <a:rPr lang="en-US"/>
              <a:pPr>
                <a:defRPr/>
              </a:pPr>
              <a:t>7/4/2017</a:t>
            </a:fld>
            <a:endParaRPr lang="en-US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7E600-7887-4704-8C2F-ABC2B59846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875EC-E70B-421E-803B-538262102A1A}" type="datetimeFigureOut">
              <a:rPr lang="en-US"/>
              <a:pPr>
                <a:defRPr/>
              </a:pPr>
              <a:t>7/4/2017</a:t>
            </a:fld>
            <a:endParaRPr lang="en-US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A2454-02B8-41B2-B6CA-49B73AAFC0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B5294-EFB7-4F44-90B4-246E1540D41C}" type="datetimeFigureOut">
              <a:rPr lang="en-US"/>
              <a:pPr>
                <a:defRPr/>
              </a:pPr>
              <a:t>7/4/2017</a:t>
            </a:fld>
            <a:endParaRPr lang="en-US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D0042-F1E8-4543-AA8A-A4247E88AF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D4539-17ED-4FCA-8640-E1EBFA868A20}" type="datetimeFigureOut">
              <a:rPr lang="en-US"/>
              <a:pPr>
                <a:defRPr/>
              </a:pPr>
              <a:t>7/4/2017</a:t>
            </a:fld>
            <a:endParaRPr lang="en-US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9F87D-6368-44A2-9686-2E5B70B274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F01FC-6EAB-49D8-ADCD-DF709C81B5A8}" type="datetimeFigureOut">
              <a:rPr lang="en-US"/>
              <a:pPr>
                <a:defRPr/>
              </a:pPr>
              <a:t>7/4/2017</a:t>
            </a:fld>
            <a:endParaRPr lang="en-US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56FB5-6131-4643-B6DA-0D391933A4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32278-26EB-490B-AC9D-21D91CC50A08}" type="datetimeFigureOut">
              <a:rPr lang="en-US"/>
              <a:pPr>
                <a:defRPr/>
              </a:pPr>
              <a:t>7/4/2017</a:t>
            </a:fld>
            <a:endParaRPr lang="en-US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D82CD-267F-48D0-AD69-12598569CF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  <a:endParaRPr lang="en-US" smtClean="0"/>
          </a:p>
        </p:txBody>
      </p:sp>
      <p:sp>
        <p:nvSpPr>
          <p:cNvPr id="25603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3E86539-FC54-404C-AA1D-81BE8D6A461B}" type="datetimeFigureOut">
              <a:rPr lang="en-US"/>
              <a:pPr>
                <a:defRPr/>
              </a:pPr>
              <a:t>7/4/2017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517F11A-1ACC-4207-89F4-A87F3254D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1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30.bin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32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36.bin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38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42.bin"/><Relationship Id="rId5" Type="http://schemas.openxmlformats.org/officeDocument/2006/relationships/oleObject" Target="../embeddings/oleObject41.bin"/><Relationship Id="rId4" Type="http://schemas.openxmlformats.org/officeDocument/2006/relationships/oleObject" Target="../embeddings/oleObject40.bin"/><Relationship Id="rId9" Type="http://schemas.openxmlformats.org/officeDocument/2006/relationships/oleObject" Target="../embeddings/oleObject45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9.vml"/><Relationship Id="rId5" Type="http://schemas.openxmlformats.org/officeDocument/2006/relationships/oleObject" Target="../embeddings/oleObject48.bin"/><Relationship Id="rId4" Type="http://schemas.openxmlformats.org/officeDocument/2006/relationships/oleObject" Target="../embeddings/oleObject47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52.bin"/><Relationship Id="rId5" Type="http://schemas.openxmlformats.org/officeDocument/2006/relationships/oleObject" Target="../embeddings/oleObject51.bin"/><Relationship Id="rId4" Type="http://schemas.openxmlformats.org/officeDocument/2006/relationships/oleObject" Target="../embeddings/oleObject50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9.bin"/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57.bin"/><Relationship Id="rId5" Type="http://schemas.openxmlformats.org/officeDocument/2006/relationships/oleObject" Target="../embeddings/oleObject56.bin"/><Relationship Id="rId4" Type="http://schemas.openxmlformats.org/officeDocument/2006/relationships/oleObject" Target="../embeddings/oleObject55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5.bin"/><Relationship Id="rId3" Type="http://schemas.openxmlformats.org/officeDocument/2006/relationships/oleObject" Target="../embeddings/oleObject60.bin"/><Relationship Id="rId7" Type="http://schemas.openxmlformats.org/officeDocument/2006/relationships/oleObject" Target="../embeddings/oleObject6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63.bin"/><Relationship Id="rId5" Type="http://schemas.openxmlformats.org/officeDocument/2006/relationships/oleObject" Target="../embeddings/oleObject62.bin"/><Relationship Id="rId4" Type="http://schemas.openxmlformats.org/officeDocument/2006/relationships/oleObject" Target="../embeddings/oleObject61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5" Type="http://schemas.openxmlformats.org/officeDocument/2006/relationships/oleObject" Target="../embeddings/oleObject68.bin"/><Relationship Id="rId4" Type="http://schemas.openxmlformats.org/officeDocument/2006/relationships/oleObject" Target="../embeddings/oleObject67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4.vml"/><Relationship Id="rId4" Type="http://schemas.openxmlformats.org/officeDocument/2006/relationships/oleObject" Target="../embeddings/oleObject70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ytuł 1"/>
          <p:cNvSpPr>
            <a:spLocks noGrp="1"/>
          </p:cNvSpPr>
          <p:nvPr>
            <p:ph type="ctrTitle"/>
          </p:nvPr>
        </p:nvSpPr>
        <p:spPr>
          <a:xfrm>
            <a:off x="614363" y="1473200"/>
            <a:ext cx="7772400" cy="1470025"/>
          </a:xfrm>
        </p:spPr>
        <p:txBody>
          <a:bodyPr/>
          <a:lstStyle/>
          <a:p>
            <a:r>
              <a:rPr lang="pl-PL" smtClean="0"/>
              <a:t>Zagadnienie odwrotne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03350" y="3573463"/>
            <a:ext cx="6400800" cy="2232025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l-PL" dirty="0" smtClean="0"/>
              <a:t>Krzysztof Markowicz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l-PL" dirty="0" smtClean="0"/>
              <a:t>Instytut Geofizyki, Wydział Fizyki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l-PL" dirty="0" smtClean="0"/>
              <a:t>Uniwersytet Warszawski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l-PL" dirty="0" smtClean="0"/>
              <a:t>kmark@igf.fuw.edu.pl</a:t>
            </a:r>
            <a:endParaRPr lang="pl-PL" dirty="0"/>
          </a:p>
        </p:txBody>
      </p:sp>
      <p:sp>
        <p:nvSpPr>
          <p:cNvPr id="28676" name="pole tekstowe 3"/>
          <p:cNvSpPr txBox="1">
            <a:spLocks noChangeArrowheads="1"/>
          </p:cNvSpPr>
          <p:nvPr/>
        </p:nvSpPr>
        <p:spPr bwMode="auto">
          <a:xfrm>
            <a:off x="611188" y="6308725"/>
            <a:ext cx="82089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>
                <a:latin typeface="Calibri" pitchFamily="34" charset="0"/>
              </a:rPr>
              <a:t>Szkoła letnia sieci badawczej Poland-AOD, Warszawa 5-8 lipca 2017r. </a:t>
            </a:r>
          </a:p>
        </p:txBody>
      </p:sp>
      <p:pic>
        <p:nvPicPr>
          <p:cNvPr id="28677" name="Obraz 14" descr="PAODnew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3" y="115888"/>
            <a:ext cx="1727200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8" name="il_fi" descr="28%20U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7988" y="130175"/>
            <a:ext cx="1058862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D68F59-1B3A-4F66-95EE-66CD1A4CE652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88913"/>
            <a:ext cx="8229600" cy="6551612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pl-PL" sz="2400" smtClean="0">
                <a:solidFill>
                  <a:schemeClr val="folHlink"/>
                </a:solidFill>
              </a:rPr>
              <a:t>	</a:t>
            </a:r>
            <a:r>
              <a:rPr lang="pl-PL" smtClean="0">
                <a:solidFill>
                  <a:schemeClr val="folHlink"/>
                </a:solidFill>
              </a:rPr>
              <a:t>Przykład – czułość na błędy pomiarowe</a:t>
            </a:r>
          </a:p>
          <a:p>
            <a:pPr>
              <a:lnSpc>
                <a:spcPct val="80000"/>
              </a:lnSpc>
            </a:pPr>
            <a:r>
              <a:rPr lang="pl-PL" sz="2400" smtClean="0"/>
              <a:t>Rozważmy przypadek, gdy mamy tylko dwie obserwowane wartości promieniowanie I</a:t>
            </a:r>
            <a:r>
              <a:rPr lang="pl-PL" sz="2400" baseline="-25000" smtClean="0"/>
              <a:t>1</a:t>
            </a:r>
            <a:r>
              <a:rPr lang="pl-PL" sz="2400" smtClean="0"/>
              <a:t> oraz I</a:t>
            </a:r>
            <a:r>
              <a:rPr lang="pl-PL" sz="2400" baseline="-25000" smtClean="0"/>
              <a:t>2</a:t>
            </a:r>
            <a:r>
              <a:rPr lang="pl-PL" sz="2400" smtClean="0"/>
              <a:t>. Dyskretyzując równanie Fredholma mamy:</a:t>
            </a:r>
          </a:p>
          <a:p>
            <a:pPr>
              <a:lnSpc>
                <a:spcPct val="80000"/>
              </a:lnSpc>
            </a:pPr>
            <a:endParaRPr lang="pl-PL" sz="2400" smtClean="0"/>
          </a:p>
          <a:p>
            <a:pPr>
              <a:lnSpc>
                <a:spcPct val="80000"/>
              </a:lnSpc>
            </a:pPr>
            <a:endParaRPr lang="pl-PL" sz="2400" smtClean="0"/>
          </a:p>
          <a:p>
            <a:pPr>
              <a:lnSpc>
                <a:spcPct val="80000"/>
              </a:lnSpc>
            </a:pPr>
            <a:r>
              <a:rPr lang="pl-PL" sz="2400" smtClean="0"/>
              <a:t>Załóżmy, że wagi </a:t>
            </a:r>
            <a:r>
              <a:rPr lang="pl-PL" sz="2400" smtClean="0">
                <a:solidFill>
                  <a:schemeClr val="folHlink"/>
                </a:solidFill>
              </a:rPr>
              <a:t>W</a:t>
            </a:r>
            <a:r>
              <a:rPr lang="pl-PL" sz="2400" smtClean="0"/>
              <a:t> mają następujące wartości:</a:t>
            </a:r>
          </a:p>
          <a:p>
            <a:pPr>
              <a:lnSpc>
                <a:spcPct val="80000"/>
              </a:lnSpc>
            </a:pPr>
            <a:r>
              <a:rPr lang="pl-PL" sz="2400" smtClean="0"/>
              <a:t>W</a:t>
            </a:r>
            <a:r>
              <a:rPr lang="pl-PL" sz="2400" baseline="-25000" smtClean="0"/>
              <a:t>1,1</a:t>
            </a:r>
            <a:r>
              <a:rPr lang="pl-PL" sz="2400" smtClean="0"/>
              <a:t>=W</a:t>
            </a:r>
            <a:r>
              <a:rPr lang="pl-PL" sz="2400" baseline="-25000" smtClean="0"/>
              <a:t>1,2</a:t>
            </a:r>
            <a:r>
              <a:rPr lang="pl-PL" sz="2400" smtClean="0"/>
              <a:t> =1</a:t>
            </a:r>
          </a:p>
          <a:p>
            <a:pPr>
              <a:lnSpc>
                <a:spcPct val="80000"/>
              </a:lnSpc>
            </a:pPr>
            <a:r>
              <a:rPr lang="pl-PL" sz="2400" smtClean="0"/>
              <a:t>W</a:t>
            </a:r>
            <a:r>
              <a:rPr lang="pl-PL" sz="2400" baseline="-25000" smtClean="0"/>
              <a:t>2,1</a:t>
            </a:r>
            <a:r>
              <a:rPr lang="pl-PL" sz="2400" smtClean="0"/>
              <a:t>=2</a:t>
            </a:r>
          </a:p>
          <a:p>
            <a:pPr>
              <a:lnSpc>
                <a:spcPct val="80000"/>
              </a:lnSpc>
            </a:pPr>
            <a:r>
              <a:rPr lang="pl-PL" sz="2400" smtClean="0"/>
              <a:t>W</a:t>
            </a:r>
            <a:r>
              <a:rPr lang="pl-PL" sz="2400" baseline="-25000" smtClean="0"/>
              <a:t>2,2</a:t>
            </a:r>
            <a:r>
              <a:rPr lang="pl-PL" sz="2400" smtClean="0"/>
              <a:t> =2.000001</a:t>
            </a:r>
          </a:p>
          <a:p>
            <a:pPr>
              <a:lnSpc>
                <a:spcPct val="80000"/>
              </a:lnSpc>
            </a:pPr>
            <a:r>
              <a:rPr lang="pl-PL" sz="2400" smtClean="0"/>
              <a:t>Zaś wartości promieniowania wynoszą: </a:t>
            </a:r>
          </a:p>
          <a:p>
            <a:pPr>
              <a:lnSpc>
                <a:spcPct val="80000"/>
              </a:lnSpc>
            </a:pPr>
            <a:r>
              <a:rPr lang="pl-PL" sz="2400" smtClean="0"/>
              <a:t>I</a:t>
            </a:r>
            <a:r>
              <a:rPr lang="pl-PL" sz="2400" baseline="-25000" smtClean="0"/>
              <a:t>1</a:t>
            </a:r>
            <a:r>
              <a:rPr lang="pl-PL" sz="2400" smtClean="0"/>
              <a:t> =2</a:t>
            </a:r>
          </a:p>
          <a:p>
            <a:pPr>
              <a:lnSpc>
                <a:spcPct val="80000"/>
              </a:lnSpc>
            </a:pPr>
            <a:r>
              <a:rPr lang="pl-PL" sz="2400" smtClean="0"/>
              <a:t>I</a:t>
            </a:r>
            <a:r>
              <a:rPr lang="pl-PL" sz="2400" baseline="-25000" smtClean="0"/>
              <a:t>2</a:t>
            </a:r>
            <a:r>
              <a:rPr lang="pl-PL" sz="2400" smtClean="0"/>
              <a:t> =4.000001.</a:t>
            </a:r>
          </a:p>
          <a:p>
            <a:pPr>
              <a:lnSpc>
                <a:spcPct val="80000"/>
              </a:lnSpc>
            </a:pPr>
            <a:r>
              <a:rPr lang="pl-PL" sz="2400" smtClean="0"/>
              <a:t>Wówczas uzyskujemy poszukiwane wielkości: </a:t>
            </a:r>
            <a:r>
              <a:rPr lang="pl-PL" sz="2400" smtClean="0">
                <a:solidFill>
                  <a:schemeClr val="folHlink"/>
                </a:solidFill>
              </a:rPr>
              <a:t>B</a:t>
            </a:r>
            <a:r>
              <a:rPr lang="pl-PL" sz="2400" baseline="-25000" smtClean="0">
                <a:solidFill>
                  <a:schemeClr val="folHlink"/>
                </a:solidFill>
              </a:rPr>
              <a:t>1</a:t>
            </a:r>
            <a:r>
              <a:rPr lang="pl-PL" sz="2400" smtClean="0">
                <a:solidFill>
                  <a:schemeClr val="folHlink"/>
                </a:solidFill>
              </a:rPr>
              <a:t>=1, B</a:t>
            </a:r>
            <a:r>
              <a:rPr lang="pl-PL" sz="2400" baseline="-25000" smtClean="0">
                <a:solidFill>
                  <a:schemeClr val="folHlink"/>
                </a:solidFill>
              </a:rPr>
              <a:t>2</a:t>
            </a:r>
            <a:r>
              <a:rPr lang="pl-PL" sz="2400" smtClean="0">
                <a:solidFill>
                  <a:schemeClr val="folHlink"/>
                </a:solidFill>
              </a:rPr>
              <a:t> =1</a:t>
            </a:r>
          </a:p>
          <a:p>
            <a:pPr>
              <a:lnSpc>
                <a:spcPct val="80000"/>
              </a:lnSpc>
            </a:pPr>
            <a:r>
              <a:rPr lang="pl-PL" sz="2400" smtClean="0"/>
              <a:t>Następnie niech wartości I</a:t>
            </a:r>
            <a:r>
              <a:rPr lang="pl-PL" sz="2400" baseline="-25000" smtClean="0"/>
              <a:t>2</a:t>
            </a:r>
            <a:r>
              <a:rPr lang="pl-PL" sz="2400" smtClean="0"/>
              <a:t> będzie nieco inna ze względu na niepewności pomiarowe i wynosi I</a:t>
            </a:r>
            <a:r>
              <a:rPr lang="pl-PL" sz="2400" baseline="-25000" smtClean="0"/>
              <a:t>2</a:t>
            </a:r>
            <a:r>
              <a:rPr lang="pl-PL" sz="2400" smtClean="0"/>
              <a:t> =4.</a:t>
            </a:r>
          </a:p>
          <a:p>
            <a:pPr>
              <a:lnSpc>
                <a:spcPct val="80000"/>
              </a:lnSpc>
            </a:pPr>
            <a:r>
              <a:rPr lang="pl-PL" sz="2400" smtClean="0"/>
              <a:t>Uzyskujemy wówczas: </a:t>
            </a:r>
            <a:r>
              <a:rPr lang="pl-PL" sz="2400" smtClean="0">
                <a:solidFill>
                  <a:schemeClr val="folHlink"/>
                </a:solidFill>
              </a:rPr>
              <a:t>B</a:t>
            </a:r>
            <a:r>
              <a:rPr lang="pl-PL" sz="2400" baseline="-25000" smtClean="0">
                <a:solidFill>
                  <a:schemeClr val="folHlink"/>
                </a:solidFill>
              </a:rPr>
              <a:t>1</a:t>
            </a:r>
            <a:r>
              <a:rPr lang="pl-PL" sz="2400" smtClean="0">
                <a:solidFill>
                  <a:schemeClr val="folHlink"/>
                </a:solidFill>
              </a:rPr>
              <a:t>=2, B</a:t>
            </a:r>
            <a:r>
              <a:rPr lang="pl-PL" sz="2400" baseline="-25000" smtClean="0">
                <a:solidFill>
                  <a:schemeClr val="folHlink"/>
                </a:solidFill>
              </a:rPr>
              <a:t>2</a:t>
            </a:r>
            <a:r>
              <a:rPr lang="pl-PL" sz="2400" smtClean="0">
                <a:solidFill>
                  <a:schemeClr val="folHlink"/>
                </a:solidFill>
              </a:rPr>
              <a:t>=0</a:t>
            </a:r>
            <a:r>
              <a:rPr lang="pl-PL" sz="2400" smtClean="0"/>
              <a:t>. </a:t>
            </a:r>
          </a:p>
        </p:txBody>
      </p:sp>
      <p:sp>
        <p:nvSpPr>
          <p:cNvPr id="6150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615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graphicFrame>
        <p:nvGraphicFramePr>
          <p:cNvPr id="6146" name="Object 6"/>
          <p:cNvGraphicFramePr>
            <a:graphicFrameLocks noChangeAspect="1"/>
          </p:cNvGraphicFramePr>
          <p:nvPr/>
        </p:nvGraphicFramePr>
        <p:xfrm>
          <a:off x="1258888" y="1557338"/>
          <a:ext cx="2520950" cy="463550"/>
        </p:xfrm>
        <a:graphic>
          <a:graphicData uri="http://schemas.openxmlformats.org/presentationml/2006/ole">
            <p:oleObj spid="_x0000_s6146" name="Równanie" r:id="rId3" imgW="1295400" imgH="241300" progId="Equation.3">
              <p:embed/>
            </p:oleObj>
          </a:graphicData>
        </a:graphic>
      </p:graphicFrame>
      <p:sp>
        <p:nvSpPr>
          <p:cNvPr id="6152" name="Rectangle 7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graphicFrame>
        <p:nvGraphicFramePr>
          <p:cNvPr id="6147" name="Object 8"/>
          <p:cNvGraphicFramePr>
            <a:graphicFrameLocks noChangeAspect="1"/>
          </p:cNvGraphicFramePr>
          <p:nvPr/>
        </p:nvGraphicFramePr>
        <p:xfrm>
          <a:off x="4356100" y="1557338"/>
          <a:ext cx="2663825" cy="471487"/>
        </p:xfrm>
        <a:graphic>
          <a:graphicData uri="http://schemas.openxmlformats.org/presentationml/2006/ole">
            <p:oleObj spid="_x0000_s6147" name="Równanie" r:id="rId4" imgW="1346200" imgH="2413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867DE3-8C57-4AC6-9094-0B8CBB13B46F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792162"/>
          </a:xfrm>
        </p:spPr>
        <p:txBody>
          <a:bodyPr/>
          <a:lstStyle/>
          <a:p>
            <a:r>
              <a:rPr lang="pl-PL" sz="3200" b="1" smtClean="0"/>
              <a:t>Uwagi do przykładu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268413"/>
            <a:ext cx="7772400" cy="4114800"/>
          </a:xfrm>
        </p:spPr>
        <p:txBody>
          <a:bodyPr/>
          <a:lstStyle/>
          <a:p>
            <a:r>
              <a:rPr lang="pl-PL" sz="2400" smtClean="0"/>
              <a:t>Problem niestabilności rozwiązania pojawił się ze względu na wartości wag W</a:t>
            </a:r>
            <a:r>
              <a:rPr lang="pl-PL" sz="2400" baseline="-25000" smtClean="0"/>
              <a:t>ij. </a:t>
            </a:r>
            <a:endParaRPr lang="pl-PL" sz="2400" smtClean="0"/>
          </a:p>
          <a:p>
            <a:r>
              <a:rPr lang="pl-PL" sz="2400" smtClean="0"/>
              <a:t>Wagi </a:t>
            </a:r>
            <a:r>
              <a:rPr lang="pl-PL" sz="2400" smtClean="0">
                <a:solidFill>
                  <a:schemeClr val="folHlink"/>
                </a:solidFill>
              </a:rPr>
              <a:t>W</a:t>
            </a:r>
            <a:r>
              <a:rPr lang="pl-PL" sz="2400" baseline="-25000" smtClean="0">
                <a:solidFill>
                  <a:schemeClr val="folHlink"/>
                </a:solidFill>
              </a:rPr>
              <a:t>1,1</a:t>
            </a:r>
            <a:r>
              <a:rPr lang="pl-PL" sz="2400" smtClean="0"/>
              <a:t> i </a:t>
            </a:r>
            <a:r>
              <a:rPr lang="pl-PL" sz="2400" smtClean="0">
                <a:solidFill>
                  <a:schemeClr val="folHlink"/>
                </a:solidFill>
              </a:rPr>
              <a:t>W</a:t>
            </a:r>
            <a:r>
              <a:rPr lang="pl-PL" sz="2400" baseline="-25000" smtClean="0">
                <a:solidFill>
                  <a:schemeClr val="folHlink"/>
                </a:solidFill>
              </a:rPr>
              <a:t>1,2</a:t>
            </a:r>
            <a:r>
              <a:rPr lang="pl-PL" sz="2400" baseline="-25000" smtClean="0"/>
              <a:t> </a:t>
            </a:r>
            <a:r>
              <a:rPr lang="pl-PL" sz="2400" smtClean="0"/>
              <a:t>oraz </a:t>
            </a:r>
            <a:r>
              <a:rPr lang="pl-PL" sz="2400" smtClean="0">
                <a:solidFill>
                  <a:schemeClr val="folHlink"/>
                </a:solidFill>
              </a:rPr>
              <a:t>W</a:t>
            </a:r>
            <a:r>
              <a:rPr lang="pl-PL" sz="2400" baseline="-25000" smtClean="0">
                <a:solidFill>
                  <a:schemeClr val="folHlink"/>
                </a:solidFill>
              </a:rPr>
              <a:t>2,1</a:t>
            </a:r>
            <a:r>
              <a:rPr lang="pl-PL" sz="2400" smtClean="0"/>
              <a:t> i </a:t>
            </a:r>
            <a:r>
              <a:rPr lang="pl-PL" sz="2400" smtClean="0">
                <a:solidFill>
                  <a:schemeClr val="folHlink"/>
                </a:solidFill>
              </a:rPr>
              <a:t>W</a:t>
            </a:r>
            <a:r>
              <a:rPr lang="pl-PL" sz="2400" baseline="-25000" smtClean="0">
                <a:solidFill>
                  <a:schemeClr val="folHlink"/>
                </a:solidFill>
              </a:rPr>
              <a:t>2,2</a:t>
            </a:r>
            <a:r>
              <a:rPr lang="pl-PL" sz="2400" smtClean="0"/>
              <a:t> są równe sobie co oznacza, że własności optyczne atmosfery w tych 2 kanałach są identyczne. </a:t>
            </a:r>
          </a:p>
          <a:p>
            <a:r>
              <a:rPr lang="pl-PL" sz="2400" smtClean="0"/>
              <a:t>Dlatego, więc pomiar dla drugiej długości fali nie zawiera dodatkowej informacji, a układ równań dwóch równań jest układem zredukowanym do jednego. </a:t>
            </a:r>
          </a:p>
          <a:p>
            <a:r>
              <a:rPr lang="pl-PL" sz="2400" smtClean="0"/>
              <a:t>W celu wyznaczania informacji atmosferycznych należy wybierać kały spektralne różniące się transmisją atmosfery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395FDF-515B-47C5-8AA1-9B53428C733A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1143000"/>
          </a:xfrm>
        </p:spPr>
        <p:txBody>
          <a:bodyPr/>
          <a:lstStyle/>
          <a:p>
            <a:r>
              <a:rPr lang="pl-PL" sz="3200" b="1" smtClean="0">
                <a:latin typeface="Arial" charset="0"/>
              </a:rPr>
              <a:t>Zagadnienie odwrotne a asymilacja danych w modelach prognoz pogody</a:t>
            </a:r>
          </a:p>
        </p:txBody>
      </p:sp>
      <p:sp>
        <p:nvSpPr>
          <p:cNvPr id="33796" name="Text Box 6"/>
          <p:cNvSpPr txBox="1">
            <a:spLocks noChangeArrowheads="1"/>
          </p:cNvSpPr>
          <p:nvPr/>
        </p:nvSpPr>
        <p:spPr bwMode="auto">
          <a:xfrm>
            <a:off x="250825" y="1628775"/>
            <a:ext cx="8353425" cy="2492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 typeface="Arial" charset="0"/>
              <a:buChar char="•"/>
            </a:pPr>
            <a:r>
              <a:rPr lang="pl-PL" sz="2400"/>
              <a:t>Z matematycznego punktu widzenia problem zagadnienia odwrotnego jest równoznaczny problemowi asymilacji danych w numerycznych prognozach pogody. </a:t>
            </a:r>
          </a:p>
          <a:p>
            <a:pPr marL="342900" indent="-342900">
              <a:spcBef>
                <a:spcPct val="50000"/>
              </a:spcBef>
              <a:buFont typeface="Arial" charset="0"/>
              <a:buChar char="•"/>
            </a:pPr>
            <a:r>
              <a:rPr lang="pl-PL" sz="2400"/>
              <a:t>W obu przypadkach problem jest na ogół źle postawiony gdyż liczba obserwacji jest mniejsza od liczby wyznaczanych wielkości fizycznych. </a:t>
            </a:r>
          </a:p>
        </p:txBody>
      </p:sp>
      <p:sp>
        <p:nvSpPr>
          <p:cNvPr id="33797" name="Text Box 7"/>
          <p:cNvSpPr txBox="1">
            <a:spLocks noChangeArrowheads="1"/>
          </p:cNvSpPr>
          <p:nvPr/>
        </p:nvSpPr>
        <p:spPr bwMode="auto">
          <a:xfrm>
            <a:off x="395288" y="5445125"/>
            <a:ext cx="842486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l-PL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967789-A48E-42CF-BB50-6FF2263FCCE9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260350"/>
            <a:ext cx="8280400" cy="2205038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2400" dirty="0">
                <a:latin typeface="Arial" charset="0"/>
              </a:rPr>
              <a:t>Przez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y</a:t>
            </a:r>
            <a:r>
              <a:rPr lang="pl-PL" sz="2400" dirty="0">
                <a:latin typeface="Arial" charset="0"/>
              </a:rPr>
              <a:t> (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y</a:t>
            </a:r>
            <a:r>
              <a:rPr lang="pl-PL" sz="2400" baseline="-25000" dirty="0">
                <a:solidFill>
                  <a:schemeClr val="folHlink"/>
                </a:solidFill>
                <a:latin typeface="Arial" charset="0"/>
              </a:rPr>
              <a:t>1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,y</a:t>
            </a:r>
            <a:r>
              <a:rPr lang="pl-PL" sz="2400" baseline="-25000" dirty="0">
                <a:solidFill>
                  <a:schemeClr val="folHlink"/>
                </a:solidFill>
                <a:latin typeface="Arial" charset="0"/>
              </a:rPr>
              <a:t>2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,…,</a:t>
            </a:r>
            <a:r>
              <a:rPr lang="pl-PL" sz="2400" dirty="0" err="1">
                <a:solidFill>
                  <a:schemeClr val="folHlink"/>
                </a:solidFill>
                <a:latin typeface="Arial" charset="0"/>
              </a:rPr>
              <a:t>y</a:t>
            </a:r>
            <a:r>
              <a:rPr lang="pl-PL" sz="2400" baseline="-25000" dirty="0" err="1">
                <a:solidFill>
                  <a:schemeClr val="folHlink"/>
                </a:solidFill>
                <a:latin typeface="Arial" charset="0"/>
              </a:rPr>
              <a:t>m</a:t>
            </a:r>
            <a:r>
              <a:rPr lang="pl-PL" sz="2400" dirty="0">
                <a:latin typeface="Arial" charset="0"/>
              </a:rPr>
              <a:t>) oznaczmy wektor obserwacji, zaś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x</a:t>
            </a:r>
            <a:r>
              <a:rPr lang="pl-PL" sz="2400" dirty="0">
                <a:latin typeface="Arial" charset="0"/>
              </a:rPr>
              <a:t> (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x</a:t>
            </a:r>
            <a:r>
              <a:rPr lang="pl-PL" sz="2400" baseline="-25000" dirty="0">
                <a:solidFill>
                  <a:schemeClr val="folHlink"/>
                </a:solidFill>
                <a:latin typeface="Arial" charset="0"/>
              </a:rPr>
              <a:t>1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,x</a:t>
            </a:r>
            <a:r>
              <a:rPr lang="pl-PL" sz="2400" baseline="-25000" dirty="0">
                <a:solidFill>
                  <a:schemeClr val="folHlink"/>
                </a:solidFill>
                <a:latin typeface="Arial" charset="0"/>
              </a:rPr>
              <a:t>2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,…,</a:t>
            </a:r>
            <a:r>
              <a:rPr lang="pl-PL" sz="2400" dirty="0" err="1">
                <a:solidFill>
                  <a:schemeClr val="folHlink"/>
                </a:solidFill>
                <a:latin typeface="Arial" charset="0"/>
              </a:rPr>
              <a:t>x</a:t>
            </a:r>
            <a:r>
              <a:rPr lang="pl-PL" sz="2400" baseline="-25000" dirty="0" err="1">
                <a:solidFill>
                  <a:schemeClr val="folHlink"/>
                </a:solidFill>
                <a:latin typeface="Arial" charset="0"/>
              </a:rPr>
              <a:t>n</a:t>
            </a:r>
            <a:r>
              <a:rPr lang="pl-PL" sz="2400" dirty="0">
                <a:latin typeface="Arial" charset="0"/>
              </a:rPr>
              <a:t>) wektor </a:t>
            </a:r>
            <a:r>
              <a:rPr lang="pl-PL" sz="2400" dirty="0" smtClean="0">
                <a:latin typeface="Arial" charset="0"/>
              </a:rPr>
              <a:t>wyznaczanych (niewiadomych) wielkości </a:t>
            </a:r>
            <a:r>
              <a:rPr lang="pl-PL" sz="2400" dirty="0">
                <a:latin typeface="Arial" charset="0"/>
              </a:rPr>
              <a:t>(wektor stanu). Przez </a:t>
            </a:r>
            <a:r>
              <a:rPr lang="pl-PL" sz="24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</a:t>
            </a:r>
            <a:r>
              <a:rPr lang="pl-PL" sz="2400" dirty="0">
                <a:latin typeface="Arial" charset="0"/>
                <a:sym typeface="Symbol" pitchFamily="18" charset="2"/>
              </a:rPr>
              <a:t> oznaczamy wektor błędów obserwacji.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2400" dirty="0">
                <a:latin typeface="Arial" charset="0"/>
                <a:sym typeface="Symbol" pitchFamily="18" charset="2"/>
              </a:rPr>
              <a:t>Relacje pomiędzy wektorem obserwacji i wektorem stanu zapisujemy w postaci: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sz="2400" dirty="0">
              <a:latin typeface="Arial" charset="0"/>
            </a:endParaRPr>
          </a:p>
        </p:txBody>
      </p:sp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755650" y="3141663"/>
            <a:ext cx="7704138" cy="19383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400"/>
              <a:t>gdzie </a:t>
            </a:r>
            <a:r>
              <a:rPr lang="pl-PL" sz="2400">
                <a:solidFill>
                  <a:schemeClr val="folHlink"/>
                </a:solidFill>
              </a:rPr>
              <a:t>F(x)</a:t>
            </a:r>
            <a:r>
              <a:rPr lang="pl-PL" sz="2400"/>
              <a:t> oznacza model fizyczny (model do przodu – forward model). Używamy terminu model gdyż powyższy związek jest często określony przez skompilowane relacje fizyczne zapisywane w postaci numerycznej. </a:t>
            </a:r>
          </a:p>
        </p:txBody>
      </p:sp>
      <p:graphicFrame>
        <p:nvGraphicFramePr>
          <p:cNvPr id="7170" name="Object 25"/>
          <p:cNvGraphicFramePr>
            <a:graphicFrameLocks noGrp="1" noChangeAspect="1"/>
          </p:cNvGraphicFramePr>
          <p:nvPr>
            <p:ph sz="half" idx="2"/>
          </p:nvPr>
        </p:nvGraphicFramePr>
        <p:xfrm>
          <a:off x="2987675" y="2420938"/>
          <a:ext cx="1570038" cy="419100"/>
        </p:xfrm>
        <a:graphic>
          <a:graphicData uri="http://schemas.openxmlformats.org/presentationml/2006/ole">
            <p:oleObj spid="_x0000_s7170" name="Równanie" r:id="rId3" imgW="761669" imgH="203112" progId="Equation.3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8FDE22-7B8C-475B-B0AF-3F55291BCA34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803275"/>
          </a:xfrm>
        </p:spPr>
        <p:txBody>
          <a:bodyPr/>
          <a:lstStyle/>
          <a:p>
            <a:r>
              <a:rPr lang="pl-PL" sz="3200" b="1" smtClean="0">
                <a:latin typeface="Arial" charset="0"/>
              </a:rPr>
              <a:t>Funkcja wagowa</a:t>
            </a:r>
          </a:p>
        </p:txBody>
      </p:sp>
      <p:graphicFrame>
        <p:nvGraphicFramePr>
          <p:cNvPr id="8194" name="Object 26"/>
          <p:cNvGraphicFramePr>
            <a:graphicFrameLocks noGrp="1" noChangeAspect="1"/>
          </p:cNvGraphicFramePr>
          <p:nvPr>
            <p:ph idx="1"/>
          </p:nvPr>
        </p:nvGraphicFramePr>
        <p:xfrm>
          <a:off x="1331913" y="2708275"/>
          <a:ext cx="5545137" cy="785813"/>
        </p:xfrm>
        <a:graphic>
          <a:graphicData uri="http://schemas.openxmlformats.org/presentationml/2006/ole">
            <p:oleObj spid="_x0000_s8194" name="Równanie" r:id="rId3" imgW="2781300" imgH="393700" progId="Equation.3">
              <p:embed/>
            </p:oleObj>
          </a:graphicData>
        </a:graphic>
      </p:graphicFrame>
      <p:sp>
        <p:nvSpPr>
          <p:cNvPr id="8197" name="Text Box 6"/>
          <p:cNvSpPr txBox="1">
            <a:spLocks noChangeArrowheads="1"/>
          </p:cNvSpPr>
          <p:nvPr/>
        </p:nvSpPr>
        <p:spPr bwMode="auto">
          <a:xfrm>
            <a:off x="395288" y="1341438"/>
            <a:ext cx="8497887" cy="17541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400"/>
              <a:t>W wielu rozważaniach wygodnie jest rozważać problem liniowy. Dokonujemy linearyzacji modelu fizycznego w otoczeniu pewnego stanu referencyjnego </a:t>
            </a:r>
            <a:r>
              <a:rPr lang="pl-PL" sz="2400">
                <a:solidFill>
                  <a:schemeClr val="folHlink"/>
                </a:solidFill>
              </a:rPr>
              <a:t>x</a:t>
            </a:r>
            <a:r>
              <a:rPr lang="pl-PL" sz="2400" baseline="-25000">
                <a:solidFill>
                  <a:schemeClr val="folHlink"/>
                </a:solidFill>
              </a:rPr>
              <a:t>o</a:t>
            </a:r>
            <a:r>
              <a:rPr lang="pl-PL" sz="2400"/>
              <a:t>.</a:t>
            </a:r>
          </a:p>
          <a:p>
            <a:pPr>
              <a:spcBef>
                <a:spcPct val="50000"/>
              </a:spcBef>
            </a:pPr>
            <a:r>
              <a:rPr lang="pl-PL" sz="2400"/>
              <a:t> </a:t>
            </a:r>
          </a:p>
        </p:txBody>
      </p:sp>
      <p:sp>
        <p:nvSpPr>
          <p:cNvPr id="8198" name="Text Box 7"/>
          <p:cNvSpPr txBox="1">
            <a:spLocks noChangeArrowheads="1"/>
          </p:cNvSpPr>
          <p:nvPr/>
        </p:nvSpPr>
        <p:spPr bwMode="auto">
          <a:xfrm>
            <a:off x="250825" y="3716338"/>
            <a:ext cx="8642350" cy="19383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400"/>
              <a:t>Macierz </a:t>
            </a:r>
            <a:r>
              <a:rPr lang="pl-PL" sz="2400">
                <a:solidFill>
                  <a:schemeClr val="folHlink"/>
                </a:solidFill>
              </a:rPr>
              <a:t>K</a:t>
            </a:r>
            <a:r>
              <a:rPr lang="pl-PL" sz="2400"/>
              <a:t> (m x n) oznaczamy funkcją wagową. Macierz ta nie koniecznie musi być kwadratowa. W przypadku gdy</a:t>
            </a:r>
          </a:p>
          <a:p>
            <a:pPr>
              <a:spcBef>
                <a:spcPct val="50000"/>
              </a:spcBef>
            </a:pPr>
            <a:r>
              <a:rPr lang="pl-PL" sz="2400">
                <a:solidFill>
                  <a:schemeClr val="folHlink"/>
                </a:solidFill>
              </a:rPr>
              <a:t>m&lt;n</a:t>
            </a:r>
            <a:r>
              <a:rPr lang="pl-PL" sz="2400"/>
              <a:t> problem jest niedookreślony (źle postawiony)</a:t>
            </a:r>
          </a:p>
          <a:p>
            <a:pPr>
              <a:spcBef>
                <a:spcPct val="50000"/>
              </a:spcBef>
            </a:pPr>
            <a:r>
              <a:rPr lang="pl-PL" sz="2400">
                <a:solidFill>
                  <a:schemeClr val="folHlink"/>
                </a:solidFill>
              </a:rPr>
              <a:t>m&gt;n</a:t>
            </a:r>
            <a:r>
              <a:rPr lang="pl-PL" sz="2400"/>
              <a:t> mamy nadmiarową liczbę obserwacji.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B2B5CDD-7C3C-4369-AAC5-753B4FC01607}" type="slidenum">
              <a:rPr lang="en-US" altLang="pl-PL" sz="1400">
                <a:solidFill>
                  <a:schemeClr val="tx1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altLang="pl-PL" sz="1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059738" cy="83661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altLang="pl-PL" sz="3200" b="1" dirty="0" smtClean="0">
                <a:latin typeface="Arial" charset="0"/>
                <a:cs typeface="Arial" charset="0"/>
              </a:rPr>
              <a:t>3-wymiarowa analiza wariacyjna : 3D-VAR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341438"/>
            <a:ext cx="8280400" cy="52593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altLang="pl-PL" sz="2400" smtClean="0">
                <a:latin typeface="Arial" charset="0"/>
              </a:rPr>
              <a:t>W metodzie </a:t>
            </a:r>
            <a:r>
              <a:rPr lang="pl-PL" altLang="pl-PL" sz="2400" smtClean="0">
                <a:solidFill>
                  <a:schemeClr val="folHlink"/>
                </a:solidFill>
                <a:latin typeface="Arial" charset="0"/>
              </a:rPr>
              <a:t>3D-Var</a:t>
            </a:r>
            <a:r>
              <a:rPr lang="pl-PL" altLang="pl-PL" sz="2400" smtClean="0">
                <a:latin typeface="Arial" charset="0"/>
              </a:rPr>
              <a:t> poszukujemy wektora analizy </a:t>
            </a:r>
            <a:r>
              <a:rPr lang="pl-PL" altLang="pl-PL" sz="2400" smtClean="0">
                <a:solidFill>
                  <a:schemeClr val="folHlink"/>
                </a:solidFill>
                <a:latin typeface="Arial" charset="0"/>
              </a:rPr>
              <a:t>x</a:t>
            </a:r>
            <a:r>
              <a:rPr lang="pl-PL" altLang="pl-PL" sz="2400" baseline="-25000" smtClean="0">
                <a:solidFill>
                  <a:schemeClr val="folHlink"/>
                </a:solidFill>
                <a:latin typeface="Arial" charset="0"/>
              </a:rPr>
              <a:t>a</a:t>
            </a:r>
            <a:r>
              <a:rPr lang="pl-PL" altLang="pl-PL" sz="2400" smtClean="0">
                <a:latin typeface="Arial" charset="0"/>
              </a:rPr>
              <a:t>, który minimalizuje skalarną funkcję kosztu. </a:t>
            </a:r>
          </a:p>
          <a:p>
            <a:pPr>
              <a:lnSpc>
                <a:spcPct val="80000"/>
              </a:lnSpc>
            </a:pPr>
            <a:r>
              <a:rPr lang="pl-PL" altLang="pl-PL" sz="2400" smtClean="0">
                <a:latin typeface="Arial" charset="0"/>
              </a:rPr>
              <a:t>Zdefiniowana jest ona przez odległość pomiędzy wektorem stanu </a:t>
            </a:r>
            <a:r>
              <a:rPr lang="pl-PL" altLang="pl-PL" sz="2400" smtClean="0">
                <a:solidFill>
                  <a:schemeClr val="folHlink"/>
                </a:solidFill>
                <a:latin typeface="Arial" charset="0"/>
              </a:rPr>
              <a:t>x</a:t>
            </a:r>
            <a:r>
              <a:rPr lang="pl-PL" altLang="pl-PL" sz="2400" smtClean="0">
                <a:latin typeface="Arial" charset="0"/>
              </a:rPr>
              <a:t> a wektorem pierwszego przybliżenia </a:t>
            </a:r>
            <a:r>
              <a:rPr lang="pl-PL" altLang="pl-PL" sz="2400" smtClean="0">
                <a:solidFill>
                  <a:schemeClr val="folHlink"/>
                </a:solidFill>
                <a:latin typeface="Arial" charset="0"/>
              </a:rPr>
              <a:t>x</a:t>
            </a:r>
            <a:r>
              <a:rPr lang="pl-PL" altLang="pl-PL" sz="2400" baseline="-25000" smtClean="0">
                <a:solidFill>
                  <a:schemeClr val="folHlink"/>
                </a:solidFill>
                <a:latin typeface="Arial" charset="0"/>
              </a:rPr>
              <a:t>b</a:t>
            </a:r>
            <a:r>
              <a:rPr lang="pl-PL" altLang="pl-PL" sz="2400" smtClean="0">
                <a:latin typeface="Arial" charset="0"/>
              </a:rPr>
              <a:t> mnożoną przez wagę będąca odwrotnością kowariancji błędu i odległość pomiędzy wektorem stanu </a:t>
            </a:r>
            <a:r>
              <a:rPr lang="pl-PL" altLang="pl-PL" sz="2400" smtClean="0">
                <a:solidFill>
                  <a:schemeClr val="folHlink"/>
                </a:solidFill>
                <a:latin typeface="Arial" charset="0"/>
              </a:rPr>
              <a:t>x</a:t>
            </a:r>
            <a:r>
              <a:rPr lang="pl-PL" altLang="pl-PL" sz="2400" smtClean="0">
                <a:latin typeface="Arial" charset="0"/>
              </a:rPr>
              <a:t>, a wektorem obserwacji </a:t>
            </a:r>
            <a:r>
              <a:rPr lang="pl-PL" altLang="pl-PL" sz="2400" smtClean="0">
                <a:solidFill>
                  <a:schemeClr val="folHlink"/>
                </a:solidFill>
                <a:latin typeface="Arial" charset="0"/>
              </a:rPr>
              <a:t>y</a:t>
            </a:r>
            <a:r>
              <a:rPr lang="pl-PL" altLang="pl-PL" sz="2400" baseline="-25000" smtClean="0">
                <a:solidFill>
                  <a:schemeClr val="folHlink"/>
                </a:solidFill>
                <a:latin typeface="Arial" charset="0"/>
              </a:rPr>
              <a:t>o</a:t>
            </a:r>
            <a:r>
              <a:rPr lang="pl-PL" altLang="pl-PL" sz="2400" baseline="-25000" smtClean="0">
                <a:latin typeface="Arial" charset="0"/>
              </a:rPr>
              <a:t> </a:t>
            </a:r>
            <a:r>
              <a:rPr lang="pl-PL" altLang="pl-PL" sz="2400" smtClean="0">
                <a:latin typeface="Arial" charset="0"/>
              </a:rPr>
              <a:t>mnożoną przez odwrotność kowariancji błędów obserwacyjnych. </a:t>
            </a:r>
          </a:p>
          <a:p>
            <a:pPr>
              <a:lnSpc>
                <a:spcPct val="80000"/>
              </a:lnSpc>
            </a:pPr>
            <a:r>
              <a:rPr lang="pl-PL" altLang="pl-PL" sz="2400" smtClean="0">
                <a:latin typeface="Arial" charset="0"/>
              </a:rPr>
              <a:t>W metodzie </a:t>
            </a:r>
            <a:r>
              <a:rPr lang="pl-PL" altLang="pl-PL" sz="2400" smtClean="0">
                <a:solidFill>
                  <a:schemeClr val="folHlink"/>
                </a:solidFill>
                <a:latin typeface="Arial" charset="0"/>
              </a:rPr>
              <a:t>3D-Var</a:t>
            </a:r>
            <a:r>
              <a:rPr lang="pl-PL" altLang="pl-PL" sz="2400" smtClean="0">
                <a:latin typeface="Arial" charset="0"/>
              </a:rPr>
              <a:t> minimalizacji dokonujemy w przestrzeni wektora stanu.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C8FA7BC-3944-4722-8952-6A7BE3D81E05}" type="slidenum">
              <a:rPr lang="en-US" altLang="pl-PL" sz="1400">
                <a:solidFill>
                  <a:schemeClr val="tx1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altLang="pl-PL" sz="1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353425" cy="6477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altLang="pl-PL" sz="3200" b="1" dirty="0" smtClean="0">
                <a:latin typeface="Arial" charset="0"/>
                <a:cs typeface="Arial" charset="0"/>
              </a:rPr>
              <a:t>3-wymiarowa analiza wariacyjna : 3D-VAR</a:t>
            </a:r>
            <a:r>
              <a:rPr lang="pl-PL" altLang="pl-PL" sz="4000" b="1" dirty="0" smtClean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981075"/>
            <a:ext cx="8280400" cy="576263"/>
          </a:xfrm>
        </p:spPr>
        <p:txBody>
          <a:bodyPr/>
          <a:lstStyle/>
          <a:p>
            <a:r>
              <a:rPr lang="pl-PL" altLang="pl-PL" sz="2400" smtClean="0">
                <a:latin typeface="Arial" charset="0"/>
                <a:cs typeface="Arial" charset="0"/>
              </a:rPr>
              <a:t>Rozważamy funkcję koszu oraz jej gradient w postaci</a:t>
            </a:r>
            <a:r>
              <a:rPr lang="pl-PL" altLang="pl-PL" sz="2400" smtClean="0"/>
              <a:t>:</a:t>
            </a:r>
          </a:p>
        </p:txBody>
      </p:sp>
      <p:pic>
        <p:nvPicPr>
          <p:cNvPr id="9223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3" y="2455863"/>
            <a:ext cx="4643437" cy="443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4" name="Text Box 7"/>
          <p:cNvSpPr txBox="1">
            <a:spLocks noChangeArrowheads="1"/>
          </p:cNvSpPr>
          <p:nvPr/>
        </p:nvSpPr>
        <p:spPr bwMode="auto">
          <a:xfrm>
            <a:off x="142875" y="3068638"/>
            <a:ext cx="4357688" cy="363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2000">
                <a:cs typeface="Arial" charset="0"/>
              </a:rPr>
              <a:t>Minimalizacja wariacyjnej funkcji kosztu (na podstawie 2-wymiarowego modelu).</a:t>
            </a:r>
          </a:p>
          <a:p>
            <a:pPr>
              <a:spcBef>
                <a:spcPct val="50000"/>
              </a:spcBef>
            </a:pPr>
            <a:r>
              <a:rPr lang="pl-PL" altLang="pl-PL" sz="2000">
                <a:cs typeface="Arial" charset="0"/>
              </a:rPr>
              <a:t> Kwadratura funkcji kosztu ma kształt paraboloidy (w tym przypadku) z wartością minimalna dla optymalnej wartości analizy </a:t>
            </a:r>
            <a:r>
              <a:rPr lang="pl-PL" altLang="pl-PL" sz="2000">
                <a:solidFill>
                  <a:schemeClr val="folHlink"/>
                </a:solidFill>
                <a:cs typeface="Arial" charset="0"/>
              </a:rPr>
              <a:t>x</a:t>
            </a:r>
            <a:r>
              <a:rPr lang="pl-PL" altLang="pl-PL" sz="2000" baseline="-25000">
                <a:solidFill>
                  <a:schemeClr val="folHlink"/>
                </a:solidFill>
                <a:cs typeface="Arial" charset="0"/>
              </a:rPr>
              <a:t>a</a:t>
            </a:r>
            <a:r>
              <a:rPr lang="pl-PL" altLang="pl-PL" sz="2000">
                <a:cs typeface="Arial" charset="0"/>
              </a:rPr>
              <a:t>. Algorytm poszukiwania wartości minimalnej sprowadza się do poruszania po krzywej funkcji kosztu w kierunku największego gradientu funkcji</a:t>
            </a:r>
            <a:r>
              <a:rPr lang="pl-PL" altLang="pl-PL" sz="2000">
                <a:latin typeface="Times New Roman" pitchFamily="18" charset="0"/>
              </a:rPr>
              <a:t>. </a:t>
            </a:r>
          </a:p>
        </p:txBody>
      </p:sp>
      <p:graphicFrame>
        <p:nvGraphicFramePr>
          <p:cNvPr id="9218" name="Object 2"/>
          <p:cNvGraphicFramePr>
            <a:graphicFrameLocks noGrp="1" noChangeAspect="1"/>
          </p:cNvGraphicFramePr>
          <p:nvPr/>
        </p:nvGraphicFramePr>
        <p:xfrm>
          <a:off x="823913" y="1557338"/>
          <a:ext cx="6710362" cy="481012"/>
        </p:xfrm>
        <a:graphic>
          <a:graphicData uri="http://schemas.openxmlformats.org/presentationml/2006/ole">
            <p:oleObj spid="_x0000_s9218" name="Równanie" r:id="rId4" imgW="3365280" imgH="241200" progId="Equation.3">
              <p:embed/>
            </p:oleObj>
          </a:graphicData>
        </a:graphic>
      </p:graphicFrame>
      <p:graphicFrame>
        <p:nvGraphicFramePr>
          <p:cNvPr id="9219" name="Object 3"/>
          <p:cNvGraphicFramePr>
            <a:graphicFrameLocks noGrp="1" noChangeAspect="1"/>
          </p:cNvGraphicFramePr>
          <p:nvPr/>
        </p:nvGraphicFramePr>
        <p:xfrm>
          <a:off x="827088" y="2205038"/>
          <a:ext cx="5089525" cy="481012"/>
        </p:xfrm>
        <a:graphic>
          <a:graphicData uri="http://schemas.openxmlformats.org/presentationml/2006/ole">
            <p:oleObj spid="_x0000_s9219" name="Równanie" r:id="rId5" imgW="255240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E873F9B-21D5-482E-A7CF-39835B729B7D}" type="slidenum">
              <a:rPr lang="en-US" altLang="pl-PL" sz="1400">
                <a:solidFill>
                  <a:schemeClr val="tx1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 altLang="pl-PL" sz="1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260350"/>
            <a:ext cx="8964612" cy="65976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altLang="pl-PL" sz="2400" smtClean="0">
                <a:latin typeface="Arial" charset="0"/>
                <a:cs typeface="Arial" charset="0"/>
              </a:rPr>
              <a:t>W praktyce punkt startowy minimalizacji zwany pierwszym przybliżeniem (</a:t>
            </a:r>
            <a:r>
              <a:rPr lang="pl-PL" altLang="pl-PL" sz="2400" smtClean="0">
                <a:solidFill>
                  <a:schemeClr val="folHlink"/>
                </a:solidFill>
                <a:latin typeface="Arial" charset="0"/>
                <a:cs typeface="Arial" charset="0"/>
              </a:rPr>
              <a:t>first guess</a:t>
            </a:r>
            <a:r>
              <a:rPr lang="pl-PL" altLang="pl-PL" sz="2400" smtClean="0">
                <a:latin typeface="Arial" charset="0"/>
                <a:cs typeface="Arial" charset="0"/>
              </a:rPr>
              <a:t>) jest często wybierany na podstawie informacji a priori (</a:t>
            </a:r>
            <a:r>
              <a:rPr lang="pl-PL" altLang="pl-PL" sz="2400" smtClean="0">
                <a:solidFill>
                  <a:schemeClr val="folHlink"/>
                </a:solidFill>
                <a:latin typeface="Arial" charset="0"/>
                <a:cs typeface="Arial" charset="0"/>
              </a:rPr>
              <a:t>background</a:t>
            </a:r>
            <a:r>
              <a:rPr lang="pl-PL" altLang="pl-PL" sz="2400" smtClean="0">
                <a:latin typeface="Arial" charset="0"/>
                <a:cs typeface="Arial" charset="0"/>
              </a:rPr>
              <a:t>) </a:t>
            </a:r>
            <a:r>
              <a:rPr lang="pl-PL" altLang="pl-PL" sz="2400" smtClean="0">
                <a:solidFill>
                  <a:schemeClr val="folHlink"/>
                </a:solidFill>
                <a:latin typeface="Arial" charset="0"/>
                <a:cs typeface="Arial" charset="0"/>
              </a:rPr>
              <a:t>x</a:t>
            </a:r>
            <a:r>
              <a:rPr lang="pl-PL" altLang="pl-PL" sz="2400" baseline="-25000" smtClean="0">
                <a:solidFill>
                  <a:schemeClr val="folHlink"/>
                </a:solidFill>
                <a:latin typeface="Arial" charset="0"/>
                <a:cs typeface="Arial" charset="0"/>
              </a:rPr>
              <a:t>b</a:t>
            </a:r>
            <a:r>
              <a:rPr lang="pl-PL" altLang="pl-PL" sz="2400" smtClean="0">
                <a:latin typeface="Arial" charset="0"/>
                <a:cs typeface="Arial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pl-PL" altLang="pl-PL" sz="2400" smtClean="0">
                <a:latin typeface="Arial" charset="0"/>
                <a:cs typeface="Arial" charset="0"/>
              </a:rPr>
              <a:t>Nie jest to wybór obowiązkowy jednak należy pamiętać o różnicy pomiędzy informacją a priori, która jest używana w definicji funkcji kosztu od pierwszego przybliżenia, które jest używane do inicjalizacji procedury minimalizacyjnej.</a:t>
            </a:r>
          </a:p>
          <a:p>
            <a:pPr>
              <a:lnSpc>
                <a:spcPct val="80000"/>
              </a:lnSpc>
            </a:pPr>
            <a:r>
              <a:rPr lang="pl-PL" altLang="pl-PL" sz="2400" smtClean="0">
                <a:latin typeface="Arial" charset="0"/>
                <a:cs typeface="Arial" charset="0"/>
              </a:rPr>
              <a:t>Jeśli minimalizacja jest zadowalająca to wynik analizy nie zależy istotnie od wyboru wartości startowej. Jednak zawsze zależy od informacji a priori. </a:t>
            </a:r>
          </a:p>
          <a:p>
            <a:pPr>
              <a:lnSpc>
                <a:spcPct val="80000"/>
              </a:lnSpc>
            </a:pPr>
            <a:r>
              <a:rPr lang="pl-PL" altLang="pl-PL" sz="2400" smtClean="0">
                <a:latin typeface="Arial" charset="0"/>
                <a:cs typeface="Arial" charset="0"/>
              </a:rPr>
              <a:t>Znaczącym problemem analizy </a:t>
            </a:r>
            <a:r>
              <a:rPr lang="pl-PL" altLang="pl-PL" sz="2400" smtClean="0">
                <a:solidFill>
                  <a:schemeClr val="folHlink"/>
                </a:solidFill>
                <a:latin typeface="Arial" charset="0"/>
                <a:cs typeface="Arial" charset="0"/>
              </a:rPr>
              <a:t>3D-Var </a:t>
            </a:r>
            <a:r>
              <a:rPr lang="pl-PL" altLang="pl-PL" sz="2400" smtClean="0">
                <a:latin typeface="Arial" charset="0"/>
                <a:cs typeface="Arial" charset="0"/>
              </a:rPr>
              <a:t>jest konieczność znalezienia metody pozwalającej wyznaczyć macierz kowariancji </a:t>
            </a:r>
            <a:r>
              <a:rPr lang="pl-PL" altLang="pl-PL" sz="2400" smtClean="0">
                <a:solidFill>
                  <a:schemeClr val="folHlink"/>
                </a:solidFill>
                <a:latin typeface="Arial" charset="0"/>
                <a:cs typeface="Arial" charset="0"/>
              </a:rPr>
              <a:t>B</a:t>
            </a:r>
            <a:r>
              <a:rPr lang="pl-PL" altLang="pl-PL" sz="2400" smtClean="0">
                <a:latin typeface="Arial" charset="0"/>
                <a:cs typeface="Arial" charset="0"/>
              </a:rPr>
              <a:t>, która</a:t>
            </a:r>
            <a:r>
              <a:rPr lang="pl-PL" altLang="pl-PL" sz="2400" smtClean="0">
                <a:solidFill>
                  <a:schemeClr val="folHlink"/>
                </a:solidFill>
                <a:latin typeface="Arial" charset="0"/>
                <a:cs typeface="Arial" charset="0"/>
              </a:rPr>
              <a:t> </a:t>
            </a:r>
            <a:r>
              <a:rPr lang="pl-PL" altLang="pl-PL" sz="2400" smtClean="0">
                <a:latin typeface="Arial" charset="0"/>
                <a:cs typeface="Arial" charset="0"/>
              </a:rPr>
              <a:t>określa błędy informacji a priori dla każdej pary zmiennych modelu.</a:t>
            </a:r>
          </a:p>
          <a:p>
            <a:pPr>
              <a:lnSpc>
                <a:spcPct val="80000"/>
              </a:lnSpc>
            </a:pPr>
            <a:r>
              <a:rPr lang="pl-PL" altLang="pl-PL" sz="2400" smtClean="0">
                <a:latin typeface="Arial" charset="0"/>
                <a:cs typeface="Arial" charset="0"/>
              </a:rPr>
              <a:t>W większości przypadków macierz kowariancji błędu związana z obserwacjami jest przekątna macierzą blokową lub macierzą diagonalą.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9D5952A-FD05-435A-AE84-45D220F0548C}" type="slidenum">
              <a:rPr lang="en-US" altLang="pl-PL" sz="1400">
                <a:solidFill>
                  <a:schemeClr val="tx1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 altLang="pl-PL" sz="1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73225"/>
            <a:ext cx="8208962" cy="42767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altLang="pl-PL" sz="2400" smtClean="0">
                <a:latin typeface="Arial" charset="0"/>
                <a:cs typeface="Arial" charset="0"/>
              </a:rPr>
              <a:t>Łatwo zauważyć, że przekątna macierz blokowa implikuje, iż funkcja kosztu </a:t>
            </a:r>
            <a:r>
              <a:rPr lang="pl-PL" altLang="pl-PL" sz="2400" smtClean="0">
                <a:solidFill>
                  <a:schemeClr val="folHlink"/>
                </a:solidFill>
                <a:latin typeface="Arial" charset="0"/>
                <a:cs typeface="Arial" charset="0"/>
              </a:rPr>
              <a:t>J</a:t>
            </a:r>
            <a:r>
              <a:rPr lang="pl-PL" altLang="pl-PL" sz="2400" baseline="-25000" smtClean="0">
                <a:solidFill>
                  <a:schemeClr val="folHlink"/>
                </a:solidFill>
                <a:latin typeface="Arial" charset="0"/>
                <a:cs typeface="Arial" charset="0"/>
              </a:rPr>
              <a:t>o</a:t>
            </a:r>
            <a:r>
              <a:rPr lang="pl-PL" altLang="pl-PL" sz="2400" smtClean="0">
                <a:latin typeface="Arial" charset="0"/>
                <a:cs typeface="Arial" charset="0"/>
              </a:rPr>
              <a:t> jest sumą </a:t>
            </a:r>
            <a:r>
              <a:rPr lang="pl-PL" altLang="pl-PL" sz="2400" smtClean="0">
                <a:solidFill>
                  <a:schemeClr val="folHlink"/>
                </a:solidFill>
                <a:latin typeface="Arial" charset="0"/>
                <a:cs typeface="Arial" charset="0"/>
              </a:rPr>
              <a:t>N</a:t>
            </a:r>
            <a:r>
              <a:rPr lang="pl-PL" altLang="pl-PL" sz="2400" smtClean="0">
                <a:latin typeface="Arial" charset="0"/>
                <a:cs typeface="Arial" charset="0"/>
              </a:rPr>
              <a:t> skalarnych funkcji kosztu </a:t>
            </a:r>
            <a:r>
              <a:rPr lang="pl-PL" altLang="pl-PL" sz="2400" smtClean="0">
                <a:solidFill>
                  <a:schemeClr val="folHlink"/>
                </a:solidFill>
                <a:latin typeface="Arial" charset="0"/>
                <a:cs typeface="Arial" charset="0"/>
              </a:rPr>
              <a:t>J</a:t>
            </a:r>
            <a:r>
              <a:rPr lang="pl-PL" altLang="pl-PL" sz="2400" baseline="-25000" smtClean="0">
                <a:solidFill>
                  <a:schemeClr val="folHlink"/>
                </a:solidFill>
                <a:latin typeface="Arial" charset="0"/>
                <a:cs typeface="Arial" charset="0"/>
              </a:rPr>
              <a:t>o,i</a:t>
            </a:r>
            <a:r>
              <a:rPr lang="pl-PL" altLang="pl-PL" sz="2400" smtClean="0">
                <a:latin typeface="Arial" charset="0"/>
                <a:cs typeface="Arial" charset="0"/>
              </a:rPr>
              <a:t> każdej zdefiniowanej dla podmacierzy </a:t>
            </a:r>
            <a:r>
              <a:rPr lang="pl-PL" altLang="pl-PL" sz="2400" smtClean="0">
                <a:solidFill>
                  <a:schemeClr val="folHlink"/>
                </a:solidFill>
                <a:latin typeface="Arial" charset="0"/>
                <a:cs typeface="Arial" charset="0"/>
              </a:rPr>
              <a:t>R</a:t>
            </a:r>
            <a:r>
              <a:rPr lang="pl-PL" altLang="pl-PL" sz="2400" baseline="-25000" smtClean="0">
                <a:solidFill>
                  <a:schemeClr val="folHlink"/>
                </a:solidFill>
                <a:latin typeface="Arial" charset="0"/>
                <a:cs typeface="Arial" charset="0"/>
              </a:rPr>
              <a:t>i</a:t>
            </a:r>
            <a:r>
              <a:rPr lang="pl-PL" altLang="pl-PL" sz="2400" smtClean="0">
                <a:latin typeface="Arial" charset="0"/>
                <a:cs typeface="Arial" charset="0"/>
              </a:rPr>
              <a:t> oraz odpowiadającej </a:t>
            </a:r>
            <a:r>
              <a:rPr lang="pl-PL" altLang="pl-PL" sz="2400" smtClean="0">
                <a:solidFill>
                  <a:schemeClr val="folHlink"/>
                </a:solidFill>
                <a:latin typeface="Arial" charset="0"/>
                <a:cs typeface="Arial" charset="0"/>
              </a:rPr>
              <a:t>H</a:t>
            </a:r>
            <a:r>
              <a:rPr lang="pl-PL" altLang="pl-PL" sz="2400" baseline="-25000" smtClean="0">
                <a:solidFill>
                  <a:schemeClr val="folHlink"/>
                </a:solidFill>
                <a:latin typeface="Arial" charset="0"/>
                <a:cs typeface="Arial" charset="0"/>
              </a:rPr>
              <a:t>i</a:t>
            </a:r>
            <a:r>
              <a:rPr lang="pl-PL" altLang="pl-PL" sz="2400" smtClean="0">
                <a:solidFill>
                  <a:schemeClr val="folHlink"/>
                </a:solidFill>
                <a:latin typeface="Arial" charset="0"/>
                <a:cs typeface="Arial" charset="0"/>
              </a:rPr>
              <a:t> </a:t>
            </a:r>
            <a:r>
              <a:rPr lang="pl-PL" altLang="pl-PL" sz="2400" smtClean="0">
                <a:latin typeface="Arial" charset="0"/>
                <a:cs typeface="Arial" charset="0"/>
              </a:rPr>
              <a:t>oraz </a:t>
            </a:r>
            <a:r>
              <a:rPr lang="pl-PL" altLang="pl-PL" sz="2400" smtClean="0">
                <a:solidFill>
                  <a:schemeClr val="folHlink"/>
                </a:solidFill>
                <a:latin typeface="Arial" charset="0"/>
                <a:cs typeface="Arial" charset="0"/>
              </a:rPr>
              <a:t>y</a:t>
            </a:r>
            <a:r>
              <a:rPr lang="pl-PL" altLang="pl-PL" sz="2400" baseline="-25000" smtClean="0">
                <a:solidFill>
                  <a:schemeClr val="folHlink"/>
                </a:solidFill>
                <a:latin typeface="Arial" charset="0"/>
                <a:cs typeface="Arial" charset="0"/>
              </a:rPr>
              <a:t>i</a:t>
            </a:r>
            <a:r>
              <a:rPr lang="pl-PL" altLang="pl-PL" sz="2400" smtClean="0">
                <a:latin typeface="Arial" charset="0"/>
                <a:cs typeface="Arial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pl-PL" altLang="pl-PL" sz="2400" smtClean="0">
                <a:latin typeface="Arial" charset="0"/>
                <a:cs typeface="Arial" charset="0"/>
              </a:rPr>
              <a:t>Rozbicie funkcji kosztu </a:t>
            </a:r>
            <a:r>
              <a:rPr lang="pl-PL" altLang="pl-PL" sz="2400" smtClean="0">
                <a:solidFill>
                  <a:schemeClr val="folHlink"/>
                </a:solidFill>
                <a:latin typeface="Arial" charset="0"/>
                <a:cs typeface="Arial" charset="0"/>
              </a:rPr>
              <a:t>J</a:t>
            </a:r>
            <a:r>
              <a:rPr lang="pl-PL" altLang="pl-PL" sz="2400" baseline="-25000" smtClean="0">
                <a:solidFill>
                  <a:schemeClr val="folHlink"/>
                </a:solidFill>
                <a:latin typeface="Arial" charset="0"/>
                <a:cs typeface="Arial" charset="0"/>
              </a:rPr>
              <a:t>o</a:t>
            </a:r>
            <a:r>
              <a:rPr lang="pl-PL" altLang="pl-PL" sz="2400" smtClean="0">
                <a:latin typeface="Arial" charset="0"/>
                <a:cs typeface="Arial" charset="0"/>
              </a:rPr>
              <a:t> staje się użytecznym narzędziem do badania zachowania metody </a:t>
            </a:r>
            <a:r>
              <a:rPr lang="pl-PL" altLang="pl-PL" sz="2400" smtClean="0">
                <a:solidFill>
                  <a:schemeClr val="folHlink"/>
                </a:solidFill>
                <a:latin typeface="Arial" charset="0"/>
                <a:cs typeface="Arial" charset="0"/>
              </a:rPr>
              <a:t>3D-Var</a:t>
            </a:r>
            <a:r>
              <a:rPr lang="pl-PL" altLang="pl-PL" sz="2400" smtClean="0">
                <a:latin typeface="Arial" charset="0"/>
                <a:cs typeface="Arial" charset="0"/>
              </a:rPr>
              <a:t> ze względu na każdą obserwację (jej wartość i dopasowanie do wektora stanu </a:t>
            </a:r>
            <a:r>
              <a:rPr lang="pl-PL" altLang="pl-PL" sz="2400" smtClean="0">
                <a:solidFill>
                  <a:schemeClr val="folHlink"/>
                </a:solidFill>
                <a:latin typeface="Arial" charset="0"/>
                <a:cs typeface="Arial" charset="0"/>
              </a:rPr>
              <a:t>x</a:t>
            </a:r>
            <a:r>
              <a:rPr lang="pl-PL" altLang="pl-PL" sz="2400" smtClean="0">
                <a:latin typeface="Arial" charset="0"/>
                <a:cs typeface="Arial" charset="0"/>
              </a:rPr>
              <a:t>)</a:t>
            </a:r>
          </a:p>
          <a:p>
            <a:pPr>
              <a:lnSpc>
                <a:spcPct val="80000"/>
              </a:lnSpc>
            </a:pPr>
            <a:r>
              <a:rPr lang="pl-PL" altLang="pl-PL" sz="2400" smtClean="0">
                <a:latin typeface="Arial" charset="0"/>
                <a:cs typeface="Arial" charset="0"/>
              </a:rPr>
              <a:t>Dodatkowo pozwala to na wymuszenie słabszych więzów (ograniczeń) przez dodanie dodatkowego czynnika w funkcji kosztu</a:t>
            </a:r>
            <a:r>
              <a:rPr lang="pl-PL" altLang="pl-PL" sz="2400" smtClean="0">
                <a:solidFill>
                  <a:schemeClr val="folHlink"/>
                </a:solidFill>
                <a:latin typeface="Arial" charset="0"/>
                <a:cs typeface="Arial" charset="0"/>
              </a:rPr>
              <a:t> J</a:t>
            </a:r>
            <a:r>
              <a:rPr lang="pl-PL" altLang="pl-PL" sz="2400" baseline="-25000" smtClean="0">
                <a:solidFill>
                  <a:schemeClr val="folHlink"/>
                </a:solidFill>
                <a:latin typeface="Arial" charset="0"/>
                <a:cs typeface="Arial" charset="0"/>
              </a:rPr>
              <a:t>c</a:t>
            </a:r>
            <a:r>
              <a:rPr lang="pl-PL" altLang="pl-PL" sz="2400" smtClean="0">
                <a:latin typeface="Arial" charset="0"/>
                <a:cs typeface="Arial" charset="0"/>
              </a:rPr>
              <a:t>. </a:t>
            </a:r>
          </a:p>
          <a:p>
            <a:pPr>
              <a:lnSpc>
                <a:spcPct val="80000"/>
              </a:lnSpc>
            </a:pPr>
            <a:r>
              <a:rPr lang="pl-PL" altLang="pl-PL" sz="2400" smtClean="0">
                <a:latin typeface="Arial" charset="0"/>
                <a:cs typeface="Arial" charset="0"/>
              </a:rPr>
              <a:t>Prowadzi to jednak do warunku wstępnego co utrudnia i komplikuje minimalizację. </a:t>
            </a:r>
          </a:p>
        </p:txBody>
      </p:sp>
      <p:graphicFrame>
        <p:nvGraphicFramePr>
          <p:cNvPr id="10242" name="Object 2"/>
          <p:cNvGraphicFramePr>
            <a:graphicFrameLocks noGrp="1" noChangeAspect="1"/>
          </p:cNvGraphicFramePr>
          <p:nvPr/>
        </p:nvGraphicFramePr>
        <p:xfrm>
          <a:off x="1403350" y="0"/>
          <a:ext cx="4102100" cy="1366838"/>
        </p:xfrm>
        <a:graphic>
          <a:graphicData uri="http://schemas.openxmlformats.org/presentationml/2006/ole">
            <p:oleObj spid="_x0000_s10242" name="Równanie" r:id="rId3" imgW="2057400" imgH="685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F24BBA-8F0D-4BD4-9621-BCAE3743612B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620713"/>
          </a:xfrm>
        </p:spPr>
        <p:txBody>
          <a:bodyPr/>
          <a:lstStyle/>
          <a:p>
            <a:r>
              <a:rPr lang="pl-PL" sz="3200" b="1" smtClean="0">
                <a:latin typeface="Arial" charset="0"/>
              </a:rPr>
              <a:t>Teoria Bayesa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836613"/>
            <a:ext cx="8640762" cy="53276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sz="2400" dirty="0" smtClean="0">
                <a:latin typeface="Arial" charset="0"/>
              </a:rPr>
              <a:t>W podejściu </a:t>
            </a:r>
            <a:r>
              <a:rPr lang="pl-PL" sz="2400" dirty="0" err="1" smtClean="0">
                <a:latin typeface="Arial" charset="0"/>
              </a:rPr>
              <a:t>Bayesa</a:t>
            </a:r>
            <a:r>
              <a:rPr lang="pl-PL" sz="2400" dirty="0" smtClean="0">
                <a:latin typeface="Arial" charset="0"/>
              </a:rPr>
              <a:t> używamy pojęcia prawdopodobieństwa do opisu naszej wiedzy na temat wektora stanu oraz obserwacji.</a:t>
            </a:r>
          </a:p>
          <a:p>
            <a:pPr>
              <a:lnSpc>
                <a:spcPct val="80000"/>
              </a:lnSpc>
            </a:pPr>
            <a:r>
              <a:rPr lang="pl-PL" sz="2400" dirty="0" smtClean="0">
                <a:latin typeface="Arial" charset="0"/>
              </a:rPr>
              <a:t>Definiujemy:</a:t>
            </a:r>
          </a:p>
          <a:p>
            <a:pPr>
              <a:lnSpc>
                <a:spcPct val="80000"/>
              </a:lnSpc>
            </a:pPr>
            <a:r>
              <a:rPr lang="pl-PL" sz="2400" dirty="0" smtClean="0">
                <a:solidFill>
                  <a:schemeClr val="folHlink"/>
                </a:solidFill>
                <a:latin typeface="Arial" charset="0"/>
              </a:rPr>
              <a:t>P(x)</a:t>
            </a:r>
            <a:r>
              <a:rPr lang="pl-PL" sz="2400" dirty="0" smtClean="0">
                <a:latin typeface="Arial" charset="0"/>
              </a:rPr>
              <a:t> - gęstość praw-sta </a:t>
            </a:r>
            <a:r>
              <a:rPr lang="pl-PL" sz="2400" dirty="0" err="1" smtClean="0">
                <a:latin typeface="Arial" charset="0"/>
              </a:rPr>
              <a:t>(pd</a:t>
            </a:r>
            <a:r>
              <a:rPr lang="pl-PL" sz="2400" dirty="0" smtClean="0">
                <a:latin typeface="Arial" charset="0"/>
              </a:rPr>
              <a:t>f) wektora stanu </a:t>
            </a:r>
            <a:r>
              <a:rPr lang="pl-PL" sz="2400" dirty="0" smtClean="0">
                <a:solidFill>
                  <a:schemeClr val="folHlink"/>
                </a:solidFill>
                <a:latin typeface="Arial" charset="0"/>
              </a:rPr>
              <a:t>x</a:t>
            </a:r>
            <a:r>
              <a:rPr lang="pl-PL" sz="2400" dirty="0" smtClean="0">
                <a:latin typeface="Arial" charset="0"/>
              </a:rPr>
              <a:t>. </a:t>
            </a:r>
            <a:r>
              <a:rPr lang="pl-PL" sz="2400" dirty="0" smtClean="0">
                <a:solidFill>
                  <a:schemeClr val="folHlink"/>
                </a:solidFill>
                <a:latin typeface="Arial" charset="0"/>
              </a:rPr>
              <a:t>P(x)dx</a:t>
            </a:r>
            <a:r>
              <a:rPr lang="pl-PL" sz="2400" dirty="0" smtClean="0">
                <a:latin typeface="Arial" charset="0"/>
              </a:rPr>
              <a:t> jest prawdopodobieństwem  przed wykonaniem obserwacji, że wektor stanu znajduje się w przedziale (</a:t>
            </a:r>
            <a:r>
              <a:rPr lang="pl-PL" sz="2400" dirty="0" err="1" smtClean="0">
                <a:solidFill>
                  <a:schemeClr val="folHlink"/>
                </a:solidFill>
                <a:latin typeface="Arial" charset="0"/>
              </a:rPr>
              <a:t>x,x+dx</a:t>
            </a:r>
            <a:r>
              <a:rPr lang="pl-PL" sz="2400" dirty="0" smtClean="0">
                <a:latin typeface="Arial" charset="0"/>
              </a:rPr>
              <a:t>).</a:t>
            </a:r>
          </a:p>
          <a:p>
            <a:pPr>
              <a:lnSpc>
                <a:spcPct val="80000"/>
              </a:lnSpc>
            </a:pPr>
            <a:r>
              <a:rPr lang="pl-PL" sz="2400" dirty="0" smtClean="0">
                <a:solidFill>
                  <a:schemeClr val="folHlink"/>
                </a:solidFill>
                <a:latin typeface="Arial" charset="0"/>
              </a:rPr>
              <a:t>P(y)</a:t>
            </a:r>
            <a:r>
              <a:rPr lang="pl-PL" sz="2400" dirty="0" smtClean="0">
                <a:latin typeface="Arial" charset="0"/>
              </a:rPr>
              <a:t> -  </a:t>
            </a:r>
            <a:r>
              <a:rPr lang="pl-PL" sz="2400" dirty="0" err="1" smtClean="0">
                <a:latin typeface="Arial" charset="0"/>
              </a:rPr>
              <a:t>pdf</a:t>
            </a:r>
            <a:r>
              <a:rPr lang="pl-PL" sz="2400" dirty="0" smtClean="0">
                <a:latin typeface="Arial" charset="0"/>
              </a:rPr>
              <a:t> obserwacji</a:t>
            </a:r>
          </a:p>
          <a:p>
            <a:pPr>
              <a:lnSpc>
                <a:spcPct val="80000"/>
              </a:lnSpc>
            </a:pPr>
            <a:r>
              <a:rPr lang="pl-PL" sz="2400" dirty="0" smtClean="0">
                <a:solidFill>
                  <a:schemeClr val="folHlink"/>
                </a:solidFill>
                <a:latin typeface="Arial" charset="0"/>
              </a:rPr>
              <a:t>P(</a:t>
            </a:r>
            <a:r>
              <a:rPr lang="pl-PL" sz="2400" dirty="0" err="1" smtClean="0">
                <a:solidFill>
                  <a:schemeClr val="folHlink"/>
                </a:solidFill>
                <a:latin typeface="Arial" charset="0"/>
              </a:rPr>
              <a:t>x,y</a:t>
            </a:r>
            <a:r>
              <a:rPr lang="pl-PL" sz="2400" dirty="0" smtClean="0">
                <a:solidFill>
                  <a:schemeClr val="folHlink"/>
                </a:solidFill>
                <a:latin typeface="Arial" charset="0"/>
              </a:rPr>
              <a:t>)</a:t>
            </a:r>
            <a:r>
              <a:rPr lang="pl-PL" sz="2400" dirty="0" smtClean="0">
                <a:latin typeface="Arial" charset="0"/>
              </a:rPr>
              <a:t> - </a:t>
            </a:r>
            <a:r>
              <a:rPr lang="pl-PL" sz="2400" dirty="0" err="1" smtClean="0">
                <a:latin typeface="Arial" charset="0"/>
              </a:rPr>
              <a:t>pdf</a:t>
            </a:r>
            <a:r>
              <a:rPr lang="pl-PL" sz="2400" dirty="0" smtClean="0">
                <a:latin typeface="Arial" charset="0"/>
              </a:rPr>
              <a:t> złożone </a:t>
            </a:r>
            <a:r>
              <a:rPr lang="pl-PL" sz="2400" dirty="0" smtClean="0">
                <a:solidFill>
                  <a:schemeClr val="folHlink"/>
                </a:solidFill>
                <a:latin typeface="Arial" charset="0"/>
              </a:rPr>
              <a:t>x</a:t>
            </a:r>
            <a:r>
              <a:rPr lang="pl-PL" sz="2400" dirty="0" smtClean="0">
                <a:latin typeface="Arial" charset="0"/>
              </a:rPr>
              <a:t> i </a:t>
            </a:r>
            <a:r>
              <a:rPr lang="pl-PL" sz="2400" dirty="0" smtClean="0">
                <a:solidFill>
                  <a:schemeClr val="folHlink"/>
                </a:solidFill>
                <a:latin typeface="Arial" charset="0"/>
              </a:rPr>
              <a:t>y</a:t>
            </a:r>
            <a:r>
              <a:rPr lang="pl-PL" sz="2400" dirty="0" smtClean="0">
                <a:latin typeface="Arial" charset="0"/>
              </a:rPr>
              <a:t>. </a:t>
            </a:r>
            <a:endParaRPr lang="pl-PL" sz="2400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pl-PL" sz="2400" dirty="0" smtClean="0">
                <a:solidFill>
                  <a:schemeClr val="folHlink"/>
                </a:solidFill>
                <a:latin typeface="Arial" charset="0"/>
              </a:rPr>
              <a:t>P(</a:t>
            </a:r>
            <a:r>
              <a:rPr lang="pl-PL" sz="2400" dirty="0" err="1" smtClean="0">
                <a:solidFill>
                  <a:schemeClr val="folHlink"/>
                </a:solidFill>
                <a:latin typeface="Arial" charset="0"/>
              </a:rPr>
              <a:t>x,y</a:t>
            </a:r>
            <a:r>
              <a:rPr lang="pl-PL" sz="2400" dirty="0" smtClean="0">
                <a:solidFill>
                  <a:schemeClr val="folHlink"/>
                </a:solidFill>
                <a:latin typeface="Arial" charset="0"/>
              </a:rPr>
              <a:t>)</a:t>
            </a:r>
            <a:r>
              <a:rPr lang="pl-PL" sz="2400" dirty="0" err="1" smtClean="0">
                <a:solidFill>
                  <a:schemeClr val="folHlink"/>
                </a:solidFill>
                <a:latin typeface="Arial" charset="0"/>
              </a:rPr>
              <a:t>dxdy</a:t>
            </a:r>
            <a:r>
              <a:rPr lang="pl-PL" sz="2400" dirty="0" smtClean="0">
                <a:latin typeface="Arial" charset="0"/>
              </a:rPr>
              <a:t> </a:t>
            </a:r>
            <a:r>
              <a:rPr lang="pl-PL" sz="2400" dirty="0" smtClean="0">
                <a:latin typeface="Arial" charset="0"/>
              </a:rPr>
              <a:t>oznacza prawdopodobieństwo, że wektor </a:t>
            </a:r>
            <a:r>
              <a:rPr lang="pl-PL" sz="2400" dirty="0" smtClean="0">
                <a:solidFill>
                  <a:schemeClr val="folHlink"/>
                </a:solidFill>
                <a:latin typeface="Arial" charset="0"/>
              </a:rPr>
              <a:t>x</a:t>
            </a:r>
            <a:r>
              <a:rPr lang="pl-PL" sz="2400" dirty="0" smtClean="0">
                <a:latin typeface="Arial" charset="0"/>
              </a:rPr>
              <a:t> znajduje się w przedziale (</a:t>
            </a:r>
            <a:r>
              <a:rPr lang="pl-PL" sz="2400" dirty="0" err="1" smtClean="0">
                <a:solidFill>
                  <a:schemeClr val="folHlink"/>
                </a:solidFill>
                <a:latin typeface="Arial" charset="0"/>
              </a:rPr>
              <a:t>x,x+dx</a:t>
            </a:r>
            <a:r>
              <a:rPr lang="pl-PL" sz="2400" dirty="0" smtClean="0">
                <a:latin typeface="Arial" charset="0"/>
              </a:rPr>
              <a:t>) zaś </a:t>
            </a:r>
            <a:r>
              <a:rPr lang="pl-PL" sz="2400" dirty="0" smtClean="0">
                <a:solidFill>
                  <a:schemeClr val="folHlink"/>
                </a:solidFill>
                <a:latin typeface="Arial" charset="0"/>
              </a:rPr>
              <a:t>y</a:t>
            </a:r>
            <a:r>
              <a:rPr lang="pl-PL" sz="2400" dirty="0" smtClean="0">
                <a:latin typeface="Arial" charset="0"/>
              </a:rPr>
              <a:t> w przedziale (</a:t>
            </a:r>
            <a:r>
              <a:rPr lang="pl-PL" sz="2400" dirty="0" err="1" smtClean="0">
                <a:solidFill>
                  <a:schemeClr val="folHlink"/>
                </a:solidFill>
                <a:latin typeface="Arial" charset="0"/>
              </a:rPr>
              <a:t>y.y+dy</a:t>
            </a:r>
            <a:r>
              <a:rPr lang="pl-PL" sz="2400" dirty="0" smtClean="0">
                <a:latin typeface="Arial" charset="0"/>
              </a:rPr>
              <a:t>). </a:t>
            </a:r>
          </a:p>
          <a:p>
            <a:pPr>
              <a:lnSpc>
                <a:spcPct val="80000"/>
              </a:lnSpc>
            </a:pPr>
            <a:r>
              <a:rPr lang="pl-PL" sz="2400" dirty="0" smtClean="0">
                <a:solidFill>
                  <a:schemeClr val="folHlink"/>
                </a:solidFill>
                <a:latin typeface="Arial" charset="0"/>
              </a:rPr>
              <a:t>P(</a:t>
            </a:r>
            <a:r>
              <a:rPr lang="pl-PL" sz="2400" dirty="0" err="1" smtClean="0">
                <a:solidFill>
                  <a:schemeClr val="folHlink"/>
                </a:solidFill>
                <a:latin typeface="Arial" charset="0"/>
              </a:rPr>
              <a:t>y|x</a:t>
            </a:r>
            <a:r>
              <a:rPr lang="pl-PL" sz="2400" dirty="0" smtClean="0">
                <a:solidFill>
                  <a:schemeClr val="folHlink"/>
                </a:solidFill>
                <a:latin typeface="Arial" charset="0"/>
              </a:rPr>
              <a:t>)</a:t>
            </a:r>
            <a:r>
              <a:rPr lang="pl-PL" sz="2400" dirty="0" smtClean="0">
                <a:latin typeface="Arial" charset="0"/>
              </a:rPr>
              <a:t> - </a:t>
            </a:r>
            <a:r>
              <a:rPr lang="pl-PL" sz="2400" dirty="0" err="1" smtClean="0">
                <a:latin typeface="Arial" charset="0"/>
              </a:rPr>
              <a:t>pdf</a:t>
            </a:r>
            <a:r>
              <a:rPr lang="pl-PL" sz="2400" dirty="0" smtClean="0">
                <a:latin typeface="Arial" charset="0"/>
              </a:rPr>
              <a:t> warunkowe wektora </a:t>
            </a:r>
            <a:r>
              <a:rPr lang="pl-PL" sz="2400" dirty="0" smtClean="0">
                <a:solidFill>
                  <a:schemeClr val="folHlink"/>
                </a:solidFill>
                <a:latin typeface="Arial" charset="0"/>
              </a:rPr>
              <a:t>y</a:t>
            </a:r>
            <a:r>
              <a:rPr lang="pl-PL" sz="2400" dirty="0" smtClean="0">
                <a:latin typeface="Arial" charset="0"/>
              </a:rPr>
              <a:t> dla danego </a:t>
            </a:r>
            <a:r>
              <a:rPr lang="pl-PL" sz="2400" dirty="0" smtClean="0">
                <a:solidFill>
                  <a:schemeClr val="folHlink"/>
                </a:solidFill>
                <a:latin typeface="Arial" charset="0"/>
              </a:rPr>
              <a:t>x</a:t>
            </a:r>
            <a:r>
              <a:rPr lang="pl-PL" sz="2400" dirty="0" smtClean="0">
                <a:latin typeface="Arial" charset="0"/>
              </a:rPr>
              <a:t>. Oznacza, że </a:t>
            </a:r>
            <a:r>
              <a:rPr lang="pl-PL" sz="2400" dirty="0" smtClean="0">
                <a:solidFill>
                  <a:schemeClr val="folHlink"/>
                </a:solidFill>
                <a:latin typeface="Arial" charset="0"/>
              </a:rPr>
              <a:t>P(</a:t>
            </a:r>
            <a:r>
              <a:rPr lang="pl-PL" sz="2400" dirty="0" err="1" smtClean="0">
                <a:solidFill>
                  <a:schemeClr val="folHlink"/>
                </a:solidFill>
                <a:latin typeface="Arial" charset="0"/>
              </a:rPr>
              <a:t>y|x</a:t>
            </a:r>
            <a:r>
              <a:rPr lang="pl-PL" sz="2400" dirty="0" smtClean="0">
                <a:solidFill>
                  <a:schemeClr val="folHlink"/>
                </a:solidFill>
                <a:latin typeface="Arial" charset="0"/>
              </a:rPr>
              <a:t>)</a:t>
            </a:r>
            <a:r>
              <a:rPr lang="pl-PL" sz="2400" dirty="0" err="1" smtClean="0">
                <a:solidFill>
                  <a:schemeClr val="folHlink"/>
                </a:solidFill>
                <a:latin typeface="Arial" charset="0"/>
              </a:rPr>
              <a:t>dy</a:t>
            </a:r>
            <a:r>
              <a:rPr lang="pl-PL" sz="2400" dirty="0" smtClean="0">
                <a:latin typeface="Arial" charset="0"/>
              </a:rPr>
              <a:t> jest prawdopodobieństwem, że wektor obserwacji </a:t>
            </a:r>
            <a:r>
              <a:rPr lang="pl-PL" sz="2400" dirty="0" smtClean="0">
                <a:solidFill>
                  <a:schemeClr val="folHlink"/>
                </a:solidFill>
                <a:latin typeface="Arial" charset="0"/>
              </a:rPr>
              <a:t>y</a:t>
            </a:r>
            <a:r>
              <a:rPr lang="pl-PL" sz="2400" dirty="0" smtClean="0">
                <a:latin typeface="Arial" charset="0"/>
              </a:rPr>
              <a:t> znajduje się w przedziale (</a:t>
            </a:r>
            <a:r>
              <a:rPr lang="pl-PL" sz="2400" dirty="0" err="1" smtClean="0">
                <a:solidFill>
                  <a:schemeClr val="folHlink"/>
                </a:solidFill>
                <a:latin typeface="Arial" charset="0"/>
              </a:rPr>
              <a:t>y,y+dy</a:t>
            </a:r>
            <a:r>
              <a:rPr lang="pl-PL" sz="2400" dirty="0" smtClean="0">
                <a:latin typeface="Arial" charset="0"/>
              </a:rPr>
              <a:t>) gdy wektor stanu </a:t>
            </a:r>
            <a:r>
              <a:rPr lang="pl-PL" sz="2400" dirty="0" smtClean="0">
                <a:solidFill>
                  <a:schemeClr val="folHlink"/>
                </a:solidFill>
                <a:latin typeface="Arial" charset="0"/>
              </a:rPr>
              <a:t>x</a:t>
            </a:r>
            <a:r>
              <a:rPr lang="pl-PL" sz="2400" dirty="0" smtClean="0">
                <a:latin typeface="Arial" charset="0"/>
              </a:rPr>
              <a:t> przyjmuje określoną wartość</a:t>
            </a:r>
          </a:p>
          <a:p>
            <a:pPr>
              <a:lnSpc>
                <a:spcPct val="80000"/>
              </a:lnSpc>
            </a:pPr>
            <a:r>
              <a:rPr lang="pl-PL" sz="2400" dirty="0" smtClean="0">
                <a:solidFill>
                  <a:schemeClr val="folHlink"/>
                </a:solidFill>
                <a:latin typeface="Arial" charset="0"/>
              </a:rPr>
              <a:t>P(</a:t>
            </a:r>
            <a:r>
              <a:rPr lang="pl-PL" sz="2400" dirty="0" err="1" smtClean="0">
                <a:solidFill>
                  <a:schemeClr val="folHlink"/>
                </a:solidFill>
                <a:latin typeface="Arial" charset="0"/>
              </a:rPr>
              <a:t>x|y</a:t>
            </a:r>
            <a:r>
              <a:rPr lang="pl-PL" sz="2400" dirty="0" smtClean="0">
                <a:solidFill>
                  <a:schemeClr val="folHlink"/>
                </a:solidFill>
                <a:latin typeface="Arial" charset="0"/>
              </a:rPr>
              <a:t>)</a:t>
            </a:r>
            <a:r>
              <a:rPr lang="pl-PL" sz="2400" dirty="0" smtClean="0">
                <a:latin typeface="Arial" charset="0"/>
              </a:rPr>
              <a:t> – analogicznie jak powyższej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pl-PL" sz="3200" b="1" smtClean="0"/>
              <a:t>Wprowadzenie</a:t>
            </a:r>
            <a:endParaRPr lang="en-US" sz="3200" b="1" smtClean="0"/>
          </a:p>
        </p:txBody>
      </p:sp>
      <p:sp>
        <p:nvSpPr>
          <p:cNvPr id="29699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dirty="0" smtClean="0"/>
              <a:t>W teledetekcji atmosferycznej zagadnienie odwrotne jest kluczowym problemem w niemal wszystkich </a:t>
            </a:r>
            <a:r>
              <a:rPr lang="pl-PL" sz="2400" dirty="0" smtClean="0"/>
              <a:t>metodach pomiarowych </a:t>
            </a:r>
            <a:r>
              <a:rPr lang="pl-PL" sz="2400" dirty="0" smtClean="0"/>
              <a:t>aerozoli oraz gazów śladowych. </a:t>
            </a:r>
          </a:p>
          <a:p>
            <a:r>
              <a:rPr lang="pl-PL" sz="2400" dirty="0" smtClean="0"/>
              <a:t>Z całego widma promieniowania analizowane są takie przedziały spektralne, w których promieniowanie elektromagnetyczne oddziałuje z materią (jest rozpraszanie lub absorbowane) </a:t>
            </a:r>
          </a:p>
          <a:p>
            <a:r>
              <a:rPr lang="pl-PL" sz="2400" dirty="0" smtClean="0"/>
              <a:t>W ogólności sygnał S odbierany przez detektor może być zapisany w postaci: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6FB5C8-D8AF-4E92-AA14-705B9258BF8D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l-PL" smtClean="0"/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5513" y="5805488"/>
            <a:ext cx="4462462" cy="361950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pl-PL" sz="2000" smtClean="0">
                <a:latin typeface="Arial" charset="0"/>
              </a:rPr>
              <a:t>Rodgers, 2000</a:t>
            </a:r>
          </a:p>
        </p:txBody>
      </p:sp>
      <p:pic>
        <p:nvPicPr>
          <p:cNvPr id="3789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913" y="1125538"/>
            <a:ext cx="6218237" cy="4578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685E41-C5FC-4E35-8606-99F64AE21DF3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260350"/>
            <a:ext cx="8497888" cy="6048375"/>
          </a:xfrm>
        </p:spPr>
        <p:txBody>
          <a:bodyPr/>
          <a:lstStyle/>
          <a:p>
            <a:r>
              <a:rPr lang="pl-PL" sz="2000" smtClean="0">
                <a:latin typeface="Arial" charset="0"/>
              </a:rPr>
              <a:t>Twierdze Bayesa :</a:t>
            </a:r>
          </a:p>
          <a:p>
            <a:endParaRPr lang="pl-PL" sz="2000" smtClean="0">
              <a:latin typeface="Arial" charset="0"/>
            </a:endParaRPr>
          </a:p>
          <a:p>
            <a:pPr>
              <a:buFontTx/>
              <a:buNone/>
            </a:pPr>
            <a:endParaRPr lang="pl-PL" sz="2000" smtClean="0">
              <a:latin typeface="Arial" charset="0"/>
            </a:endParaRPr>
          </a:p>
          <a:p>
            <a:pPr>
              <a:buFontTx/>
              <a:buNone/>
            </a:pPr>
            <a:r>
              <a:rPr lang="pl-PL" sz="2000" smtClean="0">
                <a:latin typeface="Arial" charset="0"/>
              </a:rPr>
              <a:t>opisuje prawdopodobieństwo warunkowe </a:t>
            </a:r>
          </a:p>
          <a:p>
            <a:pPr>
              <a:buFontTx/>
              <a:buNone/>
            </a:pPr>
            <a:r>
              <a:rPr lang="pl-PL" sz="2000" smtClean="0">
                <a:solidFill>
                  <a:schemeClr val="folHlink"/>
                </a:solidFill>
                <a:latin typeface="Arial" charset="0"/>
              </a:rPr>
              <a:t>Koncepcyjne przybliżenie problemu odwrotnego:</a:t>
            </a:r>
          </a:p>
          <a:p>
            <a:r>
              <a:rPr lang="pl-PL" sz="2000" smtClean="0">
                <a:latin typeface="Arial" charset="0"/>
              </a:rPr>
              <a:t>Przed wykonaniem obserwacji mamy wiedzę a priori w postaci rozkładu gęstości prawdopodobieństwa (pdf-u).</a:t>
            </a:r>
          </a:p>
          <a:p>
            <a:r>
              <a:rPr lang="pl-PL" sz="2000" smtClean="0">
                <a:latin typeface="Arial" charset="0"/>
              </a:rPr>
              <a:t>Proces obserwacyjny jest utożsamiany jako mapowanie wektora stanu w przestrzeni obserwacji przy użyciu modelu (forward model)</a:t>
            </a:r>
          </a:p>
          <a:p>
            <a:r>
              <a:rPr lang="pl-PL" sz="2000" smtClean="0">
                <a:latin typeface="Arial" charset="0"/>
              </a:rPr>
              <a:t>Teoria Bayesa opisuje formalizm procesu odwrotnego do powyższego mapowania i wyznaczania pdf-u aposteriori poprzez poprawianie pdf-u a priori przez pdf obserwacji.  </a:t>
            </a:r>
          </a:p>
          <a:p>
            <a:pPr>
              <a:buFontTx/>
              <a:buNone/>
            </a:pPr>
            <a:r>
              <a:rPr lang="pl-PL" sz="2000" smtClean="0">
                <a:latin typeface="Arial" charset="0"/>
              </a:rPr>
              <a:t>	</a:t>
            </a:r>
          </a:p>
        </p:txBody>
      </p:sp>
      <p:graphicFrame>
        <p:nvGraphicFramePr>
          <p:cNvPr id="11266" name="Object 26"/>
          <p:cNvGraphicFramePr>
            <a:graphicFrameLocks noGrp="1" noChangeAspect="1"/>
          </p:cNvGraphicFramePr>
          <p:nvPr>
            <p:ph sz="half" idx="2"/>
          </p:nvPr>
        </p:nvGraphicFramePr>
        <p:xfrm>
          <a:off x="3203575" y="188913"/>
          <a:ext cx="2447925" cy="728662"/>
        </p:xfrm>
        <a:graphic>
          <a:graphicData uri="http://schemas.openxmlformats.org/presentationml/2006/ole">
            <p:oleObj spid="_x0000_s11266" name="Równanie" r:id="rId3" imgW="1409700" imgH="4191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45FFA2-1A88-48D5-A088-F4ADB1F19C09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12295" name="Rectangle 5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908050"/>
          </a:xfrm>
        </p:spPr>
        <p:txBody>
          <a:bodyPr/>
          <a:lstStyle/>
          <a:p>
            <a:r>
              <a:rPr lang="pl-PL" sz="3200" b="1" smtClean="0">
                <a:latin typeface="Arial" charset="0"/>
              </a:rPr>
              <a:t>Rozważmy problem liniowy</a:t>
            </a:r>
          </a:p>
        </p:txBody>
      </p:sp>
      <p:graphicFrame>
        <p:nvGraphicFramePr>
          <p:cNvPr id="12290" name="Object 98"/>
          <p:cNvGraphicFramePr>
            <a:graphicFrameLocks noGrp="1" noChangeAspect="1"/>
          </p:cNvGraphicFramePr>
          <p:nvPr>
            <p:ph sz="half" idx="1"/>
          </p:nvPr>
        </p:nvGraphicFramePr>
        <p:xfrm>
          <a:off x="1320800" y="1412875"/>
          <a:ext cx="5843588" cy="820738"/>
        </p:xfrm>
        <a:graphic>
          <a:graphicData uri="http://schemas.openxmlformats.org/presentationml/2006/ole">
            <p:oleObj spid="_x0000_s12290" name="Równanie" r:id="rId3" imgW="3073320" imgH="431640" progId="Equation.3">
              <p:embed/>
            </p:oleObj>
          </a:graphicData>
        </a:graphic>
      </p:graphicFrame>
      <p:graphicFrame>
        <p:nvGraphicFramePr>
          <p:cNvPr id="12291" name="Object 99"/>
          <p:cNvGraphicFramePr>
            <a:graphicFrameLocks noChangeAspect="1"/>
          </p:cNvGraphicFramePr>
          <p:nvPr/>
        </p:nvGraphicFramePr>
        <p:xfrm>
          <a:off x="1331913" y="2492375"/>
          <a:ext cx="3621087" cy="546100"/>
        </p:xfrm>
        <a:graphic>
          <a:graphicData uri="http://schemas.openxmlformats.org/presentationml/2006/ole">
            <p:oleObj spid="_x0000_s12291" name="Równanie" r:id="rId4" imgW="1600200" imgH="241200" progId="Equation.3">
              <p:embed/>
            </p:oleObj>
          </a:graphicData>
        </a:graphic>
      </p:graphicFrame>
      <p:graphicFrame>
        <p:nvGraphicFramePr>
          <p:cNvPr id="12292" name="Object 100"/>
          <p:cNvGraphicFramePr>
            <a:graphicFrameLocks noGrp="1" noChangeAspect="1"/>
          </p:cNvGraphicFramePr>
          <p:nvPr>
            <p:ph sz="half" idx="2"/>
          </p:nvPr>
        </p:nvGraphicFramePr>
        <p:xfrm>
          <a:off x="1331913" y="908050"/>
          <a:ext cx="2879725" cy="447675"/>
        </p:xfrm>
        <a:graphic>
          <a:graphicData uri="http://schemas.openxmlformats.org/presentationml/2006/ole">
            <p:oleObj spid="_x0000_s12292" name="Równanie" r:id="rId5" imgW="1307532" imgH="203112" progId="Equation.3">
              <p:embed/>
            </p:oleObj>
          </a:graphicData>
        </a:graphic>
      </p:graphicFrame>
      <p:sp>
        <p:nvSpPr>
          <p:cNvPr id="12296" name="Text Box 10"/>
          <p:cNvSpPr txBox="1">
            <a:spLocks noChangeArrowheads="1"/>
          </p:cNvSpPr>
          <p:nvPr/>
        </p:nvSpPr>
        <p:spPr bwMode="auto">
          <a:xfrm>
            <a:off x="179388" y="3429000"/>
            <a:ext cx="8353425" cy="8302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400"/>
              <a:t>Błędy pomiarowe </a:t>
            </a:r>
            <a:r>
              <a:rPr lang="pl-PL" sz="2400">
                <a:solidFill>
                  <a:schemeClr val="folHlink"/>
                </a:solidFill>
                <a:sym typeface="Symbol" pitchFamily="18" charset="2"/>
              </a:rPr>
              <a:t></a:t>
            </a:r>
            <a:r>
              <a:rPr lang="pl-PL" sz="2400">
                <a:sym typeface="Symbol" pitchFamily="18" charset="2"/>
              </a:rPr>
              <a:t> </a:t>
            </a:r>
            <a:r>
              <a:rPr lang="pl-PL" sz="2400"/>
              <a:t>mogą być często przybliżane rozkładem Gaussa stąd wyrażenie na </a:t>
            </a:r>
            <a:r>
              <a:rPr lang="pl-PL" sz="2400">
                <a:solidFill>
                  <a:schemeClr val="folHlink"/>
                </a:solidFill>
              </a:rPr>
              <a:t>P(y|x)</a:t>
            </a:r>
            <a:r>
              <a:rPr lang="pl-PL" sz="2400"/>
              <a:t> ma postać: </a:t>
            </a:r>
          </a:p>
        </p:txBody>
      </p:sp>
      <p:graphicFrame>
        <p:nvGraphicFramePr>
          <p:cNvPr id="12293" name="Object 101"/>
          <p:cNvGraphicFramePr>
            <a:graphicFrameLocks noChangeAspect="1"/>
          </p:cNvGraphicFramePr>
          <p:nvPr/>
        </p:nvGraphicFramePr>
        <p:xfrm>
          <a:off x="669925" y="4422775"/>
          <a:ext cx="5984875" cy="581025"/>
        </p:xfrm>
        <a:graphic>
          <a:graphicData uri="http://schemas.openxmlformats.org/presentationml/2006/ole">
            <p:oleObj spid="_x0000_s12293" name="Równanie" r:id="rId6" imgW="2603160" imgH="253800" progId="Equation.3">
              <p:embed/>
            </p:oleObj>
          </a:graphicData>
        </a:graphic>
      </p:graphicFrame>
      <p:sp>
        <p:nvSpPr>
          <p:cNvPr id="12297" name="Text Box 12"/>
          <p:cNvSpPr txBox="1">
            <a:spLocks noChangeArrowheads="1"/>
          </p:cNvSpPr>
          <p:nvPr/>
        </p:nvSpPr>
        <p:spPr bwMode="auto">
          <a:xfrm>
            <a:off x="323850" y="5373688"/>
            <a:ext cx="8280400" cy="8302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400"/>
              <a:t>gdzie </a:t>
            </a:r>
            <a:r>
              <a:rPr lang="pl-PL" sz="2400">
                <a:solidFill>
                  <a:schemeClr val="folHlink"/>
                </a:solidFill>
              </a:rPr>
              <a:t>c</a:t>
            </a:r>
            <a:r>
              <a:rPr lang="pl-PL" sz="2400" baseline="-25000">
                <a:solidFill>
                  <a:schemeClr val="folHlink"/>
                </a:solidFill>
              </a:rPr>
              <a:t>1</a:t>
            </a:r>
            <a:r>
              <a:rPr lang="pl-PL" sz="2400"/>
              <a:t> jest stałą zaś R</a:t>
            </a:r>
            <a:r>
              <a:rPr lang="pl-PL" sz="2400" baseline="-25000">
                <a:solidFill>
                  <a:schemeClr val="folHlink"/>
                </a:solidFill>
                <a:sym typeface="Symbol" pitchFamily="18" charset="2"/>
              </a:rPr>
              <a:t></a:t>
            </a:r>
            <a:r>
              <a:rPr lang="pl-PL" sz="2400">
                <a:sym typeface="Symbol" pitchFamily="18" charset="2"/>
              </a:rPr>
              <a:t> jest macierzą kowariancji błędów pomiarowych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0E7EDA-2F17-4696-8ADF-2B6A00938A63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88913"/>
            <a:ext cx="8569325" cy="4114800"/>
          </a:xfrm>
        </p:spPr>
        <p:txBody>
          <a:bodyPr/>
          <a:lstStyle/>
          <a:p>
            <a:r>
              <a:rPr lang="pl-PL" sz="2400" smtClean="0">
                <a:latin typeface="Arial" charset="0"/>
              </a:rPr>
              <a:t>Podobnie można zdefiniować pdf wektora stanu. Jednak w tym przypadku przybliżenie rozkładem Gaussa jest mnie realistyczne aczkolwiek wygodne do opisu. </a:t>
            </a:r>
          </a:p>
        </p:txBody>
      </p:sp>
      <p:graphicFrame>
        <p:nvGraphicFramePr>
          <p:cNvPr id="13314" name="Object 122"/>
          <p:cNvGraphicFramePr>
            <a:graphicFrameLocks noChangeAspect="1"/>
          </p:cNvGraphicFramePr>
          <p:nvPr/>
        </p:nvGraphicFramePr>
        <p:xfrm>
          <a:off x="5638800" y="3035300"/>
          <a:ext cx="2898775" cy="500063"/>
        </p:xfrm>
        <a:graphic>
          <a:graphicData uri="http://schemas.openxmlformats.org/presentationml/2006/ole">
            <p:oleObj spid="_x0000_s13314" name="Równanie" r:id="rId3" imgW="1473120" imgH="253800" progId="Equation.3">
              <p:embed/>
            </p:oleObj>
          </a:graphicData>
        </a:graphic>
      </p:graphicFrame>
      <p:graphicFrame>
        <p:nvGraphicFramePr>
          <p:cNvPr id="13315" name="Object 123"/>
          <p:cNvGraphicFramePr>
            <a:graphicFrameLocks noChangeAspect="1"/>
          </p:cNvGraphicFramePr>
          <p:nvPr/>
        </p:nvGraphicFramePr>
        <p:xfrm>
          <a:off x="1392238" y="1543050"/>
          <a:ext cx="5400675" cy="581025"/>
        </p:xfrm>
        <a:graphic>
          <a:graphicData uri="http://schemas.openxmlformats.org/presentationml/2006/ole">
            <p:oleObj spid="_x0000_s13315" name="Równanie" r:id="rId4" imgW="2349360" imgH="253800" progId="Equation.3">
              <p:embed/>
            </p:oleObj>
          </a:graphicData>
        </a:graphic>
      </p:graphicFrame>
      <p:sp>
        <p:nvSpPr>
          <p:cNvPr id="13321" name="Text Box 6"/>
          <p:cNvSpPr txBox="1">
            <a:spLocks noChangeArrowheads="1"/>
          </p:cNvSpPr>
          <p:nvPr/>
        </p:nvSpPr>
        <p:spPr bwMode="auto">
          <a:xfrm>
            <a:off x="327025" y="2205038"/>
            <a:ext cx="8424863" cy="8302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400"/>
              <a:t>gdzie </a:t>
            </a:r>
            <a:r>
              <a:rPr lang="pl-PL" sz="2400">
                <a:solidFill>
                  <a:schemeClr val="folHlink"/>
                </a:solidFill>
              </a:rPr>
              <a:t>x</a:t>
            </a:r>
            <a:r>
              <a:rPr lang="pl-PL" sz="2400" baseline="-25000">
                <a:solidFill>
                  <a:schemeClr val="folHlink"/>
                </a:solidFill>
              </a:rPr>
              <a:t>a</a:t>
            </a:r>
            <a:r>
              <a:rPr lang="pl-PL" sz="2400"/>
              <a:t> jest a priori znanym stanem </a:t>
            </a:r>
            <a:r>
              <a:rPr lang="pl-PL" sz="2400">
                <a:solidFill>
                  <a:schemeClr val="folHlink"/>
                </a:solidFill>
              </a:rPr>
              <a:t>x</a:t>
            </a:r>
            <a:r>
              <a:rPr lang="pl-PL" sz="2400"/>
              <a:t>, zaś </a:t>
            </a:r>
            <a:r>
              <a:rPr lang="pl-PL" sz="2400">
                <a:solidFill>
                  <a:schemeClr val="folHlink"/>
                </a:solidFill>
              </a:rPr>
              <a:t>B</a:t>
            </a:r>
            <a:r>
              <a:rPr lang="pl-PL" sz="2400"/>
              <a:t> odpowiadającą mu macierzą kowariancji.</a:t>
            </a:r>
          </a:p>
        </p:txBody>
      </p:sp>
      <p:sp>
        <p:nvSpPr>
          <p:cNvPr id="13322" name="Text Box 7"/>
          <p:cNvSpPr txBox="1">
            <a:spLocks noChangeArrowheads="1"/>
          </p:cNvSpPr>
          <p:nvPr/>
        </p:nvSpPr>
        <p:spPr bwMode="auto">
          <a:xfrm>
            <a:off x="323850" y="3500438"/>
            <a:ext cx="8424863" cy="8302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400"/>
              <a:t>Podstawiając i wykorzystując twierdzenie Bayesa dostajemy związek na pdf a posteriori</a:t>
            </a:r>
          </a:p>
        </p:txBody>
      </p:sp>
      <p:graphicFrame>
        <p:nvGraphicFramePr>
          <p:cNvPr id="13316" name="Object 124"/>
          <p:cNvGraphicFramePr>
            <a:graphicFrameLocks noChangeAspect="1"/>
          </p:cNvGraphicFramePr>
          <p:nvPr/>
        </p:nvGraphicFramePr>
        <p:xfrm>
          <a:off x="-14288" y="4567238"/>
          <a:ext cx="9253538" cy="581025"/>
        </p:xfrm>
        <a:graphic>
          <a:graphicData uri="http://schemas.openxmlformats.org/presentationml/2006/ole">
            <p:oleObj spid="_x0000_s13316" name="Równanie" r:id="rId5" imgW="4025880" imgH="253800" progId="Equation.3">
              <p:embed/>
            </p:oleObj>
          </a:graphicData>
        </a:graphic>
      </p:graphicFrame>
      <p:sp>
        <p:nvSpPr>
          <p:cNvPr id="13323" name="Text Box 9"/>
          <p:cNvSpPr txBox="1">
            <a:spLocks noChangeArrowheads="1"/>
          </p:cNvSpPr>
          <p:nvPr/>
        </p:nvSpPr>
        <p:spPr bwMode="auto">
          <a:xfrm>
            <a:off x="179388" y="5300663"/>
            <a:ext cx="842486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400"/>
              <a:t>Ma ono rozkład Gaussa więc może być zapisane w postaci:</a:t>
            </a:r>
          </a:p>
        </p:txBody>
      </p:sp>
      <p:graphicFrame>
        <p:nvGraphicFramePr>
          <p:cNvPr id="13317" name="Object 125"/>
          <p:cNvGraphicFramePr>
            <a:graphicFrameLocks noChangeAspect="1"/>
          </p:cNvGraphicFramePr>
          <p:nvPr/>
        </p:nvGraphicFramePr>
        <p:xfrm>
          <a:off x="250825" y="5935663"/>
          <a:ext cx="5487988" cy="612775"/>
        </p:xfrm>
        <a:graphic>
          <a:graphicData uri="http://schemas.openxmlformats.org/presentationml/2006/ole">
            <p:oleObj spid="_x0000_s13317" name="Równanie" r:id="rId6" imgW="2387520" imgH="266400" progId="Equation.3">
              <p:embed/>
            </p:oleObj>
          </a:graphicData>
        </a:graphic>
      </p:graphicFrame>
      <p:sp>
        <p:nvSpPr>
          <p:cNvPr id="13324" name="Text Box 11"/>
          <p:cNvSpPr txBox="1">
            <a:spLocks noChangeArrowheads="1"/>
          </p:cNvSpPr>
          <p:nvPr/>
        </p:nvSpPr>
        <p:spPr bwMode="auto">
          <a:xfrm>
            <a:off x="5940425" y="5805488"/>
            <a:ext cx="2952750" cy="708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000"/>
              <a:t>gdzie         oznacza oczekiwaną wartość</a:t>
            </a:r>
          </a:p>
        </p:txBody>
      </p:sp>
      <p:graphicFrame>
        <p:nvGraphicFramePr>
          <p:cNvPr id="13318" name="Object 126"/>
          <p:cNvGraphicFramePr>
            <a:graphicFrameLocks noChangeAspect="1"/>
          </p:cNvGraphicFramePr>
          <p:nvPr/>
        </p:nvGraphicFramePr>
        <p:xfrm>
          <a:off x="6732588" y="5768975"/>
          <a:ext cx="290512" cy="379413"/>
        </p:xfrm>
        <a:graphic>
          <a:graphicData uri="http://schemas.openxmlformats.org/presentationml/2006/ole">
            <p:oleObj spid="_x0000_s13318" name="Równanie" r:id="rId7" imgW="126780" imgH="164814" progId="Equation.3">
              <p:embed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C5A812-5F0F-4DFB-918D-B6CBE8C131EF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143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333375"/>
            <a:ext cx="8353425" cy="574675"/>
          </a:xfrm>
        </p:spPr>
        <p:txBody>
          <a:bodyPr/>
          <a:lstStyle/>
          <a:p>
            <a:pPr>
              <a:buFontTx/>
              <a:buNone/>
            </a:pPr>
            <a:r>
              <a:rPr lang="pl-PL" sz="2400" smtClean="0">
                <a:latin typeface="Arial" charset="0"/>
              </a:rPr>
              <a:t>Porównując czynniki kwadratowe w </a:t>
            </a:r>
            <a:r>
              <a:rPr lang="pl-PL" sz="2400" smtClean="0">
                <a:solidFill>
                  <a:schemeClr val="folHlink"/>
                </a:solidFill>
                <a:latin typeface="Arial" charset="0"/>
              </a:rPr>
              <a:t>x</a:t>
            </a:r>
            <a:r>
              <a:rPr lang="pl-PL" sz="2400" smtClean="0">
                <a:latin typeface="Arial" charset="0"/>
              </a:rPr>
              <a:t> otrzymujemy:</a:t>
            </a:r>
          </a:p>
        </p:txBody>
      </p:sp>
      <p:graphicFrame>
        <p:nvGraphicFramePr>
          <p:cNvPr id="14338" name="Object 98"/>
          <p:cNvGraphicFramePr>
            <a:graphicFrameLocks noGrp="1" noChangeAspect="1"/>
          </p:cNvGraphicFramePr>
          <p:nvPr>
            <p:ph sz="half" idx="2"/>
          </p:nvPr>
        </p:nvGraphicFramePr>
        <p:xfrm>
          <a:off x="2124075" y="987425"/>
          <a:ext cx="4665663" cy="639763"/>
        </p:xfrm>
        <a:graphic>
          <a:graphicData uri="http://schemas.openxmlformats.org/presentationml/2006/ole">
            <p:oleObj spid="_x0000_s14338" name="Równanie" r:id="rId3" imgW="1942920" imgH="266400" progId="Equation.3">
              <p:embed/>
            </p:oleObj>
          </a:graphicData>
        </a:graphic>
      </p:graphicFrame>
      <p:graphicFrame>
        <p:nvGraphicFramePr>
          <p:cNvPr id="14339" name="Object 99"/>
          <p:cNvGraphicFramePr>
            <a:graphicFrameLocks noChangeAspect="1"/>
          </p:cNvGraphicFramePr>
          <p:nvPr/>
        </p:nvGraphicFramePr>
        <p:xfrm>
          <a:off x="2017713" y="1989138"/>
          <a:ext cx="3244850" cy="741362"/>
        </p:xfrm>
        <a:graphic>
          <a:graphicData uri="http://schemas.openxmlformats.org/presentationml/2006/ole">
            <p:oleObj spid="_x0000_s14339" name="Równanie" r:id="rId4" imgW="1168200" imgH="266400" progId="Equation.3">
              <p:embed/>
            </p:oleObj>
          </a:graphicData>
        </a:graphic>
      </p:graphicFrame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179388" y="1700213"/>
            <a:ext cx="835342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l-PL" sz="2400"/>
              <a:t>Co daje:</a:t>
            </a: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179388" y="2924175"/>
            <a:ext cx="835342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l-PL" sz="2400"/>
              <a:t>Analogicznie równanie liniowe w </a:t>
            </a:r>
            <a:r>
              <a:rPr lang="pl-PL" sz="2400">
                <a:solidFill>
                  <a:schemeClr val="folHlink"/>
                </a:solidFill>
              </a:rPr>
              <a:t>x</a:t>
            </a:r>
            <a:r>
              <a:rPr lang="pl-PL" sz="2400" baseline="30000">
                <a:solidFill>
                  <a:schemeClr val="folHlink"/>
                </a:solidFill>
              </a:rPr>
              <a:t>T</a:t>
            </a:r>
            <a:r>
              <a:rPr lang="pl-PL" sz="2400"/>
              <a:t>:</a:t>
            </a:r>
          </a:p>
        </p:txBody>
      </p:sp>
      <p:graphicFrame>
        <p:nvGraphicFramePr>
          <p:cNvPr id="14340" name="Object 100"/>
          <p:cNvGraphicFramePr>
            <a:graphicFrameLocks noChangeAspect="1"/>
          </p:cNvGraphicFramePr>
          <p:nvPr/>
        </p:nvGraphicFramePr>
        <p:xfrm>
          <a:off x="1163638" y="3500438"/>
          <a:ext cx="6156325" cy="652462"/>
        </p:xfrm>
        <a:graphic>
          <a:graphicData uri="http://schemas.openxmlformats.org/presentationml/2006/ole">
            <p:oleObj spid="_x0000_s14340" name="Równanie" r:id="rId5" imgW="2514600" imgH="266400" progId="Equation.3">
              <p:embed/>
            </p:oleObj>
          </a:graphicData>
        </a:graphic>
      </p:graphicFrame>
      <p:sp>
        <p:nvSpPr>
          <p:cNvPr id="14346" name="Text Box 11"/>
          <p:cNvSpPr txBox="1">
            <a:spLocks noChangeArrowheads="1"/>
          </p:cNvSpPr>
          <p:nvPr/>
        </p:nvSpPr>
        <p:spPr bwMode="auto">
          <a:xfrm>
            <a:off x="323850" y="4292600"/>
            <a:ext cx="8820150" cy="8302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400"/>
              <a:t>Upraszczając czynnik </a:t>
            </a:r>
            <a:r>
              <a:rPr lang="pl-PL" sz="2400">
                <a:solidFill>
                  <a:schemeClr val="folHlink"/>
                </a:solidFill>
              </a:rPr>
              <a:t>x</a:t>
            </a:r>
            <a:r>
              <a:rPr lang="pl-PL" sz="2400" baseline="30000">
                <a:solidFill>
                  <a:schemeClr val="folHlink"/>
                </a:solidFill>
              </a:rPr>
              <a:t>T</a:t>
            </a:r>
            <a:r>
              <a:rPr lang="pl-PL" sz="2400"/>
              <a:t> ponieważ równanie musi być spełnione dla każdego </a:t>
            </a:r>
            <a:r>
              <a:rPr lang="pl-PL" sz="2400">
                <a:solidFill>
                  <a:schemeClr val="folHlink"/>
                </a:solidFill>
              </a:rPr>
              <a:t>x</a:t>
            </a:r>
            <a:r>
              <a:rPr lang="pl-PL" sz="2400"/>
              <a:t> oraz podstawiając za </a:t>
            </a:r>
            <a:r>
              <a:rPr lang="pl-PL" sz="2400">
                <a:solidFill>
                  <a:schemeClr val="folHlink"/>
                </a:solidFill>
              </a:rPr>
              <a:t>S</a:t>
            </a:r>
            <a:r>
              <a:rPr lang="pl-PL" sz="2400" baseline="30000">
                <a:solidFill>
                  <a:schemeClr val="folHlink"/>
                </a:solidFill>
              </a:rPr>
              <a:t>-1</a:t>
            </a:r>
            <a:r>
              <a:rPr lang="pl-PL" sz="2400"/>
              <a:t> otrzymujemy:</a:t>
            </a:r>
          </a:p>
        </p:txBody>
      </p:sp>
      <p:graphicFrame>
        <p:nvGraphicFramePr>
          <p:cNvPr id="14341" name="Object 101"/>
          <p:cNvGraphicFramePr>
            <a:graphicFrameLocks noChangeAspect="1"/>
          </p:cNvGraphicFramePr>
          <p:nvPr/>
        </p:nvGraphicFramePr>
        <p:xfrm>
          <a:off x="1606550" y="5316538"/>
          <a:ext cx="5411788" cy="620712"/>
        </p:xfrm>
        <a:graphic>
          <a:graphicData uri="http://schemas.openxmlformats.org/presentationml/2006/ole">
            <p:oleObj spid="_x0000_s14341" name="Równanie" r:id="rId6" imgW="2209680" imgH="253800" progId="Equation.3">
              <p:embed/>
            </p:oleObj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C8A5CC-4989-4DC7-9B84-C0D915885F48}" type="slidenum">
              <a:rPr lang="en-US"/>
              <a:pPr>
                <a:defRPr/>
              </a:pPr>
              <a:t>25</a:t>
            </a:fld>
            <a:endParaRPr lang="en-US"/>
          </a:p>
        </p:txBody>
      </p:sp>
      <p:graphicFrame>
        <p:nvGraphicFramePr>
          <p:cNvPr id="15362" name="Object 50"/>
          <p:cNvGraphicFramePr>
            <a:graphicFrameLocks noGrp="1" noChangeAspect="1"/>
          </p:cNvGraphicFramePr>
          <p:nvPr>
            <p:ph idx="1"/>
          </p:nvPr>
        </p:nvGraphicFramePr>
        <p:xfrm>
          <a:off x="550863" y="260350"/>
          <a:ext cx="6175375" cy="1296988"/>
        </p:xfrm>
        <a:graphic>
          <a:graphicData uri="http://schemas.openxmlformats.org/presentationml/2006/ole">
            <p:oleObj spid="_x0000_s15362" name="Równanie" r:id="rId3" imgW="2539800" imgH="533160" progId="Equation.3">
              <p:embed/>
            </p:oleObj>
          </a:graphicData>
        </a:graphic>
      </p:graphicFrame>
      <p:graphicFrame>
        <p:nvGraphicFramePr>
          <p:cNvPr id="15363" name="Object 51"/>
          <p:cNvGraphicFramePr>
            <a:graphicFrameLocks noChangeAspect="1"/>
          </p:cNvGraphicFramePr>
          <p:nvPr/>
        </p:nvGraphicFramePr>
        <p:xfrm>
          <a:off x="717550" y="2724150"/>
          <a:ext cx="5808663" cy="614363"/>
        </p:xfrm>
        <a:graphic>
          <a:graphicData uri="http://schemas.openxmlformats.org/presentationml/2006/ole">
            <p:oleObj spid="_x0000_s15363" name="Równanie" r:id="rId4" imgW="2273040" imgH="241200" progId="Equation.3">
              <p:embed/>
            </p:oleObj>
          </a:graphicData>
        </a:graphic>
      </p:graphicFrame>
      <p:sp>
        <p:nvSpPr>
          <p:cNvPr id="15365" name="Text Box 8"/>
          <p:cNvSpPr txBox="1">
            <a:spLocks noChangeArrowheads="1"/>
          </p:cNvSpPr>
          <p:nvPr/>
        </p:nvSpPr>
        <p:spPr bwMode="auto">
          <a:xfrm>
            <a:off x="539750" y="1844675"/>
            <a:ext cx="259238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400"/>
              <a:t>alternatywnie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9D5F30-9A49-448D-B522-B618D91BAC3D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260350"/>
            <a:ext cx="7772400" cy="6477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sz="3200" b="1" dirty="0" smtClean="0"/>
              <a:t>Wyznaczanie rozkładu wielkości aerozolu jako przykład problemu odwrotnego</a:t>
            </a:r>
            <a:endParaRPr lang="pl-PL" sz="3200" b="1" dirty="0"/>
          </a:p>
        </p:txBody>
      </p:sp>
      <p:graphicFrame>
        <p:nvGraphicFramePr>
          <p:cNvPr id="16386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3203575" y="981075"/>
          <a:ext cx="2879725" cy="865188"/>
        </p:xfrm>
        <a:graphic>
          <a:graphicData uri="http://schemas.openxmlformats.org/presentationml/2006/ole">
            <p:oleObj spid="_x0000_s16386" name="Równanie" r:id="rId3" imgW="1651000" imgH="495300" progId="Equation.3">
              <p:embed/>
            </p:oleObj>
          </a:graphicData>
        </a:graphic>
      </p:graphicFrame>
      <p:sp>
        <p:nvSpPr>
          <p:cNvPr id="16392" name="Text Box 4"/>
          <p:cNvSpPr txBox="1">
            <a:spLocks noChangeArrowheads="1"/>
          </p:cNvSpPr>
          <p:nvPr/>
        </p:nvSpPr>
        <p:spPr bwMode="auto">
          <a:xfrm>
            <a:off x="468313" y="1989138"/>
            <a:ext cx="84978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000"/>
              <a:t>Rozkład wielkości </a:t>
            </a:r>
            <a:r>
              <a:rPr lang="pl-PL" sz="2000">
                <a:solidFill>
                  <a:schemeClr val="folHlink"/>
                </a:solidFill>
              </a:rPr>
              <a:t>n(r)</a:t>
            </a:r>
            <a:r>
              <a:rPr lang="pl-PL" sz="2000"/>
              <a:t> możemy rozbić na dwie części; wolno </a:t>
            </a:r>
            <a:r>
              <a:rPr lang="pl-PL" sz="2000">
                <a:solidFill>
                  <a:schemeClr val="folHlink"/>
                </a:solidFill>
              </a:rPr>
              <a:t>f(r)</a:t>
            </a:r>
            <a:r>
              <a:rPr lang="pl-PL" sz="2000"/>
              <a:t> oraz szybko </a:t>
            </a:r>
            <a:r>
              <a:rPr lang="pl-PL" sz="2000">
                <a:solidFill>
                  <a:schemeClr val="folHlink"/>
                </a:solidFill>
              </a:rPr>
              <a:t>h(r)</a:t>
            </a:r>
            <a:r>
              <a:rPr lang="pl-PL" sz="2000"/>
              <a:t> zmienną, gdzie </a:t>
            </a:r>
            <a:r>
              <a:rPr lang="pl-PL" sz="2000">
                <a:solidFill>
                  <a:schemeClr val="folHlink"/>
                </a:solidFill>
              </a:rPr>
              <a:t>h(r)</a:t>
            </a:r>
            <a:r>
              <a:rPr lang="pl-PL" sz="2000"/>
              <a:t> ma na przykład postać rozkładu Junge</a:t>
            </a:r>
          </a:p>
        </p:txBody>
      </p:sp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3851275" y="3068638"/>
          <a:ext cx="3198813" cy="860425"/>
        </p:xfrm>
        <a:graphic>
          <a:graphicData uri="http://schemas.openxmlformats.org/presentationml/2006/ole">
            <p:oleObj spid="_x0000_s16387" name="Równanie" r:id="rId4" imgW="1841500" imgH="495300" progId="Equation.3">
              <p:embed/>
            </p:oleObj>
          </a:graphicData>
        </a:graphic>
      </p:graphicFrame>
      <p:sp>
        <p:nvSpPr>
          <p:cNvPr id="16393" name="Text Box 6"/>
          <p:cNvSpPr txBox="1">
            <a:spLocks noChangeArrowheads="1"/>
          </p:cNvSpPr>
          <p:nvPr/>
        </p:nvSpPr>
        <p:spPr bwMode="auto">
          <a:xfrm>
            <a:off x="250825" y="4076700"/>
            <a:ext cx="84978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000"/>
              <a:t>Naszym zadaniem jest wyznaczenie funkcji </a:t>
            </a:r>
            <a:r>
              <a:rPr lang="pl-PL" sz="2000">
                <a:solidFill>
                  <a:schemeClr val="folHlink"/>
                </a:solidFill>
              </a:rPr>
              <a:t>f(r)</a:t>
            </a:r>
            <a:r>
              <a:rPr lang="pl-PL" sz="2000"/>
              <a:t> zakładając współczynnik refrakcji </a:t>
            </a:r>
            <a:r>
              <a:rPr lang="pl-PL" sz="2000">
                <a:solidFill>
                  <a:schemeClr val="folHlink"/>
                </a:solidFill>
              </a:rPr>
              <a:t>m</a:t>
            </a:r>
            <a:r>
              <a:rPr lang="pl-PL" sz="2000"/>
              <a:t>. Równanie to sprowadza się do równania Fredholma pierwszego rodzaju jeśli przyjmiemy, że </a:t>
            </a:r>
            <a:r>
              <a:rPr lang="pl-PL" sz="2000">
                <a:solidFill>
                  <a:schemeClr val="folHlink"/>
                </a:solidFill>
              </a:rPr>
              <a:t>g=</a:t>
            </a:r>
            <a:r>
              <a:rPr lang="pl-PL" sz="2000">
                <a:solidFill>
                  <a:schemeClr val="folHlink"/>
                </a:solidFill>
                <a:sym typeface="Symbol" pitchFamily="18" charset="2"/>
              </a:rPr>
              <a:t>()</a:t>
            </a:r>
            <a:r>
              <a:rPr lang="pl-PL" sz="2000">
                <a:sym typeface="Symbol" pitchFamily="18" charset="2"/>
              </a:rPr>
              <a:t> zaś</a:t>
            </a:r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395288" y="5805488"/>
          <a:ext cx="3600450" cy="787400"/>
        </p:xfrm>
        <a:graphic>
          <a:graphicData uri="http://schemas.openxmlformats.org/presentationml/2006/ole">
            <p:oleObj spid="_x0000_s16388" name="Równanie" r:id="rId5" imgW="1676400" imgH="431800" progId="Equation.3">
              <p:embed/>
            </p:oleObj>
          </a:graphicData>
        </a:graphic>
      </p:graphicFrame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5505450" y="5748338"/>
          <a:ext cx="2455863" cy="903287"/>
        </p:xfrm>
        <a:graphic>
          <a:graphicData uri="http://schemas.openxmlformats.org/presentationml/2006/ole">
            <p:oleObj spid="_x0000_s16389" name="Równanie" r:id="rId6" imgW="1143000" imgH="4953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9824CA-777C-4E94-9AEC-5214315DC99C}" type="slidenum">
              <a:rPr lang="en-US"/>
              <a:pPr>
                <a:defRPr/>
              </a:pPr>
              <a:t>27</a:t>
            </a:fld>
            <a:endParaRPr lang="en-US"/>
          </a:p>
        </p:txBody>
      </p:sp>
      <p:graphicFrame>
        <p:nvGraphicFramePr>
          <p:cNvPr id="17410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755650" y="2681288"/>
          <a:ext cx="1828800" cy="798512"/>
        </p:xfrm>
        <a:graphic>
          <a:graphicData uri="http://schemas.openxmlformats.org/presentationml/2006/ole">
            <p:oleObj spid="_x0000_s17410" name="Równanie" r:id="rId3" imgW="1091726" imgH="495085" progId="Equation.3">
              <p:embed/>
            </p:oleObj>
          </a:graphicData>
        </a:graphic>
      </p:graphicFrame>
      <p:sp>
        <p:nvSpPr>
          <p:cNvPr id="17413" name="Text Box 3"/>
          <p:cNvSpPr txBox="1">
            <a:spLocks noChangeArrowheads="1"/>
          </p:cNvSpPr>
          <p:nvPr/>
        </p:nvSpPr>
        <p:spPr bwMode="auto">
          <a:xfrm>
            <a:off x="250825" y="188913"/>
            <a:ext cx="8569325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000"/>
              <a:t>gdzie </a:t>
            </a:r>
            <a:r>
              <a:rPr lang="pl-PL" sz="2000">
                <a:solidFill>
                  <a:schemeClr val="folHlink"/>
                </a:solidFill>
              </a:rPr>
              <a:t>K</a:t>
            </a:r>
            <a:r>
              <a:rPr lang="pl-PL" sz="2000" baseline="-25000">
                <a:solidFill>
                  <a:schemeClr val="folHlink"/>
                </a:solidFill>
                <a:sym typeface="Symbol" pitchFamily="18" charset="2"/>
              </a:rPr>
              <a:t></a:t>
            </a:r>
            <a:r>
              <a:rPr lang="pl-PL" sz="2000">
                <a:solidFill>
                  <a:schemeClr val="folHlink"/>
                </a:solidFill>
                <a:sym typeface="Symbol" pitchFamily="18" charset="2"/>
              </a:rPr>
              <a:t>(r)</a:t>
            </a:r>
            <a:r>
              <a:rPr lang="pl-PL" sz="2000">
                <a:sym typeface="Symbol" pitchFamily="18" charset="2"/>
              </a:rPr>
              <a:t> jest funkcją wagową (jądrem). W praktyce, ponieważ mamy tylko skończona ilość mierzonych parametrów </a:t>
            </a:r>
            <a:r>
              <a:rPr lang="pl-PL" sz="2000">
                <a:solidFill>
                  <a:schemeClr val="folHlink"/>
                </a:solidFill>
                <a:sym typeface="Symbol" pitchFamily="18" charset="2"/>
              </a:rPr>
              <a:t>g</a:t>
            </a:r>
            <a:r>
              <a:rPr lang="pl-PL" sz="2000" baseline="-25000">
                <a:solidFill>
                  <a:schemeClr val="folHlink"/>
                </a:solidFill>
                <a:sym typeface="Symbol" pitchFamily="18" charset="2"/>
              </a:rPr>
              <a:t>i</a:t>
            </a:r>
            <a:r>
              <a:rPr lang="pl-PL" sz="2000">
                <a:sym typeface="Symbol" pitchFamily="18" charset="2"/>
              </a:rPr>
              <a:t> powyższy problem jest źle postawiony nawet jeśli funkcja wagowa </a:t>
            </a:r>
            <a:r>
              <a:rPr lang="pl-PL" sz="2000">
                <a:solidFill>
                  <a:schemeClr val="folHlink"/>
                </a:solidFill>
              </a:rPr>
              <a:t>K</a:t>
            </a:r>
            <a:r>
              <a:rPr lang="pl-PL" sz="2000" baseline="-25000">
                <a:solidFill>
                  <a:schemeClr val="folHlink"/>
                </a:solidFill>
                <a:sym typeface="Symbol" pitchFamily="18" charset="2"/>
              </a:rPr>
              <a:t></a:t>
            </a:r>
            <a:r>
              <a:rPr lang="pl-PL" sz="2000">
                <a:solidFill>
                  <a:schemeClr val="folHlink"/>
                </a:solidFill>
                <a:sym typeface="Symbol" pitchFamily="18" charset="2"/>
              </a:rPr>
              <a:t>(r)</a:t>
            </a:r>
            <a:r>
              <a:rPr lang="pl-PL" sz="2000">
                <a:sym typeface="Symbol" pitchFamily="18" charset="2"/>
              </a:rPr>
              <a:t> oraz wartości mierzone </a:t>
            </a:r>
            <a:r>
              <a:rPr lang="pl-PL" sz="2000">
                <a:solidFill>
                  <a:schemeClr val="folHlink"/>
                </a:solidFill>
                <a:sym typeface="Symbol" pitchFamily="18" charset="2"/>
              </a:rPr>
              <a:t>g</a:t>
            </a:r>
            <a:r>
              <a:rPr lang="pl-PL" sz="2000" baseline="-25000">
                <a:solidFill>
                  <a:schemeClr val="folHlink"/>
                </a:solidFill>
                <a:sym typeface="Symbol" pitchFamily="18" charset="2"/>
              </a:rPr>
              <a:t>i</a:t>
            </a:r>
            <a:r>
              <a:rPr lang="pl-PL" sz="2000">
                <a:sym typeface="Symbol" pitchFamily="18" charset="2"/>
              </a:rPr>
              <a:t> pozbawione s</a:t>
            </a:r>
            <a:r>
              <a:rPr lang="pl-PL" sz="2000"/>
              <a:t>ą</a:t>
            </a:r>
            <a:r>
              <a:rPr lang="pl-PL" sz="2000">
                <a:sym typeface="Symbol" pitchFamily="18" charset="2"/>
              </a:rPr>
              <a:t> niepewności. </a:t>
            </a:r>
          </a:p>
          <a:p>
            <a:pPr>
              <a:spcBef>
                <a:spcPct val="50000"/>
              </a:spcBef>
            </a:pPr>
            <a:r>
              <a:rPr lang="pl-PL" sz="2000">
                <a:sym typeface="Symbol" pitchFamily="18" charset="2"/>
              </a:rPr>
              <a:t>Rozważmy równanie Fredholma w postaci:</a:t>
            </a:r>
          </a:p>
        </p:txBody>
      </p:sp>
      <p:sp>
        <p:nvSpPr>
          <p:cNvPr id="17414" name="Text Box 4"/>
          <p:cNvSpPr txBox="1">
            <a:spLocks noChangeArrowheads="1"/>
          </p:cNvSpPr>
          <p:nvPr/>
        </p:nvSpPr>
        <p:spPr bwMode="auto">
          <a:xfrm>
            <a:off x="3203575" y="2657475"/>
            <a:ext cx="51847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>
                <a:solidFill>
                  <a:schemeClr val="folHlink"/>
                </a:solidFill>
              </a:rPr>
              <a:t>i=1,2,…,M</a:t>
            </a:r>
            <a:r>
              <a:rPr lang="pl-PL"/>
              <a:t>    </a:t>
            </a:r>
            <a:r>
              <a:rPr lang="pl-PL">
                <a:solidFill>
                  <a:schemeClr val="folHlink"/>
                </a:solidFill>
              </a:rPr>
              <a:t>M</a:t>
            </a:r>
            <a:r>
              <a:rPr lang="pl-PL"/>
              <a:t> jest liczbą obserwacji spektralnych wielkości </a:t>
            </a:r>
            <a:r>
              <a:rPr lang="pl-PL">
                <a:solidFill>
                  <a:schemeClr val="folHlink"/>
                </a:solidFill>
              </a:rPr>
              <a:t>g</a:t>
            </a:r>
          </a:p>
        </p:txBody>
      </p:sp>
      <p:sp>
        <p:nvSpPr>
          <p:cNvPr id="17415" name="Text Box 5"/>
          <p:cNvSpPr txBox="1">
            <a:spLocks noChangeArrowheads="1"/>
          </p:cNvSpPr>
          <p:nvPr/>
        </p:nvSpPr>
        <p:spPr bwMode="auto">
          <a:xfrm>
            <a:off x="323850" y="4076700"/>
            <a:ext cx="85693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000"/>
              <a:t>Dla wygody poszukiwać będziemy rozwiązanie w postaci:</a:t>
            </a:r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573088" y="4697413"/>
          <a:ext cx="1870075" cy="788987"/>
        </p:xfrm>
        <a:graphic>
          <a:graphicData uri="http://schemas.openxmlformats.org/presentationml/2006/ole">
            <p:oleObj spid="_x0000_s17411" name="Równanie" r:id="rId4" imgW="1054100" imgH="444500" progId="Equation.3">
              <p:embed/>
            </p:oleObj>
          </a:graphicData>
        </a:graphic>
      </p:graphicFrame>
      <p:sp>
        <p:nvSpPr>
          <p:cNvPr id="17416" name="Text Box 7"/>
          <p:cNvSpPr txBox="1">
            <a:spLocks noChangeArrowheads="1"/>
          </p:cNvSpPr>
          <p:nvPr/>
        </p:nvSpPr>
        <p:spPr bwMode="auto">
          <a:xfrm>
            <a:off x="2987675" y="4724400"/>
            <a:ext cx="59055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000"/>
              <a:t>gdzie </a:t>
            </a:r>
            <a:r>
              <a:rPr lang="pl-PL" sz="2000">
                <a:solidFill>
                  <a:schemeClr val="folHlink"/>
                </a:solidFill>
              </a:rPr>
              <a:t>f</a:t>
            </a:r>
            <a:r>
              <a:rPr lang="pl-PL" sz="2000" baseline="-25000">
                <a:solidFill>
                  <a:schemeClr val="folHlink"/>
                </a:solidFill>
              </a:rPr>
              <a:t>j</a:t>
            </a:r>
            <a:r>
              <a:rPr lang="pl-PL" sz="2000"/>
              <a:t> są nieznanymi współczynnikami, zaś </a:t>
            </a:r>
            <a:r>
              <a:rPr lang="pl-PL" sz="2000">
                <a:solidFill>
                  <a:schemeClr val="folHlink"/>
                </a:solidFill>
              </a:rPr>
              <a:t>w</a:t>
            </a:r>
            <a:r>
              <a:rPr lang="pl-PL" sz="2000" baseline="-25000">
                <a:solidFill>
                  <a:schemeClr val="folHlink"/>
                </a:solidFill>
              </a:rPr>
              <a:t>j</a:t>
            </a:r>
            <a:r>
              <a:rPr lang="pl-PL" sz="2000">
                <a:solidFill>
                  <a:schemeClr val="folHlink"/>
                </a:solidFill>
              </a:rPr>
              <a:t> </a:t>
            </a:r>
            <a:r>
              <a:rPr lang="pl-PL" sz="2000"/>
              <a:t>oznacza funkcje ortogonalne. Podstawiając dostajemy: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C15F3B-4D44-45C5-A807-2A8E4E276E0D}" type="slidenum">
              <a:rPr lang="en-US"/>
              <a:pPr>
                <a:defRPr/>
              </a:pPr>
              <a:t>28</a:t>
            </a:fld>
            <a:endParaRPr lang="en-US"/>
          </a:p>
        </p:txBody>
      </p:sp>
      <p:graphicFrame>
        <p:nvGraphicFramePr>
          <p:cNvPr id="18434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468313" y="333375"/>
          <a:ext cx="1728787" cy="1008063"/>
        </p:xfrm>
        <a:graphic>
          <a:graphicData uri="http://schemas.openxmlformats.org/presentationml/2006/ole">
            <p:oleObj spid="_x0000_s18434" name="Równanie" r:id="rId3" imgW="761669" imgH="444307" progId="Equation.3">
              <p:embed/>
            </p:oleObj>
          </a:graphicData>
        </a:graphic>
      </p:graphicFrame>
      <p:sp>
        <p:nvSpPr>
          <p:cNvPr id="18442" name="Text Box 3"/>
          <p:cNvSpPr txBox="1">
            <a:spLocks noChangeArrowheads="1"/>
          </p:cNvSpPr>
          <p:nvPr/>
        </p:nvSpPr>
        <p:spPr bwMode="auto">
          <a:xfrm>
            <a:off x="2411413" y="476250"/>
            <a:ext cx="2665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/>
              <a:t>gdzie i-1,2,…,M</a:t>
            </a:r>
          </a:p>
        </p:txBody>
      </p:sp>
      <p:graphicFrame>
        <p:nvGraphicFramePr>
          <p:cNvPr id="18435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5795963" y="333375"/>
          <a:ext cx="2230437" cy="887413"/>
        </p:xfrm>
        <a:graphic>
          <a:graphicData uri="http://schemas.openxmlformats.org/presentationml/2006/ole">
            <p:oleObj spid="_x0000_s18435" name="Równanie" r:id="rId4" imgW="1244060" imgH="495085" progId="Equation.3">
              <p:embed/>
            </p:oleObj>
          </a:graphicData>
        </a:graphic>
      </p:graphicFrame>
      <p:sp>
        <p:nvSpPr>
          <p:cNvPr id="18443" name="Text Box 5"/>
          <p:cNvSpPr txBox="1">
            <a:spLocks noChangeArrowheads="1"/>
          </p:cNvSpPr>
          <p:nvPr/>
        </p:nvSpPr>
        <p:spPr bwMode="auto">
          <a:xfrm>
            <a:off x="395288" y="1412875"/>
            <a:ext cx="84248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/>
              <a:t>Musimy wyznaczyć </a:t>
            </a:r>
            <a:r>
              <a:rPr lang="pl-PL">
                <a:solidFill>
                  <a:schemeClr val="folHlink"/>
                </a:solidFill>
              </a:rPr>
              <a:t>f</a:t>
            </a:r>
            <a:r>
              <a:rPr lang="pl-PL" baseline="-25000">
                <a:solidFill>
                  <a:schemeClr val="folHlink"/>
                </a:solidFill>
              </a:rPr>
              <a:t>j</a:t>
            </a:r>
            <a:r>
              <a:rPr lang="pl-PL">
                <a:solidFill>
                  <a:schemeClr val="folHlink"/>
                </a:solidFill>
              </a:rPr>
              <a:t>(j=1,…,N)</a:t>
            </a:r>
            <a:r>
              <a:rPr lang="pl-PL"/>
              <a:t> korzystając z obserwacji </a:t>
            </a:r>
            <a:r>
              <a:rPr lang="pl-PL">
                <a:solidFill>
                  <a:schemeClr val="folHlink"/>
                </a:solidFill>
              </a:rPr>
              <a:t>g</a:t>
            </a:r>
            <a:r>
              <a:rPr lang="pl-PL" baseline="-25000">
                <a:solidFill>
                  <a:schemeClr val="folHlink"/>
                </a:solidFill>
              </a:rPr>
              <a:t>i</a:t>
            </a:r>
            <a:r>
              <a:rPr lang="pl-PL">
                <a:solidFill>
                  <a:schemeClr val="folHlink"/>
                </a:solidFill>
              </a:rPr>
              <a:t>(i=1,…,M)</a:t>
            </a:r>
            <a:r>
              <a:rPr lang="pl-PL"/>
              <a:t>. Wprowadzamy oznaczenia:</a:t>
            </a:r>
          </a:p>
        </p:txBody>
      </p:sp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827088" y="2492375"/>
          <a:ext cx="1512887" cy="1260475"/>
        </p:xfrm>
        <a:graphic>
          <a:graphicData uri="http://schemas.openxmlformats.org/presentationml/2006/ole">
            <p:oleObj spid="_x0000_s18436" name="Równanie" r:id="rId5" imgW="583947" imgH="939392" progId="Equation.3">
              <p:embed/>
            </p:oleObj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3203575" y="2420938"/>
          <a:ext cx="1439863" cy="1282700"/>
        </p:xfrm>
        <a:graphic>
          <a:graphicData uri="http://schemas.openxmlformats.org/presentationml/2006/ole">
            <p:oleObj spid="_x0000_s18437" name="Równanie" r:id="rId6" imgW="545863" imgH="939392" progId="Equation.3">
              <p:embed/>
            </p:oleObj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5219700" y="2420938"/>
          <a:ext cx="3095625" cy="1277937"/>
        </p:xfrm>
        <a:graphic>
          <a:graphicData uri="http://schemas.openxmlformats.org/presentationml/2006/ole">
            <p:oleObj spid="_x0000_s18438" name="Równanie" r:id="rId7" imgW="1714500" imgH="939800" progId="Equation.3">
              <p:embed/>
            </p:oleObj>
          </a:graphicData>
        </a:graphic>
      </p:graphicFrame>
      <p:sp>
        <p:nvSpPr>
          <p:cNvPr id="18444" name="Text Box 9"/>
          <p:cNvSpPr txBox="1">
            <a:spLocks noChangeArrowheads="1"/>
          </p:cNvSpPr>
          <p:nvPr/>
        </p:nvSpPr>
        <p:spPr bwMode="auto">
          <a:xfrm>
            <a:off x="323850" y="3860800"/>
            <a:ext cx="76327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/>
              <a:t>Wyjściowe równanie sprowadza się do równania wektorowego</a:t>
            </a:r>
          </a:p>
        </p:txBody>
      </p:sp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2771775" y="4437063"/>
          <a:ext cx="1036638" cy="546100"/>
        </p:xfrm>
        <a:graphic>
          <a:graphicData uri="http://schemas.openxmlformats.org/presentationml/2006/ole">
            <p:oleObj spid="_x0000_s18439" name="Równanie" r:id="rId8" imgW="457200" imgH="241300" progId="Equation.3">
              <p:embed/>
            </p:oleObj>
          </a:graphicData>
        </a:graphic>
      </p:graphicFrame>
      <p:sp>
        <p:nvSpPr>
          <p:cNvPr id="18445" name="Text Box 11"/>
          <p:cNvSpPr txBox="1">
            <a:spLocks noChangeArrowheads="1"/>
          </p:cNvSpPr>
          <p:nvPr/>
        </p:nvSpPr>
        <p:spPr bwMode="auto">
          <a:xfrm>
            <a:off x="323850" y="5084763"/>
            <a:ext cx="85693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/>
              <a:t>Jak wiadomo macierz odwrotna istnieje tylko wtedy gdy </a:t>
            </a:r>
            <a:r>
              <a:rPr lang="pl-PL">
                <a:solidFill>
                  <a:schemeClr val="folHlink"/>
                </a:solidFill>
              </a:rPr>
              <a:t>M=N</a:t>
            </a:r>
            <a:r>
              <a:rPr lang="pl-PL"/>
              <a:t> oraz gdy </a:t>
            </a:r>
            <a:r>
              <a:rPr lang="pl-PL">
                <a:solidFill>
                  <a:schemeClr val="folHlink"/>
                </a:solidFill>
              </a:rPr>
              <a:t>detA</a:t>
            </a:r>
            <a:r>
              <a:rPr lang="pl-PL">
                <a:solidFill>
                  <a:schemeClr val="folHlink"/>
                </a:solidFill>
                <a:sym typeface="Symbol" pitchFamily="18" charset="2"/>
              </a:rPr>
              <a:t>0</a:t>
            </a:r>
            <a:r>
              <a:rPr lang="pl-PL">
                <a:sym typeface="Symbol" pitchFamily="18" charset="2"/>
              </a:rPr>
              <a:t>. Jeśli więc </a:t>
            </a:r>
            <a:r>
              <a:rPr lang="pl-PL">
                <a:solidFill>
                  <a:schemeClr val="folHlink"/>
                </a:solidFill>
                <a:sym typeface="Symbol" pitchFamily="18" charset="2"/>
              </a:rPr>
              <a:t>M=N</a:t>
            </a:r>
            <a:r>
              <a:rPr lang="pl-PL">
                <a:sym typeface="Symbol" pitchFamily="18" charset="2"/>
              </a:rPr>
              <a:t> to nasze rozwiązanie jest postaci:</a:t>
            </a:r>
          </a:p>
        </p:txBody>
      </p:sp>
      <p:graphicFrame>
        <p:nvGraphicFramePr>
          <p:cNvPr id="18440" name="Object 8"/>
          <p:cNvGraphicFramePr>
            <a:graphicFrameLocks noChangeAspect="1"/>
          </p:cNvGraphicFramePr>
          <p:nvPr/>
        </p:nvGraphicFramePr>
        <p:xfrm>
          <a:off x="2009775" y="6165850"/>
          <a:ext cx="1266825" cy="546100"/>
        </p:xfrm>
        <a:graphic>
          <a:graphicData uri="http://schemas.openxmlformats.org/presentationml/2006/ole">
            <p:oleObj spid="_x0000_s18440" name="Równanie" r:id="rId9" imgW="558558" imgH="241195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3ED295-27A9-4883-9A4D-73857D4807BE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1946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260350"/>
            <a:ext cx="8218487" cy="1323975"/>
          </a:xfrm>
        </p:spPr>
        <p:txBody>
          <a:bodyPr/>
          <a:lstStyle/>
          <a:p>
            <a:r>
              <a:rPr lang="pl-PL" sz="2400" smtClean="0"/>
              <a:t>Z reguły macierz </a:t>
            </a:r>
            <a:r>
              <a:rPr lang="pl-PL" sz="2400" smtClean="0">
                <a:solidFill>
                  <a:schemeClr val="folHlink"/>
                </a:solidFill>
              </a:rPr>
              <a:t>A</a:t>
            </a:r>
            <a:r>
              <a:rPr lang="pl-PL" sz="2400" smtClean="0"/>
              <a:t> nie może być odwrócona dlatego używa się metody najmniejszych kwadratów. Różnicę lewej i prawej strony powyższego równania zapisujemy w postaci:</a:t>
            </a:r>
          </a:p>
        </p:txBody>
      </p:sp>
      <p:graphicFrame>
        <p:nvGraphicFramePr>
          <p:cNvPr id="19458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1042988" y="1773238"/>
          <a:ext cx="1916112" cy="827087"/>
        </p:xfrm>
        <a:graphic>
          <a:graphicData uri="http://schemas.openxmlformats.org/presentationml/2006/ole">
            <p:oleObj spid="_x0000_s19458" name="Równanie" r:id="rId3" imgW="990170" imgH="444307" progId="Equation.3">
              <p:embed/>
            </p:oleObj>
          </a:graphicData>
        </a:graphic>
      </p:graphicFrame>
      <p:sp>
        <p:nvSpPr>
          <p:cNvPr id="19463" name="Text Box 4"/>
          <p:cNvSpPr txBox="1">
            <a:spLocks noChangeArrowheads="1"/>
          </p:cNvSpPr>
          <p:nvPr/>
        </p:nvSpPr>
        <p:spPr bwMode="auto">
          <a:xfrm>
            <a:off x="3492500" y="2133600"/>
            <a:ext cx="2592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>
                <a:solidFill>
                  <a:schemeClr val="folHlink"/>
                </a:solidFill>
              </a:rPr>
              <a:t>i=1,…,M</a:t>
            </a:r>
          </a:p>
        </p:txBody>
      </p:sp>
      <p:sp>
        <p:nvSpPr>
          <p:cNvPr id="19464" name="Text Box 5"/>
          <p:cNvSpPr txBox="1">
            <a:spLocks noChangeArrowheads="1"/>
          </p:cNvSpPr>
          <p:nvPr/>
        </p:nvSpPr>
        <p:spPr bwMode="auto">
          <a:xfrm>
            <a:off x="539750" y="2781300"/>
            <a:ext cx="6696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/>
              <a:t>Musimy więc zminimalizować wielkość </a:t>
            </a:r>
          </a:p>
        </p:txBody>
      </p:sp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468313" y="3357563"/>
          <a:ext cx="3371850" cy="1096962"/>
        </p:xfrm>
        <a:graphic>
          <a:graphicData uri="http://schemas.openxmlformats.org/presentationml/2006/ole">
            <p:oleObj spid="_x0000_s19459" name="Równanie" r:id="rId4" imgW="1600200" imgH="520700" progId="Equation.3">
              <p:embed/>
            </p:oleObj>
          </a:graphicData>
        </a:graphic>
      </p:graphicFrame>
      <p:sp>
        <p:nvSpPr>
          <p:cNvPr id="19465" name="Text Box 7"/>
          <p:cNvSpPr txBox="1">
            <a:spLocks noChangeArrowheads="1"/>
          </p:cNvSpPr>
          <p:nvPr/>
        </p:nvSpPr>
        <p:spPr bwMode="auto">
          <a:xfrm>
            <a:off x="4140200" y="3284538"/>
            <a:ext cx="47529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/>
              <a:t>Poprzez przyrównaniu wszystkich pochodnych względem </a:t>
            </a:r>
            <a:r>
              <a:rPr lang="pl-PL">
                <a:solidFill>
                  <a:schemeClr val="folHlink"/>
                </a:solidFill>
              </a:rPr>
              <a:t>f</a:t>
            </a:r>
            <a:r>
              <a:rPr lang="pl-PL" baseline="-25000">
                <a:solidFill>
                  <a:schemeClr val="folHlink"/>
                </a:solidFill>
              </a:rPr>
              <a:t>k</a:t>
            </a:r>
            <a:r>
              <a:rPr lang="pl-PL">
                <a:solidFill>
                  <a:schemeClr val="folHlink"/>
                </a:solidFill>
              </a:rPr>
              <a:t>(k=1,2,…,n)</a:t>
            </a:r>
            <a:r>
              <a:rPr lang="pl-PL"/>
              <a:t> do zera</a:t>
            </a:r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477838" y="4730750"/>
          <a:ext cx="3638550" cy="1230313"/>
        </p:xfrm>
        <a:graphic>
          <a:graphicData uri="http://schemas.openxmlformats.org/presentationml/2006/ole">
            <p:oleObj spid="_x0000_s19460" name="Równanie" r:id="rId5" imgW="1726451" imgH="583947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F3D7AF-D7CC-46B3-8BA4-FBCBB5908BCF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5148263" cy="6858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sz="2400" smtClean="0">
                <a:solidFill>
                  <a:schemeClr val="folHlink"/>
                </a:solidFill>
              </a:rPr>
              <a:t>S=F(T),</a:t>
            </a:r>
          </a:p>
          <a:p>
            <a:pPr>
              <a:lnSpc>
                <a:spcPct val="90000"/>
              </a:lnSpc>
            </a:pPr>
            <a:r>
              <a:rPr lang="pl-PL" sz="2400" smtClean="0"/>
              <a:t>gdzie, T jest badanym obiektem, F reprezentuje zaś pewną funkcję. </a:t>
            </a:r>
          </a:p>
          <a:p>
            <a:pPr>
              <a:lnSpc>
                <a:spcPct val="90000"/>
              </a:lnSpc>
            </a:pPr>
            <a:r>
              <a:rPr lang="pl-PL" sz="2400" smtClean="0"/>
              <a:t>Funkcja ta opisuje procesy radiacyjne w ośrodku i jest najczęściej funkcją nieliniową. Funkcja odwrotna F</a:t>
            </a:r>
            <a:r>
              <a:rPr lang="pl-PL" sz="2400" baseline="30000" smtClean="0"/>
              <a:t>-1 </a:t>
            </a:r>
            <a:r>
              <a:rPr lang="pl-PL" sz="2400" smtClean="0"/>
              <a:t>opisuje nam badany obiekt zgodnie z relacją: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sz="2400" smtClean="0">
                <a:solidFill>
                  <a:schemeClr val="folHlink"/>
                </a:solidFill>
              </a:rPr>
              <a:t>	T=F</a:t>
            </a:r>
            <a:r>
              <a:rPr lang="pl-PL" sz="2400" baseline="30000" smtClean="0">
                <a:solidFill>
                  <a:schemeClr val="folHlink"/>
                </a:solidFill>
              </a:rPr>
              <a:t>-1</a:t>
            </a:r>
            <a:r>
              <a:rPr lang="pl-PL" sz="2400" smtClean="0">
                <a:solidFill>
                  <a:schemeClr val="folHlink"/>
                </a:solidFill>
              </a:rPr>
              <a:t>(S).</a:t>
            </a:r>
            <a:r>
              <a:rPr lang="pl-PL" sz="2400" smtClean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sz="2400" smtClean="0"/>
              <a:t>	W większości przypadków, z jakimi spotykamy się w zagadnieniach atmosferycznych funkcji odwrotnej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sz="2400" smtClean="0"/>
              <a:t>	F</a:t>
            </a:r>
            <a:r>
              <a:rPr lang="pl-PL" sz="2400" baseline="30000" smtClean="0"/>
              <a:t>-1</a:t>
            </a:r>
            <a:r>
              <a:rPr lang="pl-PL" sz="2400" smtClean="0"/>
              <a:t> nie możemy wyznaczyć.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sz="2400" smtClean="0"/>
              <a:t>	W takim przypadku poszukujemy pewnych parametrów naszego obiektu, które najlepiej odpowiadają rejestrowanemu promieniowaniu.</a:t>
            </a:r>
          </a:p>
        </p:txBody>
      </p:sp>
      <p:grpSp>
        <p:nvGrpSpPr>
          <p:cNvPr id="30724" name="Group 3"/>
          <p:cNvGrpSpPr>
            <a:grpSpLocks/>
          </p:cNvGrpSpPr>
          <p:nvPr/>
        </p:nvGrpSpPr>
        <p:grpSpPr bwMode="auto">
          <a:xfrm>
            <a:off x="5364163" y="333375"/>
            <a:ext cx="3322637" cy="2016125"/>
            <a:chOff x="3022" y="5197"/>
            <a:chExt cx="4665" cy="2976"/>
          </a:xfrm>
        </p:grpSpPr>
        <p:sp>
          <p:nvSpPr>
            <p:cNvPr id="30725" name="Oval 4"/>
            <p:cNvSpPr>
              <a:spLocks noChangeArrowheads="1"/>
            </p:cNvSpPr>
            <p:nvPr/>
          </p:nvSpPr>
          <p:spPr bwMode="auto">
            <a:xfrm>
              <a:off x="5707" y="5599"/>
              <a:ext cx="1980" cy="19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pl-PL">
                <a:latin typeface="Calibri" pitchFamily="34" charset="0"/>
              </a:endParaRPr>
            </a:p>
          </p:txBody>
        </p:sp>
        <p:sp>
          <p:nvSpPr>
            <p:cNvPr id="30726" name="Oval 5"/>
            <p:cNvSpPr>
              <a:spLocks noChangeArrowheads="1"/>
            </p:cNvSpPr>
            <p:nvPr/>
          </p:nvSpPr>
          <p:spPr bwMode="auto">
            <a:xfrm>
              <a:off x="3022" y="5887"/>
              <a:ext cx="1440" cy="14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>
                <a:latin typeface="Calibri" pitchFamily="34" charset="0"/>
              </a:endParaRPr>
            </a:p>
          </p:txBody>
        </p:sp>
        <p:sp>
          <p:nvSpPr>
            <p:cNvPr id="30727" name="Text Box 6"/>
            <p:cNvSpPr txBox="1">
              <a:spLocks noChangeArrowheads="1"/>
            </p:cNvSpPr>
            <p:nvPr/>
          </p:nvSpPr>
          <p:spPr bwMode="auto">
            <a:xfrm>
              <a:off x="3217" y="6277"/>
              <a:ext cx="1080" cy="73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l-PL" sz="1400">
                  <a:solidFill>
                    <a:schemeClr val="hlink"/>
                  </a:solidFill>
                  <a:latin typeface="Calibri" pitchFamily="34" charset="0"/>
                </a:rPr>
                <a:t>Target</a:t>
              </a:r>
            </a:p>
            <a:p>
              <a:pPr algn="ctr"/>
              <a:r>
                <a:rPr lang="pl-PL" sz="1400">
                  <a:solidFill>
                    <a:schemeClr val="hlink"/>
                  </a:solidFill>
                  <a:latin typeface="Calibri" pitchFamily="34" charset="0"/>
                </a:rPr>
                <a:t>(T)</a:t>
              </a:r>
            </a:p>
          </p:txBody>
        </p:sp>
        <p:sp>
          <p:nvSpPr>
            <p:cNvPr id="30728" name="Oval 7"/>
            <p:cNvSpPr>
              <a:spLocks noChangeArrowheads="1"/>
            </p:cNvSpPr>
            <p:nvPr/>
          </p:nvSpPr>
          <p:spPr bwMode="auto">
            <a:xfrm>
              <a:off x="5992" y="5857"/>
              <a:ext cx="1440" cy="14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>
                <a:latin typeface="Calibri" pitchFamily="34" charset="0"/>
              </a:endParaRPr>
            </a:p>
          </p:txBody>
        </p:sp>
        <p:sp>
          <p:nvSpPr>
            <p:cNvPr id="30729" name="Text Box 8"/>
            <p:cNvSpPr txBox="1">
              <a:spLocks noChangeArrowheads="1"/>
            </p:cNvSpPr>
            <p:nvPr/>
          </p:nvSpPr>
          <p:spPr bwMode="auto">
            <a:xfrm>
              <a:off x="6172" y="6217"/>
              <a:ext cx="1080" cy="73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l-PL" sz="1400">
                  <a:solidFill>
                    <a:schemeClr val="hlink"/>
                  </a:solidFill>
                  <a:latin typeface="Calibri" pitchFamily="34" charset="0"/>
                </a:rPr>
                <a:t>Signal</a:t>
              </a:r>
            </a:p>
            <a:p>
              <a:pPr algn="ctr"/>
              <a:r>
                <a:rPr lang="pl-PL" sz="1400">
                  <a:solidFill>
                    <a:schemeClr val="hlink"/>
                  </a:solidFill>
                  <a:latin typeface="Calibri" pitchFamily="34" charset="0"/>
                </a:rPr>
                <a:t>(S)</a:t>
              </a:r>
            </a:p>
          </p:txBody>
        </p:sp>
        <p:sp>
          <p:nvSpPr>
            <p:cNvPr id="30730" name="AutoShape 9"/>
            <p:cNvSpPr>
              <a:spLocks noChangeArrowheads="1"/>
            </p:cNvSpPr>
            <p:nvPr/>
          </p:nvSpPr>
          <p:spPr bwMode="auto">
            <a:xfrm>
              <a:off x="4297" y="5737"/>
              <a:ext cx="1620" cy="360"/>
            </a:xfrm>
            <a:prstGeom prst="rightArrow">
              <a:avLst>
                <a:gd name="adj1" fmla="val 50000"/>
                <a:gd name="adj2" fmla="val 1125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l-PL">
                <a:latin typeface="Calibri" pitchFamily="34" charset="0"/>
              </a:endParaRPr>
            </a:p>
          </p:txBody>
        </p:sp>
        <p:sp>
          <p:nvSpPr>
            <p:cNvPr id="30731" name="AutoShape 10"/>
            <p:cNvSpPr>
              <a:spLocks noChangeArrowheads="1"/>
            </p:cNvSpPr>
            <p:nvPr/>
          </p:nvSpPr>
          <p:spPr bwMode="auto">
            <a:xfrm rot="10800000">
              <a:off x="4297" y="7177"/>
              <a:ext cx="1620" cy="360"/>
            </a:xfrm>
            <a:prstGeom prst="rightArrow">
              <a:avLst>
                <a:gd name="adj1" fmla="val 50000"/>
                <a:gd name="adj2" fmla="val 1125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l-PL">
                <a:latin typeface="Calibri" pitchFamily="34" charset="0"/>
              </a:endParaRPr>
            </a:p>
          </p:txBody>
        </p:sp>
        <p:sp>
          <p:nvSpPr>
            <p:cNvPr id="30732" name="Text Box 11"/>
            <p:cNvSpPr txBox="1">
              <a:spLocks noChangeArrowheads="1"/>
            </p:cNvSpPr>
            <p:nvPr/>
          </p:nvSpPr>
          <p:spPr bwMode="auto">
            <a:xfrm>
              <a:off x="4477" y="5197"/>
              <a:ext cx="1080" cy="45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pl-PL" sz="1400">
                  <a:solidFill>
                    <a:schemeClr val="hlink"/>
                  </a:solidFill>
                  <a:latin typeface="Calibri" pitchFamily="34" charset="0"/>
                </a:rPr>
                <a:t>S=F(T)</a:t>
              </a:r>
              <a:r>
                <a:rPr lang="pl-PL" sz="1200">
                  <a:latin typeface="Calibri" pitchFamily="34" charset="0"/>
                </a:rPr>
                <a:t>    </a:t>
              </a:r>
              <a:endParaRPr lang="pl-PL">
                <a:latin typeface="Calibri" pitchFamily="34" charset="0"/>
              </a:endParaRPr>
            </a:p>
          </p:txBody>
        </p:sp>
        <p:sp>
          <p:nvSpPr>
            <p:cNvPr id="30733" name="Text Box 12"/>
            <p:cNvSpPr txBox="1">
              <a:spLocks noChangeArrowheads="1"/>
            </p:cNvSpPr>
            <p:nvPr/>
          </p:nvSpPr>
          <p:spPr bwMode="auto">
            <a:xfrm>
              <a:off x="4657" y="7717"/>
              <a:ext cx="1260" cy="45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pl-PL" sz="1400">
                  <a:solidFill>
                    <a:schemeClr val="hlink"/>
                  </a:solidFill>
                  <a:latin typeface="Calibri" pitchFamily="34" charset="0"/>
                </a:rPr>
                <a:t>T=F</a:t>
              </a:r>
              <a:r>
                <a:rPr lang="pl-PL" sz="1400" baseline="30000">
                  <a:solidFill>
                    <a:schemeClr val="hlink"/>
                  </a:solidFill>
                  <a:latin typeface="Calibri" pitchFamily="34" charset="0"/>
                </a:rPr>
                <a:t>-1</a:t>
              </a:r>
              <a:r>
                <a:rPr lang="pl-PL" sz="1400">
                  <a:solidFill>
                    <a:schemeClr val="hlink"/>
                  </a:solidFill>
                  <a:latin typeface="Calibri" pitchFamily="34" charset="0"/>
                </a:rPr>
                <a:t>(S)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427130-2EC0-4D5F-A3FC-F41C5442D814}" type="slidenum">
              <a:rPr lang="en-US"/>
              <a:pPr>
                <a:defRPr/>
              </a:pPr>
              <a:t>30</a:t>
            </a:fld>
            <a:endParaRPr lang="en-US"/>
          </a:p>
        </p:txBody>
      </p:sp>
      <p:graphicFrame>
        <p:nvGraphicFramePr>
          <p:cNvPr id="20482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395288" y="311150"/>
          <a:ext cx="3367087" cy="915988"/>
        </p:xfrm>
        <a:graphic>
          <a:graphicData uri="http://schemas.openxmlformats.org/presentationml/2006/ole">
            <p:oleObj spid="_x0000_s20482" name="Równanie" r:id="rId3" imgW="1866900" imgH="508000" progId="Equation.3">
              <p:embed/>
            </p:oleObj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468313" y="1412875"/>
          <a:ext cx="2614612" cy="842963"/>
        </p:xfrm>
        <a:graphic>
          <a:graphicData uri="http://schemas.openxmlformats.org/presentationml/2006/ole">
            <p:oleObj spid="_x0000_s20483" name="Równanie" r:id="rId4" imgW="1497950" imgH="482391" progId="Equation.3">
              <p:embed/>
            </p:oleObj>
          </a:graphicData>
        </a:graphic>
      </p:graphicFrame>
      <p:sp>
        <p:nvSpPr>
          <p:cNvPr id="20488" name="Text Box 4"/>
          <p:cNvSpPr txBox="1">
            <a:spLocks noChangeArrowheads="1"/>
          </p:cNvSpPr>
          <p:nvPr/>
        </p:nvSpPr>
        <p:spPr bwMode="auto">
          <a:xfrm>
            <a:off x="4500563" y="476250"/>
            <a:ext cx="4176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/>
              <a:t>lub w formie macierzowej</a:t>
            </a:r>
          </a:p>
        </p:txBody>
      </p:sp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5724525" y="1052513"/>
          <a:ext cx="1417638" cy="420687"/>
        </p:xfrm>
        <a:graphic>
          <a:graphicData uri="http://schemas.openxmlformats.org/presentationml/2006/ole">
            <p:oleObj spid="_x0000_s20484" name="Równanie" r:id="rId5" imgW="812447" imgH="241195" progId="Equation.3">
              <p:embed/>
            </p:oleObj>
          </a:graphicData>
        </a:graphic>
      </p:graphicFrame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5559425" y="1739900"/>
          <a:ext cx="1749425" cy="487363"/>
        </p:xfrm>
        <a:graphic>
          <a:graphicData uri="http://schemas.openxmlformats.org/presentationml/2006/ole">
            <p:oleObj spid="_x0000_s20485" name="Równanie" r:id="rId6" imgW="1002865" imgH="279279" progId="Equation.3">
              <p:embed/>
            </p:oleObj>
          </a:graphicData>
        </a:graphic>
      </p:graphicFrame>
      <p:sp>
        <p:nvSpPr>
          <p:cNvPr id="20489" name="Text Box 7"/>
          <p:cNvSpPr txBox="1">
            <a:spLocks noChangeArrowheads="1"/>
          </p:cNvSpPr>
          <p:nvPr/>
        </p:nvSpPr>
        <p:spPr bwMode="auto">
          <a:xfrm>
            <a:off x="0" y="2276475"/>
            <a:ext cx="91440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/>
              <a:t>Rozwiązanie zagadnienia odwrotnego w powyżej formie jest niestabilne. Niestabilności związane ze źle postawionym problemem wyjściowym nie są jedyne. </a:t>
            </a:r>
          </a:p>
          <a:p>
            <a:pPr>
              <a:spcBef>
                <a:spcPct val="50000"/>
              </a:spcBef>
            </a:pPr>
            <a:r>
              <a:rPr lang="pl-PL"/>
              <a:t>Istotnym wkład wnoszą błędy kwadratur używane do obliczeń elementów macierzy </a:t>
            </a:r>
            <a:r>
              <a:rPr lang="pl-PL">
                <a:solidFill>
                  <a:schemeClr val="folHlink"/>
                </a:solidFill>
              </a:rPr>
              <a:t>A</a:t>
            </a:r>
            <a:r>
              <a:rPr lang="pl-PL" baseline="-25000">
                <a:solidFill>
                  <a:schemeClr val="folHlink"/>
                </a:solidFill>
              </a:rPr>
              <a:t>ij</a:t>
            </a:r>
            <a:r>
              <a:rPr lang="pl-PL"/>
              <a:t>, błędy obcięcia numerycznego oraz przede wszystkim błędy pomiarowe wielkości </a:t>
            </a:r>
            <a:r>
              <a:rPr lang="pl-PL">
                <a:solidFill>
                  <a:schemeClr val="folHlink"/>
                </a:solidFill>
              </a:rPr>
              <a:t>g</a:t>
            </a:r>
            <a:r>
              <a:rPr lang="pl-PL" baseline="-25000">
                <a:solidFill>
                  <a:schemeClr val="folHlink"/>
                </a:solidFill>
              </a:rPr>
              <a:t>i</a:t>
            </a:r>
            <a:r>
              <a:rPr lang="pl-PL"/>
              <a:t>. </a:t>
            </a:r>
          </a:p>
          <a:p>
            <a:pPr>
              <a:spcBef>
                <a:spcPct val="50000"/>
              </a:spcBef>
            </a:pPr>
            <a:r>
              <a:rPr lang="pl-PL"/>
              <a:t>W praktyce </a:t>
            </a:r>
            <a:r>
              <a:rPr lang="pl-PL">
                <a:solidFill>
                  <a:schemeClr val="folHlink"/>
                </a:solidFill>
              </a:rPr>
              <a:t>g</a:t>
            </a:r>
            <a:r>
              <a:rPr lang="pl-PL" baseline="-25000">
                <a:solidFill>
                  <a:schemeClr val="folHlink"/>
                </a:solidFill>
              </a:rPr>
              <a:t>i</a:t>
            </a:r>
            <a:r>
              <a:rPr lang="pl-PL"/>
              <a:t> nigdy nie jest znane i dlatego musi być zapisane w postaci: </a:t>
            </a:r>
          </a:p>
        </p:txBody>
      </p:sp>
      <p:graphicFrame>
        <p:nvGraphicFramePr>
          <p:cNvPr id="20486" name="Object 6"/>
          <p:cNvGraphicFramePr>
            <a:graphicFrameLocks noChangeAspect="1"/>
          </p:cNvGraphicFramePr>
          <p:nvPr/>
        </p:nvGraphicFramePr>
        <p:xfrm>
          <a:off x="468313" y="4868863"/>
          <a:ext cx="1511300" cy="484187"/>
        </p:xfrm>
        <a:graphic>
          <a:graphicData uri="http://schemas.openxmlformats.org/presentationml/2006/ole">
            <p:oleObj spid="_x0000_s20486" name="Równanie" r:id="rId7" imgW="672808" imgH="215806" progId="Equation.3">
              <p:embed/>
            </p:oleObj>
          </a:graphicData>
        </a:graphic>
      </p:graphicFrame>
      <p:sp>
        <p:nvSpPr>
          <p:cNvPr id="20490" name="Text Box 9"/>
          <p:cNvSpPr txBox="1">
            <a:spLocks noChangeArrowheads="1"/>
          </p:cNvSpPr>
          <p:nvPr/>
        </p:nvSpPr>
        <p:spPr bwMode="auto">
          <a:xfrm>
            <a:off x="0" y="5445125"/>
            <a:ext cx="9144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/>
              <a:t>Niepewności </a:t>
            </a:r>
            <a:r>
              <a:rPr lang="pl-PL">
                <a:solidFill>
                  <a:schemeClr val="folHlink"/>
                </a:solidFill>
                <a:sym typeface="Symbol" pitchFamily="18" charset="2"/>
              </a:rPr>
              <a:t></a:t>
            </a:r>
            <a:r>
              <a:rPr lang="pl-PL" baseline="-25000">
                <a:solidFill>
                  <a:schemeClr val="folHlink"/>
                </a:solidFill>
                <a:sym typeface="Symbol" pitchFamily="18" charset="2"/>
              </a:rPr>
              <a:t>i</a:t>
            </a:r>
            <a:r>
              <a:rPr lang="pl-PL">
                <a:sym typeface="Symbol" pitchFamily="18" charset="2"/>
              </a:rPr>
              <a:t> wpływają na niejednoznaczność rozwiązania </a:t>
            </a:r>
            <a:r>
              <a:rPr lang="pl-PL">
                <a:solidFill>
                  <a:schemeClr val="folHlink"/>
                </a:solidFill>
                <a:sym typeface="Symbol" pitchFamily="18" charset="2"/>
              </a:rPr>
              <a:t>f</a:t>
            </a:r>
            <a:r>
              <a:rPr lang="pl-PL" baseline="-25000">
                <a:solidFill>
                  <a:schemeClr val="folHlink"/>
                </a:solidFill>
                <a:sym typeface="Symbol" pitchFamily="18" charset="2"/>
              </a:rPr>
              <a:t>i</a:t>
            </a:r>
            <a:r>
              <a:rPr lang="pl-PL">
                <a:sym typeface="Symbol" pitchFamily="18" charset="2"/>
              </a:rPr>
              <a:t>, która może być usunięta poprzez narzucenie dodatkowego warunku pozwalającego wybrać jedno z możliwych </a:t>
            </a:r>
            <a:r>
              <a:rPr lang="pl-PL">
                <a:solidFill>
                  <a:schemeClr val="folHlink"/>
                </a:solidFill>
                <a:sym typeface="Symbol" pitchFamily="18" charset="2"/>
              </a:rPr>
              <a:t>f</a:t>
            </a:r>
            <a:r>
              <a:rPr lang="pl-PL" baseline="-25000">
                <a:solidFill>
                  <a:schemeClr val="folHlink"/>
                </a:solidFill>
                <a:sym typeface="Symbol" pitchFamily="18" charset="2"/>
              </a:rPr>
              <a:t>i</a:t>
            </a:r>
            <a:endParaRPr lang="pl-PL">
              <a:solidFill>
                <a:schemeClr val="folHlink"/>
              </a:solidFill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ADC221-2C7F-4C96-A952-C7CD5FCE10AD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21513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15888"/>
            <a:ext cx="4464050" cy="647700"/>
          </a:xfrm>
        </p:spPr>
        <p:txBody>
          <a:bodyPr/>
          <a:lstStyle/>
          <a:p>
            <a:pPr>
              <a:buFontTx/>
              <a:buNone/>
            </a:pPr>
            <a:r>
              <a:rPr lang="pl-PL" sz="2800" smtClean="0"/>
              <a:t>	</a:t>
            </a:r>
            <a:r>
              <a:rPr lang="pl-PL" sz="2400" smtClean="0"/>
              <a:t>Rozpatrujemy wyrażenie </a:t>
            </a:r>
          </a:p>
        </p:txBody>
      </p:sp>
      <p:graphicFrame>
        <p:nvGraphicFramePr>
          <p:cNvPr id="21506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4572000" y="0"/>
          <a:ext cx="2601913" cy="839788"/>
        </p:xfrm>
        <a:graphic>
          <a:graphicData uri="http://schemas.openxmlformats.org/presentationml/2006/ole">
            <p:oleObj spid="_x0000_s21506" name="Równanie" r:id="rId3" imgW="1180588" imgH="380835" progId="Equation.3">
              <p:embed/>
            </p:oleObj>
          </a:graphicData>
        </a:graphic>
      </p:graphicFrame>
      <p:sp>
        <p:nvSpPr>
          <p:cNvPr id="21514" name="Text Box 4"/>
          <p:cNvSpPr txBox="1">
            <a:spLocks noChangeArrowheads="1"/>
          </p:cNvSpPr>
          <p:nvPr/>
        </p:nvSpPr>
        <p:spPr bwMode="auto">
          <a:xfrm>
            <a:off x="395288" y="908050"/>
            <a:ext cx="813752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/>
              <a:t>gdzie </a:t>
            </a:r>
            <a:r>
              <a:rPr lang="pl-PL">
                <a:solidFill>
                  <a:schemeClr val="folHlink"/>
                </a:solidFill>
                <a:sym typeface="Symbol" pitchFamily="18" charset="2"/>
              </a:rPr>
              <a:t></a:t>
            </a:r>
            <a:r>
              <a:rPr lang="pl-PL">
                <a:sym typeface="Symbol" pitchFamily="18" charset="2"/>
              </a:rPr>
              <a:t> jest współczynnikiem wygładzającym mówiącym jak silnie rozwiązanie </a:t>
            </a:r>
            <a:r>
              <a:rPr lang="pl-PL">
                <a:solidFill>
                  <a:schemeClr val="folHlink"/>
                </a:solidFill>
                <a:sym typeface="Symbol" pitchFamily="18" charset="2"/>
              </a:rPr>
              <a:t>f</a:t>
            </a:r>
            <a:r>
              <a:rPr lang="pl-PL" baseline="-25000">
                <a:solidFill>
                  <a:schemeClr val="folHlink"/>
                </a:solidFill>
                <a:sym typeface="Symbol" pitchFamily="18" charset="2"/>
              </a:rPr>
              <a:t>i</a:t>
            </a:r>
            <a:r>
              <a:rPr lang="pl-PL">
                <a:sym typeface="Symbol" pitchFamily="18" charset="2"/>
              </a:rPr>
              <a:t> jest zmuszane do zbiegania do zadanej wartości (w tym przypadku do wartości średniej a ogólnie do wektora </a:t>
            </a:r>
            <a:r>
              <a:rPr lang="pl-PL">
                <a:solidFill>
                  <a:schemeClr val="folHlink"/>
                </a:solidFill>
                <a:sym typeface="Symbol" pitchFamily="18" charset="2"/>
              </a:rPr>
              <a:t>informacji a priori</a:t>
            </a:r>
            <a:r>
              <a:rPr lang="pl-PL">
                <a:sym typeface="Symbol" pitchFamily="18" charset="2"/>
              </a:rPr>
              <a:t>). Stosując metodę najmniejszych kwadratów mamy</a:t>
            </a:r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7942263" y="1590675"/>
          <a:ext cx="236537" cy="368300"/>
        </p:xfrm>
        <a:graphic>
          <a:graphicData uri="http://schemas.openxmlformats.org/presentationml/2006/ole">
            <p:oleObj spid="_x0000_s21507" name="Równanie" r:id="rId4" imgW="114201" imgH="190335" progId="Equation.3">
              <p:embed/>
            </p:oleObj>
          </a:graphicData>
        </a:graphic>
      </p:graphicFrame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539750" y="2349500"/>
          <a:ext cx="4032250" cy="849313"/>
        </p:xfrm>
        <a:graphic>
          <a:graphicData uri="http://schemas.openxmlformats.org/presentationml/2006/ole">
            <p:oleObj spid="_x0000_s21508" name="Równanie" r:id="rId5" imgW="2565400" imgH="584200" progId="Equation.3">
              <p:embed/>
            </p:oleObj>
          </a:graphicData>
        </a:graphic>
      </p:graphicFrame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539750" y="3573463"/>
          <a:ext cx="4071938" cy="776287"/>
        </p:xfrm>
        <a:graphic>
          <a:graphicData uri="http://schemas.openxmlformats.org/presentationml/2006/ole">
            <p:oleObj spid="_x0000_s21509" name="Równanie" r:id="rId6" imgW="2463800" imgH="508000" progId="Equation.3">
              <p:embed/>
            </p:oleObj>
          </a:graphicData>
        </a:graphic>
      </p:graphicFrame>
      <p:sp>
        <p:nvSpPr>
          <p:cNvPr id="21515" name="Text Box 8"/>
          <p:cNvSpPr txBox="1">
            <a:spLocks noChangeArrowheads="1"/>
          </p:cNvSpPr>
          <p:nvPr/>
        </p:nvSpPr>
        <p:spPr bwMode="auto">
          <a:xfrm>
            <a:off x="468313" y="4724400"/>
            <a:ext cx="4895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/>
              <a:t>Równoważny zapis macierzowy</a:t>
            </a:r>
          </a:p>
        </p:txBody>
      </p:sp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539750" y="5300663"/>
          <a:ext cx="2528888" cy="433387"/>
        </p:xfrm>
        <a:graphic>
          <a:graphicData uri="http://schemas.openxmlformats.org/presentationml/2006/ole">
            <p:oleObj spid="_x0000_s21510" name="Równanie" r:id="rId7" imgW="1409088" imgH="241195" progId="Equation.3">
              <p:embed/>
            </p:oleObj>
          </a:graphicData>
        </a:graphic>
      </p:graphicFrame>
      <p:sp>
        <p:nvSpPr>
          <p:cNvPr id="21516" name="Text Box 10"/>
          <p:cNvSpPr txBox="1">
            <a:spLocks noChangeArrowheads="1"/>
          </p:cNvSpPr>
          <p:nvPr/>
        </p:nvSpPr>
        <p:spPr bwMode="auto">
          <a:xfrm>
            <a:off x="395288" y="5876925"/>
            <a:ext cx="4105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/>
              <a:t>gdzie macierz </a:t>
            </a:r>
            <a:r>
              <a:rPr lang="pl-PL">
                <a:solidFill>
                  <a:schemeClr val="folHlink"/>
                </a:solidFill>
              </a:rPr>
              <a:t>H</a:t>
            </a:r>
            <a:r>
              <a:rPr lang="pl-PL"/>
              <a:t> ma postać</a:t>
            </a:r>
          </a:p>
        </p:txBody>
      </p:sp>
      <p:graphicFrame>
        <p:nvGraphicFramePr>
          <p:cNvPr id="21511" name="Object 7"/>
          <p:cNvGraphicFramePr>
            <a:graphicFrameLocks noChangeAspect="1"/>
          </p:cNvGraphicFramePr>
          <p:nvPr/>
        </p:nvGraphicFramePr>
        <p:xfrm>
          <a:off x="4968875" y="4889500"/>
          <a:ext cx="3895725" cy="1687513"/>
        </p:xfrm>
        <a:graphic>
          <a:graphicData uri="http://schemas.openxmlformats.org/presentationml/2006/ole">
            <p:oleObj spid="_x0000_s21511" name="Równanie" r:id="rId8" imgW="2171700" imgH="939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D3E758-84A9-4591-A30B-7EA68C1C2030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2253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88913"/>
            <a:ext cx="8229600" cy="676275"/>
          </a:xfrm>
        </p:spPr>
        <p:txBody>
          <a:bodyPr/>
          <a:lstStyle/>
          <a:p>
            <a:pPr>
              <a:buFontTx/>
              <a:buNone/>
            </a:pPr>
            <a:r>
              <a:rPr lang="pl-PL" sz="2400" smtClean="0"/>
              <a:t>Postać macierzy </a:t>
            </a:r>
            <a:r>
              <a:rPr lang="pl-PL" sz="2400" smtClean="0">
                <a:solidFill>
                  <a:schemeClr val="folHlink"/>
                </a:solidFill>
              </a:rPr>
              <a:t>H</a:t>
            </a:r>
            <a:r>
              <a:rPr lang="pl-PL" sz="2400" smtClean="0"/>
              <a:t> wynika ze wzoru</a:t>
            </a:r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539750" y="836613"/>
          <a:ext cx="1944688" cy="809625"/>
        </p:xfrm>
        <a:graphic>
          <a:graphicData uri="http://schemas.openxmlformats.org/presentationml/2006/ole">
            <p:oleObj spid="_x0000_s22530" name="Równanie" r:id="rId3" imgW="787400" imgH="431800" progId="Equation.3">
              <p:embed/>
            </p:oleObj>
          </a:graphicData>
        </a:graphic>
      </p:graphicFrame>
      <p:sp>
        <p:nvSpPr>
          <p:cNvPr id="22538" name="Rectangle 4"/>
          <p:cNvSpPr>
            <a:spLocks noChangeArrowheads="1"/>
          </p:cNvSpPr>
          <p:nvPr/>
        </p:nvSpPr>
        <p:spPr bwMode="auto">
          <a:xfrm>
            <a:off x="323850" y="5445125"/>
            <a:ext cx="82296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l-PL">
                <a:latin typeface="Calibri" pitchFamily="34" charset="0"/>
              </a:rPr>
              <a:t>  gdzie </a:t>
            </a:r>
            <a:r>
              <a:rPr lang="pl-PL">
                <a:solidFill>
                  <a:schemeClr val="folHlink"/>
                </a:solidFill>
                <a:latin typeface="Calibri" pitchFamily="34" charset="0"/>
              </a:rPr>
              <a:t>I</a:t>
            </a:r>
            <a:r>
              <a:rPr lang="pl-PL">
                <a:latin typeface="Calibri" pitchFamily="34" charset="0"/>
              </a:rPr>
              <a:t> jest macierzą jednostkową</a:t>
            </a:r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468313" y="2276475"/>
          <a:ext cx="3230562" cy="523875"/>
        </p:xfrm>
        <a:graphic>
          <a:graphicData uri="http://schemas.openxmlformats.org/presentationml/2006/ole">
            <p:oleObj spid="_x0000_s22531" name="Równanie" r:id="rId4" imgW="1308100" imgH="279400" progId="Equation.3">
              <p:embed/>
            </p:oleObj>
          </a:graphicData>
        </a:graphic>
      </p:graphicFrame>
      <p:sp>
        <p:nvSpPr>
          <p:cNvPr id="22539" name="Rectangle 6"/>
          <p:cNvSpPr>
            <a:spLocks noChangeArrowheads="1"/>
          </p:cNvSpPr>
          <p:nvPr/>
        </p:nvSpPr>
        <p:spPr bwMode="auto">
          <a:xfrm>
            <a:off x="179388" y="2924175"/>
            <a:ext cx="8229600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l-PL">
                <a:latin typeface="Calibri" pitchFamily="34" charset="0"/>
              </a:rPr>
              <a:t>	Wprowadzony dodatkowy warunek ma na celu zbliżać rozwiązanie do pewnej klasy rozwiązań określonych przez </a:t>
            </a:r>
          </a:p>
          <a:p>
            <a:pPr marL="342900" indent="-342900">
              <a:spcBef>
                <a:spcPct val="20000"/>
              </a:spcBef>
            </a:pPr>
            <a:r>
              <a:rPr lang="pl-PL">
                <a:latin typeface="Calibri" pitchFamily="34" charset="0"/>
              </a:rPr>
              <a:t>	Rozwiązanie na 	    może być wyznaczane na podstawie danych historycznych. </a:t>
            </a:r>
          </a:p>
        </p:txBody>
      </p:sp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2051050" y="3500438"/>
          <a:ext cx="282575" cy="357187"/>
        </p:xfrm>
        <a:graphic>
          <a:graphicData uri="http://schemas.openxmlformats.org/presentationml/2006/ole">
            <p:oleObj spid="_x0000_s22532" name="Równanie" r:id="rId5" imgW="114201" imgH="190335" progId="Equation.3">
              <p:embed/>
            </p:oleObj>
          </a:graphicData>
        </a:graphic>
      </p:graphicFrame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468313" y="4076700"/>
          <a:ext cx="3983037" cy="452438"/>
        </p:xfrm>
        <a:graphic>
          <a:graphicData uri="http://schemas.openxmlformats.org/presentationml/2006/ole">
            <p:oleObj spid="_x0000_s22533" name="Równanie" r:id="rId6" imgW="1612900" imgH="241300" progId="Equation.3">
              <p:embed/>
            </p:oleObj>
          </a:graphicData>
        </a:graphic>
      </p:graphicFrame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539750" y="4724400"/>
          <a:ext cx="4578350" cy="523875"/>
        </p:xfrm>
        <a:graphic>
          <a:graphicData uri="http://schemas.openxmlformats.org/presentationml/2006/ole">
            <p:oleObj spid="_x0000_s22534" name="Równanie" r:id="rId7" imgW="1854200" imgH="279400" progId="Equation.3">
              <p:embed/>
            </p:oleObj>
          </a:graphicData>
        </a:graphic>
      </p:graphicFrame>
      <p:sp>
        <p:nvSpPr>
          <p:cNvPr id="22540" name="Rectangle 10"/>
          <p:cNvSpPr>
            <a:spLocks noChangeArrowheads="1"/>
          </p:cNvSpPr>
          <p:nvPr/>
        </p:nvSpPr>
        <p:spPr bwMode="auto">
          <a:xfrm>
            <a:off x="395288" y="1557338"/>
            <a:ext cx="82296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l-PL">
                <a:latin typeface="Calibri" pitchFamily="34" charset="0"/>
              </a:rPr>
              <a:t>  Rozwiązanie problemu odwrotnego:</a:t>
            </a:r>
          </a:p>
        </p:txBody>
      </p:sp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3276600" y="3213100"/>
          <a:ext cx="282575" cy="357188"/>
        </p:xfrm>
        <a:graphic>
          <a:graphicData uri="http://schemas.openxmlformats.org/presentationml/2006/ole">
            <p:oleObj spid="_x0000_s22535" name="Równanie" r:id="rId8" imgW="114201" imgH="190335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2DA322-0606-4AB5-93CF-A6D20A129F7E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278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88913"/>
            <a:ext cx="8856662" cy="5688012"/>
          </a:xfrm>
        </p:spPr>
        <p:txBody>
          <a:bodyPr rtlCol="0">
            <a:normAutofit lnSpcReduction="10000"/>
          </a:bodyPr>
          <a:lstStyle/>
          <a:p>
            <a:pPr marL="609600" indent="-609600" fontAlgn="auto">
              <a:spcAft>
                <a:spcPts val="0"/>
              </a:spcAft>
              <a:buFontTx/>
              <a:buNone/>
              <a:defRPr/>
            </a:pPr>
            <a:r>
              <a:rPr lang="pl-PL" sz="2400" dirty="0"/>
              <a:t>Warunek wygładzania rozwiązania można konstruować również przez wyrażenia:</a:t>
            </a:r>
          </a:p>
          <a:p>
            <a:pPr marL="609600" indent="-609600" fontAlgn="auto">
              <a:spcAft>
                <a:spcPts val="0"/>
              </a:spcAft>
              <a:buFontTx/>
              <a:buNone/>
              <a:defRPr/>
            </a:pPr>
            <a:r>
              <a:rPr lang="pl-PL" sz="2400" dirty="0"/>
              <a:t>1) 				(pierwsza pochodna)</a:t>
            </a:r>
          </a:p>
          <a:p>
            <a:pPr marL="609600" indent="-609600" fontAlgn="auto">
              <a:spcAft>
                <a:spcPts val="0"/>
              </a:spcAft>
              <a:buFontTx/>
              <a:buAutoNum type="arabicParenR" startAt="2"/>
              <a:defRPr/>
            </a:pPr>
            <a:r>
              <a:rPr lang="pl-PL" sz="2400" dirty="0"/>
              <a:t>                                (druga pochodna)</a:t>
            </a:r>
          </a:p>
          <a:p>
            <a:pPr marL="609600" indent="-609600" fontAlgn="auto">
              <a:spcAft>
                <a:spcPts val="0"/>
              </a:spcAft>
              <a:buFontTx/>
              <a:buNone/>
              <a:defRPr/>
            </a:pPr>
            <a:r>
              <a:rPr lang="pl-PL" sz="2400" dirty="0"/>
              <a:t>które nie zawierają wyrażenia </a:t>
            </a:r>
          </a:p>
          <a:p>
            <a:pPr marL="609600" indent="-6096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2400" dirty="0"/>
              <a:t>Stosując przedstawioną po wyżej metodę rozwiązywania problemu odwrotnego dla grubości optycznej aerozolu zakładaliśmy, że znamy współczynnik refrakcji. </a:t>
            </a:r>
          </a:p>
          <a:p>
            <a:pPr marL="609600" indent="-6096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2400" dirty="0"/>
              <a:t>Założenie to jest bardzo silne i może prowadzić do znacznych błędów, które w tej metodzie wchodzą do wielkości </a:t>
            </a:r>
            <a:r>
              <a:rPr lang="pl-PL" sz="2400" dirty="0" err="1">
                <a:solidFill>
                  <a:schemeClr val="folHlink"/>
                </a:solidFill>
                <a:sym typeface="Symbol" pitchFamily="18" charset="2"/>
              </a:rPr>
              <a:t></a:t>
            </a:r>
            <a:r>
              <a:rPr lang="pl-PL" sz="2400" baseline="-25000" dirty="0" err="1">
                <a:solidFill>
                  <a:schemeClr val="folHlink"/>
                </a:solidFill>
                <a:sym typeface="Symbol" pitchFamily="18" charset="2"/>
              </a:rPr>
              <a:t>i</a:t>
            </a:r>
            <a:endParaRPr lang="pl-PL" sz="2400" baseline="-25000" dirty="0">
              <a:solidFill>
                <a:schemeClr val="folHlink"/>
              </a:solidFill>
              <a:sym typeface="Symbol" pitchFamily="18" charset="2"/>
            </a:endParaRPr>
          </a:p>
          <a:p>
            <a:pPr marL="609600" indent="-6096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2400" dirty="0">
                <a:sym typeface="Symbol" pitchFamily="18" charset="2"/>
              </a:rPr>
              <a:t>Wartość współ. refrakcji wpływa na zmienność efektywnego przekroju czynnego na ekstynkcje i tak cześć rzeczywista odpowiada ze przesuwanie kolejnych maksimów w zależności od parametru wielkości </a:t>
            </a:r>
            <a:r>
              <a:rPr lang="pl-PL" sz="2400" dirty="0">
                <a:solidFill>
                  <a:schemeClr val="folHlink"/>
                </a:solidFill>
                <a:sym typeface="Symbol" pitchFamily="18" charset="2"/>
              </a:rPr>
              <a:t>x</a:t>
            </a:r>
            <a:r>
              <a:rPr lang="pl-PL" sz="2400" dirty="0">
                <a:sym typeface="Symbol" pitchFamily="18" charset="2"/>
              </a:rPr>
              <a:t> zaś część urojona za wygładzanie oscylacji rezonansowych.</a:t>
            </a: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971550" y="908050"/>
          <a:ext cx="1463675" cy="417513"/>
        </p:xfrm>
        <a:graphic>
          <a:graphicData uri="http://schemas.openxmlformats.org/presentationml/2006/ole">
            <p:oleObj spid="_x0000_s23554" name="Równanie" r:id="rId3" imgW="812447" imgH="253890" progId="Equation.3">
              <p:embed/>
            </p:oleObj>
          </a:graphicData>
        </a:graphic>
      </p:graphicFrame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827088" y="1341438"/>
          <a:ext cx="2163762" cy="415925"/>
        </p:xfrm>
        <a:graphic>
          <a:graphicData uri="http://schemas.openxmlformats.org/presentationml/2006/ole">
            <p:oleObj spid="_x0000_s23555" name="Równanie" r:id="rId4" imgW="1205977" imgH="253890" progId="Equation.3">
              <p:embed/>
            </p:oleObj>
          </a:graphicData>
        </a:graphic>
      </p:graphicFrame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3995738" y="1700213"/>
          <a:ext cx="155575" cy="360362"/>
        </p:xfrm>
        <a:graphic>
          <a:graphicData uri="http://schemas.openxmlformats.org/presentationml/2006/ole">
            <p:oleObj spid="_x0000_s23556" name="Równanie" r:id="rId5" imgW="114201" imgH="190335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81BD34-A4E5-4262-8A09-E631C805D132}" type="slidenum">
              <a:rPr lang="en-US"/>
              <a:pPr>
                <a:defRPr/>
              </a:pPr>
              <a:t>34</a:t>
            </a:fld>
            <a:endParaRPr lang="en-US"/>
          </a:p>
        </p:txBody>
      </p:sp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5619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sz="3200"/>
              <a:t>Fitowanie rozkładu log-normalnego</a:t>
            </a:r>
          </a:p>
        </p:txBody>
      </p:sp>
      <p:graphicFrame>
        <p:nvGraphicFramePr>
          <p:cNvPr id="24578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4716463" y="1052513"/>
          <a:ext cx="3241675" cy="862012"/>
        </p:xfrm>
        <a:graphic>
          <a:graphicData uri="http://schemas.openxmlformats.org/presentationml/2006/ole">
            <p:oleObj spid="_x0000_s24578" name="Równanie" r:id="rId3" imgW="2005729" imgH="533169" progId="Equation.3">
              <p:embed/>
            </p:oleObj>
          </a:graphicData>
        </a:graphic>
      </p:graphicFrame>
      <p:graphicFrame>
        <p:nvGraphicFramePr>
          <p:cNvPr id="24579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468313" y="1341438"/>
          <a:ext cx="3167062" cy="479425"/>
        </p:xfrm>
        <a:graphic>
          <a:graphicData uri="http://schemas.openxmlformats.org/presentationml/2006/ole">
            <p:oleObj spid="_x0000_s24579" name="Równanie" r:id="rId4" imgW="1574800" imgH="279400" progId="Equation.3">
              <p:embed/>
            </p:oleObj>
          </a:graphicData>
        </a:graphic>
      </p:graphicFrame>
      <p:sp>
        <p:nvSpPr>
          <p:cNvPr id="24582" name="Text Box 5"/>
          <p:cNvSpPr txBox="1">
            <a:spLocks noChangeArrowheads="1"/>
          </p:cNvSpPr>
          <p:nvPr/>
        </p:nvSpPr>
        <p:spPr bwMode="auto">
          <a:xfrm>
            <a:off x="323850" y="2205038"/>
            <a:ext cx="8280400" cy="244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pl-PL"/>
              <a:t> Zakładamy, że mamy dwu-modowy rozkład log-normalny.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l-PL"/>
              <a:t> Mamy do wyznaczenia 6 parametr</a:t>
            </a:r>
            <a:r>
              <a:rPr lang="pl-PL">
                <a:sym typeface="Symbol" pitchFamily="18" charset="2"/>
              </a:rPr>
              <a:t>ó</a:t>
            </a:r>
            <a:r>
              <a:rPr lang="pl-PL"/>
              <a:t>w swobodnych (przy założeniu współczynnika refrakcji) </a:t>
            </a:r>
            <a:r>
              <a:rPr lang="pl-PL">
                <a:solidFill>
                  <a:schemeClr val="folHlink"/>
                </a:solidFill>
              </a:rPr>
              <a:t>N</a:t>
            </a:r>
            <a:r>
              <a:rPr lang="pl-PL" baseline="-25000">
                <a:solidFill>
                  <a:schemeClr val="folHlink"/>
                </a:solidFill>
              </a:rPr>
              <a:t>1</a:t>
            </a:r>
            <a:r>
              <a:rPr lang="pl-PL">
                <a:solidFill>
                  <a:schemeClr val="folHlink"/>
                </a:solidFill>
              </a:rPr>
              <a:t>,N</a:t>
            </a:r>
            <a:r>
              <a:rPr lang="pl-PL" baseline="-25000">
                <a:solidFill>
                  <a:schemeClr val="folHlink"/>
                </a:solidFill>
              </a:rPr>
              <a:t>2</a:t>
            </a:r>
            <a:r>
              <a:rPr lang="pl-PL">
                <a:solidFill>
                  <a:schemeClr val="folHlink"/>
                </a:solidFill>
              </a:rPr>
              <a:t>, r</a:t>
            </a:r>
            <a:r>
              <a:rPr lang="pl-PL" baseline="-25000">
                <a:solidFill>
                  <a:schemeClr val="folHlink"/>
                </a:solidFill>
              </a:rPr>
              <a:t>m1</a:t>
            </a:r>
            <a:r>
              <a:rPr lang="pl-PL">
                <a:solidFill>
                  <a:schemeClr val="folHlink"/>
                </a:solidFill>
              </a:rPr>
              <a:t>, r</a:t>
            </a:r>
            <a:r>
              <a:rPr lang="pl-PL" baseline="-25000">
                <a:solidFill>
                  <a:schemeClr val="folHlink"/>
                </a:solidFill>
              </a:rPr>
              <a:t>m2</a:t>
            </a:r>
            <a:r>
              <a:rPr lang="pl-PL">
                <a:solidFill>
                  <a:schemeClr val="folHlink"/>
                </a:solidFill>
              </a:rPr>
              <a:t>, </a:t>
            </a:r>
            <a:r>
              <a:rPr lang="pl-PL">
                <a:solidFill>
                  <a:schemeClr val="folHlink"/>
                </a:solidFill>
                <a:sym typeface="Symbol" pitchFamily="18" charset="2"/>
              </a:rPr>
              <a:t></a:t>
            </a:r>
            <a:r>
              <a:rPr lang="pl-PL" baseline="-25000">
                <a:solidFill>
                  <a:schemeClr val="folHlink"/>
                </a:solidFill>
                <a:sym typeface="Symbol" pitchFamily="18" charset="2"/>
              </a:rPr>
              <a:t>1</a:t>
            </a:r>
            <a:r>
              <a:rPr lang="pl-PL">
                <a:solidFill>
                  <a:schemeClr val="folHlink"/>
                </a:solidFill>
                <a:sym typeface="Symbol" pitchFamily="18" charset="2"/>
              </a:rPr>
              <a:t>,</a:t>
            </a:r>
            <a:r>
              <a:rPr lang="pl-PL" baseline="-25000">
                <a:solidFill>
                  <a:schemeClr val="folHlink"/>
                </a:solidFill>
                <a:sym typeface="Symbol" pitchFamily="18" charset="2"/>
              </a:rPr>
              <a:t>2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l-PL">
                <a:sym typeface="Symbol" pitchFamily="18" charset="2"/>
              </a:rPr>
              <a:t> Możemy liczbę niewiadomych zredukować o </a:t>
            </a:r>
            <a:r>
              <a:rPr lang="pl-PL">
                <a:solidFill>
                  <a:schemeClr val="folHlink"/>
                </a:solidFill>
                <a:sym typeface="Symbol" pitchFamily="18" charset="2"/>
              </a:rPr>
              <a:t></a:t>
            </a:r>
            <a:r>
              <a:rPr lang="pl-PL" baseline="-25000">
                <a:solidFill>
                  <a:schemeClr val="folHlink"/>
                </a:solidFill>
                <a:sym typeface="Symbol" pitchFamily="18" charset="2"/>
              </a:rPr>
              <a:t>1</a:t>
            </a:r>
            <a:r>
              <a:rPr lang="pl-PL">
                <a:sym typeface="Symbol" pitchFamily="18" charset="2"/>
              </a:rPr>
              <a:t>i </a:t>
            </a:r>
            <a:r>
              <a:rPr lang="pl-PL">
                <a:solidFill>
                  <a:schemeClr val="folHlink"/>
                </a:solidFill>
                <a:sym typeface="Symbol" pitchFamily="18" charset="2"/>
              </a:rPr>
              <a:t></a:t>
            </a:r>
            <a:r>
              <a:rPr lang="pl-PL" baseline="-25000">
                <a:solidFill>
                  <a:schemeClr val="folHlink"/>
                </a:solidFill>
                <a:sym typeface="Symbol" pitchFamily="18" charset="2"/>
              </a:rPr>
              <a:t>2</a:t>
            </a:r>
            <a:r>
              <a:rPr lang="pl-PL">
                <a:sym typeface="Symbol" pitchFamily="18" charset="2"/>
              </a:rPr>
              <a:t> na podstawie informacji klimatycznych dla odpowiednich modów.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l-PL">
                <a:sym typeface="Symbol" pitchFamily="18" charset="2"/>
              </a:rPr>
              <a:t> Dodatkowo przy dużej licznie kanałów spektralnych </a:t>
            </a:r>
            <a:r>
              <a:rPr lang="pl-PL">
                <a:solidFill>
                  <a:schemeClr val="folHlink"/>
                </a:solidFill>
                <a:sym typeface="Symbol" pitchFamily="18" charset="2"/>
              </a:rPr>
              <a:t>AOT</a:t>
            </a:r>
            <a:r>
              <a:rPr lang="pl-PL">
                <a:sym typeface="Symbol" pitchFamily="18" charset="2"/>
              </a:rPr>
              <a:t> możemy fitować współczynnik załamania światła.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B9EDB6-78DA-410C-9620-1CA005881235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88913"/>
            <a:ext cx="8229600" cy="64087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sz="2400" dirty="0" smtClean="0"/>
              <a:t>Podstawowym problemem, jaki napotykamy w metodach odwrotnych jest brak </a:t>
            </a:r>
            <a:r>
              <a:rPr lang="pl-PL" sz="2400" dirty="0" smtClean="0">
                <a:solidFill>
                  <a:schemeClr val="folHlink"/>
                </a:solidFill>
              </a:rPr>
              <a:t>jednoznacznego rozwiązania</a:t>
            </a:r>
            <a:r>
              <a:rPr lang="pl-PL" sz="2400" dirty="0" smtClean="0"/>
              <a:t>. </a:t>
            </a:r>
          </a:p>
          <a:p>
            <a:pPr>
              <a:lnSpc>
                <a:spcPct val="90000"/>
              </a:lnSpc>
            </a:pPr>
            <a:r>
              <a:rPr lang="pl-PL" sz="2400" dirty="0" smtClean="0"/>
              <a:t>Wynika to z faktu, że nasz problem jest najczęściej problemem </a:t>
            </a:r>
            <a:r>
              <a:rPr lang="pl-PL" sz="2400" dirty="0" smtClean="0"/>
              <a:t>niedookreślonym, </a:t>
            </a:r>
            <a:r>
              <a:rPr lang="pl-PL" sz="2400" dirty="0" smtClean="0"/>
              <a:t>ze względu na większą liczbę </a:t>
            </a:r>
            <a:r>
              <a:rPr lang="pl-PL" sz="2400" dirty="0" smtClean="0"/>
              <a:t>parametrów, które </a:t>
            </a:r>
            <a:r>
              <a:rPr lang="pl-PL" sz="2400" dirty="0" smtClean="0"/>
              <a:t>chcemy wyznaczać w stosunku do liczny niezależnych obserwacji. </a:t>
            </a:r>
          </a:p>
          <a:p>
            <a:pPr>
              <a:lnSpc>
                <a:spcPct val="90000"/>
              </a:lnSpc>
            </a:pPr>
            <a:r>
              <a:rPr lang="pl-PL" sz="2400" dirty="0" smtClean="0"/>
              <a:t>Np. w przypadku wyznaczania profilu temperatury zazwyczaj mamy pomiary w kilkunastu czy w kilkudziesięciu kanałach spektralnych, zaś naszą niewiadomą jest funkcja ciągła. Dlatego temperaturę powietrza wyznacza się tylko dla kilku lub kilkunastu warstw powietrza. </a:t>
            </a:r>
          </a:p>
          <a:p>
            <a:pPr>
              <a:lnSpc>
                <a:spcPct val="90000"/>
              </a:lnSpc>
            </a:pPr>
            <a:r>
              <a:rPr lang="pl-PL" sz="2400" dirty="0" smtClean="0"/>
              <a:t>W innym przypadku jeśli dana warstwa ośrodka składający się z różnych gazów oraz  substancji ciekłych i stałych, ich kombinacja może dawać ten sam efekt radiacyjny (w pewnym obszarze spektralnym) dla różnych koncentracji składników atmosfery.</a:t>
            </a:r>
          </a:p>
        </p:txBody>
      </p:sp>
      <p:sp>
        <p:nvSpPr>
          <p:cNvPr id="3174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5EE749-D9E5-4E20-B348-9B87A240A02A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88913"/>
            <a:ext cx="8229600" cy="6408737"/>
          </a:xfrm>
        </p:spPr>
        <p:txBody>
          <a:bodyPr/>
          <a:lstStyle/>
          <a:p>
            <a:r>
              <a:rPr lang="pl-PL" sz="2400" smtClean="0"/>
              <a:t>Poza niejednoznacznością pojawia się problem stabilności rozwiązania oraz problem uzyskania tego rozwiązania.</a:t>
            </a:r>
          </a:p>
          <a:p>
            <a:r>
              <a:rPr lang="pl-PL" sz="2400" smtClean="0"/>
              <a:t>Niestabilności rozwiązania mogą pojawia się np. ze względu na błędy obserwacyjne lub błędne założenia poczynione na temat własności fizycznych badanego ośrodka.</a:t>
            </a:r>
          </a:p>
          <a:p>
            <a:r>
              <a:rPr lang="pl-PL" sz="2400" smtClean="0"/>
              <a:t>W wielu metodach teledetekcyjnych problem odwrotny sprowadza się do równania Fredholma pierwszego rodzaju</a:t>
            </a:r>
          </a:p>
          <a:p>
            <a:pPr>
              <a:buFontTx/>
              <a:buNone/>
            </a:pPr>
            <a:endParaRPr lang="pl-PL" sz="2400" smtClean="0"/>
          </a:p>
          <a:p>
            <a:endParaRPr lang="pl-PL" sz="2400" smtClean="0"/>
          </a:p>
          <a:p>
            <a:endParaRPr lang="pl-PL" sz="2800" smtClean="0"/>
          </a:p>
          <a:p>
            <a:r>
              <a:rPr lang="pl-PL" sz="2400" smtClean="0"/>
              <a:t>gdzie funkcja f(x) może opisywać np. profil pionowy temperatury atmosfery, K(x) jest jądrem, zaś g</a:t>
            </a:r>
            <a:r>
              <a:rPr lang="pl-PL" sz="2400" baseline="-25000" smtClean="0"/>
              <a:t>i</a:t>
            </a:r>
            <a:r>
              <a:rPr lang="pl-PL" sz="2400" smtClean="0"/>
              <a:t> wartościami mierzonej radiancji w „i” kanałach spektralnych.</a:t>
            </a:r>
            <a:r>
              <a:rPr lang="pl-PL" sz="2800" smtClean="0"/>
              <a:t> </a:t>
            </a:r>
          </a:p>
        </p:txBody>
      </p:sp>
      <p:sp>
        <p:nvSpPr>
          <p:cNvPr id="102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2339975" y="3284538"/>
          <a:ext cx="2087563" cy="852487"/>
        </p:xfrm>
        <a:graphic>
          <a:graphicData uri="http://schemas.openxmlformats.org/presentationml/2006/ole">
            <p:oleObj spid="_x0000_s1026" name="Równanie" r:id="rId3" imgW="119376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314369-28BA-4B0F-A15C-BBBDE97085F8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2055" name="Oval 4"/>
          <p:cNvSpPr>
            <a:spLocks noChangeArrowheads="1"/>
          </p:cNvSpPr>
          <p:nvPr/>
        </p:nvSpPr>
        <p:spPr bwMode="auto">
          <a:xfrm>
            <a:off x="684213" y="5157788"/>
            <a:ext cx="1081087" cy="10096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2056" name="Line 7"/>
          <p:cNvSpPr>
            <a:spLocks noChangeShapeType="1"/>
          </p:cNvSpPr>
          <p:nvPr/>
        </p:nvSpPr>
        <p:spPr bwMode="auto">
          <a:xfrm flipV="1">
            <a:off x="1260475" y="1773238"/>
            <a:ext cx="0" cy="3313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057" name="Text Box 12"/>
          <p:cNvSpPr txBox="1">
            <a:spLocks noChangeArrowheads="1"/>
          </p:cNvSpPr>
          <p:nvPr/>
        </p:nvSpPr>
        <p:spPr bwMode="auto">
          <a:xfrm>
            <a:off x="1044575" y="5373688"/>
            <a:ext cx="43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>
                <a:solidFill>
                  <a:schemeClr val="hlink"/>
                </a:solidFill>
                <a:latin typeface="Calibri" pitchFamily="34" charset="0"/>
              </a:rPr>
              <a:t>T</a:t>
            </a:r>
          </a:p>
        </p:txBody>
      </p:sp>
      <p:graphicFrame>
        <p:nvGraphicFramePr>
          <p:cNvPr id="2050" name="Object 16"/>
          <p:cNvGraphicFramePr>
            <a:graphicFrameLocks noChangeAspect="1"/>
          </p:cNvGraphicFramePr>
          <p:nvPr>
            <p:ph/>
          </p:nvPr>
        </p:nvGraphicFramePr>
        <p:xfrm>
          <a:off x="755650" y="1125538"/>
          <a:ext cx="1247775" cy="511175"/>
        </p:xfrm>
        <a:graphic>
          <a:graphicData uri="http://schemas.openxmlformats.org/presentationml/2006/ole">
            <p:oleObj spid="_x0000_s2050" name="Równanie" r:id="rId3" imgW="495000" imgH="203040" progId="Equation.3">
              <p:embed/>
            </p:oleObj>
          </a:graphicData>
        </a:graphic>
      </p:graphicFrame>
      <p:sp>
        <p:nvSpPr>
          <p:cNvPr id="2058" name="Text Box 21"/>
          <p:cNvSpPr txBox="1">
            <a:spLocks noChangeArrowheads="1"/>
          </p:cNvSpPr>
          <p:nvPr/>
        </p:nvSpPr>
        <p:spPr bwMode="auto">
          <a:xfrm>
            <a:off x="2700338" y="692150"/>
            <a:ext cx="5975350" cy="3925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>
                <a:latin typeface="Calibri" pitchFamily="34" charset="0"/>
              </a:rPr>
              <a:t>Rozważmy ciało doskonale czarne o temperaturze T. Dokonujmy pomiaru natężenia (radiancji) promieniowania emitowanego przez to ciało w dowolnej odległości. Zakładamy jednak brak atmosfery miedzy detektorem a ciałem. </a:t>
            </a:r>
          </a:p>
          <a:p>
            <a:pPr>
              <a:spcBef>
                <a:spcPct val="50000"/>
              </a:spcBef>
            </a:pPr>
            <a:r>
              <a:rPr lang="pl-PL">
                <a:latin typeface="Calibri" pitchFamily="34" charset="0"/>
              </a:rPr>
              <a:t>Wyznaczenie temperatury tego ciała (zgodnie ze wzorem Plancka) wymaga pomiaru natężenia promieniowania jedynie dla pojedynczej długości fali.</a:t>
            </a:r>
          </a:p>
        </p:txBody>
      </p:sp>
      <p:graphicFrame>
        <p:nvGraphicFramePr>
          <p:cNvPr id="2051" name="Object 22"/>
          <p:cNvGraphicFramePr>
            <a:graphicFrameLocks noChangeAspect="1"/>
          </p:cNvGraphicFramePr>
          <p:nvPr/>
        </p:nvGraphicFramePr>
        <p:xfrm>
          <a:off x="452438" y="444500"/>
          <a:ext cx="1855787" cy="574675"/>
        </p:xfrm>
        <a:graphic>
          <a:graphicData uri="http://schemas.openxmlformats.org/presentationml/2006/ole">
            <p:oleObj spid="_x0000_s2051" name="Równanie" r:id="rId4" imgW="736560" imgH="228600" progId="Equation.3">
              <p:embed/>
            </p:oleObj>
          </a:graphicData>
        </a:graphic>
      </p:graphicFrame>
      <p:graphicFrame>
        <p:nvGraphicFramePr>
          <p:cNvPr id="2" name="Object 5"/>
          <p:cNvGraphicFramePr>
            <a:graphicFrameLocks noChangeAspect="1"/>
          </p:cNvGraphicFramePr>
          <p:nvPr/>
        </p:nvGraphicFramePr>
        <p:xfrm>
          <a:off x="2940050" y="3225800"/>
          <a:ext cx="2686050" cy="855663"/>
        </p:xfrm>
        <a:graphic>
          <a:graphicData uri="http://schemas.openxmlformats.org/presentationml/2006/ole">
            <p:oleObj spid="_x0000_s2052" name="Równanie" r:id="rId5" imgW="1396800" imgH="444240" progId="Equation.3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2916238" y="4292600"/>
          <a:ext cx="2547937" cy="1311275"/>
        </p:xfrm>
        <a:graphic>
          <a:graphicData uri="http://schemas.openxmlformats.org/presentationml/2006/ole">
            <p:oleObj spid="_x0000_s2053" name="Równanie" r:id="rId6" imgW="1307880" imgH="67284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2910EB-6197-4502-81E5-E38C7CDC6405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grpSp>
        <p:nvGrpSpPr>
          <p:cNvPr id="3077" name="Grupa 11"/>
          <p:cNvGrpSpPr>
            <a:grpSpLocks/>
          </p:cNvGrpSpPr>
          <p:nvPr/>
        </p:nvGrpSpPr>
        <p:grpSpPr bwMode="auto">
          <a:xfrm>
            <a:off x="468313" y="1557338"/>
            <a:ext cx="1871662" cy="4392612"/>
            <a:chOff x="468114" y="1557338"/>
            <a:chExt cx="1871663" cy="4392612"/>
          </a:xfrm>
        </p:grpSpPr>
        <p:sp>
          <p:nvSpPr>
            <p:cNvPr id="3079" name="Oval 5"/>
            <p:cNvSpPr>
              <a:spLocks noChangeArrowheads="1"/>
            </p:cNvSpPr>
            <p:nvPr/>
          </p:nvSpPr>
          <p:spPr bwMode="auto">
            <a:xfrm>
              <a:off x="827088" y="4940300"/>
              <a:ext cx="1081087" cy="100965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l-PL">
                <a:latin typeface="Calibri" pitchFamily="34" charset="0"/>
              </a:endParaRPr>
            </a:p>
          </p:txBody>
        </p:sp>
        <p:sp>
          <p:nvSpPr>
            <p:cNvPr id="3080" name="Rectangle 6"/>
            <p:cNvSpPr>
              <a:spLocks noChangeArrowheads="1"/>
            </p:cNvSpPr>
            <p:nvPr/>
          </p:nvSpPr>
          <p:spPr bwMode="auto">
            <a:xfrm>
              <a:off x="468114" y="2205038"/>
              <a:ext cx="1871663" cy="2376487"/>
            </a:xfrm>
            <a:prstGeom prst="rect">
              <a:avLst/>
            </a:prstGeom>
            <a:solidFill>
              <a:srgbClr val="00C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l-PL">
                <a:latin typeface="Calibri" pitchFamily="34" charset="0"/>
              </a:endParaRPr>
            </a:p>
          </p:txBody>
        </p:sp>
        <p:sp>
          <p:nvSpPr>
            <p:cNvPr id="3081" name="Line 7"/>
            <p:cNvSpPr>
              <a:spLocks noChangeShapeType="1"/>
            </p:cNvSpPr>
            <p:nvPr/>
          </p:nvSpPr>
          <p:spPr bwMode="auto">
            <a:xfrm flipV="1">
              <a:off x="1331714" y="1557338"/>
              <a:ext cx="0" cy="33115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2" name="Text Box 8"/>
            <p:cNvSpPr txBox="1">
              <a:spLocks noChangeArrowheads="1"/>
            </p:cNvSpPr>
            <p:nvPr/>
          </p:nvSpPr>
          <p:spPr bwMode="auto">
            <a:xfrm>
              <a:off x="1187450" y="5157788"/>
              <a:ext cx="431800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l-PL">
                  <a:solidFill>
                    <a:schemeClr val="hlink"/>
                  </a:solidFill>
                  <a:latin typeface="Calibri" pitchFamily="34" charset="0"/>
                </a:rPr>
                <a:t>T</a:t>
              </a:r>
            </a:p>
          </p:txBody>
        </p:sp>
        <p:sp>
          <p:nvSpPr>
            <p:cNvPr id="3083" name="Text Box 9"/>
            <p:cNvSpPr txBox="1">
              <a:spLocks noChangeArrowheads="1"/>
            </p:cNvSpPr>
            <p:nvPr/>
          </p:nvSpPr>
          <p:spPr bwMode="auto">
            <a:xfrm>
              <a:off x="1619250" y="3140075"/>
              <a:ext cx="576263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l-PL">
                  <a:solidFill>
                    <a:schemeClr val="hlink"/>
                  </a:solidFill>
                  <a:latin typeface="Calibri" pitchFamily="34" charset="0"/>
                </a:rPr>
                <a:t>T</a:t>
              </a:r>
              <a:r>
                <a:rPr lang="pl-PL" baseline="-25000">
                  <a:solidFill>
                    <a:schemeClr val="hlink"/>
                  </a:solidFill>
                  <a:latin typeface="Calibri" pitchFamily="34" charset="0"/>
                </a:rPr>
                <a:t>A</a:t>
              </a:r>
              <a:endParaRPr lang="pl-PL">
                <a:solidFill>
                  <a:schemeClr val="hlink"/>
                </a:solidFill>
                <a:latin typeface="Calibri" pitchFamily="34" charset="0"/>
              </a:endParaRPr>
            </a:p>
          </p:txBody>
        </p:sp>
        <p:sp>
          <p:nvSpPr>
            <p:cNvPr id="3084" name="Text Box 10"/>
            <p:cNvSpPr txBox="1">
              <a:spLocks noChangeArrowheads="1"/>
            </p:cNvSpPr>
            <p:nvPr/>
          </p:nvSpPr>
          <p:spPr bwMode="auto">
            <a:xfrm>
              <a:off x="539552" y="3213100"/>
              <a:ext cx="576262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>
                  <a:solidFill>
                    <a:schemeClr val="hlink"/>
                  </a:solidFill>
                  <a:latin typeface="Calibri" pitchFamily="34" charset="0"/>
                  <a:cs typeface="Times New Roman" pitchFamily="18" charset="0"/>
                </a:rPr>
                <a:t>τ</a:t>
              </a:r>
              <a:endParaRPr lang="pl-PL">
                <a:solidFill>
                  <a:schemeClr val="hlink"/>
                </a:solidFill>
                <a:latin typeface="Calibri" pitchFamily="34" charset="0"/>
              </a:endParaRPr>
            </a:p>
          </p:txBody>
        </p:sp>
      </p:grpSp>
      <p:graphicFrame>
        <p:nvGraphicFramePr>
          <p:cNvPr id="3074" name="Object 11"/>
          <p:cNvGraphicFramePr>
            <a:graphicFrameLocks noChangeAspect="1"/>
          </p:cNvGraphicFramePr>
          <p:nvPr/>
        </p:nvGraphicFramePr>
        <p:xfrm>
          <a:off x="179388" y="692150"/>
          <a:ext cx="3649662" cy="612775"/>
        </p:xfrm>
        <a:graphic>
          <a:graphicData uri="http://schemas.openxmlformats.org/presentationml/2006/ole">
            <p:oleObj spid="_x0000_s3074" name="Równanie" r:id="rId3" imgW="1587240" imgH="266400" progId="Equation.3">
              <p:embed/>
            </p:oleObj>
          </a:graphicData>
        </a:graphic>
      </p:graphicFrame>
      <p:graphicFrame>
        <p:nvGraphicFramePr>
          <p:cNvPr id="3075" name="Object 12"/>
          <p:cNvGraphicFramePr>
            <a:graphicFrameLocks noChangeAspect="1"/>
          </p:cNvGraphicFramePr>
          <p:nvPr>
            <p:ph/>
          </p:nvPr>
        </p:nvGraphicFramePr>
        <p:xfrm>
          <a:off x="755650" y="115888"/>
          <a:ext cx="2087563" cy="442912"/>
        </p:xfrm>
        <a:graphic>
          <a:graphicData uri="http://schemas.openxmlformats.org/presentationml/2006/ole">
            <p:oleObj spid="_x0000_s3075" name="Równanie" r:id="rId4" imgW="1079280" imgH="228600" progId="Equation.3">
              <p:embed/>
            </p:oleObj>
          </a:graphicData>
        </a:graphic>
      </p:graphicFrame>
      <p:sp>
        <p:nvSpPr>
          <p:cNvPr id="3078" name="Text Box 14"/>
          <p:cNvSpPr txBox="1">
            <a:spLocks noChangeArrowheads="1"/>
          </p:cNvSpPr>
          <p:nvPr/>
        </p:nvSpPr>
        <p:spPr bwMode="auto">
          <a:xfrm>
            <a:off x="2555875" y="1412875"/>
            <a:ext cx="6588125" cy="3140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dirty="0">
                <a:latin typeface="Calibri" pitchFamily="34" charset="0"/>
              </a:rPr>
              <a:t>W przypadku gdy między detektorem a ciałem znajduje się izotermiczna atmosfera o temperaturze T</a:t>
            </a:r>
            <a:r>
              <a:rPr lang="pl-PL" baseline="-25000" dirty="0">
                <a:latin typeface="Calibri" pitchFamily="34" charset="0"/>
              </a:rPr>
              <a:t>A</a:t>
            </a:r>
            <a:r>
              <a:rPr lang="pl-PL" dirty="0">
                <a:latin typeface="Calibri" pitchFamily="34" charset="0"/>
              </a:rPr>
              <a:t> oraz grubości optycznej </a:t>
            </a:r>
            <a:r>
              <a:rPr lang="el-GR" dirty="0">
                <a:latin typeface="Calibri" pitchFamily="34" charset="0"/>
                <a:cs typeface="Times New Roman" pitchFamily="18" charset="0"/>
              </a:rPr>
              <a:t>τ</a:t>
            </a:r>
            <a:r>
              <a:rPr lang="pl-PL" dirty="0">
                <a:latin typeface="Calibri" pitchFamily="34" charset="0"/>
                <a:cs typeface="Times New Roman" pitchFamily="18" charset="0"/>
              </a:rPr>
              <a:t> wówczas promieniowanie docierające do detektora zależy od 3 zmiennych (nie uwzględniając długości fali). </a:t>
            </a:r>
          </a:p>
          <a:p>
            <a:pPr>
              <a:spcBef>
                <a:spcPct val="50000"/>
              </a:spcBef>
            </a:pPr>
            <a:r>
              <a:rPr lang="pl-PL" dirty="0">
                <a:latin typeface="Calibri" pitchFamily="34" charset="0"/>
                <a:cs typeface="Times New Roman" pitchFamily="18" charset="0"/>
              </a:rPr>
              <a:t>Tak, więc musimy mierzyć promieniowanie dla co najmniej </a:t>
            </a:r>
            <a:r>
              <a:rPr lang="pl-PL" dirty="0" err="1" smtClean="0">
                <a:latin typeface="Calibri" pitchFamily="34" charset="0"/>
                <a:cs typeface="Times New Roman" pitchFamily="18" charset="0"/>
              </a:rPr>
              <a:t>trzeych</a:t>
            </a:r>
            <a:r>
              <a:rPr lang="pl-PL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pl-PL" dirty="0">
                <a:latin typeface="Calibri" pitchFamily="34" charset="0"/>
                <a:cs typeface="Times New Roman" pitchFamily="18" charset="0"/>
              </a:rPr>
              <a:t>długościach fali, tak aby wyznaczyć niewiadome wielkości. Dodatkowo, własności optyczne dla tych </a:t>
            </a:r>
            <a:r>
              <a:rPr lang="pl-PL" dirty="0" err="1" smtClean="0">
                <a:latin typeface="Calibri" pitchFamily="34" charset="0"/>
                <a:cs typeface="Times New Roman" pitchFamily="18" charset="0"/>
              </a:rPr>
              <a:t>tych</a:t>
            </a:r>
            <a:r>
              <a:rPr lang="pl-PL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pl-PL" dirty="0">
                <a:latin typeface="Calibri" pitchFamily="34" charset="0"/>
                <a:cs typeface="Times New Roman" pitchFamily="18" charset="0"/>
              </a:rPr>
              <a:t>długości fali muszą się różnic znacząco.</a:t>
            </a:r>
          </a:p>
          <a:p>
            <a:pPr>
              <a:spcBef>
                <a:spcPct val="50000"/>
              </a:spcBef>
            </a:pPr>
            <a:r>
              <a:rPr lang="pl-PL" dirty="0">
                <a:latin typeface="Calibri" pitchFamily="34" charset="0"/>
                <a:cs typeface="Times New Roman" pitchFamily="18" charset="0"/>
              </a:rPr>
              <a:t>W atmosferze temperatura zmienia się z wysokością więc sytuacja jest znacznie bardziej skomplikowana.</a:t>
            </a:r>
            <a:endParaRPr lang="el-GR" dirty="0">
              <a:latin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A6C8F6-66DB-4C8E-9B29-ABF98C63138E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23850" y="2133600"/>
            <a:ext cx="2447925" cy="2160588"/>
          </a:xfrm>
          <a:prstGeom prst="rect">
            <a:avLst/>
          </a:prstGeom>
          <a:solidFill>
            <a:srgbClr val="00C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684213" y="2420938"/>
            <a:ext cx="1800225" cy="15525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>
                <a:solidFill>
                  <a:schemeClr val="bg1"/>
                </a:solidFill>
                <a:latin typeface="Calibri" pitchFamily="34" charset="0"/>
              </a:rPr>
              <a:t>x</a:t>
            </a:r>
            <a:r>
              <a:rPr lang="pl-PL" baseline="-25000">
                <a:solidFill>
                  <a:schemeClr val="bg1"/>
                </a:solidFill>
                <a:latin typeface="Calibri" pitchFamily="34" charset="0"/>
              </a:rPr>
              <a:t>H20</a:t>
            </a:r>
            <a:r>
              <a:rPr lang="pl-PL">
                <a:solidFill>
                  <a:schemeClr val="bg1"/>
                </a:solidFill>
                <a:latin typeface="Calibri" pitchFamily="34" charset="0"/>
              </a:rPr>
              <a:t> =const</a:t>
            </a:r>
          </a:p>
          <a:p>
            <a:pPr>
              <a:spcBef>
                <a:spcPct val="50000"/>
              </a:spcBef>
            </a:pPr>
            <a:r>
              <a:rPr lang="pl-PL">
                <a:solidFill>
                  <a:schemeClr val="bg1"/>
                </a:solidFill>
                <a:latin typeface="Calibri" pitchFamily="34" charset="0"/>
              </a:rPr>
              <a:t>x</a:t>
            </a:r>
            <a:r>
              <a:rPr lang="pl-PL" baseline="-25000">
                <a:solidFill>
                  <a:schemeClr val="bg1"/>
                </a:solidFill>
                <a:latin typeface="Calibri" pitchFamily="34" charset="0"/>
              </a:rPr>
              <a:t>CO2</a:t>
            </a:r>
            <a:r>
              <a:rPr lang="pl-PL">
                <a:solidFill>
                  <a:schemeClr val="bg1"/>
                </a:solidFill>
                <a:latin typeface="Calibri" pitchFamily="34" charset="0"/>
              </a:rPr>
              <a:t>=const</a:t>
            </a:r>
          </a:p>
          <a:p>
            <a:pPr>
              <a:spcBef>
                <a:spcPct val="50000"/>
              </a:spcBef>
            </a:pPr>
            <a:r>
              <a:rPr lang="pl-PL">
                <a:solidFill>
                  <a:schemeClr val="bg1"/>
                </a:solidFill>
                <a:latin typeface="Calibri" pitchFamily="34" charset="0"/>
              </a:rPr>
              <a:t>T</a:t>
            </a:r>
            <a:r>
              <a:rPr lang="pl-PL" baseline="-25000">
                <a:solidFill>
                  <a:schemeClr val="bg1"/>
                </a:solidFill>
                <a:latin typeface="Calibri" pitchFamily="34" charset="0"/>
              </a:rPr>
              <a:t>A</a:t>
            </a:r>
            <a:r>
              <a:rPr lang="pl-PL">
                <a:solidFill>
                  <a:schemeClr val="bg1"/>
                </a:solidFill>
                <a:latin typeface="Calibri" pitchFamily="34" charset="0"/>
              </a:rPr>
              <a:t>=const</a:t>
            </a:r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 flipV="1">
            <a:off x="1403350" y="1412875"/>
            <a:ext cx="0" cy="720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4098" name="Object 7"/>
          <p:cNvGraphicFramePr>
            <a:graphicFrameLocks noChangeAspect="1"/>
          </p:cNvGraphicFramePr>
          <p:nvPr>
            <p:ph/>
          </p:nvPr>
        </p:nvGraphicFramePr>
        <p:xfrm>
          <a:off x="468313" y="563563"/>
          <a:ext cx="2952750" cy="450850"/>
        </p:xfrm>
        <a:graphic>
          <a:graphicData uri="http://schemas.openxmlformats.org/presentationml/2006/ole">
            <p:oleObj spid="_x0000_s4098" name="Równanie" r:id="rId3" imgW="1498320" imgH="228600" progId="Equation.3">
              <p:embed/>
            </p:oleObj>
          </a:graphicData>
        </a:graphic>
      </p:graphicFrame>
      <p:sp>
        <p:nvSpPr>
          <p:cNvPr id="4103" name="Text Box 9"/>
          <p:cNvSpPr txBox="1">
            <a:spLocks noChangeArrowheads="1"/>
          </p:cNvSpPr>
          <p:nvPr/>
        </p:nvSpPr>
        <p:spPr bwMode="auto">
          <a:xfrm>
            <a:off x="3924300" y="404813"/>
            <a:ext cx="5040313" cy="369331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dirty="0">
                <a:latin typeface="Calibri" pitchFamily="34" charset="0"/>
              </a:rPr>
              <a:t>W tym przypadku interesuje nas wyznaczenie stosunku zmieszania pary wodnej oraz CO</a:t>
            </a:r>
            <a:r>
              <a:rPr lang="pl-PL" baseline="-25000" dirty="0">
                <a:latin typeface="Calibri" pitchFamily="34" charset="0"/>
              </a:rPr>
              <a:t>2</a:t>
            </a:r>
            <a:r>
              <a:rPr lang="pl-PL" dirty="0">
                <a:latin typeface="Calibri" pitchFamily="34" charset="0"/>
              </a:rPr>
              <a:t> w atmosferze przy założeniu, że nie zmieniają się one z wysokością.</a:t>
            </a:r>
          </a:p>
          <a:p>
            <a:pPr>
              <a:spcBef>
                <a:spcPct val="50000"/>
              </a:spcBef>
            </a:pPr>
            <a:r>
              <a:rPr lang="pl-PL" dirty="0">
                <a:latin typeface="Calibri" pitchFamily="34" charset="0"/>
              </a:rPr>
              <a:t>Jeśli wybierzemy przedział spektralny gdzie występuje znaczna absorpcja promieniowania przez parę wodną oraz CO</a:t>
            </a:r>
            <a:r>
              <a:rPr lang="pl-PL" baseline="-25000" dirty="0">
                <a:latin typeface="Calibri" pitchFamily="34" charset="0"/>
              </a:rPr>
              <a:t>2</a:t>
            </a:r>
            <a:r>
              <a:rPr lang="pl-PL" dirty="0">
                <a:latin typeface="Calibri" pitchFamily="34" charset="0"/>
              </a:rPr>
              <a:t> oraz stosunek ich współczynnika absorpcji słabo zmienia się z długością fali to łatwo wyobrazić sobie sytuacje, że ten sam efekt radiacyjny mogą </a:t>
            </a:r>
            <a:r>
              <a:rPr lang="pl-PL" dirty="0" smtClean="0">
                <a:latin typeface="Calibri" pitchFamily="34" charset="0"/>
              </a:rPr>
              <a:t>powodować </a:t>
            </a:r>
            <a:r>
              <a:rPr lang="pl-PL" dirty="0">
                <a:latin typeface="Calibri" pitchFamily="34" charset="0"/>
              </a:rPr>
              <a:t>różne proporcje zawartości pary wodnej oraz CO</a:t>
            </a:r>
            <a:r>
              <a:rPr lang="pl-PL" baseline="-25000" dirty="0">
                <a:latin typeface="Calibri" pitchFamily="34" charset="0"/>
              </a:rPr>
              <a:t>2</a:t>
            </a:r>
            <a:r>
              <a:rPr lang="pl-PL" dirty="0">
                <a:latin typeface="Calibri" pitchFamily="34" charset="0"/>
              </a:rPr>
              <a:t>. </a:t>
            </a:r>
          </a:p>
          <a:p>
            <a:pPr>
              <a:spcBef>
                <a:spcPct val="50000"/>
              </a:spcBef>
            </a:pPr>
            <a:r>
              <a:rPr lang="pl-PL" dirty="0">
                <a:latin typeface="Calibri" pitchFamily="34" charset="0"/>
              </a:rPr>
              <a:t>Problem jest wiec źle uwarunkowany.</a:t>
            </a:r>
          </a:p>
        </p:txBody>
      </p:sp>
      <p:sp>
        <p:nvSpPr>
          <p:cNvPr id="4104" name="Text Box 10"/>
          <p:cNvSpPr txBox="1">
            <a:spLocks noChangeArrowheads="1"/>
          </p:cNvSpPr>
          <p:nvPr/>
        </p:nvSpPr>
        <p:spPr bwMode="auto">
          <a:xfrm>
            <a:off x="0" y="4724400"/>
            <a:ext cx="4067175" cy="16319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000">
                <a:solidFill>
                  <a:schemeClr val="folHlink"/>
                </a:solidFill>
                <a:latin typeface="Calibri" pitchFamily="34" charset="0"/>
              </a:rPr>
              <a:t>Problemu tego możemy uniknąć przez odpowiedni wybór obszaru spektralnego, gdzie stosunek współ. absorpcji obu gazów zmienia się znacząco z długością fali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6BAB6E-E2FE-49A4-86ED-DF4B8F4114C3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88913"/>
            <a:ext cx="8229600" cy="6480175"/>
          </a:xfrm>
        </p:spPr>
        <p:txBody>
          <a:bodyPr/>
          <a:lstStyle/>
          <a:p>
            <a:r>
              <a:rPr lang="pl-PL" sz="2400" smtClean="0"/>
              <a:t>Jeśli uwzględnić niedokładności pomiarowe równania Fredholma sprowadza się do postaci </a:t>
            </a:r>
          </a:p>
          <a:p>
            <a:endParaRPr lang="pl-PL" sz="2400" smtClean="0"/>
          </a:p>
          <a:p>
            <a:endParaRPr lang="pl-PL" sz="2400" smtClean="0"/>
          </a:p>
          <a:p>
            <a:endParaRPr lang="pl-PL" sz="2400" smtClean="0"/>
          </a:p>
          <a:p>
            <a:r>
              <a:rPr lang="pl-PL" sz="2400" smtClean="0"/>
              <a:t>gdzie błędy </a:t>
            </a:r>
            <a:r>
              <a:rPr lang="pl-PL" sz="2400" smtClean="0">
                <a:sym typeface="Symbol" pitchFamily="18" charset="2"/>
              </a:rPr>
              <a:t></a:t>
            </a:r>
            <a:r>
              <a:rPr lang="pl-PL" sz="2400" baseline="-25000" smtClean="0">
                <a:sym typeface="Symbol" pitchFamily="18" charset="2"/>
              </a:rPr>
              <a:t>i</a:t>
            </a:r>
            <a:r>
              <a:rPr lang="pl-PL" sz="2400" smtClean="0"/>
              <a:t> mogą powodować znacznie zmiany profilu funkcji f(x). Czułość rozwiązania na błędy pomiarowe jest rzeczą bardzo niepożądana. Można ją jednak minimalizować poprzez odpowiedni dobór obszaru spektralnego dla  którego wykonujemy pomiary promieniowania. </a:t>
            </a:r>
          </a:p>
        </p:txBody>
      </p:sp>
      <p:sp>
        <p:nvSpPr>
          <p:cNvPr id="512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2051050" y="1052513"/>
          <a:ext cx="2808288" cy="911225"/>
        </p:xfrm>
        <a:graphic>
          <a:graphicData uri="http://schemas.openxmlformats.org/presentationml/2006/ole">
            <p:oleObj spid="_x0000_s5122" name="Równanie" r:id="rId3" imgW="1497950" imgH="482391" progId="Equation.3">
              <p:embed/>
            </p:oleObj>
          </a:graphicData>
        </a:graphic>
      </p:graphicFrame>
      <p:sp>
        <p:nvSpPr>
          <p:cNvPr id="512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2052</Words>
  <Application>Microsoft Office PowerPoint</Application>
  <PresentationFormat>Pokaz na ekranie (4:3)</PresentationFormat>
  <Paragraphs>209</Paragraphs>
  <Slides>34</Slides>
  <Notes>0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34</vt:i4>
      </vt:variant>
    </vt:vector>
  </HeadingPairs>
  <TitlesOfParts>
    <vt:vector size="36" baseType="lpstr">
      <vt:lpstr>Motyw pakietu Office</vt:lpstr>
      <vt:lpstr>Równanie</vt:lpstr>
      <vt:lpstr>Zagadnienie odwrotne</vt:lpstr>
      <vt:lpstr>Wprowadzenie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Uwagi do przykładu</vt:lpstr>
      <vt:lpstr>Zagadnienie odwrotne a asymilacja danych w modelach prognoz pogody</vt:lpstr>
      <vt:lpstr>Slajd 13</vt:lpstr>
      <vt:lpstr>Funkcja wagowa</vt:lpstr>
      <vt:lpstr>3-wymiarowa analiza wariacyjna : 3D-VAR</vt:lpstr>
      <vt:lpstr>3-wymiarowa analiza wariacyjna : 3D-VAR </vt:lpstr>
      <vt:lpstr>Slajd 17</vt:lpstr>
      <vt:lpstr>Slajd 18</vt:lpstr>
      <vt:lpstr>Teoria Bayesa</vt:lpstr>
      <vt:lpstr>Slajd 20</vt:lpstr>
      <vt:lpstr>Slajd 21</vt:lpstr>
      <vt:lpstr>Rozważmy problem liniowy</vt:lpstr>
      <vt:lpstr>Slajd 23</vt:lpstr>
      <vt:lpstr>Slajd 24</vt:lpstr>
      <vt:lpstr>Slajd 25</vt:lpstr>
      <vt:lpstr>Wyznaczanie rozkładu wielkości aerozolu jako przykład problemu odwrotnego</vt:lpstr>
      <vt:lpstr>Slajd 27</vt:lpstr>
      <vt:lpstr>Slajd 28</vt:lpstr>
      <vt:lpstr>Slajd 29</vt:lpstr>
      <vt:lpstr>Slajd 30</vt:lpstr>
      <vt:lpstr>Slajd 31</vt:lpstr>
      <vt:lpstr>Slajd 32</vt:lpstr>
      <vt:lpstr>Slajd 33</vt:lpstr>
      <vt:lpstr>Fitowanie rozkładu log-normalnego</vt:lpstr>
    </vt:vector>
  </TitlesOfParts>
  <Company>IGF-UW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Krzysztof Markowicz</dc:creator>
  <cp:lastModifiedBy>Krzysztof Markowicz</cp:lastModifiedBy>
  <cp:revision>39</cp:revision>
  <dcterms:created xsi:type="dcterms:W3CDTF">2017-05-22T15:04:12Z</dcterms:created>
  <dcterms:modified xsi:type="dcterms:W3CDTF">2017-07-04T21:24:12Z</dcterms:modified>
</cp:coreProperties>
</file>